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75" d="100"/>
          <a:sy n="75" d="100"/>
        </p:scale>
        <p:origin x="-19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31B1-9A94-4600-8657-607B0A6762C2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FC93-D7B7-4D1C-9706-0D5A3D68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COMPUTING IV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Assignments Portfolio</a:t>
            </a:r>
          </a:p>
          <a:p>
            <a:r>
              <a:rPr lang="en-US" smtClean="0">
                <a:solidFill>
                  <a:srgbClr val="0070C0"/>
                </a:solidFill>
              </a:rPr>
              <a:t>Phong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chemeClr val="accent1"/>
                </a:solidFill>
              </a:rPr>
              <a:t>ps</a:t>
            </a:r>
            <a:r>
              <a:rPr lang="en-US" sz="1800" b="1" dirty="0" smtClean="0">
                <a:solidFill>
                  <a:schemeClr val="accent1"/>
                </a:solidFill>
              </a:rPr>
              <a:t> 0: </a:t>
            </a:r>
            <a:r>
              <a:rPr lang="en-US" sz="1800" b="1" cap="all" dirty="0" smtClean="0">
                <a:solidFill>
                  <a:schemeClr val="accent1"/>
                </a:solidFill>
              </a:rPr>
              <a:t>HELLO </a:t>
            </a:r>
            <a:r>
              <a:rPr lang="en-US" sz="1800" b="1" cap="all" dirty="0">
                <a:solidFill>
                  <a:schemeClr val="accent1"/>
                </a:solidFill>
              </a:rPr>
              <a:t>WORLD WITH </a:t>
            </a:r>
            <a:r>
              <a:rPr lang="en-US" sz="1800" b="1" cap="all" dirty="0" smtClean="0">
                <a:solidFill>
                  <a:schemeClr val="accent1"/>
                </a:solidFill>
              </a:rPr>
              <a:t>SFML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The SFML library and the definitions of sprite and texture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Graphical supports from SFML library, used in drawing shapes,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rendering windows, color management</a:t>
            </a:r>
          </a:p>
          <a:p>
            <a:pPr lvl="1">
              <a:buNone/>
            </a:pPr>
            <a:r>
              <a:rPr lang="en-US" sz="1800" dirty="0" err="1"/>
              <a:t>sf</a:t>
            </a:r>
            <a:r>
              <a:rPr lang="en-US" sz="1800" dirty="0"/>
              <a:t>::</a:t>
            </a:r>
            <a:r>
              <a:rPr lang="en-US" sz="1800" dirty="0" err="1"/>
              <a:t>RenderWindow</a:t>
            </a:r>
            <a:r>
              <a:rPr lang="en-US" sz="1800" dirty="0"/>
              <a:t> window(</a:t>
            </a:r>
            <a:r>
              <a:rPr lang="en-US" sz="1800" dirty="0" err="1"/>
              <a:t>sf</a:t>
            </a:r>
            <a:r>
              <a:rPr lang="en-US" sz="1800" dirty="0"/>
              <a:t>::</a:t>
            </a:r>
            <a:r>
              <a:rPr lang="en-US" sz="1800" dirty="0" err="1"/>
              <a:t>VideoMode</a:t>
            </a:r>
            <a:r>
              <a:rPr lang="en-US" sz="1800" dirty="0"/>
              <a:t>(200, 200), "SFML works</a:t>
            </a:r>
            <a:r>
              <a:rPr lang="en-US" sz="1800" dirty="0" smtClean="0"/>
              <a:t>!");</a:t>
            </a:r>
            <a:endParaRPr lang="en-US" sz="1800" dirty="0"/>
          </a:p>
          <a:p>
            <a:pPr lvl="1">
              <a:buNone/>
            </a:pPr>
            <a:r>
              <a:rPr lang="en-US" sz="1800" dirty="0" err="1"/>
              <a:t>sf</a:t>
            </a:r>
            <a:r>
              <a:rPr lang="en-US" sz="1800" dirty="0"/>
              <a:t>::</a:t>
            </a:r>
            <a:r>
              <a:rPr lang="en-US" sz="1800" dirty="0" err="1"/>
              <a:t>CircleShape</a:t>
            </a:r>
            <a:r>
              <a:rPr lang="en-US" sz="1800" dirty="0"/>
              <a:t> shape(100.f);</a:t>
            </a:r>
          </a:p>
          <a:p>
            <a:pPr lvl="1">
              <a:buNone/>
            </a:pPr>
            <a:r>
              <a:rPr lang="en-US" sz="1800" dirty="0" err="1"/>
              <a:t>shape.setFillColor</a:t>
            </a:r>
            <a:r>
              <a:rPr lang="en-US" sz="1800" dirty="0"/>
              <a:t>(</a:t>
            </a:r>
            <a:r>
              <a:rPr lang="en-US" sz="1800" dirty="0" err="1"/>
              <a:t>sf</a:t>
            </a:r>
            <a:r>
              <a:rPr lang="en-US" sz="1800" dirty="0"/>
              <a:t>::Color::Green);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make an object, such as a sprite, moving on the texture by pressing a navigation key</a:t>
            </a:r>
          </a:p>
          <a:p>
            <a:pPr>
              <a:buNone/>
            </a:pPr>
            <a:r>
              <a:rPr lang="en-US" sz="1800" dirty="0" smtClean="0"/>
              <a:t>		if (</a:t>
            </a:r>
            <a:r>
              <a:rPr lang="en-US" sz="1800" dirty="0" err="1" smtClean="0"/>
              <a:t>sf</a:t>
            </a:r>
            <a:r>
              <a:rPr lang="en-US" sz="1800" dirty="0" smtClean="0"/>
              <a:t>::Keyboard::</a:t>
            </a:r>
            <a:r>
              <a:rPr lang="en-US" sz="1800" dirty="0" err="1" smtClean="0"/>
              <a:t>isKeyPressed</a:t>
            </a:r>
            <a:r>
              <a:rPr lang="en-US" sz="1800" dirty="0" smtClean="0"/>
              <a:t>(</a:t>
            </a:r>
            <a:r>
              <a:rPr lang="en-US" sz="1800" dirty="0" err="1" smtClean="0"/>
              <a:t>sf</a:t>
            </a:r>
            <a:r>
              <a:rPr lang="en-US" sz="1800" dirty="0" smtClean="0"/>
              <a:t>::Keyboard::Right)){</a:t>
            </a:r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sprite.move</a:t>
            </a:r>
            <a:r>
              <a:rPr lang="en-US" sz="1800" dirty="0" smtClean="0"/>
              <a:t>(1, 0);}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load a sprite as an object into the program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     // </a:t>
            </a:r>
            <a:r>
              <a:rPr lang="en-US" sz="1800" dirty="0">
                <a:solidFill>
                  <a:srgbClr val="00B050"/>
                </a:solidFill>
              </a:rPr>
              <a:t>load the </a:t>
            </a:r>
            <a:r>
              <a:rPr lang="en-US" sz="1800" dirty="0" smtClean="0">
                <a:solidFill>
                  <a:srgbClr val="00B050"/>
                </a:solidFill>
              </a:rPr>
              <a:t>sprite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1800" dirty="0" err="1" smtClean="0"/>
              <a:t>sf</a:t>
            </a:r>
            <a:r>
              <a:rPr lang="en-US" sz="1800" dirty="0" smtClean="0"/>
              <a:t>::Texture </a:t>
            </a:r>
            <a:r>
              <a:rPr lang="en-US" sz="1800" dirty="0" err="1" smtClean="0"/>
              <a:t>texture</a:t>
            </a:r>
            <a:r>
              <a:rPr lang="en-US" sz="1800" dirty="0" smtClean="0"/>
              <a:t>;</a:t>
            </a:r>
          </a:p>
          <a:p>
            <a:pPr lvl="1">
              <a:buNone/>
            </a:pPr>
            <a:r>
              <a:rPr lang="en-US" sz="1800" dirty="0" smtClean="0"/>
              <a:t>	if (!</a:t>
            </a:r>
            <a:r>
              <a:rPr lang="en-US" sz="1800" dirty="0" err="1" smtClean="0"/>
              <a:t>texture.loadFromFile</a:t>
            </a:r>
            <a:r>
              <a:rPr lang="en-US" sz="1800" dirty="0" smtClean="0"/>
              <a:t>("sprite.png")) {return EXIT_FAILURE;}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sf</a:t>
            </a:r>
            <a:r>
              <a:rPr lang="en-US" sz="1800" dirty="0" smtClean="0"/>
              <a:t>::Sprite </a:t>
            </a:r>
            <a:r>
              <a:rPr lang="en-US" sz="1800" dirty="0" err="1" smtClean="0"/>
              <a:t>sprite</a:t>
            </a:r>
            <a:r>
              <a:rPr lang="en-US" sz="1800" dirty="0" smtClean="0"/>
              <a:t>(texture);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sprite.setTexture</a:t>
            </a:r>
            <a:r>
              <a:rPr lang="en-US" sz="1800" dirty="0" smtClean="0"/>
              <a:t>(texture);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u="sng" dirty="0" smtClean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Manipulating the sprite on the texture by the functions of “move”, “</a:t>
            </a:r>
            <a:r>
              <a:rPr lang="en-US" sz="1800" dirty="0" err="1" smtClean="0">
                <a:solidFill>
                  <a:srgbClr val="0070C0"/>
                </a:solidFill>
              </a:rPr>
              <a:t>setRotation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</a:p>
          <a:p>
            <a:pPr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D:\COMPUTING IV\Assignments\ps0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2209800" cy="25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0070C0"/>
                </a:solidFill>
              </a:rPr>
              <a:t>p</a:t>
            </a:r>
            <a:r>
              <a:rPr lang="en-US" sz="1800" b="1" dirty="0" err="1" smtClean="0">
                <a:solidFill>
                  <a:srgbClr val="0070C0"/>
                </a:solidFill>
              </a:rPr>
              <a:t>s</a:t>
            </a:r>
            <a:r>
              <a:rPr lang="en-US" sz="1800" b="1" dirty="0" smtClean="0">
                <a:solidFill>
                  <a:srgbClr val="0070C0"/>
                </a:solidFill>
              </a:rPr>
              <a:t> 1: </a:t>
            </a:r>
            <a:r>
              <a:rPr lang="en-US" sz="1800" b="1" i="0" cap="all" dirty="0" smtClean="0">
                <a:solidFill>
                  <a:srgbClr val="0070C0"/>
                </a:solidFill>
              </a:rPr>
              <a:t>RECURSIVE GRAPHICS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class Octagon: public </a:t>
            </a:r>
            <a:r>
              <a:rPr lang="en-US" sz="1600" dirty="0" err="1" smtClean="0"/>
              <a:t>sf</a:t>
            </a:r>
            <a:r>
              <a:rPr lang="en-US" sz="1600" dirty="0" smtClean="0"/>
              <a:t>::</a:t>
            </a:r>
            <a:r>
              <a:rPr lang="en-US" sz="1600" dirty="0" err="1" smtClean="0"/>
              <a:t>Drawable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 public:		</a:t>
            </a:r>
            <a:r>
              <a:rPr lang="en-US" sz="1600" dirty="0" smtClean="0">
                <a:solidFill>
                  <a:srgbClr val="00B050"/>
                </a:solidFill>
              </a:rPr>
              <a:t>//Constructor that takes size and depth	</a:t>
            </a:r>
          </a:p>
          <a:p>
            <a:pPr>
              <a:buNone/>
            </a:pPr>
            <a:r>
              <a:rPr lang="en-US" sz="1600" dirty="0" smtClean="0"/>
              <a:t>	Octagon(</a:t>
            </a:r>
            <a:r>
              <a:rPr lang="en-US" sz="1600" dirty="0" err="1" smtClean="0"/>
              <a:t>int</a:t>
            </a:r>
            <a:r>
              <a:rPr lang="en-US" sz="1600" dirty="0" smtClean="0"/>
              <a:t> side, </a:t>
            </a:r>
            <a:r>
              <a:rPr lang="en-US" sz="1600" dirty="0" err="1" smtClean="0"/>
              <a:t>int</a:t>
            </a:r>
            <a:r>
              <a:rPr lang="en-US" sz="1600" dirty="0" smtClean="0"/>
              <a:t> depth);	</a:t>
            </a:r>
            <a:r>
              <a:rPr lang="en-US" sz="1600" dirty="0" smtClean="0">
                <a:solidFill>
                  <a:srgbClr val="00B050"/>
                </a:solidFill>
              </a:rPr>
              <a:t>//Constructor that takes eight points and depth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	</a:t>
            </a:r>
            <a:r>
              <a:rPr lang="en-US" sz="1600" dirty="0" smtClean="0"/>
              <a:t>void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/>
              <a:t>oct_tree</a:t>
            </a:r>
            <a:r>
              <a:rPr lang="en-US" sz="1600" dirty="0" smtClean="0"/>
              <a:t>(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topL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leftUp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leftDn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downL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downR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rightDn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rightUp</a:t>
            </a:r>
            <a:r>
              <a:rPr lang="en-US" sz="1600" dirty="0" smtClean="0"/>
              <a:t>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</a:t>
            </a:r>
            <a:r>
              <a:rPr lang="en-US" sz="1600" dirty="0" err="1" smtClean="0"/>
              <a:t>topR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depth);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	…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Sierpinski</a:t>
            </a:r>
            <a:r>
              <a:rPr lang="en-US" sz="1600" dirty="0" smtClean="0"/>
              <a:t>: public </a:t>
            </a:r>
            <a:r>
              <a:rPr lang="en-US" sz="1600" dirty="0" err="1" smtClean="0"/>
              <a:t>sf</a:t>
            </a:r>
            <a:r>
              <a:rPr lang="en-US" sz="1600" dirty="0" smtClean="0"/>
              <a:t>::</a:t>
            </a:r>
            <a:r>
              <a:rPr lang="en-US" sz="1600" dirty="0" err="1" smtClean="0"/>
              <a:t>Drawable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 public: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Sierpinski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side, </a:t>
            </a:r>
            <a:r>
              <a:rPr lang="en-US" sz="1600" dirty="0" err="1" smtClean="0"/>
              <a:t>int</a:t>
            </a:r>
            <a:r>
              <a:rPr lang="en-US" sz="1600" dirty="0" smtClean="0"/>
              <a:t> depth);</a:t>
            </a:r>
          </a:p>
          <a:p>
            <a:pPr>
              <a:buNone/>
            </a:pPr>
            <a:r>
              <a:rPr lang="en-US" sz="1600" dirty="0" smtClean="0"/>
              <a:t>	void </a:t>
            </a:r>
            <a:r>
              <a:rPr lang="en-US" sz="1600" dirty="0" err="1" smtClean="0"/>
              <a:t>sierpinski_tree</a:t>
            </a:r>
            <a:r>
              <a:rPr lang="en-US" sz="1600" dirty="0" smtClean="0"/>
              <a:t>(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top, 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left,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::Vector2f right, </a:t>
            </a:r>
            <a:r>
              <a:rPr lang="en-US" sz="1600" dirty="0" err="1" smtClean="0"/>
              <a:t>int</a:t>
            </a:r>
            <a:r>
              <a:rPr lang="en-US" sz="1600" dirty="0" smtClean="0"/>
              <a:t> depth);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	…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Learnt thing(s):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Constructor for an octagonal structure in C++, with 8 arguments as 8 sides and the depth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Constructor for a </a:t>
            </a:r>
            <a:r>
              <a:rPr lang="en-US" sz="1800" dirty="0" err="1" smtClean="0">
                <a:solidFill>
                  <a:srgbClr val="0070C0"/>
                </a:solidFill>
              </a:rPr>
              <a:t>Sierpinski</a:t>
            </a:r>
            <a:r>
              <a:rPr lang="en-US" sz="1800" dirty="0" smtClean="0">
                <a:solidFill>
                  <a:srgbClr val="0070C0"/>
                </a:solidFill>
              </a:rPr>
              <a:t> triangle, with 3 arguments as 3 sides and the depth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Thing(s) that I am interested in: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Recursion depth and </a:t>
            </a:r>
            <a:r>
              <a:rPr lang="en-US" sz="1800" dirty="0" err="1" smtClean="0">
                <a:solidFill>
                  <a:srgbClr val="0070C0"/>
                </a:solidFill>
              </a:rPr>
              <a:t>push_back</a:t>
            </a:r>
            <a:r>
              <a:rPr lang="en-US" sz="1800" dirty="0" smtClean="0">
                <a:solidFill>
                  <a:srgbClr val="0070C0"/>
                </a:solidFill>
              </a:rPr>
              <a:t> to add a new triangle to a vector (ex: </a:t>
            </a:r>
            <a:r>
              <a:rPr lang="en-US" sz="1800" dirty="0" err="1" smtClean="0">
                <a:solidFill>
                  <a:srgbClr val="0070C0"/>
                </a:solidFill>
              </a:rPr>
              <a:t>vect.push_back</a:t>
            </a:r>
            <a:r>
              <a:rPr lang="en-US" sz="1800" dirty="0" smtClean="0">
                <a:solidFill>
                  <a:srgbClr val="0070C0"/>
                </a:solidFill>
              </a:rPr>
              <a:t>(tri);)</a:t>
            </a:r>
          </a:p>
        </p:txBody>
      </p:sp>
      <p:pic>
        <p:nvPicPr>
          <p:cNvPr id="1026" name="Picture 2" descr="D:\COMPUTING IV\Assignments\ps1\PhongVo_octag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"/>
            <a:ext cx="2235200" cy="23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OMPUTING IV\Assignments\ps1\PhongVo_sierpinsk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38401"/>
            <a:ext cx="2265680" cy="20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0070C0"/>
                </a:solidFill>
              </a:rPr>
              <a:t>p</a:t>
            </a:r>
            <a:r>
              <a:rPr lang="en-US" sz="1800" b="1" dirty="0" err="1" smtClean="0">
                <a:solidFill>
                  <a:srgbClr val="0070C0"/>
                </a:solidFill>
              </a:rPr>
              <a:t>s</a:t>
            </a:r>
            <a:r>
              <a:rPr lang="en-US" sz="1800" b="1" dirty="0" smtClean="0">
                <a:solidFill>
                  <a:srgbClr val="0070C0"/>
                </a:solidFill>
              </a:rPr>
              <a:t> 2a: LFSR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class LFSR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public:</a:t>
            </a:r>
          </a:p>
          <a:p>
            <a:pPr>
              <a:buNone/>
            </a:pPr>
            <a:r>
              <a:rPr lang="en-US" sz="1600" dirty="0" smtClean="0"/>
              <a:t>		LFSR(std::string seed, </a:t>
            </a:r>
            <a:r>
              <a:rPr lang="en-US" sz="1600" dirty="0" err="1" smtClean="0"/>
              <a:t>int</a:t>
            </a:r>
            <a:r>
              <a:rPr lang="en-US" sz="1600" dirty="0" smtClean="0"/>
              <a:t> t);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step();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generate(</a:t>
            </a:r>
            <a:r>
              <a:rPr lang="en-US" sz="1600" dirty="0" err="1" smtClean="0"/>
              <a:t>int</a:t>
            </a:r>
            <a:r>
              <a:rPr lang="en-US" sz="1600" dirty="0" smtClean="0"/>
              <a:t> k);</a:t>
            </a:r>
          </a:p>
          <a:p>
            <a:pPr>
              <a:buNone/>
            </a:pPr>
            <a:r>
              <a:rPr lang="en-US" sz="1600" dirty="0" smtClean="0"/>
              <a:t>		friend std::</a:t>
            </a:r>
            <a:r>
              <a:rPr lang="en-US" sz="1600" dirty="0" err="1" smtClean="0"/>
              <a:t>ostream</a:t>
            </a:r>
            <a:r>
              <a:rPr lang="en-US" sz="1600" dirty="0" smtClean="0"/>
              <a:t>&amp; operator&lt;&lt;(std::</a:t>
            </a:r>
            <a:r>
              <a:rPr lang="en-US" sz="1600" dirty="0" err="1" smtClean="0"/>
              <a:t>ostream</a:t>
            </a:r>
            <a:r>
              <a:rPr lang="en-US" sz="1600" dirty="0" smtClean="0"/>
              <a:t>&amp; out, LFSR&amp; </a:t>
            </a:r>
            <a:r>
              <a:rPr lang="en-US" sz="1600" dirty="0" err="1" smtClean="0"/>
              <a:t>lsfr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private:</a:t>
            </a:r>
          </a:p>
          <a:p>
            <a:pPr>
              <a:buNone/>
            </a:pPr>
            <a:r>
              <a:rPr lang="en-US" sz="1600" dirty="0" smtClean="0"/>
              <a:t>		std::string Seed;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tap;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Learnt thing(s):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implement a LFSR class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create my own test file </a:t>
            </a:r>
            <a:r>
              <a:rPr lang="en-US" sz="1800" i="1" dirty="0" smtClean="0">
                <a:solidFill>
                  <a:srgbClr val="0070C0"/>
                </a:solidFill>
              </a:rPr>
              <a:t>test.cpp  (note: show more code in “test.cpp”)</a:t>
            </a:r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Working on conversion between Decimal system and Binary system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Overloading the </a:t>
            </a:r>
            <a:r>
              <a:rPr lang="en-US" sz="1800" i="1" dirty="0" smtClean="0">
                <a:solidFill>
                  <a:srgbClr val="0070C0"/>
                </a:solidFill>
              </a:rPr>
              <a:t>&lt;&lt; </a:t>
            </a:r>
            <a:r>
              <a:rPr lang="en-US" sz="1800" dirty="0" smtClean="0">
                <a:solidFill>
                  <a:srgbClr val="0070C0"/>
                </a:solidFill>
              </a:rPr>
              <a:t>stream insertion operator to display its current register value in printable form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&amp; operator&lt;&lt;(std::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&amp; out, LFSR&amp;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lsfr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{…}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0070C0"/>
                </a:solidFill>
              </a:rPr>
              <a:t>p</a:t>
            </a:r>
            <a:r>
              <a:rPr lang="en-US" sz="1800" b="1" dirty="0" err="1" smtClean="0">
                <a:solidFill>
                  <a:srgbClr val="0070C0"/>
                </a:solidFill>
              </a:rPr>
              <a:t>s</a:t>
            </a:r>
            <a:r>
              <a:rPr lang="en-US" sz="1800" b="1" dirty="0" smtClean="0">
                <a:solidFill>
                  <a:srgbClr val="0070C0"/>
                </a:solidFill>
              </a:rPr>
              <a:t> 2b: LFSR with </a:t>
            </a:r>
            <a:r>
              <a:rPr lang="en-US" sz="1800" b="1" dirty="0" err="1" smtClean="0">
                <a:solidFill>
                  <a:srgbClr val="0070C0"/>
                </a:solidFill>
              </a:rPr>
              <a:t>PhotoMagic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u="sng" dirty="0">
                <a:solidFill>
                  <a:srgbClr val="0070C0"/>
                </a:solidFill>
              </a:rPr>
              <a:t>Learnt thing(s):</a:t>
            </a:r>
            <a:endParaRPr lang="en-US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The structure of a picture: pixel, color of each pixel (</a:t>
            </a:r>
            <a:r>
              <a:rPr lang="en-US" sz="1600" dirty="0" err="1" smtClean="0">
                <a:solidFill>
                  <a:srgbClr val="0070C0"/>
                </a:solidFill>
              </a:rPr>
              <a:t>r,g,b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How to load in and load out an image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err="1" smtClean="0"/>
              <a:t>sf</a:t>
            </a:r>
            <a:r>
              <a:rPr lang="en-US" sz="1600" dirty="0" smtClean="0"/>
              <a:t>::Image input; </a:t>
            </a:r>
          </a:p>
          <a:p>
            <a:pPr>
              <a:buNone/>
            </a:pPr>
            <a:r>
              <a:rPr lang="en-US" sz="1600" dirty="0" smtClean="0"/>
              <a:t>	if (!</a:t>
            </a:r>
            <a:r>
              <a:rPr lang="en-US" sz="1600" dirty="0" err="1" smtClean="0"/>
              <a:t>input.loadFromFile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[1])) {return -1;}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sf</a:t>
            </a:r>
            <a:r>
              <a:rPr lang="en-US" sz="1600" dirty="0" smtClean="0"/>
              <a:t>::Image output; </a:t>
            </a:r>
          </a:p>
          <a:p>
            <a:pPr>
              <a:buNone/>
            </a:pPr>
            <a:r>
              <a:rPr lang="en-US" sz="1600" dirty="0" smtClean="0"/>
              <a:t>	if (!</a:t>
            </a:r>
            <a:r>
              <a:rPr lang="en-US" sz="1600" dirty="0" err="1" smtClean="0"/>
              <a:t>output.loadFromFile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[1])){return -1;}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How to “XOR” each pixel’s color element with the </a:t>
            </a:r>
            <a:r>
              <a:rPr lang="en-US" sz="1600" dirty="0" err="1" smtClean="0">
                <a:solidFill>
                  <a:srgbClr val="0070C0"/>
                </a:solidFill>
              </a:rPr>
              <a:t>lfsr.generate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k);</a:t>
            </a:r>
          </a:p>
          <a:p>
            <a:pPr lvl="1">
              <a:buNone/>
            </a:pPr>
            <a:r>
              <a:rPr lang="en-US" sz="1600" dirty="0" err="1" smtClean="0"/>
              <a:t>sf</a:t>
            </a:r>
            <a:r>
              <a:rPr lang="en-US" sz="1600" dirty="0" smtClean="0"/>
              <a:t>::Image </a:t>
            </a:r>
            <a:r>
              <a:rPr lang="en-US" sz="1600" dirty="0" err="1" smtClean="0"/>
              <a:t>createOutput</a:t>
            </a:r>
            <a:r>
              <a:rPr lang="en-US" sz="1600" dirty="0" smtClean="0"/>
              <a:t>(</a:t>
            </a:r>
            <a:r>
              <a:rPr lang="en-US" sz="1600" dirty="0" err="1" smtClean="0"/>
              <a:t>sf</a:t>
            </a:r>
            <a:r>
              <a:rPr lang="en-US" sz="1600" dirty="0" smtClean="0"/>
              <a:t>::Image </a:t>
            </a:r>
            <a:r>
              <a:rPr lang="en-US" sz="1600" dirty="0" err="1" smtClean="0"/>
              <a:t>image</a:t>
            </a:r>
            <a:r>
              <a:rPr lang="en-US" sz="1600" dirty="0" smtClean="0"/>
              <a:t>, LFSR </a:t>
            </a:r>
            <a:r>
              <a:rPr lang="en-US" sz="1600" dirty="0" err="1" smtClean="0"/>
              <a:t>lfsr</a:t>
            </a:r>
            <a:r>
              <a:rPr lang="en-US" sz="1600" dirty="0" smtClean="0"/>
              <a:t>) {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sf</a:t>
            </a:r>
            <a:r>
              <a:rPr lang="en-US" sz="1600" dirty="0" smtClean="0"/>
              <a:t>::Vector2u size = </a:t>
            </a:r>
            <a:r>
              <a:rPr lang="en-US" sz="1600" dirty="0" err="1" smtClean="0"/>
              <a:t>image.getSize</a:t>
            </a:r>
            <a:r>
              <a:rPr lang="en-US" sz="1600" dirty="0" smtClean="0"/>
              <a:t>();</a:t>
            </a:r>
          </a:p>
          <a:p>
            <a:pPr lvl="1">
              <a:buNone/>
            </a:pPr>
            <a:r>
              <a:rPr lang="en-US" sz="1600" dirty="0" smtClean="0"/>
              <a:t>  	</a:t>
            </a:r>
            <a:r>
              <a:rPr lang="en-US" sz="1600" dirty="0" err="1" smtClean="0"/>
              <a:t>sf</a:t>
            </a:r>
            <a:r>
              <a:rPr lang="en-US" sz="1600" dirty="0" smtClean="0"/>
              <a:t>::Color p;</a:t>
            </a:r>
          </a:p>
          <a:p>
            <a:pPr lvl="1">
              <a:buNone/>
            </a:pPr>
            <a:r>
              <a:rPr lang="en-US" sz="1600" dirty="0" smtClean="0"/>
              <a:t>  	for (unsigned x = 0; x &lt; </a:t>
            </a:r>
            <a:r>
              <a:rPr lang="en-US" sz="1600" dirty="0" err="1" smtClean="0"/>
              <a:t>size.x</a:t>
            </a:r>
            <a:r>
              <a:rPr lang="en-US" sz="1600" dirty="0" smtClean="0"/>
              <a:t>; x++){</a:t>
            </a:r>
          </a:p>
          <a:p>
            <a:pPr lvl="1">
              <a:buNone/>
            </a:pPr>
            <a:r>
              <a:rPr lang="en-US" sz="1600" dirty="0" smtClean="0"/>
              <a:t>      		for (unsigned y = 0; y &lt; </a:t>
            </a:r>
            <a:r>
              <a:rPr lang="en-US" sz="1600" dirty="0" err="1" smtClean="0"/>
              <a:t>size.y</a:t>
            </a:r>
            <a:r>
              <a:rPr lang="en-US" sz="1600" dirty="0" smtClean="0"/>
              <a:t>; y++){</a:t>
            </a:r>
          </a:p>
          <a:p>
            <a:pPr lvl="1">
              <a:buNone/>
            </a:pPr>
            <a:r>
              <a:rPr lang="en-US" sz="1600" dirty="0" smtClean="0"/>
              <a:t>	  	           p = </a:t>
            </a:r>
            <a:r>
              <a:rPr lang="en-US" sz="1600" dirty="0" err="1" smtClean="0"/>
              <a:t>image.getPixel</a:t>
            </a:r>
            <a:r>
              <a:rPr lang="en-US" sz="1600" dirty="0" smtClean="0"/>
              <a:t>(x, y);</a:t>
            </a:r>
          </a:p>
          <a:p>
            <a:pPr lvl="1">
              <a:buNone/>
            </a:pPr>
            <a:r>
              <a:rPr lang="en-US" sz="1600" dirty="0" smtClean="0"/>
              <a:t>	  	           </a:t>
            </a:r>
            <a:r>
              <a:rPr lang="en-US" sz="1600" dirty="0" err="1" smtClean="0"/>
              <a:t>p.r</a:t>
            </a:r>
            <a:r>
              <a:rPr lang="en-US" sz="1600" dirty="0" smtClean="0"/>
              <a:t> ^= </a:t>
            </a:r>
            <a:r>
              <a:rPr lang="en-US" sz="1600" dirty="0" err="1" smtClean="0"/>
              <a:t>lfsr.generate</a:t>
            </a:r>
            <a:r>
              <a:rPr lang="en-US" sz="1600" dirty="0" smtClean="0"/>
              <a:t>(8);	</a:t>
            </a:r>
          </a:p>
          <a:p>
            <a:pPr lvl="1">
              <a:buNone/>
            </a:pPr>
            <a:r>
              <a:rPr lang="en-US" sz="1600" dirty="0" smtClean="0"/>
              <a:t>	  	           </a:t>
            </a:r>
            <a:r>
              <a:rPr lang="en-US" sz="1600" dirty="0" err="1" smtClean="0"/>
              <a:t>p.g</a:t>
            </a:r>
            <a:r>
              <a:rPr lang="en-US" sz="1600" dirty="0" smtClean="0"/>
              <a:t> ^= </a:t>
            </a:r>
            <a:r>
              <a:rPr lang="en-US" sz="1600" dirty="0" err="1" smtClean="0"/>
              <a:t>lfsr.generate</a:t>
            </a:r>
            <a:r>
              <a:rPr lang="en-US" sz="1600" dirty="0" smtClean="0"/>
              <a:t>(8);</a:t>
            </a:r>
          </a:p>
          <a:p>
            <a:pPr lvl="1">
              <a:buNone/>
            </a:pPr>
            <a:r>
              <a:rPr lang="en-US" sz="1600" dirty="0" smtClean="0"/>
              <a:t>	  	           </a:t>
            </a:r>
            <a:r>
              <a:rPr lang="en-US" sz="1600" dirty="0" err="1" smtClean="0"/>
              <a:t>p.b</a:t>
            </a:r>
            <a:r>
              <a:rPr lang="en-US" sz="1600" dirty="0" smtClean="0"/>
              <a:t> ^= </a:t>
            </a:r>
            <a:r>
              <a:rPr lang="en-US" sz="1600" dirty="0" err="1" smtClean="0"/>
              <a:t>lfsr.generate</a:t>
            </a:r>
            <a:r>
              <a:rPr lang="en-US" sz="1600" dirty="0" smtClean="0"/>
              <a:t>(8);</a:t>
            </a:r>
          </a:p>
          <a:p>
            <a:pPr lvl="1">
              <a:buNone/>
            </a:pPr>
            <a:r>
              <a:rPr lang="en-US" sz="1600" dirty="0" smtClean="0"/>
              <a:t>	  	           </a:t>
            </a:r>
            <a:r>
              <a:rPr lang="en-US" sz="1600" dirty="0" err="1" smtClean="0"/>
              <a:t>image.setPixel</a:t>
            </a:r>
            <a:r>
              <a:rPr lang="en-US" sz="1600" dirty="0" smtClean="0"/>
              <a:t>(x, y, p);	</a:t>
            </a:r>
          </a:p>
          <a:p>
            <a:pPr lvl="1">
              <a:buNone/>
            </a:pPr>
            <a:r>
              <a:rPr lang="en-US" sz="1600" dirty="0" smtClean="0"/>
              <a:t>		}</a:t>
            </a:r>
          </a:p>
          <a:p>
            <a:pPr lvl="1">
              <a:buNone/>
            </a:pPr>
            <a:r>
              <a:rPr lang="en-US" sz="1600" dirty="0" smtClean="0"/>
              <a:t>    	}  </a:t>
            </a:r>
          </a:p>
          <a:p>
            <a:pPr lvl="1">
              <a:buNone/>
            </a:pPr>
            <a:r>
              <a:rPr lang="en-US" sz="1600" dirty="0" smtClean="0"/>
              <a:t>	return image;</a:t>
            </a:r>
          </a:p>
          <a:p>
            <a:pPr lvl="1">
              <a:buNone/>
            </a:pPr>
            <a:r>
              <a:rPr lang="en-US" sz="1600" dirty="0" smtClean="0"/>
              <a:t>}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9" name="Picture 5" descr="C:\Users\PhongVo\Desktop\COMPUTING IV\Assignments\ps2b\deer_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080" y="263554"/>
            <a:ext cx="2667000" cy="2823270"/>
          </a:xfrm>
          <a:prstGeom prst="rect">
            <a:avLst/>
          </a:prstGeom>
          <a:noFill/>
        </p:spPr>
      </p:pic>
      <p:pic>
        <p:nvPicPr>
          <p:cNvPr id="1030" name="Picture 6" descr="C:\Users\PhongVo\Desktop\COMPUTING IV\Assignments\ps2b\deer_o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28069"/>
            <a:ext cx="2667000" cy="2979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534"/>
            <a:ext cx="8229600" cy="290466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ps</a:t>
            </a:r>
            <a:r>
              <a:rPr lang="en-US" sz="1800" dirty="0" smtClean="0">
                <a:solidFill>
                  <a:srgbClr val="0070C0"/>
                </a:solidFill>
              </a:rPr>
              <a:t> 3a: </a:t>
            </a:r>
            <a:r>
              <a:rPr lang="en-US" sz="1800" cap="all" dirty="0" smtClean="0">
                <a:solidFill>
                  <a:srgbClr val="0070C0"/>
                </a:solidFill>
              </a:rPr>
              <a:t>N-BODY SIMULATION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Learnt thing(s):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The virtual function and its uses in the draw function</a:t>
            </a:r>
          </a:p>
          <a:p>
            <a:pPr>
              <a:buNone/>
            </a:pPr>
            <a:r>
              <a:rPr lang="en-US" sz="1800" dirty="0" smtClean="0"/>
              <a:t>	       virtual void draw(</a:t>
            </a:r>
            <a:r>
              <a:rPr lang="en-US" sz="1800" dirty="0" err="1" smtClean="0"/>
              <a:t>sf</a:t>
            </a:r>
            <a:r>
              <a:rPr lang="en-US" sz="1800" dirty="0" smtClean="0"/>
              <a:t>::</a:t>
            </a:r>
            <a:r>
              <a:rPr lang="en-US" sz="1800" dirty="0" err="1" smtClean="0"/>
              <a:t>RenderTarget</a:t>
            </a:r>
            <a:r>
              <a:rPr lang="en-US" sz="1800" dirty="0" smtClean="0"/>
              <a:t> &amp;target, </a:t>
            </a:r>
            <a:r>
              <a:rPr lang="en-US" sz="1800" dirty="0" err="1" smtClean="0"/>
              <a:t>sf</a:t>
            </a:r>
            <a:r>
              <a:rPr lang="en-US" sz="1800" dirty="0" smtClean="0"/>
              <a:t>::</a:t>
            </a:r>
            <a:r>
              <a:rPr lang="en-US" sz="1800" dirty="0" err="1" smtClean="0"/>
              <a:t>RenderStates</a:t>
            </a:r>
            <a:r>
              <a:rPr lang="en-US" sz="1800" dirty="0" smtClean="0"/>
              <a:t> states) const;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The friend function and its uses in overloading operator &gt;&gt; for input stream</a:t>
            </a:r>
          </a:p>
          <a:p>
            <a:pPr>
              <a:buNone/>
            </a:pPr>
            <a:r>
              <a:rPr lang="en-US" sz="1800" dirty="0" smtClean="0"/>
              <a:t>	       friend std::</a:t>
            </a:r>
            <a:r>
              <a:rPr lang="en-US" sz="1800" dirty="0" err="1" smtClean="0"/>
              <a:t>istream</a:t>
            </a:r>
            <a:r>
              <a:rPr lang="en-US" sz="1800" dirty="0" smtClean="0"/>
              <a:t> &amp;operator &gt;&gt; (std::</a:t>
            </a:r>
            <a:r>
              <a:rPr lang="en-US" sz="1800" dirty="0" err="1" smtClean="0"/>
              <a:t>istream</a:t>
            </a:r>
            <a:r>
              <a:rPr lang="en-US" sz="1800" dirty="0" smtClean="0"/>
              <a:t> &amp;in, Body &amp;planet);</a:t>
            </a:r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Review the manipulation with sprites and texture in ps0 assignment</a:t>
            </a:r>
          </a:p>
          <a:p>
            <a:pPr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PhongVo\Desktop\COMPUTING IV\Assignments\ps3a\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905421"/>
            <a:ext cx="3733801" cy="3952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ps</a:t>
            </a:r>
            <a:r>
              <a:rPr lang="en-US" sz="1800" dirty="0" smtClean="0">
                <a:solidFill>
                  <a:srgbClr val="0070C0"/>
                </a:solidFill>
              </a:rPr>
              <a:t> 3b: </a:t>
            </a:r>
            <a:r>
              <a:rPr lang="en-US" sz="1800" cap="all" dirty="0" smtClean="0">
                <a:solidFill>
                  <a:srgbClr val="0070C0"/>
                </a:solidFill>
              </a:rPr>
              <a:t>N-BODY SIMULATION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Learnt thing(s):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The step function with a time parameter (double seconds) and moves the Body object given its internal velocity for that much time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smtClean="0"/>
              <a:t>	void step(double seconds, Body **Planets, </a:t>
            </a:r>
            <a:r>
              <a:rPr lang="en-US" sz="1800" dirty="0" err="1" smtClean="0"/>
              <a:t>int</a:t>
            </a:r>
            <a:r>
              <a:rPr lang="en-US" sz="1800" dirty="0" smtClean="0"/>
              <a:t> planet);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update positions of the Planets.  Using this function helps to draw the moving track of each planet. 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     </a:t>
            </a:r>
            <a:r>
              <a:rPr lang="en-US" sz="1800" dirty="0" smtClean="0"/>
              <a:t>void </a:t>
            </a:r>
            <a:r>
              <a:rPr lang="en-US" sz="1800" dirty="0" err="1" smtClean="0"/>
              <a:t>updatePosition</a:t>
            </a:r>
            <a:r>
              <a:rPr lang="en-US" sz="1800" dirty="0" smtClean="0"/>
              <a:t>(float scale,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windowX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windowY</a:t>
            </a:r>
            <a:r>
              <a:rPr lang="en-US" sz="1800" dirty="0" smtClean="0"/>
              <a:t>);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// in nbody.hpp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     </a:t>
            </a:r>
            <a:r>
              <a:rPr lang="en-US" sz="1800" dirty="0" smtClean="0">
                <a:solidFill>
                  <a:srgbClr val="00B050"/>
                </a:solidFill>
              </a:rPr>
              <a:t>//drawing planets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     </a:t>
            </a:r>
            <a:r>
              <a:rPr lang="en-US" sz="1800" dirty="0" smtClean="0"/>
              <a:t>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numOfPlanets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++){				(*Planets[</a:t>
            </a:r>
            <a:r>
              <a:rPr lang="en-US" sz="1800" dirty="0" err="1" smtClean="0"/>
              <a:t>i</a:t>
            </a:r>
            <a:r>
              <a:rPr lang="en-US" sz="1800" dirty="0" smtClean="0"/>
              <a:t>]).</a:t>
            </a:r>
            <a:r>
              <a:rPr lang="en-US" sz="1800" dirty="0" err="1" smtClean="0"/>
              <a:t>updatePosition</a:t>
            </a:r>
            <a:r>
              <a:rPr lang="en-US" sz="1800" dirty="0" smtClean="0"/>
              <a:t>(scale, </a:t>
            </a:r>
            <a:r>
              <a:rPr lang="en-US" sz="1800" dirty="0" err="1" smtClean="0"/>
              <a:t>size.x</a:t>
            </a:r>
            <a:r>
              <a:rPr lang="en-US" sz="1800" dirty="0" smtClean="0"/>
              <a:t>*1/2, </a:t>
            </a:r>
            <a:r>
              <a:rPr lang="en-US" sz="1800" dirty="0" err="1" smtClean="0"/>
              <a:t>size.y</a:t>
            </a:r>
            <a:r>
              <a:rPr lang="en-US" sz="1800" dirty="0" smtClean="0"/>
              <a:t>*1/2);				</a:t>
            </a:r>
            <a:r>
              <a:rPr lang="en-US" sz="1800" dirty="0" err="1" smtClean="0"/>
              <a:t>window.draw</a:t>
            </a:r>
            <a:r>
              <a:rPr lang="en-US" sz="1800" dirty="0" smtClean="0"/>
              <a:t>(*Planets[</a:t>
            </a:r>
            <a:r>
              <a:rPr lang="en-US" sz="1800" dirty="0" err="1" smtClean="0"/>
              <a:t>i</a:t>
            </a:r>
            <a:r>
              <a:rPr lang="en-US" sz="1800" dirty="0" smtClean="0"/>
              <a:t>]);</a:t>
            </a:r>
          </a:p>
          <a:p>
            <a:pPr>
              <a:buNone/>
            </a:pPr>
            <a:r>
              <a:rPr lang="en-US" sz="1800" dirty="0" smtClean="0"/>
              <a:t>	     }</a:t>
            </a:r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set the planets ‘s icons moving on the texture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C:\Users\PhongVo\Desktop\COMPUTING IV\Assignments\ps3b\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550741"/>
            <a:ext cx="3124200" cy="3307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p</a:t>
            </a:r>
            <a:r>
              <a:rPr lang="en-US" sz="1800" dirty="0" err="1" smtClean="0">
                <a:solidFill>
                  <a:srgbClr val="0070C0"/>
                </a:solidFill>
              </a:rPr>
              <a:t>s</a:t>
            </a:r>
            <a:r>
              <a:rPr lang="en-US" sz="1800" dirty="0" smtClean="0">
                <a:solidFill>
                  <a:srgbClr val="0070C0"/>
                </a:solidFill>
              </a:rPr>
              <a:t> 4: DNA SEQUENCES ALIGNMENT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Learnt thing(s):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How to implement the DNA sequences alignment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Needleman – </a:t>
            </a:r>
            <a:r>
              <a:rPr lang="en-US" sz="1800" dirty="0" err="1" smtClean="0">
                <a:solidFill>
                  <a:srgbClr val="0070C0"/>
                </a:solidFill>
              </a:rPr>
              <a:t>Wunsch</a:t>
            </a:r>
            <a:r>
              <a:rPr lang="en-US" sz="1800" dirty="0" smtClean="0">
                <a:solidFill>
                  <a:srgbClr val="0070C0"/>
                </a:solidFill>
              </a:rPr>
              <a:t> method per the Princeton problem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Dynamic programming, that accumulates the calculations</a:t>
            </a:r>
          </a:p>
          <a:p>
            <a:pPr>
              <a:buNone/>
            </a:pPr>
            <a:r>
              <a:rPr lang="en-US" sz="1800" u="sng" dirty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Calculation the “cost” (Princeton assignment), that could be either 2, 1 or 0.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smtClean="0"/>
              <a:t>opt[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min(opt[i+1][j+1] + penalty(string1[</a:t>
            </a:r>
            <a:r>
              <a:rPr lang="en-US" sz="1800" dirty="0" err="1" smtClean="0"/>
              <a:t>i</a:t>
            </a:r>
            <a:r>
              <a:rPr lang="en-US" sz="1800" dirty="0" smtClean="0"/>
              <a:t>],string2[j]), opt[</a:t>
            </a:r>
            <a:r>
              <a:rPr lang="en-US" sz="1800" dirty="0" err="1" smtClean="0"/>
              <a:t>i</a:t>
            </a:r>
            <a:r>
              <a:rPr lang="en-US" sz="1800" dirty="0" smtClean="0"/>
              <a:t>][j+1]+2, opt[i+1][j]+2); </a:t>
            </a:r>
          </a:p>
          <a:p>
            <a:pPr>
              <a:buNone/>
            </a:pPr>
            <a:r>
              <a:rPr lang="en-US" sz="1800" u="sng" dirty="0" smtClean="0">
                <a:solidFill>
                  <a:srgbClr val="0070C0"/>
                </a:solidFill>
              </a:rPr>
              <a:t>Result:</a:t>
            </a:r>
          </a:p>
          <a:p>
            <a:pPr>
              <a:buNone/>
            </a:pPr>
            <a:r>
              <a:rPr lang="en-US" sz="1800" dirty="0" smtClean="0"/>
              <a:t>	std::string result = </a:t>
            </a:r>
            <a:r>
              <a:rPr lang="en-US" sz="1800" dirty="0" err="1" smtClean="0"/>
              <a:t>edit_distance.Alignment</a:t>
            </a:r>
            <a:r>
              <a:rPr lang="en-US" sz="1800" dirty="0" smtClean="0"/>
              <a:t>();</a:t>
            </a:r>
          </a:p>
        </p:txBody>
      </p:sp>
      <p:pic>
        <p:nvPicPr>
          <p:cNvPr id="3074" name="Picture 2" descr="C:\Users\PhongVo\Desktop\COMPUTING IV\Assignments\ps4\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320" y="3581400"/>
            <a:ext cx="6991350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p</a:t>
            </a:r>
            <a:r>
              <a:rPr lang="en-US" sz="1800" dirty="0" err="1" smtClean="0">
                <a:solidFill>
                  <a:srgbClr val="0070C0"/>
                </a:solidFill>
              </a:rPr>
              <a:t>s</a:t>
            </a:r>
            <a:r>
              <a:rPr lang="en-US" sz="1800" dirty="0" smtClean="0">
                <a:solidFill>
                  <a:srgbClr val="0070C0"/>
                </a:solidFill>
              </a:rPr>
              <a:t> 6: </a:t>
            </a:r>
            <a:r>
              <a:rPr lang="en-US" sz="1800" cap="all" dirty="0">
                <a:solidFill>
                  <a:srgbClr val="0070C0"/>
                </a:solidFill>
              </a:rPr>
              <a:t>MARKOV MODEL OF NATURAL </a:t>
            </a:r>
            <a:r>
              <a:rPr lang="en-US" sz="1800" cap="all" dirty="0" smtClean="0">
                <a:solidFill>
                  <a:srgbClr val="0070C0"/>
                </a:solidFill>
              </a:rPr>
              <a:t>LANGUAGE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u="sng" dirty="0">
                <a:solidFill>
                  <a:srgbClr val="0070C0"/>
                </a:solidFill>
              </a:rPr>
              <a:t>Learnt thing(s):</a:t>
            </a:r>
            <a:endParaRPr lang="en-US" sz="1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Definition of k-gram and the following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letter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Running the  </a:t>
            </a:r>
            <a:r>
              <a:rPr lang="en-US" sz="1600" i="1" dirty="0" smtClean="0">
                <a:solidFill>
                  <a:srgbClr val="0070C0"/>
                </a:solidFill>
              </a:rPr>
              <a:t>mmtest.cpp</a:t>
            </a:r>
            <a:r>
              <a:rPr lang="en-US" sz="1600" dirty="0" smtClean="0">
                <a:solidFill>
                  <a:srgbClr val="0070C0"/>
                </a:solidFill>
              </a:rPr>
              <a:t> file to test my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implementation</a:t>
            </a:r>
          </a:p>
          <a:p>
            <a:pPr>
              <a:buNone/>
            </a:pPr>
            <a:r>
              <a:rPr lang="en-US" sz="1600" u="sng" dirty="0">
                <a:solidFill>
                  <a:srgbClr val="0070C0"/>
                </a:solidFill>
              </a:rPr>
              <a:t>Interested thing(s):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Making a statistic table of k-grams mentally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and by coding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/>
          </a:p>
        </p:txBody>
      </p:sp>
      <p:pic>
        <p:nvPicPr>
          <p:cNvPr id="7172" name="Picture 4" descr="C:\Users\PhongVo\Desktop\COMPUTING IV\Assignments\ps6\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610" y="304801"/>
            <a:ext cx="4811390" cy="4495799"/>
          </a:xfrm>
          <a:prstGeom prst="rect">
            <a:avLst/>
          </a:prstGeom>
          <a:noFill/>
        </p:spPr>
      </p:pic>
      <p:pic>
        <p:nvPicPr>
          <p:cNvPr id="7173" name="Picture 5" descr="C:\Users\PhongVo\Desktop\COMPUTING IV\Assignments\ps6\mmtest_resul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5029200"/>
            <a:ext cx="8261350" cy="172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259</Words>
  <Application>Microsoft Office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ps 0: HELLO WORLD WITH SFML</vt:lpstr>
      <vt:lpstr>ps 1: RECURSIVE GRAPHICS</vt:lpstr>
      <vt:lpstr>ps 2a: LFSR</vt:lpstr>
      <vt:lpstr>ps 2b: LFSR with PhotoMagic</vt:lpstr>
      <vt:lpstr>ps 3a: N-BODY SIMULATION</vt:lpstr>
      <vt:lpstr>ps 3b: N-BODY SIMULATION</vt:lpstr>
      <vt:lpstr>ps 4: DNA SEQUENCES ALIGNMENT </vt:lpstr>
      <vt:lpstr>ps 6: MARKOV MODEL OF NATURAL LANGUAGE</vt:lpstr>
    </vt:vector>
  </TitlesOfParts>
  <Company>Updatesofts Forums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 Computer Science</dc:title>
  <dc:creator>PhongVo</dc:creator>
  <cp:lastModifiedBy>Phong Vo</cp:lastModifiedBy>
  <cp:revision>268</cp:revision>
  <dcterms:created xsi:type="dcterms:W3CDTF">2018-08-14T01:04:59Z</dcterms:created>
  <dcterms:modified xsi:type="dcterms:W3CDTF">2018-08-15T21:13:16Z</dcterms:modified>
</cp:coreProperties>
</file>