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79" r:id="rId7"/>
    <p:sldId id="261" r:id="rId8"/>
    <p:sldId id="264" r:id="rId9"/>
    <p:sldId id="265" r:id="rId10"/>
    <p:sldId id="263" r:id="rId11"/>
    <p:sldId id="262" r:id="rId12"/>
    <p:sldId id="380" r:id="rId13"/>
    <p:sldId id="266" r:id="rId14"/>
    <p:sldId id="267" r:id="rId15"/>
    <p:sldId id="268" r:id="rId16"/>
    <p:sldId id="306" r:id="rId17"/>
    <p:sldId id="375" r:id="rId18"/>
    <p:sldId id="376" r:id="rId19"/>
    <p:sldId id="377" r:id="rId20"/>
    <p:sldId id="302" r:id="rId21"/>
    <p:sldId id="303" r:id="rId22"/>
    <p:sldId id="304" r:id="rId23"/>
    <p:sldId id="296" r:id="rId24"/>
    <p:sldId id="297" r:id="rId25"/>
    <p:sldId id="378" r:id="rId26"/>
    <p:sldId id="298" r:id="rId27"/>
    <p:sldId id="3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plusplus.com/doc/oldtutorial/templat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rbook.org/tutorials/make/" TargetMode="External"/><Relationship Id="rId2" Type="http://schemas.openxmlformats.org/officeDocument/2006/relationships/hyperlink" Target="http://www.cs.colby.edu/maxwell/courses/tutorials/maketutor/" TargetMode="External"/><Relationship Id="rId1" Type="http://schemas.openxmlformats.org/officeDocument/2006/relationships/slideLayout" Target="../slideLayouts/slideLayout2.xml"/><Relationship Id="rId5" Type="http://schemas.openxmlformats.org/officeDocument/2006/relationships/hyperlink" Target="https://en.wikipedia.org/wiki/Make_(software)" TargetMode="External"/><Relationship Id="rId4" Type="http://schemas.openxmlformats.org/officeDocument/2006/relationships/hyperlink" Target="https://en.wikipedia.org/wiki/Makef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A13D-428B-461B-845F-0F2A3E1342EC}"/>
              </a:ext>
            </a:extLst>
          </p:cNvPr>
          <p:cNvSpPr>
            <a:spLocks noGrp="1"/>
          </p:cNvSpPr>
          <p:nvPr>
            <p:ph type="ctrTitle"/>
          </p:nvPr>
        </p:nvSpPr>
        <p:spPr/>
        <p:txBody>
          <a:bodyPr/>
          <a:lstStyle/>
          <a:p>
            <a:r>
              <a:rPr lang="en-US" dirty="0"/>
              <a:t>PS2AB</a:t>
            </a:r>
          </a:p>
        </p:txBody>
      </p:sp>
      <p:sp>
        <p:nvSpPr>
          <p:cNvPr id="3" name="Subtitle 2">
            <a:extLst>
              <a:ext uri="{FF2B5EF4-FFF2-40B4-BE49-F238E27FC236}">
                <a16:creationId xmlns:a16="http://schemas.microsoft.com/office/drawing/2014/main" id="{4EC0D2C6-7864-40B9-B270-2E3B375E623D}"/>
              </a:ext>
            </a:extLst>
          </p:cNvPr>
          <p:cNvSpPr>
            <a:spLocks noGrp="1"/>
          </p:cNvSpPr>
          <p:nvPr>
            <p:ph type="subTitle" idx="1"/>
          </p:nvPr>
        </p:nvSpPr>
        <p:spPr/>
        <p:txBody>
          <a:bodyPr/>
          <a:lstStyle/>
          <a:p>
            <a:r>
              <a:rPr lang="en-US" dirty="0"/>
              <a:t>Computing IV</a:t>
            </a:r>
          </a:p>
          <a:p>
            <a:r>
              <a:rPr lang="en-US" dirty="0"/>
              <a:t>Dr Subhajit Chakrabarty</a:t>
            </a:r>
          </a:p>
          <a:p>
            <a:r>
              <a:rPr lang="en-US" dirty="0"/>
              <a:t>UMass Lowell</a:t>
            </a:r>
          </a:p>
        </p:txBody>
      </p:sp>
    </p:spTree>
    <p:extLst>
      <p:ext uri="{BB962C8B-B14F-4D97-AF65-F5344CB8AC3E}">
        <p14:creationId xmlns:p14="http://schemas.microsoft.com/office/powerpoint/2010/main" val="263509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D8768-84B0-4B53-8217-F1B5493F5FAA}"/>
              </a:ext>
            </a:extLst>
          </p:cNvPr>
          <p:cNvSpPr>
            <a:spLocks noGrp="1"/>
          </p:cNvSpPr>
          <p:nvPr>
            <p:ph idx="1"/>
          </p:nvPr>
        </p:nvSpPr>
        <p:spPr>
          <a:xfrm>
            <a:off x="457200" y="228600"/>
            <a:ext cx="8229600" cy="6400800"/>
          </a:xfrm>
        </p:spPr>
        <p:txBody>
          <a:bodyPr>
            <a:normAutofit fontScale="47500" lnSpcReduction="20000"/>
          </a:bodyPr>
          <a:lstStyle/>
          <a:p>
            <a:pPr marL="0" indent="0">
              <a:buNone/>
            </a:pPr>
            <a:r>
              <a:rPr lang="en-IN" dirty="0"/>
              <a:t>#define BOOST_TEST_MODULE </a:t>
            </a:r>
            <a:r>
              <a:rPr lang="en-IN" dirty="0" err="1"/>
              <a:t>MyTest</a:t>
            </a:r>
            <a:endParaRPr lang="en-IN" dirty="0"/>
          </a:p>
          <a:p>
            <a:pPr marL="0" indent="0">
              <a:buNone/>
            </a:pPr>
            <a:r>
              <a:rPr lang="en-IN" dirty="0"/>
              <a:t>#include &lt;boost/test/included/unit_test.hpp&gt;</a:t>
            </a:r>
          </a:p>
          <a:p>
            <a:pPr marL="0" indent="0">
              <a:buNone/>
            </a:pPr>
            <a:endParaRPr lang="en-IN" dirty="0"/>
          </a:p>
          <a:p>
            <a:pPr marL="0" indent="0">
              <a:buNone/>
            </a:pPr>
            <a:r>
              <a:rPr lang="en-IN" dirty="0"/>
              <a:t>int add( int </a:t>
            </a:r>
            <a:r>
              <a:rPr lang="en-IN" dirty="0" err="1"/>
              <a:t>i</a:t>
            </a:r>
            <a:r>
              <a:rPr lang="en-IN" dirty="0"/>
              <a:t>, int j ) { return </a:t>
            </a:r>
            <a:r>
              <a:rPr lang="en-IN" dirty="0" err="1"/>
              <a:t>i+j</a:t>
            </a:r>
            <a:r>
              <a:rPr lang="en-IN" dirty="0"/>
              <a:t>; }</a:t>
            </a:r>
          </a:p>
          <a:p>
            <a:pPr marL="0" indent="0">
              <a:buNone/>
            </a:pPr>
            <a:endParaRPr lang="en-IN" dirty="0"/>
          </a:p>
          <a:p>
            <a:pPr marL="0" indent="0">
              <a:buNone/>
            </a:pPr>
            <a:r>
              <a:rPr lang="en-IN" dirty="0"/>
              <a:t>BOOST_AUTO_TEST_CASE( </a:t>
            </a:r>
            <a:r>
              <a:rPr lang="en-IN" dirty="0" err="1"/>
              <a:t>my_test</a:t>
            </a:r>
            <a:r>
              <a:rPr lang="en-IN" dirty="0"/>
              <a:t> )</a:t>
            </a:r>
          </a:p>
          <a:p>
            <a:pPr marL="0" indent="0">
              <a:buNone/>
            </a:pPr>
            <a:r>
              <a:rPr lang="en-IN" dirty="0"/>
              <a:t>{</a:t>
            </a:r>
          </a:p>
          <a:p>
            <a:pPr marL="0" indent="0">
              <a:buNone/>
            </a:pPr>
            <a:r>
              <a:rPr lang="en-IN" dirty="0"/>
              <a:t>    // seven ways to detect and report the same error:</a:t>
            </a:r>
          </a:p>
          <a:p>
            <a:pPr marL="0" indent="0">
              <a:buNone/>
            </a:pPr>
            <a:r>
              <a:rPr lang="en-IN" dirty="0"/>
              <a:t>    BOOST_CHECK( add( 2,2 ) == 4 );        // #1 continues on error</a:t>
            </a:r>
          </a:p>
          <a:p>
            <a:pPr marL="0" indent="0">
              <a:buNone/>
            </a:pPr>
            <a:endParaRPr lang="en-IN" dirty="0"/>
          </a:p>
          <a:p>
            <a:pPr marL="0" indent="0">
              <a:buNone/>
            </a:pPr>
            <a:r>
              <a:rPr lang="en-IN" dirty="0"/>
              <a:t>    BOOST_REQUIRE( add( 2,2 ) == 4 );      // #2 throws on error</a:t>
            </a:r>
          </a:p>
          <a:p>
            <a:pPr marL="0" indent="0">
              <a:buNone/>
            </a:pPr>
            <a:endParaRPr lang="en-IN" dirty="0"/>
          </a:p>
          <a:p>
            <a:pPr marL="0" indent="0">
              <a:buNone/>
            </a:pPr>
            <a:r>
              <a:rPr lang="en-IN" dirty="0"/>
              <a:t>    if( add( 2,2 ) != 4 )</a:t>
            </a:r>
          </a:p>
          <a:p>
            <a:pPr marL="0" indent="0">
              <a:buNone/>
            </a:pPr>
            <a:r>
              <a:rPr lang="en-IN" dirty="0"/>
              <a:t>      BOOST_ERROR( "Ouch..." );            // #3 continues on error</a:t>
            </a:r>
          </a:p>
          <a:p>
            <a:pPr marL="0" indent="0">
              <a:buNone/>
            </a:pPr>
            <a:endParaRPr lang="en-IN" dirty="0"/>
          </a:p>
          <a:p>
            <a:pPr marL="0" indent="0">
              <a:buNone/>
            </a:pPr>
            <a:r>
              <a:rPr lang="en-IN" dirty="0"/>
              <a:t>    if( add( 2,2 ) != 4 )</a:t>
            </a:r>
          </a:p>
          <a:p>
            <a:pPr marL="0" indent="0">
              <a:buNone/>
            </a:pPr>
            <a:r>
              <a:rPr lang="en-IN" dirty="0"/>
              <a:t>      BOOST_FAIL( "Ouch..." );             // #4 throws on error</a:t>
            </a:r>
          </a:p>
          <a:p>
            <a:pPr marL="0" indent="0">
              <a:buNone/>
            </a:pPr>
            <a:endParaRPr lang="en-IN" dirty="0"/>
          </a:p>
          <a:p>
            <a:pPr marL="0" indent="0">
              <a:buNone/>
            </a:pPr>
            <a:r>
              <a:rPr lang="en-IN" dirty="0"/>
              <a:t>    if( add( 2,2 ) != 4 ) throw "Ouch..."; // #5 throws on error</a:t>
            </a:r>
          </a:p>
          <a:p>
            <a:pPr marL="0" indent="0">
              <a:buNone/>
            </a:pPr>
            <a:endParaRPr lang="en-IN" dirty="0"/>
          </a:p>
          <a:p>
            <a:pPr marL="0" indent="0">
              <a:buNone/>
            </a:pPr>
            <a:r>
              <a:rPr lang="en-IN" dirty="0"/>
              <a:t>    BOOST_CHECK_MESSAGE( add( 2,2 ) == 4,  // #6 continues on error</a:t>
            </a:r>
          </a:p>
          <a:p>
            <a:pPr marL="0" indent="0">
              <a:buNone/>
            </a:pPr>
            <a:r>
              <a:rPr lang="en-IN" dirty="0"/>
              <a:t>                         "add(..) result: " &lt;&lt; add( 2,2 ) );</a:t>
            </a:r>
          </a:p>
          <a:p>
            <a:pPr marL="0" indent="0">
              <a:buNone/>
            </a:pPr>
            <a:endParaRPr lang="en-IN" dirty="0"/>
          </a:p>
          <a:p>
            <a:pPr marL="0" indent="0">
              <a:buNone/>
            </a:pPr>
            <a:r>
              <a:rPr lang="en-IN" dirty="0"/>
              <a:t>    BOOST_CHECK_EQUAL( add( 2,2 ), 4 );	  // #7 continues on error</a:t>
            </a:r>
          </a:p>
          <a:p>
            <a:pPr marL="0" indent="0">
              <a:buNone/>
            </a:pPr>
            <a:r>
              <a:rPr lang="en-IN" dirty="0"/>
              <a:t>}</a:t>
            </a:r>
            <a:endParaRPr lang="en-US" dirty="0"/>
          </a:p>
        </p:txBody>
      </p:sp>
    </p:spTree>
    <p:extLst>
      <p:ext uri="{BB962C8B-B14F-4D97-AF65-F5344CB8AC3E}">
        <p14:creationId xmlns:p14="http://schemas.microsoft.com/office/powerpoint/2010/main" val="56951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43A7A-F6BE-483B-AC88-DB0E0DEF2C26}"/>
              </a:ext>
            </a:extLst>
          </p:cNvPr>
          <p:cNvSpPr>
            <a:spLocks noGrp="1"/>
          </p:cNvSpPr>
          <p:nvPr>
            <p:ph idx="1"/>
          </p:nvPr>
        </p:nvSpPr>
        <p:spPr>
          <a:xfrm>
            <a:off x="457200" y="685800"/>
            <a:ext cx="8229600" cy="6019800"/>
          </a:xfrm>
        </p:spPr>
        <p:txBody>
          <a:bodyPr>
            <a:normAutofit fontScale="92500" lnSpcReduction="20000"/>
          </a:bodyPr>
          <a:lstStyle/>
          <a:p>
            <a:pPr marL="0" indent="0">
              <a:buNone/>
            </a:pPr>
            <a:r>
              <a:rPr lang="en-US" sz="2000" dirty="0"/>
              <a:t>#define BOOST_TEST_MODULE </a:t>
            </a:r>
            <a:r>
              <a:rPr lang="en-US" sz="2000" dirty="0" err="1"/>
              <a:t>const_string_test</a:t>
            </a:r>
            <a:endParaRPr lang="en-US" sz="2000" dirty="0"/>
          </a:p>
          <a:p>
            <a:pPr marL="0" indent="0">
              <a:buNone/>
            </a:pPr>
            <a:r>
              <a:rPr lang="en-US" sz="2000" dirty="0"/>
              <a:t>#include &lt;boost/test/included/unit_test.hpp&gt;</a:t>
            </a:r>
          </a:p>
          <a:p>
            <a:pPr marL="0" indent="0">
              <a:buNone/>
            </a:pPr>
            <a:r>
              <a:rPr lang="en-US" sz="2000" dirty="0"/>
              <a:t>#include “conststring.hpp”</a:t>
            </a:r>
          </a:p>
          <a:p>
            <a:pPr marL="0" indent="0">
              <a:buNone/>
            </a:pPr>
            <a:endParaRPr lang="en-US" sz="2000" dirty="0"/>
          </a:p>
          <a:p>
            <a:pPr marL="0" indent="0">
              <a:buNone/>
            </a:pPr>
            <a:endParaRPr lang="en-US" sz="2000" dirty="0"/>
          </a:p>
          <a:p>
            <a:pPr marL="0" indent="0">
              <a:buNone/>
            </a:pPr>
            <a:r>
              <a:rPr lang="en-US" sz="2000" dirty="0"/>
              <a:t>BOOST_AUTO_TEST_CASE( </a:t>
            </a:r>
            <a:r>
              <a:rPr lang="en-US" sz="2000" dirty="0" err="1"/>
              <a:t>constructors_test</a:t>
            </a:r>
            <a:r>
              <a:rPr lang="en-US" sz="2000" dirty="0"/>
              <a:t> )</a:t>
            </a:r>
          </a:p>
          <a:p>
            <a:pPr marL="0" indent="0">
              <a:buNone/>
            </a:pPr>
            <a:r>
              <a:rPr lang="en-US" sz="2000" dirty="0"/>
              <a:t>{</a:t>
            </a:r>
          </a:p>
          <a:p>
            <a:pPr marL="0" indent="0">
              <a:buNone/>
            </a:pPr>
            <a:r>
              <a:rPr lang="en-US" sz="2000" dirty="0"/>
              <a:t>     </a:t>
            </a:r>
            <a:r>
              <a:rPr lang="en-US" sz="2000" dirty="0" err="1"/>
              <a:t>const_string</a:t>
            </a:r>
            <a:r>
              <a:rPr lang="en-US" sz="2000" dirty="0"/>
              <a:t> cs0( "" );                                                 // 1 //</a:t>
            </a:r>
          </a:p>
          <a:p>
            <a:pPr marL="0" indent="0">
              <a:buNone/>
            </a:pPr>
            <a:r>
              <a:rPr lang="en-US" sz="2000" dirty="0"/>
              <a:t>     BOOST_CHECK_EQUAL( cs0.length(), (</a:t>
            </a:r>
            <a:r>
              <a:rPr lang="en-US" sz="2000" dirty="0" err="1"/>
              <a:t>size_t</a:t>
            </a:r>
            <a:r>
              <a:rPr lang="en-US" sz="2000" dirty="0"/>
              <a:t>)0 );</a:t>
            </a:r>
          </a:p>
          <a:p>
            <a:pPr marL="0" indent="0">
              <a:buNone/>
            </a:pPr>
            <a:r>
              <a:rPr lang="en-US" sz="2000" dirty="0"/>
              <a:t>     BOOST_CHECK( cs0.is_empty() );</a:t>
            </a:r>
          </a:p>
          <a:p>
            <a:pPr marL="0" indent="0">
              <a:buNone/>
            </a:pPr>
            <a:endParaRPr lang="en-US" sz="2000" dirty="0"/>
          </a:p>
          <a:p>
            <a:pPr marL="0" indent="0">
              <a:buNone/>
            </a:pPr>
            <a:r>
              <a:rPr lang="en-US" sz="2000" dirty="0"/>
              <a:t>     </a:t>
            </a:r>
            <a:r>
              <a:rPr lang="en-US" sz="2000" dirty="0" err="1"/>
              <a:t>const_string</a:t>
            </a:r>
            <a:r>
              <a:rPr lang="en-US" sz="2000" dirty="0"/>
              <a:t> cs01( NULL );                                              // 2 //</a:t>
            </a:r>
          </a:p>
          <a:p>
            <a:pPr marL="0" indent="0">
              <a:buNone/>
            </a:pPr>
            <a:r>
              <a:rPr lang="en-US" sz="2000" dirty="0"/>
              <a:t>     BOOST_CHECK_EQUAL( cs01.length(), (</a:t>
            </a:r>
            <a:r>
              <a:rPr lang="en-US" sz="2000" dirty="0" err="1"/>
              <a:t>size_t</a:t>
            </a:r>
            <a:r>
              <a:rPr lang="en-US" sz="2000" dirty="0"/>
              <a:t>)0 );</a:t>
            </a:r>
          </a:p>
          <a:p>
            <a:pPr marL="0" indent="0">
              <a:buNone/>
            </a:pPr>
            <a:r>
              <a:rPr lang="en-US" sz="2000" dirty="0"/>
              <a:t>     BOOST_CHECK( cs01.is_empty() );</a:t>
            </a:r>
          </a:p>
          <a:p>
            <a:pPr marL="0" indent="0">
              <a:buNone/>
            </a:pPr>
            <a:endParaRPr lang="en-US" sz="2000" dirty="0"/>
          </a:p>
          <a:p>
            <a:pPr marL="0" indent="0">
              <a:buNone/>
            </a:pPr>
            <a:r>
              <a:rPr lang="en-US" sz="2000" dirty="0"/>
              <a:t>     </a:t>
            </a:r>
            <a:r>
              <a:rPr lang="en-US" sz="2000" dirty="0" err="1"/>
              <a:t>const_string</a:t>
            </a:r>
            <a:r>
              <a:rPr lang="en-US" sz="2000" dirty="0"/>
              <a:t> cs1( "</a:t>
            </a:r>
            <a:r>
              <a:rPr lang="en-US" sz="2000" dirty="0" err="1"/>
              <a:t>test_string</a:t>
            </a:r>
            <a:r>
              <a:rPr lang="en-US" sz="2000" dirty="0"/>
              <a:t>" );                                      // 3 //</a:t>
            </a:r>
          </a:p>
          <a:p>
            <a:pPr marL="0" indent="0">
              <a:buNone/>
            </a:pPr>
            <a:r>
              <a:rPr lang="en-US" sz="2000" dirty="0"/>
              <a:t>     BOOST_CHECK_EQUAL( std::</a:t>
            </a:r>
            <a:r>
              <a:rPr lang="en-US" sz="2000" dirty="0" err="1"/>
              <a:t>strcmp</a:t>
            </a:r>
            <a:r>
              <a:rPr lang="en-US" sz="2000" dirty="0"/>
              <a:t>( cs1.data(), "</a:t>
            </a:r>
            <a:r>
              <a:rPr lang="en-US" sz="2000" dirty="0" err="1"/>
              <a:t>test_string</a:t>
            </a:r>
            <a:r>
              <a:rPr lang="en-US" sz="2000" dirty="0"/>
              <a:t>" ), 0 );</a:t>
            </a:r>
          </a:p>
          <a:p>
            <a:pPr marL="0" indent="0">
              <a:buNone/>
            </a:pPr>
            <a:r>
              <a:rPr lang="en-US" sz="2000" dirty="0"/>
              <a:t>     BOOST_CHECK_EQUAL( cs1.length(), std::</a:t>
            </a:r>
            <a:r>
              <a:rPr lang="en-US" sz="2000" dirty="0" err="1"/>
              <a:t>strlen</a:t>
            </a:r>
            <a:r>
              <a:rPr lang="en-US" sz="2000" dirty="0"/>
              <a:t>("</a:t>
            </a:r>
            <a:r>
              <a:rPr lang="en-US" sz="2000" dirty="0" err="1"/>
              <a:t>test_string</a:t>
            </a:r>
            <a:r>
              <a:rPr lang="en-US" sz="2000" dirty="0"/>
              <a:t>") );</a:t>
            </a:r>
          </a:p>
          <a:p>
            <a:pPr marL="0" indent="0">
              <a:buNone/>
            </a:pPr>
            <a:endParaRPr lang="en-US" sz="2000" dirty="0"/>
          </a:p>
          <a:p>
            <a:pPr marL="0" indent="0">
              <a:buNone/>
            </a:pPr>
            <a:r>
              <a:rPr lang="en-US" sz="2000" dirty="0"/>
              <a:t>     </a:t>
            </a:r>
          </a:p>
        </p:txBody>
      </p:sp>
    </p:spTree>
    <p:extLst>
      <p:ext uri="{BB962C8B-B14F-4D97-AF65-F5344CB8AC3E}">
        <p14:creationId xmlns:p14="http://schemas.microsoft.com/office/powerpoint/2010/main" val="385064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F596-2F5C-4A7A-BDA6-F35E43C72B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49AE01-04F6-41C2-899A-ADAF3941DA66}"/>
              </a:ext>
            </a:extLst>
          </p:cNvPr>
          <p:cNvSpPr>
            <a:spLocks noGrp="1"/>
          </p:cNvSpPr>
          <p:nvPr>
            <p:ph idx="1"/>
          </p:nvPr>
        </p:nvSpPr>
        <p:spPr>
          <a:xfrm>
            <a:off x="457200" y="1600200"/>
            <a:ext cx="8229600" cy="4983162"/>
          </a:xfrm>
        </p:spPr>
        <p:txBody>
          <a:bodyPr>
            <a:normAutofit fontScale="55000" lnSpcReduction="20000"/>
          </a:bodyPr>
          <a:lstStyle/>
          <a:p>
            <a:pPr marL="0" indent="0">
              <a:buNone/>
            </a:pPr>
            <a:r>
              <a:rPr lang="en-US" dirty="0"/>
              <a:t>     std::string s( "</a:t>
            </a:r>
            <a:r>
              <a:rPr lang="en-US" dirty="0" err="1"/>
              <a:t>test_string</a:t>
            </a:r>
            <a:r>
              <a:rPr lang="en-US" dirty="0"/>
              <a:t>" );                                         // 4 //</a:t>
            </a:r>
          </a:p>
          <a:p>
            <a:pPr marL="0" indent="0">
              <a:buNone/>
            </a:pPr>
            <a:r>
              <a:rPr lang="en-US" dirty="0"/>
              <a:t>     </a:t>
            </a:r>
            <a:r>
              <a:rPr lang="en-US" dirty="0" err="1"/>
              <a:t>const_string</a:t>
            </a:r>
            <a:r>
              <a:rPr lang="en-US" dirty="0"/>
              <a:t> cs2( s );</a:t>
            </a:r>
          </a:p>
          <a:p>
            <a:pPr marL="0" indent="0">
              <a:buNone/>
            </a:pPr>
            <a:r>
              <a:rPr lang="en-US" dirty="0"/>
              <a:t>     BOOST_CHECK_EQUAL( std::</a:t>
            </a:r>
            <a:r>
              <a:rPr lang="en-US" dirty="0" err="1"/>
              <a:t>strcmp</a:t>
            </a:r>
            <a:r>
              <a:rPr lang="en-US" dirty="0"/>
              <a:t>( cs2.data(), "</a:t>
            </a:r>
            <a:r>
              <a:rPr lang="en-US" dirty="0" err="1"/>
              <a:t>test_string</a:t>
            </a:r>
            <a:r>
              <a:rPr lang="en-US" dirty="0"/>
              <a:t>" ), 0 );</a:t>
            </a:r>
          </a:p>
          <a:p>
            <a:pPr marL="0" indent="0">
              <a:buNone/>
            </a:pPr>
            <a:endParaRPr lang="en-US" dirty="0"/>
          </a:p>
          <a:p>
            <a:pPr marL="0" indent="0">
              <a:buNone/>
            </a:pPr>
            <a:r>
              <a:rPr lang="en-US" dirty="0"/>
              <a:t>     </a:t>
            </a:r>
            <a:r>
              <a:rPr lang="en-US" dirty="0" err="1"/>
              <a:t>const_string</a:t>
            </a:r>
            <a:r>
              <a:rPr lang="en-US" dirty="0"/>
              <a:t> cs3( cs1 );                                                // 5 //</a:t>
            </a:r>
          </a:p>
          <a:p>
            <a:pPr marL="0" indent="0">
              <a:buNone/>
            </a:pPr>
            <a:r>
              <a:rPr lang="en-US" dirty="0"/>
              <a:t>     BOOST_CHECK_EQUAL( std::</a:t>
            </a:r>
            <a:r>
              <a:rPr lang="en-US" dirty="0" err="1"/>
              <a:t>strcmp</a:t>
            </a:r>
            <a:r>
              <a:rPr lang="en-US" dirty="0"/>
              <a:t>( cs1.data(), "</a:t>
            </a:r>
            <a:r>
              <a:rPr lang="en-US" dirty="0" err="1"/>
              <a:t>test_string</a:t>
            </a:r>
            <a:r>
              <a:rPr lang="en-US" dirty="0"/>
              <a:t>" ), 0 );</a:t>
            </a:r>
          </a:p>
          <a:p>
            <a:pPr marL="0" indent="0">
              <a:buNone/>
            </a:pPr>
            <a:endParaRPr lang="en-US" dirty="0"/>
          </a:p>
          <a:p>
            <a:pPr marL="0" indent="0">
              <a:buNone/>
            </a:pPr>
            <a:r>
              <a:rPr lang="en-US" dirty="0"/>
              <a:t>     </a:t>
            </a:r>
            <a:r>
              <a:rPr lang="en-US" dirty="0" err="1"/>
              <a:t>const_string</a:t>
            </a:r>
            <a:r>
              <a:rPr lang="en-US" dirty="0"/>
              <a:t> cs4( "</a:t>
            </a:r>
            <a:r>
              <a:rPr lang="en-US" dirty="0" err="1"/>
              <a:t>test_string</a:t>
            </a:r>
            <a:r>
              <a:rPr lang="en-US" dirty="0"/>
              <a:t>", 4 );                                   // 6 //</a:t>
            </a:r>
          </a:p>
          <a:p>
            <a:pPr marL="0" indent="0">
              <a:buNone/>
            </a:pPr>
            <a:r>
              <a:rPr lang="en-US" dirty="0"/>
              <a:t>     BOOST_CHECK_EQUAL( std::</a:t>
            </a:r>
            <a:r>
              <a:rPr lang="en-US" dirty="0" err="1"/>
              <a:t>strncmp</a:t>
            </a:r>
            <a:r>
              <a:rPr lang="en-US" dirty="0"/>
              <a:t>( cs4.data(), "test", cs4.length() ), 0 );</a:t>
            </a:r>
          </a:p>
          <a:p>
            <a:pPr marL="0" indent="0">
              <a:buNone/>
            </a:pPr>
            <a:endParaRPr lang="en-US" dirty="0"/>
          </a:p>
          <a:p>
            <a:pPr marL="0" indent="0">
              <a:buNone/>
            </a:pPr>
            <a:r>
              <a:rPr lang="en-US" dirty="0"/>
              <a:t>     </a:t>
            </a:r>
            <a:r>
              <a:rPr lang="en-US" dirty="0" err="1"/>
              <a:t>const_string</a:t>
            </a:r>
            <a:r>
              <a:rPr lang="en-US" dirty="0"/>
              <a:t> cs5( </a:t>
            </a:r>
            <a:r>
              <a:rPr lang="en-US" dirty="0" err="1"/>
              <a:t>s.data</a:t>
            </a:r>
            <a:r>
              <a:rPr lang="en-US" dirty="0"/>
              <a:t>(), </a:t>
            </a:r>
            <a:r>
              <a:rPr lang="en-US" dirty="0" err="1"/>
              <a:t>s.data</a:t>
            </a:r>
            <a:r>
              <a:rPr lang="en-US" dirty="0"/>
              <a:t>() + </a:t>
            </a:r>
            <a:r>
              <a:rPr lang="en-US" dirty="0" err="1"/>
              <a:t>s.length</a:t>
            </a:r>
            <a:r>
              <a:rPr lang="en-US" dirty="0"/>
              <a:t>() );                    // 7 //</a:t>
            </a:r>
          </a:p>
          <a:p>
            <a:pPr marL="0" indent="0">
              <a:buNone/>
            </a:pPr>
            <a:r>
              <a:rPr lang="en-US" dirty="0"/>
              <a:t>     BOOST_CHECK_EQUAL( std::</a:t>
            </a:r>
            <a:r>
              <a:rPr lang="en-US" dirty="0" err="1"/>
              <a:t>strncmp</a:t>
            </a:r>
            <a:r>
              <a:rPr lang="en-US" dirty="0"/>
              <a:t>( cs5.data(), "</a:t>
            </a:r>
            <a:r>
              <a:rPr lang="en-US" dirty="0" err="1"/>
              <a:t>test_string</a:t>
            </a:r>
            <a:r>
              <a:rPr lang="en-US" dirty="0"/>
              <a:t>", cs5.length() ), 0 );</a:t>
            </a:r>
          </a:p>
          <a:p>
            <a:pPr marL="0" indent="0">
              <a:buNone/>
            </a:pPr>
            <a:endParaRPr lang="en-US" dirty="0"/>
          </a:p>
          <a:p>
            <a:pPr marL="0" indent="0">
              <a:buNone/>
            </a:pPr>
            <a:r>
              <a:rPr lang="en-US" dirty="0"/>
              <a:t>     </a:t>
            </a:r>
            <a:r>
              <a:rPr lang="en-US" dirty="0" err="1"/>
              <a:t>const_string</a:t>
            </a:r>
            <a:r>
              <a:rPr lang="en-US" dirty="0"/>
              <a:t> </a:t>
            </a:r>
            <a:r>
              <a:rPr lang="en-US" dirty="0" err="1"/>
              <a:t>cs_array</a:t>
            </a:r>
            <a:r>
              <a:rPr lang="en-US" dirty="0"/>
              <a:t>[] = { "str1", "str2" };                           // 8 //</a:t>
            </a:r>
          </a:p>
          <a:p>
            <a:pPr marL="0" indent="0">
              <a:buNone/>
            </a:pPr>
            <a:r>
              <a:rPr lang="en-US" dirty="0"/>
              <a:t>     BOOST_CHECK_EQUAL( </a:t>
            </a:r>
            <a:r>
              <a:rPr lang="en-US" dirty="0" err="1"/>
              <a:t>cs_array</a:t>
            </a:r>
            <a:r>
              <a:rPr lang="en-US" dirty="0"/>
              <a:t>[0], "str1" );</a:t>
            </a:r>
          </a:p>
          <a:p>
            <a:pPr marL="0" indent="0">
              <a:buNone/>
            </a:pPr>
            <a:r>
              <a:rPr lang="en-US" dirty="0"/>
              <a:t>     BOOST_CHECK_EQUAL( </a:t>
            </a:r>
            <a:r>
              <a:rPr lang="en-US" dirty="0" err="1"/>
              <a:t>cs_array</a:t>
            </a:r>
            <a:r>
              <a:rPr lang="en-US" dirty="0"/>
              <a:t>[1], "str2"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9719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D2DB-C1DE-459A-B51F-0A0E64C7B9AD}"/>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BDD18C08-96E0-43AE-B278-7E786AE51971}"/>
              </a:ext>
            </a:extLst>
          </p:cNvPr>
          <p:cNvSpPr>
            <a:spLocks noGrp="1"/>
          </p:cNvSpPr>
          <p:nvPr>
            <p:ph idx="1"/>
          </p:nvPr>
        </p:nvSpPr>
        <p:spPr>
          <a:xfrm>
            <a:off x="457200" y="1166018"/>
            <a:ext cx="8229600" cy="5417344"/>
          </a:xfrm>
        </p:spPr>
        <p:txBody>
          <a:bodyPr>
            <a:normAutofit fontScale="92500"/>
          </a:bodyPr>
          <a:lstStyle/>
          <a:p>
            <a:pPr marL="0" indent="0">
              <a:buNone/>
            </a:pPr>
            <a:r>
              <a:rPr lang="en-US" sz="1600" dirty="0">
                <a:hlinkClick r:id="rId2"/>
              </a:rPr>
              <a:t>http://www.cplusplus.com/doc/oldtutorial/templates/</a:t>
            </a:r>
            <a:r>
              <a:rPr lang="en-US" sz="1600" dirty="0"/>
              <a:t> </a:t>
            </a:r>
          </a:p>
          <a:p>
            <a:pPr marL="0" indent="0">
              <a:buNone/>
            </a:pPr>
            <a:endParaRPr lang="en-US" sz="1600" dirty="0"/>
          </a:p>
          <a:p>
            <a:pPr marL="0" indent="0">
              <a:buNone/>
            </a:pPr>
            <a:r>
              <a:rPr lang="en-IN" sz="2600" dirty="0"/>
              <a:t>The format for declaring function templates:</a:t>
            </a:r>
          </a:p>
          <a:p>
            <a:pPr marL="0" indent="0">
              <a:buNone/>
            </a:pPr>
            <a:r>
              <a:rPr lang="en-IN" sz="2600" dirty="0"/>
              <a:t>template &lt;class identifier&gt; </a:t>
            </a:r>
            <a:r>
              <a:rPr lang="en-IN" sz="2600" dirty="0" err="1"/>
              <a:t>function_declaration</a:t>
            </a:r>
            <a:r>
              <a:rPr lang="en-IN" sz="2600" dirty="0"/>
              <a:t>;</a:t>
            </a:r>
          </a:p>
          <a:p>
            <a:pPr marL="0" indent="0">
              <a:buNone/>
            </a:pPr>
            <a:r>
              <a:rPr lang="en-IN" sz="2600" dirty="0"/>
              <a:t>template &lt;</a:t>
            </a:r>
            <a:r>
              <a:rPr lang="en-IN" sz="2600" dirty="0" err="1"/>
              <a:t>typename</a:t>
            </a:r>
            <a:r>
              <a:rPr lang="en-IN" sz="2600" dirty="0"/>
              <a:t> identifier&gt; </a:t>
            </a:r>
            <a:r>
              <a:rPr lang="en-IN" sz="2600" dirty="0" err="1"/>
              <a:t>function_declaration</a:t>
            </a:r>
            <a:r>
              <a:rPr lang="en-IN" sz="2600" dirty="0"/>
              <a:t>;</a:t>
            </a:r>
          </a:p>
          <a:p>
            <a:pPr marL="0" indent="0">
              <a:buNone/>
            </a:pPr>
            <a:endParaRPr lang="en-IN" sz="2600" dirty="0"/>
          </a:p>
          <a:p>
            <a:pPr marL="0" indent="0">
              <a:buNone/>
            </a:pPr>
            <a:r>
              <a:rPr lang="en-IN" sz="2600" dirty="0"/>
              <a:t>A template function that returns the greater one of two objects:</a:t>
            </a:r>
          </a:p>
          <a:p>
            <a:pPr marL="0" indent="0">
              <a:buNone/>
            </a:pPr>
            <a:r>
              <a:rPr lang="en-IN" sz="2600" dirty="0"/>
              <a:t>template &lt;</a:t>
            </a:r>
            <a:r>
              <a:rPr lang="en-IN" sz="2600" dirty="0" err="1"/>
              <a:t>typename</a:t>
            </a:r>
            <a:r>
              <a:rPr lang="en-IN" sz="2600" dirty="0"/>
              <a:t> </a:t>
            </a:r>
            <a:r>
              <a:rPr lang="en-IN" sz="2600" dirty="0" err="1"/>
              <a:t>myType</a:t>
            </a:r>
            <a:r>
              <a:rPr lang="en-IN" sz="2600" dirty="0"/>
              <a:t>&gt;                 // </a:t>
            </a:r>
            <a:r>
              <a:rPr lang="en-IN" sz="2600" dirty="0" err="1"/>
              <a:t>typename</a:t>
            </a:r>
            <a:r>
              <a:rPr lang="en-IN" sz="2600" dirty="0"/>
              <a:t> or class  </a:t>
            </a:r>
          </a:p>
          <a:p>
            <a:pPr marL="0" indent="0">
              <a:buNone/>
            </a:pPr>
            <a:r>
              <a:rPr lang="en-IN" sz="2600" dirty="0" err="1"/>
              <a:t>myType</a:t>
            </a:r>
            <a:r>
              <a:rPr lang="en-IN" sz="2600" dirty="0"/>
              <a:t> </a:t>
            </a:r>
            <a:r>
              <a:rPr lang="en-IN" sz="2600" dirty="0" err="1"/>
              <a:t>GetMax</a:t>
            </a:r>
            <a:r>
              <a:rPr lang="en-IN" sz="2600" dirty="0"/>
              <a:t> (</a:t>
            </a:r>
            <a:r>
              <a:rPr lang="en-IN" sz="2600" dirty="0" err="1"/>
              <a:t>myType</a:t>
            </a:r>
            <a:r>
              <a:rPr lang="en-IN" sz="2600" dirty="0"/>
              <a:t> a, </a:t>
            </a:r>
            <a:r>
              <a:rPr lang="en-IN" sz="2600" dirty="0" err="1"/>
              <a:t>myType</a:t>
            </a:r>
            <a:r>
              <a:rPr lang="en-IN" sz="2600" dirty="0"/>
              <a:t> b) {</a:t>
            </a:r>
          </a:p>
          <a:p>
            <a:pPr marL="0" indent="0">
              <a:buNone/>
            </a:pPr>
            <a:r>
              <a:rPr lang="en-IN" sz="2600" dirty="0"/>
              <a:t> return (a&gt;</a:t>
            </a:r>
            <a:r>
              <a:rPr lang="en-IN" sz="2600" dirty="0" err="1"/>
              <a:t>b?a:b</a:t>
            </a:r>
            <a:r>
              <a:rPr lang="en-IN" sz="2600" dirty="0"/>
              <a:t>);</a:t>
            </a:r>
          </a:p>
          <a:p>
            <a:pPr marL="0" indent="0">
              <a:buNone/>
            </a:pPr>
            <a:r>
              <a:rPr lang="en-IN" sz="2600" dirty="0"/>
              <a:t>}</a:t>
            </a:r>
          </a:p>
          <a:p>
            <a:pPr marL="0" indent="0">
              <a:buNone/>
            </a:pPr>
            <a:endParaRPr lang="en-IN" sz="2400" dirty="0"/>
          </a:p>
          <a:p>
            <a:pPr marL="0" indent="0">
              <a:buNone/>
            </a:pPr>
            <a:r>
              <a:rPr lang="es-ES" sz="2600" dirty="0" err="1"/>
              <a:t>int</a:t>
            </a:r>
            <a:r>
              <a:rPr lang="es-ES" sz="2600" dirty="0"/>
              <a:t> </a:t>
            </a:r>
            <a:r>
              <a:rPr lang="es-ES" sz="2600" dirty="0" err="1"/>
              <a:t>x,y</a:t>
            </a:r>
            <a:r>
              <a:rPr lang="es-ES" sz="2600" dirty="0"/>
              <a:t>; </a:t>
            </a:r>
            <a:r>
              <a:rPr lang="es-ES" sz="2600" dirty="0" err="1"/>
              <a:t>GetMax</a:t>
            </a:r>
            <a:r>
              <a:rPr lang="es-ES" sz="2600" dirty="0"/>
              <a:t> &lt;</a:t>
            </a:r>
            <a:r>
              <a:rPr lang="es-ES" sz="2600" dirty="0" err="1"/>
              <a:t>int</a:t>
            </a:r>
            <a:r>
              <a:rPr lang="es-ES" sz="2600" dirty="0"/>
              <a:t>&gt; (</a:t>
            </a:r>
            <a:r>
              <a:rPr lang="es-ES" sz="2600" dirty="0" err="1"/>
              <a:t>x,y</a:t>
            </a:r>
            <a:r>
              <a:rPr lang="es-ES" sz="2600" dirty="0"/>
              <a:t>);                        // </a:t>
            </a:r>
            <a:r>
              <a:rPr lang="es-ES" sz="2600" dirty="0" err="1"/>
              <a:t>accepts</a:t>
            </a:r>
            <a:r>
              <a:rPr lang="es-ES" sz="2600" dirty="0"/>
              <a:t> </a:t>
            </a:r>
            <a:r>
              <a:rPr lang="es-ES" sz="2600" dirty="0" err="1"/>
              <a:t>int</a:t>
            </a:r>
            <a:endParaRPr lang="en-US" sz="1300" dirty="0"/>
          </a:p>
        </p:txBody>
      </p:sp>
    </p:spTree>
    <p:extLst>
      <p:ext uri="{BB962C8B-B14F-4D97-AF65-F5344CB8AC3E}">
        <p14:creationId xmlns:p14="http://schemas.microsoft.com/office/powerpoint/2010/main" val="191297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2B3F3-8251-4909-A03C-3345F105499D}"/>
              </a:ext>
            </a:extLst>
          </p:cNvPr>
          <p:cNvSpPr>
            <a:spLocks noGrp="1"/>
          </p:cNvSpPr>
          <p:nvPr>
            <p:ph idx="1"/>
          </p:nvPr>
        </p:nvSpPr>
        <p:spPr>
          <a:xfrm>
            <a:off x="436098" y="228600"/>
            <a:ext cx="8229600" cy="6477000"/>
          </a:xfrm>
        </p:spPr>
        <p:txBody>
          <a:bodyPr>
            <a:normAutofit fontScale="77500" lnSpcReduction="20000"/>
          </a:bodyPr>
          <a:lstStyle/>
          <a:p>
            <a:pPr marL="0" indent="0">
              <a:buNone/>
            </a:pPr>
            <a:r>
              <a:rPr lang="en-US" sz="2400" dirty="0"/>
              <a:t>template &lt;class T&gt;</a:t>
            </a:r>
          </a:p>
          <a:p>
            <a:pPr marL="0" indent="0">
              <a:buNone/>
            </a:pPr>
            <a:r>
              <a:rPr lang="en-US" sz="2400" dirty="0"/>
              <a:t>class </a:t>
            </a:r>
            <a:r>
              <a:rPr lang="en-US" sz="2400" dirty="0" err="1"/>
              <a:t>mypair</a:t>
            </a:r>
            <a:r>
              <a:rPr lang="en-US" sz="2400" dirty="0"/>
              <a:t> {</a:t>
            </a:r>
          </a:p>
          <a:p>
            <a:pPr marL="0" indent="0">
              <a:buNone/>
            </a:pPr>
            <a:r>
              <a:rPr lang="en-US" sz="2400" dirty="0"/>
              <a:t>    T a, b;</a:t>
            </a:r>
          </a:p>
          <a:p>
            <a:pPr marL="0" indent="0">
              <a:buNone/>
            </a:pPr>
            <a:r>
              <a:rPr lang="en-US" sz="2400" dirty="0"/>
              <a:t>  public:</a:t>
            </a:r>
          </a:p>
          <a:p>
            <a:pPr marL="0" indent="0">
              <a:buNone/>
            </a:pPr>
            <a:r>
              <a:rPr lang="en-US" sz="2400" dirty="0"/>
              <a:t>    </a:t>
            </a:r>
            <a:r>
              <a:rPr lang="en-US" sz="2400" dirty="0" err="1"/>
              <a:t>mypair</a:t>
            </a:r>
            <a:r>
              <a:rPr lang="en-US" sz="2400" dirty="0"/>
              <a:t> (T first, T second)</a:t>
            </a:r>
          </a:p>
          <a:p>
            <a:pPr marL="0" indent="0">
              <a:buNone/>
            </a:pPr>
            <a:r>
              <a:rPr lang="en-US" sz="2400" dirty="0"/>
              <a:t>      {a=first; b=second;}</a:t>
            </a:r>
          </a:p>
          <a:p>
            <a:pPr marL="0" indent="0">
              <a:buNone/>
            </a:pPr>
            <a:r>
              <a:rPr lang="en-US" sz="2400" dirty="0"/>
              <a:t>    T </a:t>
            </a:r>
            <a:r>
              <a:rPr lang="en-US" sz="2400" dirty="0" err="1"/>
              <a:t>getmax</a:t>
            </a:r>
            <a:r>
              <a:rPr lang="en-US" sz="2400" dirty="0"/>
              <a:t> ();</a:t>
            </a:r>
          </a:p>
          <a:p>
            <a:pPr marL="0" indent="0">
              <a:buNone/>
            </a:pPr>
            <a:r>
              <a:rPr lang="en-US" sz="2400" dirty="0"/>
              <a:t>};</a:t>
            </a:r>
          </a:p>
          <a:p>
            <a:pPr marL="0" indent="0">
              <a:buNone/>
            </a:pPr>
            <a:endParaRPr lang="en-US" sz="2400" dirty="0"/>
          </a:p>
          <a:p>
            <a:pPr marL="0" indent="0">
              <a:buNone/>
            </a:pPr>
            <a:r>
              <a:rPr lang="en-US" sz="2400" dirty="0"/>
              <a:t>template &lt;class T&gt;</a:t>
            </a:r>
          </a:p>
          <a:p>
            <a:pPr marL="0" indent="0">
              <a:buNone/>
            </a:pPr>
            <a:r>
              <a:rPr lang="en-US" sz="2400" dirty="0"/>
              <a:t>T </a:t>
            </a:r>
            <a:r>
              <a:rPr lang="en-US" sz="2400" dirty="0" err="1"/>
              <a:t>mypair</a:t>
            </a:r>
            <a:r>
              <a:rPr lang="en-US" sz="2400" b="1" dirty="0"/>
              <a:t>&lt;T&gt;</a:t>
            </a:r>
            <a:r>
              <a:rPr lang="en-US" sz="2400" dirty="0"/>
              <a:t>::</a:t>
            </a:r>
            <a:r>
              <a:rPr lang="en-US" sz="2400" dirty="0" err="1"/>
              <a:t>getmax</a:t>
            </a:r>
            <a:r>
              <a:rPr lang="en-US" sz="2400" dirty="0"/>
              <a:t> ()                          // class template, hence &lt;T&gt;</a:t>
            </a:r>
          </a:p>
          <a:p>
            <a:pPr marL="0" indent="0">
              <a:buNone/>
            </a:pPr>
            <a:r>
              <a:rPr lang="en-US" sz="2400" dirty="0"/>
              <a:t>{</a:t>
            </a:r>
          </a:p>
          <a:p>
            <a:pPr marL="0" indent="0">
              <a:buNone/>
            </a:pPr>
            <a:r>
              <a:rPr lang="en-US" sz="2400" dirty="0"/>
              <a:t>  T </a:t>
            </a:r>
            <a:r>
              <a:rPr lang="en-US" sz="2400" dirty="0" err="1"/>
              <a:t>retval</a:t>
            </a:r>
            <a:r>
              <a:rPr lang="en-US" sz="2400" dirty="0"/>
              <a:t>;</a:t>
            </a:r>
          </a:p>
          <a:p>
            <a:pPr marL="0" indent="0">
              <a:buNone/>
            </a:pPr>
            <a:r>
              <a:rPr lang="en-US" sz="2400" dirty="0"/>
              <a:t>  </a:t>
            </a:r>
            <a:r>
              <a:rPr lang="en-US" sz="2400" dirty="0" err="1"/>
              <a:t>retval</a:t>
            </a:r>
            <a:r>
              <a:rPr lang="en-US" sz="2400" dirty="0"/>
              <a:t> = a&gt;b? a : b;</a:t>
            </a:r>
          </a:p>
          <a:p>
            <a:pPr marL="0" indent="0">
              <a:buNone/>
            </a:pPr>
            <a:r>
              <a:rPr lang="en-US" sz="2400" dirty="0"/>
              <a:t>  return </a:t>
            </a:r>
            <a:r>
              <a:rPr lang="en-US" sz="2400" dirty="0" err="1"/>
              <a:t>retval</a:t>
            </a:r>
            <a:r>
              <a:rPr lang="en-US" sz="2400" dirty="0"/>
              <a:t>;</a:t>
            </a:r>
          </a:p>
          <a:p>
            <a:pPr marL="0" indent="0">
              <a:buNone/>
            </a:pPr>
            <a:r>
              <a:rPr lang="en-US" sz="2400" dirty="0"/>
              <a:t>}</a:t>
            </a:r>
          </a:p>
          <a:p>
            <a:pPr marL="0" indent="0">
              <a:buNone/>
            </a:pPr>
            <a:endParaRPr lang="en-US" sz="2400" dirty="0"/>
          </a:p>
          <a:p>
            <a:pPr marL="0" indent="0">
              <a:buNone/>
            </a:pPr>
            <a:r>
              <a:rPr lang="en-US" sz="2400" dirty="0"/>
              <a:t>int main () {</a:t>
            </a:r>
          </a:p>
          <a:p>
            <a:pPr marL="0" indent="0">
              <a:buNone/>
            </a:pPr>
            <a:r>
              <a:rPr lang="en-US" sz="2400" dirty="0"/>
              <a:t>  </a:t>
            </a:r>
            <a:r>
              <a:rPr lang="en-US" sz="2400" dirty="0" err="1"/>
              <a:t>mypair</a:t>
            </a:r>
            <a:r>
              <a:rPr lang="en-US" sz="2400" dirty="0"/>
              <a:t> </a:t>
            </a:r>
            <a:r>
              <a:rPr lang="en-US" sz="2400" b="1" dirty="0"/>
              <a:t>&lt;int&gt; </a:t>
            </a:r>
            <a:r>
              <a:rPr lang="en-US" sz="2400" dirty="0" err="1"/>
              <a:t>myobject</a:t>
            </a:r>
            <a:r>
              <a:rPr lang="en-US" sz="2400" dirty="0"/>
              <a:t> (100, 75);      // accepts int</a:t>
            </a:r>
          </a:p>
          <a:p>
            <a:pPr marL="0" indent="0">
              <a:buNone/>
            </a:pPr>
            <a:r>
              <a:rPr lang="en-US" sz="2400" dirty="0"/>
              <a:t>  </a:t>
            </a:r>
            <a:r>
              <a:rPr lang="en-US" sz="2400" dirty="0" err="1"/>
              <a:t>cout</a:t>
            </a:r>
            <a:r>
              <a:rPr lang="en-US" sz="2400" dirty="0"/>
              <a:t> &lt;&lt; </a:t>
            </a:r>
            <a:r>
              <a:rPr lang="en-US" sz="2400" dirty="0" err="1"/>
              <a:t>myobject.getmax</a:t>
            </a:r>
            <a:r>
              <a:rPr lang="en-US" sz="2400" dirty="0"/>
              <a:t>();</a:t>
            </a:r>
          </a:p>
          <a:p>
            <a:pPr marL="0" indent="0">
              <a:buNone/>
            </a:pPr>
            <a:r>
              <a:rPr lang="en-US" sz="2400" dirty="0"/>
              <a:t>  return 0;</a:t>
            </a:r>
          </a:p>
          <a:p>
            <a:pPr marL="0" indent="0">
              <a:buNone/>
            </a:pPr>
            <a:r>
              <a:rPr lang="en-US" sz="2400" dirty="0"/>
              <a:t>}</a:t>
            </a:r>
          </a:p>
        </p:txBody>
      </p:sp>
    </p:spTree>
    <p:extLst>
      <p:ext uri="{BB962C8B-B14F-4D97-AF65-F5344CB8AC3E}">
        <p14:creationId xmlns:p14="http://schemas.microsoft.com/office/powerpoint/2010/main" val="129578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AF5E-90E7-4B4D-B1EB-4F0F259F0E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BBDCDB-7E1E-4E19-A6E3-BAAA7870745B}"/>
              </a:ext>
            </a:extLst>
          </p:cNvPr>
          <p:cNvSpPr>
            <a:spLocks noGrp="1"/>
          </p:cNvSpPr>
          <p:nvPr>
            <p:ph idx="1"/>
          </p:nvPr>
        </p:nvSpPr>
        <p:spPr/>
        <p:txBody>
          <a:bodyPr/>
          <a:lstStyle/>
          <a:p>
            <a:r>
              <a:rPr lang="en-US" dirty="0"/>
              <a:t>Template implementation are usually done in the same file where the template declaration is (for example, both in header file)</a:t>
            </a:r>
          </a:p>
        </p:txBody>
      </p:sp>
    </p:spTree>
    <p:extLst>
      <p:ext uri="{BB962C8B-B14F-4D97-AF65-F5344CB8AC3E}">
        <p14:creationId xmlns:p14="http://schemas.microsoft.com/office/powerpoint/2010/main" val="409808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BED1-7C75-4464-8531-E03F8735F8C2}"/>
              </a:ext>
            </a:extLst>
          </p:cNvPr>
          <p:cNvSpPr>
            <a:spLocks noGrp="1"/>
          </p:cNvSpPr>
          <p:nvPr>
            <p:ph type="title"/>
          </p:nvPr>
        </p:nvSpPr>
        <p:spPr/>
        <p:txBody>
          <a:bodyPr/>
          <a:lstStyle/>
          <a:p>
            <a:r>
              <a:rPr lang="en-US" dirty="0"/>
              <a:t>Dynamic array</a:t>
            </a:r>
          </a:p>
        </p:txBody>
      </p:sp>
      <p:sp>
        <p:nvSpPr>
          <p:cNvPr id="3" name="Content Placeholder 2">
            <a:extLst>
              <a:ext uri="{FF2B5EF4-FFF2-40B4-BE49-F238E27FC236}">
                <a16:creationId xmlns:a16="http://schemas.microsoft.com/office/drawing/2014/main" id="{C4D01CC1-5AD8-4574-B69F-AAC71D03DBE4}"/>
              </a:ext>
            </a:extLst>
          </p:cNvPr>
          <p:cNvSpPr>
            <a:spLocks noGrp="1"/>
          </p:cNvSpPr>
          <p:nvPr>
            <p:ph idx="1"/>
          </p:nvPr>
        </p:nvSpPr>
        <p:spPr>
          <a:xfrm>
            <a:off x="457200" y="1219200"/>
            <a:ext cx="8229600" cy="4708525"/>
          </a:xfrm>
        </p:spPr>
        <p:txBody>
          <a:bodyPr/>
          <a:lstStyle/>
          <a:p>
            <a:r>
              <a:rPr lang="en-IN" sz="2400" dirty="0"/>
              <a:t>int *array = new int[size];</a:t>
            </a:r>
          </a:p>
          <a:p>
            <a:pPr marL="0" indent="0">
              <a:buNone/>
            </a:pPr>
            <a:endParaRPr lang="en-IN" sz="2400" dirty="0"/>
          </a:p>
          <a:p>
            <a:r>
              <a:rPr lang="en-IN" sz="2400" dirty="0"/>
              <a:t> std::vector&lt;int&gt; first;                    // empty vector of </a:t>
            </a:r>
            <a:r>
              <a:rPr lang="en-IN" sz="2400" dirty="0" err="1"/>
              <a:t>ints</a:t>
            </a:r>
            <a:endParaRPr lang="en-IN" sz="2400" dirty="0"/>
          </a:p>
          <a:p>
            <a:r>
              <a:rPr lang="en-IN" sz="2400" dirty="0"/>
              <a:t> std::vector&lt;int&gt; second (4,100); // four </a:t>
            </a:r>
            <a:r>
              <a:rPr lang="en-IN" sz="2400" dirty="0" err="1"/>
              <a:t>ints</a:t>
            </a:r>
            <a:r>
              <a:rPr lang="en-IN" sz="2400" dirty="0"/>
              <a:t> with value 100</a:t>
            </a:r>
          </a:p>
          <a:p>
            <a:pPr marL="0" indent="0">
              <a:buNone/>
            </a:pPr>
            <a:endParaRPr lang="en-IN" sz="2400" dirty="0"/>
          </a:p>
          <a:p>
            <a:r>
              <a:rPr lang="en-IN" sz="2400" dirty="0"/>
              <a:t>In C++11: (no overhead of vector)</a:t>
            </a:r>
          </a:p>
          <a:p>
            <a:pPr marL="0" indent="0">
              <a:buNone/>
            </a:pPr>
            <a:r>
              <a:rPr lang="en-IN" sz="2400" dirty="0"/>
              <a:t>	std::</a:t>
            </a:r>
            <a:r>
              <a:rPr lang="en-IN" sz="2400" dirty="0" err="1"/>
              <a:t>unique_ptr</a:t>
            </a:r>
            <a:r>
              <a:rPr lang="en-IN" sz="2400" dirty="0"/>
              <a:t>&lt;int[]&gt; array(new int[size]);</a:t>
            </a:r>
          </a:p>
          <a:p>
            <a:r>
              <a:rPr lang="en-IN" sz="2400" dirty="0"/>
              <a:t>In C++14: </a:t>
            </a:r>
          </a:p>
          <a:p>
            <a:pPr marL="0" indent="0">
              <a:buNone/>
            </a:pPr>
            <a:r>
              <a:rPr lang="en-IN" sz="2400" dirty="0"/>
              <a:t>	auto array = std::</a:t>
            </a:r>
            <a:r>
              <a:rPr lang="en-IN" sz="2400" dirty="0" err="1"/>
              <a:t>make_unique</a:t>
            </a:r>
            <a:r>
              <a:rPr lang="en-IN" sz="2400" dirty="0"/>
              <a:t>&lt;int[]&gt;(size);</a:t>
            </a:r>
          </a:p>
          <a:p>
            <a:pPr marL="0" indent="0">
              <a:buNone/>
            </a:pPr>
            <a:r>
              <a:rPr lang="en-IN" sz="2400" dirty="0"/>
              <a:t>For </a:t>
            </a:r>
            <a:r>
              <a:rPr lang="en-IN" sz="2400" dirty="0" err="1"/>
              <a:t>unique_ptr</a:t>
            </a:r>
            <a:r>
              <a:rPr lang="en-IN" sz="2400" dirty="0"/>
              <a:t> and </a:t>
            </a:r>
            <a:r>
              <a:rPr lang="en-IN" sz="2400" dirty="0" err="1"/>
              <a:t>make_unique</a:t>
            </a:r>
            <a:r>
              <a:rPr lang="en-IN" sz="2400" dirty="0"/>
              <a:t>, #include &lt;memory&gt;</a:t>
            </a:r>
            <a:endParaRPr lang="en-US" sz="2400" dirty="0"/>
          </a:p>
        </p:txBody>
      </p:sp>
      <p:sp>
        <p:nvSpPr>
          <p:cNvPr id="4" name="Slide Number Placeholder 3">
            <a:extLst>
              <a:ext uri="{FF2B5EF4-FFF2-40B4-BE49-F238E27FC236}">
                <a16:creationId xmlns:a16="http://schemas.microsoft.com/office/drawing/2014/main" id="{BC1067BE-FA52-4B49-910A-64A85DE823C3}"/>
              </a:ext>
            </a:extLst>
          </p:cNvPr>
          <p:cNvSpPr>
            <a:spLocks noGrp="1"/>
          </p:cNvSpPr>
          <p:nvPr>
            <p:ph type="sldNum" sz="quarter" idx="11"/>
          </p:nvPr>
        </p:nvSpPr>
        <p:spPr/>
        <p:txBody>
          <a:bodyPr/>
          <a:lstStyle/>
          <a:p>
            <a:pPr>
              <a:defRPr/>
            </a:pPr>
            <a:r>
              <a:rPr lang="en-US"/>
              <a:t>5-</a:t>
            </a:r>
            <a:fld id="{3FCEF7C9-E87B-4055-B105-28D6A6AC218E}" type="slidenum">
              <a:rPr lang="en-US" smtClean="0"/>
              <a:pPr>
                <a:defRPr/>
              </a:pPr>
              <a:t>16</a:t>
            </a:fld>
            <a:endParaRPr lang="en-US"/>
          </a:p>
        </p:txBody>
      </p:sp>
      <p:sp>
        <p:nvSpPr>
          <p:cNvPr id="5" name="Footer Placeholder 4">
            <a:extLst>
              <a:ext uri="{FF2B5EF4-FFF2-40B4-BE49-F238E27FC236}">
                <a16:creationId xmlns:a16="http://schemas.microsoft.com/office/drawing/2014/main" id="{51DC29AA-FC60-42B4-BBAB-F5AE0FEBBFE3}"/>
              </a:ext>
            </a:extLst>
          </p:cNvPr>
          <p:cNvSpPr>
            <a:spLocks noGrp="1"/>
          </p:cNvSpPr>
          <p:nvPr>
            <p:ph type="ftr" sz="quarter" idx="12"/>
          </p:nvPr>
        </p:nvSpPr>
        <p:spPr/>
        <p:txBody>
          <a:bodyPr/>
          <a:lstStyle/>
          <a:p>
            <a:r>
              <a:rPr lang="en-US"/>
              <a:t>Copyright © 2016 Pearson Inc. All rights reserved.</a:t>
            </a:r>
            <a:endParaRPr lang="en-CA" dirty="0"/>
          </a:p>
        </p:txBody>
      </p:sp>
    </p:spTree>
    <p:extLst>
      <p:ext uri="{BB962C8B-B14F-4D97-AF65-F5344CB8AC3E}">
        <p14:creationId xmlns:p14="http://schemas.microsoft.com/office/powerpoint/2010/main" val="90488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197B125-0081-4D4D-8870-D5E08D446ACC}"/>
              </a:ext>
            </a:extLst>
          </p:cNvPr>
          <p:cNvSpPr>
            <a:spLocks noGrp="1" noChangeArrowheads="1"/>
          </p:cNvSpPr>
          <p:nvPr>
            <p:ph type="title"/>
          </p:nvPr>
        </p:nvSpPr>
        <p:spPr/>
        <p:txBody>
          <a:bodyPr/>
          <a:lstStyle/>
          <a:p>
            <a:pPr eaLnBrk="1" hangingPunct="1"/>
            <a:r>
              <a:rPr lang="en-US" altLang="en-US"/>
              <a:t>References vs pointers in C++</a:t>
            </a:r>
          </a:p>
        </p:txBody>
      </p:sp>
      <p:sp>
        <p:nvSpPr>
          <p:cNvPr id="62467" name="Content Placeholder 2">
            <a:extLst>
              <a:ext uri="{FF2B5EF4-FFF2-40B4-BE49-F238E27FC236}">
                <a16:creationId xmlns:a16="http://schemas.microsoft.com/office/drawing/2014/main" id="{7F8D5238-0AD7-4582-9CE4-57B2E49D817C}"/>
              </a:ext>
            </a:extLst>
          </p:cNvPr>
          <p:cNvSpPr>
            <a:spLocks noGrp="1" noChangeArrowheads="1"/>
          </p:cNvSpPr>
          <p:nvPr>
            <p:ph idx="1"/>
          </p:nvPr>
        </p:nvSpPr>
        <p:spPr/>
        <p:txBody>
          <a:bodyPr/>
          <a:lstStyle/>
          <a:p>
            <a:pPr eaLnBrk="1" hangingPunct="1"/>
            <a:r>
              <a:rPr lang="en-IN" altLang="en-US" sz="2400" dirty="0"/>
              <a:t>A pointer can be re-assigned any number of times while a reference cannot be re-seated after binding.</a:t>
            </a:r>
          </a:p>
          <a:p>
            <a:pPr eaLnBrk="1" hangingPunct="1"/>
            <a:r>
              <a:rPr lang="en-IN" altLang="en-US" sz="2400" dirty="0"/>
              <a:t>Pointers are allowed to point nowhere (NULL), whereas reference always refer to an object.</a:t>
            </a:r>
          </a:p>
          <a:p>
            <a:pPr eaLnBrk="1" hangingPunct="1"/>
            <a:r>
              <a:rPr lang="en-IN" altLang="en-US" sz="2400" dirty="0"/>
              <a:t>You can't take the address of a reference like you can with pointers.</a:t>
            </a:r>
          </a:p>
          <a:p>
            <a:pPr eaLnBrk="1" hangingPunct="1"/>
            <a:r>
              <a:rPr lang="en-IN" altLang="en-US" sz="2400" dirty="0"/>
              <a:t>There's no "reference arithmetic“. But you can take the address of an object pointed by a reference and do pointer arithmetic on it as in &amp;</a:t>
            </a:r>
            <a:r>
              <a:rPr lang="en-IN" altLang="en-US" sz="2400" dirty="0" err="1"/>
              <a:t>obj</a:t>
            </a:r>
            <a:r>
              <a:rPr lang="en-IN" altLang="en-US" sz="2400" dirty="0"/>
              <a:t> + 5.</a:t>
            </a:r>
            <a:endParaRPr lang="en-US" altLang="en-US" sz="2400" dirty="0"/>
          </a:p>
        </p:txBody>
      </p:sp>
      <p:sp>
        <p:nvSpPr>
          <p:cNvPr id="62468" name="Footer Placeholder 3">
            <a:extLst>
              <a:ext uri="{FF2B5EF4-FFF2-40B4-BE49-F238E27FC236}">
                <a16:creationId xmlns:a16="http://schemas.microsoft.com/office/drawing/2014/main" id="{22E14ED4-90F4-4B3A-AD2A-A078D88B77E5}"/>
              </a:ext>
            </a:extLst>
          </p:cNvPr>
          <p:cNvSpPr>
            <a:spLocks noGrp="1"/>
          </p:cNvSpPr>
          <p:nvPr>
            <p:ph type="ftr" sz="quarter" idx="10"/>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900"/>
              <a:t>Copyright © 2006 Pearson Addison-Wesley. All rights reserved.</a:t>
            </a:r>
            <a:endParaRPr lang="en-CA" altLang="en-US" sz="900"/>
          </a:p>
        </p:txBody>
      </p:sp>
      <p:sp>
        <p:nvSpPr>
          <p:cNvPr id="62469" name="Slide Number Placeholder 4">
            <a:extLst>
              <a:ext uri="{FF2B5EF4-FFF2-40B4-BE49-F238E27FC236}">
                <a16:creationId xmlns:a16="http://schemas.microsoft.com/office/drawing/2014/main" id="{E350030C-BC8C-45B4-864B-43A8D7577D44}"/>
              </a:ext>
            </a:extLst>
          </p:cNvPr>
          <p:cNvSpPr>
            <a:spLocks noGrp="1"/>
          </p:cNvSpPr>
          <p:nvPr>
            <p:ph type="sldNum" sz="quarter" idx="11"/>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a:solidFill>
                  <a:srgbClr val="8A1719"/>
                </a:solidFill>
              </a:rPr>
              <a:t>10-</a:t>
            </a:r>
            <a:fld id="{AEB7E819-BB9B-4F13-8F65-EAF71A19801D}" type="slidenum">
              <a:rPr lang="en-US" altLang="en-US" sz="1200" smtClean="0">
                <a:solidFill>
                  <a:srgbClr val="8A1719"/>
                </a:solidFill>
              </a:rPr>
              <a:pPr>
                <a:spcBef>
                  <a:spcPct val="0"/>
                </a:spcBef>
                <a:buClrTx/>
                <a:buSzTx/>
                <a:buFontTx/>
                <a:buNone/>
              </a:pPr>
              <a:t>17</a:t>
            </a:fld>
            <a:endParaRPr lang="en-CA" altLang="en-US" sz="1200">
              <a:solidFill>
                <a:srgbClr val="8A1719"/>
              </a:solidFill>
            </a:endParaRPr>
          </a:p>
        </p:txBody>
      </p:sp>
    </p:spTree>
    <p:extLst>
      <p:ext uri="{BB962C8B-B14F-4D97-AF65-F5344CB8AC3E}">
        <p14:creationId xmlns:p14="http://schemas.microsoft.com/office/powerpoint/2010/main" val="195374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5224A7D-4D4C-47AA-8FA9-AFBB0A2915FD}"/>
              </a:ext>
            </a:extLst>
          </p:cNvPr>
          <p:cNvSpPr>
            <a:spLocks noGrp="1" noChangeArrowheads="1"/>
          </p:cNvSpPr>
          <p:nvPr>
            <p:ph type="title"/>
          </p:nvPr>
        </p:nvSpPr>
        <p:spPr>
          <a:xfrm>
            <a:off x="1004888" y="193675"/>
            <a:ext cx="7910512" cy="1143000"/>
          </a:xfrm>
        </p:spPr>
        <p:txBody>
          <a:bodyPr/>
          <a:lstStyle/>
          <a:p>
            <a:pPr eaLnBrk="1" hangingPunct="1"/>
            <a:r>
              <a:rPr lang="en-US" altLang="en-US" sz="3600"/>
              <a:t>More on references and pointers…</a:t>
            </a:r>
          </a:p>
        </p:txBody>
      </p:sp>
      <p:sp>
        <p:nvSpPr>
          <p:cNvPr id="63491" name="Content Placeholder 2">
            <a:extLst>
              <a:ext uri="{FF2B5EF4-FFF2-40B4-BE49-F238E27FC236}">
                <a16:creationId xmlns:a16="http://schemas.microsoft.com/office/drawing/2014/main" id="{FF36C574-D350-44EB-92A2-28E5FE3EFDF6}"/>
              </a:ext>
            </a:extLst>
          </p:cNvPr>
          <p:cNvSpPr>
            <a:spLocks noGrp="1" noChangeArrowheads="1"/>
          </p:cNvSpPr>
          <p:nvPr>
            <p:ph idx="1"/>
          </p:nvPr>
        </p:nvSpPr>
        <p:spPr>
          <a:xfrm>
            <a:off x="762000" y="1295400"/>
            <a:ext cx="8058150" cy="4437063"/>
          </a:xfrm>
        </p:spPr>
        <p:txBody>
          <a:bodyPr>
            <a:normAutofit lnSpcReduction="10000"/>
          </a:bodyPr>
          <a:lstStyle/>
          <a:p>
            <a:pPr eaLnBrk="1" hangingPunct="1"/>
            <a:r>
              <a:rPr lang="en-IN" altLang="en-US" sz="2400"/>
              <a:t>You can have pointers to pointers to pointers offering extra levels of indirection. Whereas references only offer one level of indirection. </a:t>
            </a:r>
          </a:p>
          <a:p>
            <a:pPr eaLnBrk="1" hangingPunct="1"/>
            <a:r>
              <a:rPr lang="en-IN" altLang="en-US" sz="2400"/>
              <a:t>Pointers can iterate over an array, you can use ++ to go to the next item that a pointer is pointing to, and + 4 to go to the 5th element.</a:t>
            </a:r>
          </a:p>
          <a:p>
            <a:pPr eaLnBrk="1" hangingPunct="1"/>
            <a:r>
              <a:rPr lang="en-IN" altLang="en-US" sz="2400"/>
              <a:t> A pointer needs to be dereferenced with * to access the memory location it points to, whereas a reference can be used directly. A pointer to a class/struct uses -&gt; to access it's members whereas a reference uses a dot.</a:t>
            </a:r>
          </a:p>
          <a:p>
            <a:pPr eaLnBrk="1" hangingPunct="1"/>
            <a:r>
              <a:rPr lang="en-IN" altLang="en-US" sz="2400"/>
              <a:t>References cannot be stuffed into an array, whereas pointers can be.</a:t>
            </a:r>
            <a:endParaRPr lang="en-US" altLang="en-US" sz="2400"/>
          </a:p>
        </p:txBody>
      </p:sp>
      <p:sp>
        <p:nvSpPr>
          <p:cNvPr id="63492" name="Footer Placeholder 3">
            <a:extLst>
              <a:ext uri="{FF2B5EF4-FFF2-40B4-BE49-F238E27FC236}">
                <a16:creationId xmlns:a16="http://schemas.microsoft.com/office/drawing/2014/main" id="{2D773ED0-CC10-4762-8A69-9CDC071708D6}"/>
              </a:ext>
            </a:extLst>
          </p:cNvPr>
          <p:cNvSpPr>
            <a:spLocks noGrp="1"/>
          </p:cNvSpPr>
          <p:nvPr>
            <p:ph type="ftr" sz="quarter" idx="10"/>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900"/>
              <a:t>Copyright © 2006 Pearson Addison-Wesley. All rights reserved.</a:t>
            </a:r>
            <a:endParaRPr lang="en-CA" altLang="en-US" sz="900"/>
          </a:p>
        </p:txBody>
      </p:sp>
      <p:sp>
        <p:nvSpPr>
          <p:cNvPr id="63493" name="Slide Number Placeholder 4">
            <a:extLst>
              <a:ext uri="{FF2B5EF4-FFF2-40B4-BE49-F238E27FC236}">
                <a16:creationId xmlns:a16="http://schemas.microsoft.com/office/drawing/2014/main" id="{9D7E4D13-7EF8-4968-A3C4-9DD9655B31B2}"/>
              </a:ext>
            </a:extLst>
          </p:cNvPr>
          <p:cNvSpPr>
            <a:spLocks noGrp="1"/>
          </p:cNvSpPr>
          <p:nvPr>
            <p:ph type="sldNum" sz="quarter" idx="11"/>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a:solidFill>
                  <a:srgbClr val="8A1719"/>
                </a:solidFill>
              </a:rPr>
              <a:t>10-</a:t>
            </a:r>
            <a:fld id="{21B2B954-830D-48C6-8277-DD0A8511AA8B}" type="slidenum">
              <a:rPr lang="en-US" altLang="en-US" sz="1200" smtClean="0">
                <a:solidFill>
                  <a:srgbClr val="8A1719"/>
                </a:solidFill>
              </a:rPr>
              <a:pPr>
                <a:spcBef>
                  <a:spcPct val="0"/>
                </a:spcBef>
                <a:buClrTx/>
                <a:buSzTx/>
                <a:buFontTx/>
                <a:buNone/>
              </a:pPr>
              <a:t>18</a:t>
            </a:fld>
            <a:endParaRPr lang="en-CA" altLang="en-US" sz="1200">
              <a:solidFill>
                <a:srgbClr val="8A1719"/>
              </a:solidFill>
            </a:endParaRPr>
          </a:p>
        </p:txBody>
      </p:sp>
    </p:spTree>
    <p:extLst>
      <p:ext uri="{BB962C8B-B14F-4D97-AF65-F5344CB8AC3E}">
        <p14:creationId xmlns:p14="http://schemas.microsoft.com/office/powerpoint/2010/main" val="273758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8B6638E-1421-458A-9C9D-D969B54983E2}"/>
              </a:ext>
            </a:extLst>
          </p:cNvPr>
          <p:cNvSpPr>
            <a:spLocks noGrp="1" noChangeArrowheads="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55A7C8DC-C070-4885-AE8B-26B7110C8394}"/>
              </a:ext>
            </a:extLst>
          </p:cNvPr>
          <p:cNvSpPr>
            <a:spLocks noGrp="1"/>
          </p:cNvSpPr>
          <p:nvPr>
            <p:ph idx="1"/>
          </p:nvPr>
        </p:nvSpPr>
        <p:spPr/>
        <p:txBody>
          <a:bodyPr/>
          <a:lstStyle/>
          <a:p>
            <a:pPr marL="0" indent="0" eaLnBrk="1" hangingPunct="1">
              <a:buFont typeface="Symbol" panose="05050102010706020507" pitchFamily="18" charset="2"/>
              <a:buNone/>
              <a:defRPr/>
            </a:pPr>
            <a:r>
              <a:rPr lang="en-IN" dirty="0"/>
              <a:t>As a general rule,</a:t>
            </a:r>
          </a:p>
          <a:p>
            <a:pPr eaLnBrk="1" hangingPunct="1">
              <a:defRPr/>
            </a:pPr>
            <a:r>
              <a:rPr lang="en-IN" dirty="0"/>
              <a:t>Use references in function parameters and return types to define useful and self-documenting interfaces.</a:t>
            </a:r>
          </a:p>
          <a:p>
            <a:pPr eaLnBrk="1" hangingPunct="1">
              <a:defRPr/>
            </a:pPr>
            <a:r>
              <a:rPr lang="en-IN" dirty="0"/>
              <a:t>Use pointers to implement algorithms and data structures in C++.</a:t>
            </a:r>
          </a:p>
          <a:p>
            <a:pPr eaLnBrk="1" hangingPunct="1">
              <a:defRPr/>
            </a:pPr>
            <a:endParaRPr lang="en-US" dirty="0"/>
          </a:p>
        </p:txBody>
      </p:sp>
      <p:sp>
        <p:nvSpPr>
          <p:cNvPr id="64516" name="Footer Placeholder 3">
            <a:extLst>
              <a:ext uri="{FF2B5EF4-FFF2-40B4-BE49-F238E27FC236}">
                <a16:creationId xmlns:a16="http://schemas.microsoft.com/office/drawing/2014/main" id="{A1D0B6F2-FD88-4FC8-9255-4C4D8107D91F}"/>
              </a:ext>
            </a:extLst>
          </p:cNvPr>
          <p:cNvSpPr>
            <a:spLocks noGrp="1"/>
          </p:cNvSpPr>
          <p:nvPr>
            <p:ph type="ftr" sz="quarter" idx="10"/>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900"/>
              <a:t>Copyright © 2006 Pearson Addison-Wesley. All rights reserved.</a:t>
            </a:r>
            <a:endParaRPr lang="en-CA" altLang="en-US" sz="900"/>
          </a:p>
        </p:txBody>
      </p:sp>
      <p:sp>
        <p:nvSpPr>
          <p:cNvPr id="64517" name="Slide Number Placeholder 4">
            <a:extLst>
              <a:ext uri="{FF2B5EF4-FFF2-40B4-BE49-F238E27FC236}">
                <a16:creationId xmlns:a16="http://schemas.microsoft.com/office/drawing/2014/main" id="{7CA0B8D7-731C-4EC3-8E3B-AAA0C1D3ABE6}"/>
              </a:ext>
            </a:extLst>
          </p:cNvPr>
          <p:cNvSpPr>
            <a:spLocks noGrp="1"/>
          </p:cNvSpPr>
          <p:nvPr>
            <p:ph type="sldNum" sz="quarter" idx="11"/>
          </p:nvPr>
        </p:nvSpPr>
        <p:spPr>
          <a:noFill/>
        </p:spPr>
        <p:txBody>
          <a:bodyPr/>
          <a:lstStyle>
            <a:lvl1pPr>
              <a:spcBef>
                <a:spcPct val="30000"/>
              </a:spcBef>
              <a:buClr>
                <a:schemeClr val="tx1"/>
              </a:buClr>
              <a:buSzPct val="90000"/>
              <a:buFont typeface="Symbol" panose="05050102010706020507" pitchFamily="18" charset="2"/>
              <a:buChar char="¨"/>
              <a:defRPr sz="3200">
                <a:solidFill>
                  <a:schemeClr val="tx1"/>
                </a:solidFill>
                <a:latin typeface="Arial" panose="020B0604020202020204" pitchFamily="34" charset="0"/>
              </a:defRPr>
            </a:lvl1pPr>
            <a:lvl2pPr marL="742950" indent="-285750">
              <a:spcBef>
                <a:spcPct val="30000"/>
              </a:spcBef>
              <a:buClr>
                <a:schemeClr val="tx1"/>
              </a:buClr>
              <a:buSzPct val="90000"/>
              <a:buFont typeface="Symbol" panose="05050102010706020507" pitchFamily="18" charset="2"/>
              <a:buChar char="¨"/>
              <a:defRPr sz="2800">
                <a:solidFill>
                  <a:schemeClr val="tx1"/>
                </a:solidFill>
                <a:latin typeface="Arial" panose="020B0604020202020204" pitchFamily="34" charset="0"/>
              </a:defRPr>
            </a:lvl2pPr>
            <a:lvl3pPr marL="1143000" indent="-228600">
              <a:spcBef>
                <a:spcPct val="30000"/>
              </a:spcBef>
              <a:buClr>
                <a:schemeClr val="tx1"/>
              </a:buClr>
              <a:buSzPct val="90000"/>
              <a:buFont typeface="Symbol" panose="05050102010706020507" pitchFamily="18" charset="2"/>
              <a:buChar char="¨"/>
              <a:defRPr sz="2400">
                <a:solidFill>
                  <a:schemeClr val="tx1"/>
                </a:solidFill>
                <a:latin typeface="Arial" panose="020B0604020202020204" pitchFamily="34" charset="0"/>
              </a:defRPr>
            </a:lvl3pPr>
            <a:lvl4pPr marL="16002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4pPr>
            <a:lvl5pPr marL="2057400" indent="-228600">
              <a:spcBef>
                <a:spcPct val="30000"/>
              </a:spcBef>
              <a:buClr>
                <a:schemeClr val="tx1"/>
              </a:buClr>
              <a:buSzPct val="90000"/>
              <a:buFont typeface="Symbol" panose="05050102010706020507" pitchFamily="18" charset="2"/>
              <a:buChar char="¨"/>
              <a:defRPr sz="20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tx1"/>
              </a:buClr>
              <a:buSzPct val="90000"/>
              <a:buFont typeface="Symbol" panose="05050102010706020507" pitchFamily="18"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a:solidFill>
                  <a:srgbClr val="8A1719"/>
                </a:solidFill>
              </a:rPr>
              <a:t>10-</a:t>
            </a:r>
            <a:fld id="{CC493240-7D67-4845-A651-F3342674ECA4}" type="slidenum">
              <a:rPr lang="en-US" altLang="en-US" sz="1200" smtClean="0">
                <a:solidFill>
                  <a:srgbClr val="8A1719"/>
                </a:solidFill>
              </a:rPr>
              <a:pPr>
                <a:spcBef>
                  <a:spcPct val="0"/>
                </a:spcBef>
                <a:buClrTx/>
                <a:buSzTx/>
                <a:buFontTx/>
                <a:buNone/>
              </a:pPr>
              <a:t>19</a:t>
            </a:fld>
            <a:endParaRPr lang="en-CA" altLang="en-US" sz="1200">
              <a:solidFill>
                <a:srgbClr val="8A1719"/>
              </a:solidFill>
            </a:endParaRPr>
          </a:p>
        </p:txBody>
      </p:sp>
    </p:spTree>
    <p:extLst>
      <p:ext uri="{BB962C8B-B14F-4D97-AF65-F5344CB8AC3E}">
        <p14:creationId xmlns:p14="http://schemas.microsoft.com/office/powerpoint/2010/main" val="35404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BC86-2BDE-4CA0-BDCC-024BB48FEE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26E683-6CE5-4990-A908-E8B752A44ED8}"/>
              </a:ext>
            </a:extLst>
          </p:cNvPr>
          <p:cNvSpPr>
            <a:spLocks noGrp="1"/>
          </p:cNvSpPr>
          <p:nvPr>
            <p:ph idx="1"/>
          </p:nvPr>
        </p:nvSpPr>
        <p:spPr/>
        <p:txBody>
          <a:bodyPr>
            <a:normAutofit fontScale="92500" lnSpcReduction="20000"/>
          </a:bodyPr>
          <a:lstStyle/>
          <a:p>
            <a:pPr marL="0" indent="0">
              <a:buNone/>
            </a:pPr>
            <a:r>
              <a:rPr lang="en-IN" dirty="0"/>
              <a:t>A </a:t>
            </a:r>
            <a:r>
              <a:rPr lang="en-IN" i="1" dirty="0"/>
              <a:t>linear feedback shift register</a:t>
            </a:r>
            <a:r>
              <a:rPr lang="en-IN" dirty="0"/>
              <a:t>  (LFSR) is a register of bits that performs discrete </a:t>
            </a:r>
            <a:r>
              <a:rPr lang="en-IN" i="1" dirty="0"/>
              <a:t>step</a:t>
            </a:r>
            <a:r>
              <a:rPr lang="en-IN" dirty="0"/>
              <a:t> operations that </a:t>
            </a:r>
          </a:p>
          <a:p>
            <a:r>
              <a:rPr lang="en-IN" dirty="0"/>
              <a:t>Shifts the bits one position to the left and</a:t>
            </a:r>
          </a:p>
          <a:p>
            <a:r>
              <a:rPr lang="en-IN" dirty="0"/>
              <a:t>Replaces the vacated bit by the </a:t>
            </a:r>
            <a:r>
              <a:rPr lang="en-IN" i="1" dirty="0"/>
              <a:t>exclusive or</a:t>
            </a:r>
            <a:r>
              <a:rPr lang="en-IN" dirty="0"/>
              <a:t> of the bit shifted off and the bit previously at a given </a:t>
            </a:r>
            <a:r>
              <a:rPr lang="en-IN" i="1" dirty="0"/>
              <a:t>tap</a:t>
            </a:r>
            <a:r>
              <a:rPr lang="en-IN" dirty="0"/>
              <a:t> position in the register.</a:t>
            </a:r>
          </a:p>
          <a:p>
            <a:pPr marL="0" indent="0">
              <a:buNone/>
            </a:pPr>
            <a:r>
              <a:rPr lang="en-IN" dirty="0"/>
              <a:t>An LFSR may have as parameters: </a:t>
            </a:r>
          </a:p>
          <a:p>
            <a:r>
              <a:rPr lang="en-IN" dirty="0"/>
              <a:t>the initial </a:t>
            </a:r>
            <a:r>
              <a:rPr lang="en-IN" i="1" dirty="0"/>
              <a:t>seed</a:t>
            </a:r>
            <a:r>
              <a:rPr lang="en-IN" dirty="0"/>
              <a:t> (the sequence of bits that initializes the register), and </a:t>
            </a:r>
          </a:p>
          <a:p>
            <a:r>
              <a:rPr lang="en-IN" dirty="0"/>
              <a:t>the tap position </a:t>
            </a:r>
            <a:r>
              <a:rPr lang="en-IN" i="1" dirty="0"/>
              <a:t>tap</a:t>
            </a:r>
            <a:r>
              <a:rPr lang="en-IN" dirty="0"/>
              <a:t>.</a:t>
            </a:r>
          </a:p>
          <a:p>
            <a:pPr marL="0" indent="0">
              <a:buNone/>
            </a:pPr>
            <a:endParaRPr lang="en-US" dirty="0"/>
          </a:p>
        </p:txBody>
      </p:sp>
    </p:spTree>
    <p:extLst>
      <p:ext uri="{BB962C8B-B14F-4D97-AF65-F5344CB8AC3E}">
        <p14:creationId xmlns:p14="http://schemas.microsoft.com/office/powerpoint/2010/main" val="3120785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9ACE-CFAF-4C90-9E05-7E6D82621592}"/>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7648FBB9-5422-4902-B706-9E05F7C39A1A}"/>
              </a:ext>
            </a:extLst>
          </p:cNvPr>
          <p:cNvSpPr>
            <a:spLocks noGrp="1"/>
          </p:cNvSpPr>
          <p:nvPr>
            <p:ph idx="1"/>
          </p:nvPr>
        </p:nvSpPr>
        <p:spPr/>
        <p:txBody>
          <a:bodyPr/>
          <a:lstStyle/>
          <a:p>
            <a:pPr marL="0" indent="0">
              <a:buNone/>
            </a:pPr>
            <a:r>
              <a:rPr lang="en-IN" dirty="0"/>
              <a:t>Classes can contain static member data and static member functions. This means that only one copy of data/function it is maintained for all objects of the class. </a:t>
            </a:r>
            <a:endParaRPr lang="en-US" dirty="0"/>
          </a:p>
        </p:txBody>
      </p:sp>
      <p:sp>
        <p:nvSpPr>
          <p:cNvPr id="4" name="Slide Number Placeholder 3">
            <a:extLst>
              <a:ext uri="{FF2B5EF4-FFF2-40B4-BE49-F238E27FC236}">
                <a16:creationId xmlns:a16="http://schemas.microsoft.com/office/drawing/2014/main" id="{04A66AB3-884B-4C60-8008-B37D7CA0F1B1}"/>
              </a:ext>
            </a:extLst>
          </p:cNvPr>
          <p:cNvSpPr>
            <a:spLocks noGrp="1"/>
          </p:cNvSpPr>
          <p:nvPr>
            <p:ph type="sldNum" sz="quarter" idx="11"/>
          </p:nvPr>
        </p:nvSpPr>
        <p:spPr/>
        <p:txBody>
          <a:bodyPr/>
          <a:lstStyle/>
          <a:p>
            <a:r>
              <a:rPr lang="en-US" altLang="en-US"/>
              <a:t>7-</a:t>
            </a:r>
            <a:fld id="{3C4CA6D4-64F8-4BE7-8B02-2D3314DA5FCC}"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2F1C8921-3656-4E1A-80BA-C2929A26C416}"/>
              </a:ext>
            </a:extLst>
          </p:cNvPr>
          <p:cNvSpPr>
            <a:spLocks noGrp="1"/>
          </p:cNvSpPr>
          <p:nvPr>
            <p:ph type="ftr" sz="quarter" idx="12"/>
          </p:nvPr>
        </p:nvSpPr>
        <p:spPr/>
        <p:txBody>
          <a:bodyPr/>
          <a:lstStyle/>
          <a:p>
            <a:pPr>
              <a:defRPr/>
            </a:pPr>
            <a:r>
              <a:rPr lang="en-US"/>
              <a:t>Copyright © 2016 Pearson Inc. All rights reserved.</a:t>
            </a:r>
            <a:endParaRPr lang="en-CA" dirty="0"/>
          </a:p>
        </p:txBody>
      </p:sp>
    </p:spTree>
    <p:extLst>
      <p:ext uri="{BB962C8B-B14F-4D97-AF65-F5344CB8AC3E}">
        <p14:creationId xmlns:p14="http://schemas.microsoft.com/office/powerpoint/2010/main" val="397607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325D-9472-4C21-8795-2904CD6D41FA}"/>
              </a:ext>
            </a:extLst>
          </p:cNvPr>
          <p:cNvSpPr>
            <a:spLocks noGrp="1"/>
          </p:cNvSpPr>
          <p:nvPr>
            <p:ph type="title"/>
          </p:nvPr>
        </p:nvSpPr>
        <p:spPr/>
        <p:txBody>
          <a:bodyPr/>
          <a:lstStyle/>
          <a:p>
            <a:r>
              <a:rPr lang="en-US" dirty="0"/>
              <a:t>Static Data Member</a:t>
            </a:r>
          </a:p>
        </p:txBody>
      </p:sp>
      <p:sp>
        <p:nvSpPr>
          <p:cNvPr id="3" name="Content Placeholder 2">
            <a:extLst>
              <a:ext uri="{FF2B5EF4-FFF2-40B4-BE49-F238E27FC236}">
                <a16:creationId xmlns:a16="http://schemas.microsoft.com/office/drawing/2014/main" id="{B8845305-7B74-4C66-88C6-DDF6FDF3EDC4}"/>
              </a:ext>
            </a:extLst>
          </p:cNvPr>
          <p:cNvSpPr>
            <a:spLocks noGrp="1"/>
          </p:cNvSpPr>
          <p:nvPr>
            <p:ph idx="1"/>
          </p:nvPr>
        </p:nvSpPr>
        <p:spPr/>
        <p:txBody>
          <a:bodyPr/>
          <a:lstStyle/>
          <a:p>
            <a:pPr marL="0" indent="0">
              <a:buNone/>
            </a:pPr>
            <a:r>
              <a:rPr lang="en-IN" dirty="0"/>
              <a:t>Static data members are not part of objects of a given class type. As a result, the declaration of a static data member is not considered a definition. </a:t>
            </a:r>
          </a:p>
          <a:p>
            <a:pPr marL="0" indent="0">
              <a:buNone/>
            </a:pPr>
            <a:r>
              <a:rPr lang="en-IN" dirty="0"/>
              <a:t>The data member is declared in class scope, but definition is performed at file scope. </a:t>
            </a:r>
          </a:p>
          <a:p>
            <a:pPr marL="0" indent="0">
              <a:buNone/>
            </a:pPr>
            <a:r>
              <a:rPr lang="en-IN" dirty="0"/>
              <a:t>Static data members can be referred to without referring to an object of class type.</a:t>
            </a:r>
            <a:endParaRPr lang="en-US" dirty="0"/>
          </a:p>
        </p:txBody>
      </p:sp>
      <p:sp>
        <p:nvSpPr>
          <p:cNvPr id="4" name="Slide Number Placeholder 3">
            <a:extLst>
              <a:ext uri="{FF2B5EF4-FFF2-40B4-BE49-F238E27FC236}">
                <a16:creationId xmlns:a16="http://schemas.microsoft.com/office/drawing/2014/main" id="{E5DC2CBE-9E9C-4CDA-87A6-0EC0218075C2}"/>
              </a:ext>
            </a:extLst>
          </p:cNvPr>
          <p:cNvSpPr>
            <a:spLocks noGrp="1"/>
          </p:cNvSpPr>
          <p:nvPr>
            <p:ph type="sldNum" sz="quarter" idx="11"/>
          </p:nvPr>
        </p:nvSpPr>
        <p:spPr/>
        <p:txBody>
          <a:bodyPr/>
          <a:lstStyle/>
          <a:p>
            <a:r>
              <a:rPr lang="en-US" altLang="en-US"/>
              <a:t>7-</a:t>
            </a:r>
            <a:fld id="{3C4CA6D4-64F8-4BE7-8B02-2D3314DA5FCC}"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FAC93E4-A361-4FE2-9E91-DE0294FDA199}"/>
              </a:ext>
            </a:extLst>
          </p:cNvPr>
          <p:cNvSpPr>
            <a:spLocks noGrp="1"/>
          </p:cNvSpPr>
          <p:nvPr>
            <p:ph type="ftr" sz="quarter" idx="12"/>
          </p:nvPr>
        </p:nvSpPr>
        <p:spPr/>
        <p:txBody>
          <a:bodyPr/>
          <a:lstStyle/>
          <a:p>
            <a:pPr>
              <a:defRPr/>
            </a:pPr>
            <a:r>
              <a:rPr lang="en-US"/>
              <a:t>Copyright © 2016 Pearson Inc. All rights reserved.</a:t>
            </a:r>
            <a:endParaRPr lang="en-CA" dirty="0"/>
          </a:p>
        </p:txBody>
      </p:sp>
    </p:spTree>
    <p:extLst>
      <p:ext uri="{BB962C8B-B14F-4D97-AF65-F5344CB8AC3E}">
        <p14:creationId xmlns:p14="http://schemas.microsoft.com/office/powerpoint/2010/main" val="11508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65AD-990E-4B31-9E99-A2CA6CE2EEF2}"/>
              </a:ext>
            </a:extLst>
          </p:cNvPr>
          <p:cNvSpPr>
            <a:spLocks noGrp="1"/>
          </p:cNvSpPr>
          <p:nvPr>
            <p:ph type="title"/>
          </p:nvPr>
        </p:nvSpPr>
        <p:spPr/>
        <p:txBody>
          <a:bodyPr/>
          <a:lstStyle/>
          <a:p>
            <a:r>
              <a:rPr lang="en-US" dirty="0"/>
              <a:t>Static Member Function</a:t>
            </a:r>
          </a:p>
        </p:txBody>
      </p:sp>
      <p:sp>
        <p:nvSpPr>
          <p:cNvPr id="3" name="Content Placeholder 2">
            <a:extLst>
              <a:ext uri="{FF2B5EF4-FFF2-40B4-BE49-F238E27FC236}">
                <a16:creationId xmlns:a16="http://schemas.microsoft.com/office/drawing/2014/main" id="{3E582520-AD79-4B77-A1B5-3FBB52378D52}"/>
              </a:ext>
            </a:extLst>
          </p:cNvPr>
          <p:cNvSpPr>
            <a:spLocks noGrp="1"/>
          </p:cNvSpPr>
          <p:nvPr>
            <p:ph idx="1"/>
          </p:nvPr>
        </p:nvSpPr>
        <p:spPr>
          <a:xfrm>
            <a:off x="457200" y="1295400"/>
            <a:ext cx="8229600" cy="4525963"/>
          </a:xfrm>
        </p:spPr>
        <p:txBody>
          <a:bodyPr>
            <a:normAutofit fontScale="92500"/>
          </a:bodyPr>
          <a:lstStyle/>
          <a:p>
            <a:pPr marL="0" indent="0">
              <a:buNone/>
            </a:pPr>
            <a:r>
              <a:rPr lang="en-IN" sz="2800" dirty="0"/>
              <a:t>Member functions are either static or </a:t>
            </a:r>
            <a:r>
              <a:rPr lang="en-IN" sz="2800" dirty="0" err="1"/>
              <a:t>nonstatic</a:t>
            </a:r>
            <a:r>
              <a:rPr lang="en-IN" sz="2800" dirty="0"/>
              <a:t>. </a:t>
            </a:r>
          </a:p>
          <a:p>
            <a:pPr marL="0" indent="0">
              <a:buNone/>
            </a:pPr>
            <a:r>
              <a:rPr lang="en-IN" sz="2800" dirty="0"/>
              <a:t>Static member functions have no implicit </a:t>
            </a:r>
            <a:r>
              <a:rPr lang="en-IN" b="1" i="1" dirty="0"/>
              <a:t>this </a:t>
            </a:r>
            <a:r>
              <a:rPr lang="en-IN" sz="2800" dirty="0"/>
              <a:t>argument. The non-static member functions must operate on a particular instance of the class or object – for this they have a </a:t>
            </a:r>
            <a:r>
              <a:rPr lang="en-IN" sz="2800" b="1" i="1" dirty="0"/>
              <a:t>this</a:t>
            </a:r>
            <a:r>
              <a:rPr lang="en-IN" sz="2800" dirty="0"/>
              <a:t> pointer which stores the address of the object.</a:t>
            </a:r>
          </a:p>
          <a:p>
            <a:pPr marL="0" indent="0">
              <a:buNone/>
            </a:pPr>
            <a:r>
              <a:rPr lang="en-IN" sz="2800" dirty="0"/>
              <a:t>Member functions, whether static or </a:t>
            </a:r>
            <a:r>
              <a:rPr lang="en-IN" sz="2800" dirty="0" err="1"/>
              <a:t>nonstatic</a:t>
            </a:r>
            <a:r>
              <a:rPr lang="en-IN" sz="2800" dirty="0"/>
              <a:t>, can be defined either in or outside the class declaration (which is unlike a static data member). If a member function is defined inside a class declaration, it is treated as an inline function. </a:t>
            </a:r>
            <a:endParaRPr lang="en-US" sz="2800" dirty="0"/>
          </a:p>
        </p:txBody>
      </p:sp>
      <p:sp>
        <p:nvSpPr>
          <p:cNvPr id="4" name="Slide Number Placeholder 3">
            <a:extLst>
              <a:ext uri="{FF2B5EF4-FFF2-40B4-BE49-F238E27FC236}">
                <a16:creationId xmlns:a16="http://schemas.microsoft.com/office/drawing/2014/main" id="{68217FD1-5CEA-46B3-9291-4E5FE4775948}"/>
              </a:ext>
            </a:extLst>
          </p:cNvPr>
          <p:cNvSpPr>
            <a:spLocks noGrp="1"/>
          </p:cNvSpPr>
          <p:nvPr>
            <p:ph type="sldNum" sz="quarter" idx="11"/>
          </p:nvPr>
        </p:nvSpPr>
        <p:spPr/>
        <p:txBody>
          <a:bodyPr/>
          <a:lstStyle/>
          <a:p>
            <a:r>
              <a:rPr lang="en-US" altLang="en-US"/>
              <a:t>7-</a:t>
            </a:r>
            <a:fld id="{3C4CA6D4-64F8-4BE7-8B02-2D3314DA5FCC}"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B07E2667-0FD7-4F75-95EC-C8D0A8F94068}"/>
              </a:ext>
            </a:extLst>
          </p:cNvPr>
          <p:cNvSpPr>
            <a:spLocks noGrp="1"/>
          </p:cNvSpPr>
          <p:nvPr>
            <p:ph type="ftr" sz="quarter" idx="12"/>
          </p:nvPr>
        </p:nvSpPr>
        <p:spPr/>
        <p:txBody>
          <a:bodyPr/>
          <a:lstStyle/>
          <a:p>
            <a:pPr>
              <a:defRPr/>
            </a:pPr>
            <a:r>
              <a:rPr lang="en-US"/>
              <a:t>Copyright © 2016 Pearson Inc. All rights reserved.</a:t>
            </a:r>
            <a:endParaRPr lang="en-CA" dirty="0"/>
          </a:p>
        </p:txBody>
      </p:sp>
    </p:spTree>
    <p:extLst>
      <p:ext uri="{BB962C8B-B14F-4D97-AF65-F5344CB8AC3E}">
        <p14:creationId xmlns:p14="http://schemas.microsoft.com/office/powerpoint/2010/main" val="4099646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6A4-DBBB-4752-BB24-2F96F68B39B5}"/>
              </a:ext>
            </a:extLst>
          </p:cNvPr>
          <p:cNvSpPr>
            <a:spLocks noGrp="1"/>
          </p:cNvSpPr>
          <p:nvPr>
            <p:ph type="title"/>
          </p:nvPr>
        </p:nvSpPr>
        <p:spPr/>
        <p:txBody>
          <a:bodyPr/>
          <a:lstStyle/>
          <a:p>
            <a:r>
              <a:rPr lang="en-US" dirty="0"/>
              <a:t>WHY VIRTUAL FUNCTION</a:t>
            </a:r>
          </a:p>
        </p:txBody>
      </p:sp>
      <p:sp>
        <p:nvSpPr>
          <p:cNvPr id="3" name="Content Placeholder 2">
            <a:extLst>
              <a:ext uri="{FF2B5EF4-FFF2-40B4-BE49-F238E27FC236}">
                <a16:creationId xmlns:a16="http://schemas.microsoft.com/office/drawing/2014/main" id="{021ED490-5BCD-45C9-B0C4-DA1BD48F6044}"/>
              </a:ext>
            </a:extLst>
          </p:cNvPr>
          <p:cNvSpPr>
            <a:spLocks noGrp="1"/>
          </p:cNvSpPr>
          <p:nvPr>
            <p:ph idx="1"/>
          </p:nvPr>
        </p:nvSpPr>
        <p:spPr>
          <a:xfrm>
            <a:off x="457200" y="1371600"/>
            <a:ext cx="8229600" cy="4525963"/>
          </a:xfrm>
        </p:spPr>
        <p:txBody>
          <a:bodyPr/>
          <a:lstStyle/>
          <a:p>
            <a:pPr marL="0" indent="0">
              <a:buNone/>
            </a:pPr>
            <a:r>
              <a:rPr lang="en-US" sz="2000" dirty="0"/>
              <a:t>class Animal</a:t>
            </a:r>
          </a:p>
          <a:p>
            <a:pPr marL="0" indent="0">
              <a:buNone/>
            </a:pPr>
            <a:r>
              <a:rPr lang="en-US" sz="2000" dirty="0"/>
              <a:t>{</a:t>
            </a:r>
          </a:p>
          <a:p>
            <a:pPr marL="0" indent="0">
              <a:buNone/>
            </a:pPr>
            <a:r>
              <a:rPr lang="en-US" sz="2000" dirty="0"/>
              <a:t>    public:</a:t>
            </a:r>
          </a:p>
          <a:p>
            <a:pPr marL="0" indent="0">
              <a:buNone/>
            </a:pPr>
            <a:r>
              <a:rPr lang="en-US" sz="2000" dirty="0"/>
              <a:t>        </a:t>
            </a:r>
            <a:r>
              <a:rPr lang="en-US" sz="2000" b="1" dirty="0"/>
              <a:t>virtual</a:t>
            </a:r>
            <a:r>
              <a:rPr lang="en-US" sz="2000" dirty="0"/>
              <a:t> void eat() { std::</a:t>
            </a:r>
            <a:r>
              <a:rPr lang="en-US" sz="2000" dirty="0" err="1"/>
              <a:t>cout</a:t>
            </a:r>
            <a:r>
              <a:rPr lang="en-US" sz="2000" dirty="0"/>
              <a:t> &lt;&lt; "I'm eating generic food."; }</a:t>
            </a:r>
          </a:p>
          <a:p>
            <a:pPr marL="0" indent="0">
              <a:buNone/>
            </a:pPr>
            <a:r>
              <a:rPr lang="en-US" sz="2000" dirty="0"/>
              <a:t>};</a:t>
            </a:r>
          </a:p>
          <a:p>
            <a:pPr marL="0" indent="0">
              <a:buNone/>
            </a:pPr>
            <a:endParaRPr lang="en-US" sz="2000" dirty="0"/>
          </a:p>
          <a:p>
            <a:pPr marL="0" indent="0">
              <a:buNone/>
            </a:pPr>
            <a:r>
              <a:rPr lang="en-US" sz="2000" dirty="0"/>
              <a:t>class Cat : public Animal</a:t>
            </a:r>
          </a:p>
          <a:p>
            <a:pPr marL="0" indent="0">
              <a:buNone/>
            </a:pPr>
            <a:r>
              <a:rPr lang="en-US" sz="2000" dirty="0"/>
              <a:t>{</a:t>
            </a:r>
          </a:p>
          <a:p>
            <a:pPr marL="0" indent="0">
              <a:buNone/>
            </a:pPr>
            <a:r>
              <a:rPr lang="en-US" sz="2000" dirty="0"/>
              <a:t>    public:</a:t>
            </a:r>
          </a:p>
          <a:p>
            <a:pPr marL="0" indent="0">
              <a:buNone/>
            </a:pPr>
            <a:r>
              <a:rPr lang="en-US" sz="2000" dirty="0"/>
              <a:t>        void eat() { std::</a:t>
            </a:r>
            <a:r>
              <a:rPr lang="en-US" sz="2000" dirty="0" err="1"/>
              <a:t>cout</a:t>
            </a:r>
            <a:r>
              <a:rPr lang="en-US" sz="2000" dirty="0"/>
              <a:t> &lt;&lt; "I'm eating a rat."; }</a:t>
            </a:r>
          </a:p>
          <a:p>
            <a:pPr marL="0" indent="0">
              <a:buNone/>
            </a:pPr>
            <a:r>
              <a:rPr lang="en-US" sz="2000" dirty="0"/>
              <a:t>};</a:t>
            </a:r>
          </a:p>
        </p:txBody>
      </p:sp>
      <p:sp>
        <p:nvSpPr>
          <p:cNvPr id="4" name="Slide Number Placeholder 3">
            <a:extLst>
              <a:ext uri="{FF2B5EF4-FFF2-40B4-BE49-F238E27FC236}">
                <a16:creationId xmlns:a16="http://schemas.microsoft.com/office/drawing/2014/main" id="{2C26FB6D-2F00-41E5-A932-32D95FA2B18A}"/>
              </a:ext>
            </a:extLst>
          </p:cNvPr>
          <p:cNvSpPr>
            <a:spLocks noGrp="1"/>
          </p:cNvSpPr>
          <p:nvPr>
            <p:ph type="sldNum" sz="quarter" idx="11"/>
          </p:nvPr>
        </p:nvSpPr>
        <p:spPr/>
        <p:txBody>
          <a:bodyPr/>
          <a:lstStyle/>
          <a:p>
            <a:pPr>
              <a:defRPr/>
            </a:pPr>
            <a:r>
              <a:rPr lang="en-US"/>
              <a:t>15-</a:t>
            </a:r>
            <a:fld id="{07561F23-957E-4B15-8E7A-F8E29B29708D}" type="slidenum">
              <a:rPr lang="en-US" smtClean="0"/>
              <a:pPr>
                <a:defRPr/>
              </a:pPr>
              <a:t>23</a:t>
            </a:fld>
            <a:endParaRPr lang="en-US"/>
          </a:p>
        </p:txBody>
      </p:sp>
      <p:sp>
        <p:nvSpPr>
          <p:cNvPr id="5" name="Footer Placeholder 4">
            <a:extLst>
              <a:ext uri="{FF2B5EF4-FFF2-40B4-BE49-F238E27FC236}">
                <a16:creationId xmlns:a16="http://schemas.microsoft.com/office/drawing/2014/main" id="{354B2C1B-14E4-4B97-99E8-F3972787E183}"/>
              </a:ext>
            </a:extLst>
          </p:cNvPr>
          <p:cNvSpPr>
            <a:spLocks noGrp="1"/>
          </p:cNvSpPr>
          <p:nvPr>
            <p:ph type="ftr" sz="quarter" idx="12"/>
          </p:nvPr>
        </p:nvSpPr>
        <p:spPr/>
        <p:txBody>
          <a:bodyPr/>
          <a:lstStyle/>
          <a:p>
            <a:r>
              <a:rPr lang="en-US"/>
              <a:t>Copyright © 2016 Pearson Inc. All rights reserved.</a:t>
            </a:r>
            <a:endParaRPr lang="en-CA" dirty="0"/>
          </a:p>
        </p:txBody>
      </p:sp>
    </p:spTree>
    <p:extLst>
      <p:ext uri="{BB962C8B-B14F-4D97-AF65-F5344CB8AC3E}">
        <p14:creationId xmlns:p14="http://schemas.microsoft.com/office/powerpoint/2010/main" val="187830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7372-F500-4403-A866-41B7BBF139D2}"/>
              </a:ext>
            </a:extLst>
          </p:cNvPr>
          <p:cNvSpPr>
            <a:spLocks noGrp="1"/>
          </p:cNvSpPr>
          <p:nvPr>
            <p:ph type="title"/>
          </p:nvPr>
        </p:nvSpPr>
        <p:spPr/>
        <p:txBody>
          <a:bodyPr/>
          <a:lstStyle/>
          <a:p>
            <a:r>
              <a:rPr lang="en-US" dirty="0"/>
              <a:t>WHY VIRTUAL FUNCTION</a:t>
            </a:r>
          </a:p>
        </p:txBody>
      </p:sp>
      <p:sp>
        <p:nvSpPr>
          <p:cNvPr id="3" name="Content Placeholder 2">
            <a:extLst>
              <a:ext uri="{FF2B5EF4-FFF2-40B4-BE49-F238E27FC236}">
                <a16:creationId xmlns:a16="http://schemas.microsoft.com/office/drawing/2014/main" id="{FFB8BFD2-58FD-481C-B240-F5D9C53AFA15}"/>
              </a:ext>
            </a:extLst>
          </p:cNvPr>
          <p:cNvSpPr>
            <a:spLocks noGrp="1"/>
          </p:cNvSpPr>
          <p:nvPr>
            <p:ph idx="1"/>
          </p:nvPr>
        </p:nvSpPr>
        <p:spPr>
          <a:xfrm>
            <a:off x="457200" y="1600200"/>
            <a:ext cx="8229600" cy="4740275"/>
          </a:xfrm>
        </p:spPr>
        <p:txBody>
          <a:bodyPr>
            <a:normAutofit lnSpcReduction="10000"/>
          </a:bodyPr>
          <a:lstStyle/>
          <a:p>
            <a:pPr marL="0" indent="0">
              <a:buNone/>
            </a:pPr>
            <a:r>
              <a:rPr lang="en-US" sz="2400" dirty="0"/>
              <a:t>void </a:t>
            </a:r>
            <a:r>
              <a:rPr lang="en-US" sz="2400" dirty="0" err="1"/>
              <a:t>func</a:t>
            </a:r>
            <a:r>
              <a:rPr lang="en-US" sz="2400" dirty="0"/>
              <a:t>(</a:t>
            </a:r>
            <a:r>
              <a:rPr lang="en-US" sz="2400" b="1" dirty="0"/>
              <a:t>Animal *</a:t>
            </a:r>
            <a:r>
              <a:rPr lang="en-US" sz="2400" b="1" dirty="0" err="1"/>
              <a:t>xyz</a:t>
            </a:r>
            <a:r>
              <a:rPr lang="en-US" sz="2400" dirty="0"/>
              <a:t>) { </a:t>
            </a:r>
            <a:r>
              <a:rPr lang="en-US" sz="2400" dirty="0" err="1"/>
              <a:t>xyz</a:t>
            </a:r>
            <a:r>
              <a:rPr lang="en-US" sz="2400" dirty="0"/>
              <a:t>-&gt;eat(); }</a:t>
            </a:r>
          </a:p>
          <a:p>
            <a:pPr marL="0" indent="0">
              <a:buNone/>
            </a:pPr>
            <a:endParaRPr lang="en-US" sz="2400" dirty="0"/>
          </a:p>
          <a:p>
            <a:pPr marL="0" indent="0">
              <a:buNone/>
            </a:pPr>
            <a:r>
              <a:rPr lang="en-IN" sz="2400" dirty="0"/>
              <a:t>Animal *animal = new Animal; </a:t>
            </a:r>
          </a:p>
          <a:p>
            <a:pPr marL="0" indent="0">
              <a:buNone/>
            </a:pPr>
            <a:r>
              <a:rPr lang="en-IN" sz="2400" dirty="0"/>
              <a:t>Cat *cat = new Cat; </a:t>
            </a:r>
          </a:p>
          <a:p>
            <a:pPr marL="0" indent="0">
              <a:buNone/>
            </a:pPr>
            <a:endParaRPr lang="en-IN" sz="2400" dirty="0"/>
          </a:p>
          <a:p>
            <a:pPr marL="0" indent="0">
              <a:buNone/>
            </a:pPr>
            <a:r>
              <a:rPr lang="en-IN" sz="2400" dirty="0" err="1"/>
              <a:t>func</a:t>
            </a:r>
            <a:r>
              <a:rPr lang="en-IN" sz="2400" dirty="0"/>
              <a:t>(animal); // Outputs: "I'm eating generic food." </a:t>
            </a:r>
          </a:p>
          <a:p>
            <a:pPr marL="0" indent="0">
              <a:buNone/>
            </a:pPr>
            <a:endParaRPr lang="en-IN" sz="2400" dirty="0"/>
          </a:p>
          <a:p>
            <a:pPr marL="0" indent="0">
              <a:buNone/>
            </a:pPr>
            <a:r>
              <a:rPr lang="en-IN" sz="2400" dirty="0" err="1"/>
              <a:t>func</a:t>
            </a:r>
            <a:r>
              <a:rPr lang="en-IN" sz="2400" dirty="0"/>
              <a:t>(cat); // Outputs: "I'm eating generic food.“ , if eat () is  </a:t>
            </a:r>
          </a:p>
          <a:p>
            <a:pPr marL="0" indent="0">
              <a:buNone/>
            </a:pPr>
            <a:r>
              <a:rPr lang="en-IN" sz="2400" dirty="0"/>
              <a:t>                 //not declared  virtual in base class </a:t>
            </a:r>
          </a:p>
          <a:p>
            <a:pPr marL="0" indent="0">
              <a:buNone/>
            </a:pPr>
            <a:r>
              <a:rPr lang="en-IN" sz="2400" dirty="0"/>
              <a:t>               //note: </a:t>
            </a:r>
            <a:r>
              <a:rPr lang="en-IN" sz="2400" b="1" dirty="0"/>
              <a:t>pointer type is Animal though object type is Cat</a:t>
            </a:r>
          </a:p>
          <a:p>
            <a:pPr marL="0" indent="0">
              <a:buNone/>
            </a:pPr>
            <a:r>
              <a:rPr lang="en-IN" sz="2400" dirty="0"/>
              <a:t>                </a:t>
            </a:r>
            <a:endParaRPr lang="en-US" sz="2400" dirty="0"/>
          </a:p>
        </p:txBody>
      </p:sp>
      <p:sp>
        <p:nvSpPr>
          <p:cNvPr id="4" name="Slide Number Placeholder 3">
            <a:extLst>
              <a:ext uri="{FF2B5EF4-FFF2-40B4-BE49-F238E27FC236}">
                <a16:creationId xmlns:a16="http://schemas.microsoft.com/office/drawing/2014/main" id="{9F986F8E-B87B-4D86-AA78-9F43E4BCDFDB}"/>
              </a:ext>
            </a:extLst>
          </p:cNvPr>
          <p:cNvSpPr>
            <a:spLocks noGrp="1"/>
          </p:cNvSpPr>
          <p:nvPr>
            <p:ph type="sldNum" sz="quarter" idx="11"/>
          </p:nvPr>
        </p:nvSpPr>
        <p:spPr/>
        <p:txBody>
          <a:bodyPr/>
          <a:lstStyle/>
          <a:p>
            <a:pPr>
              <a:defRPr/>
            </a:pPr>
            <a:r>
              <a:rPr lang="en-US"/>
              <a:t>15-</a:t>
            </a:r>
            <a:fld id="{07561F23-957E-4B15-8E7A-F8E29B29708D}" type="slidenum">
              <a:rPr lang="en-US" smtClean="0"/>
              <a:pPr>
                <a:defRPr/>
              </a:pPr>
              <a:t>24</a:t>
            </a:fld>
            <a:endParaRPr lang="en-US"/>
          </a:p>
        </p:txBody>
      </p:sp>
      <p:sp>
        <p:nvSpPr>
          <p:cNvPr id="5" name="Footer Placeholder 4">
            <a:extLst>
              <a:ext uri="{FF2B5EF4-FFF2-40B4-BE49-F238E27FC236}">
                <a16:creationId xmlns:a16="http://schemas.microsoft.com/office/drawing/2014/main" id="{DD76DC40-B577-4897-9872-0E5E49A90F6B}"/>
              </a:ext>
            </a:extLst>
          </p:cNvPr>
          <p:cNvSpPr>
            <a:spLocks noGrp="1"/>
          </p:cNvSpPr>
          <p:nvPr>
            <p:ph type="ftr" sz="quarter" idx="12"/>
          </p:nvPr>
        </p:nvSpPr>
        <p:spPr/>
        <p:txBody>
          <a:bodyPr/>
          <a:lstStyle/>
          <a:p>
            <a:r>
              <a:rPr lang="en-US"/>
              <a:t>Copyright © 2016 Pearson Inc. All rights reserved.</a:t>
            </a:r>
            <a:endParaRPr lang="en-CA" dirty="0"/>
          </a:p>
        </p:txBody>
      </p:sp>
    </p:spTree>
    <p:extLst>
      <p:ext uri="{BB962C8B-B14F-4D97-AF65-F5344CB8AC3E}">
        <p14:creationId xmlns:p14="http://schemas.microsoft.com/office/powerpoint/2010/main" val="72654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6A4-DBBB-4752-BB24-2F96F68B39B5}"/>
              </a:ext>
            </a:extLst>
          </p:cNvPr>
          <p:cNvSpPr>
            <a:spLocks noGrp="1"/>
          </p:cNvSpPr>
          <p:nvPr>
            <p:ph type="title"/>
          </p:nvPr>
        </p:nvSpPr>
        <p:spPr/>
        <p:txBody>
          <a:bodyPr/>
          <a:lstStyle/>
          <a:p>
            <a:r>
              <a:rPr lang="en-US" dirty="0"/>
              <a:t>WHY VIRTUAL FUNCTION</a:t>
            </a:r>
          </a:p>
        </p:txBody>
      </p:sp>
      <p:sp>
        <p:nvSpPr>
          <p:cNvPr id="3" name="Content Placeholder 2">
            <a:extLst>
              <a:ext uri="{FF2B5EF4-FFF2-40B4-BE49-F238E27FC236}">
                <a16:creationId xmlns:a16="http://schemas.microsoft.com/office/drawing/2014/main" id="{021ED490-5BCD-45C9-B0C4-DA1BD48F6044}"/>
              </a:ext>
            </a:extLst>
          </p:cNvPr>
          <p:cNvSpPr>
            <a:spLocks noGrp="1"/>
          </p:cNvSpPr>
          <p:nvPr>
            <p:ph idx="1"/>
          </p:nvPr>
        </p:nvSpPr>
        <p:spPr>
          <a:xfrm>
            <a:off x="457200" y="1371600"/>
            <a:ext cx="8229600" cy="4525963"/>
          </a:xfrm>
        </p:spPr>
        <p:txBody>
          <a:bodyPr>
            <a:normAutofit lnSpcReduction="10000"/>
          </a:bodyPr>
          <a:lstStyle/>
          <a:p>
            <a:r>
              <a:rPr lang="en-US" sz="2800" dirty="0"/>
              <a:t>Suppose: Animal base class, Dog derived class … many derived classes and we want to do late binding</a:t>
            </a:r>
          </a:p>
          <a:p>
            <a:r>
              <a:rPr lang="en-US" sz="2800" dirty="0"/>
              <a:t>At runtime, when an object (of the derived class) is passed as an argument then the type of pointer, i.e. Animal (and not the type of object, i.e. Dog) is used to select the function (from Animal of Dog class), unless the function is virtual in base class</a:t>
            </a:r>
          </a:p>
          <a:p>
            <a:r>
              <a:rPr lang="en-US" sz="2800" dirty="0"/>
              <a:t>Virtual keyword can modify the behavior of the function in base class (not of the function in derived class) </a:t>
            </a:r>
          </a:p>
        </p:txBody>
      </p:sp>
      <p:sp>
        <p:nvSpPr>
          <p:cNvPr id="4" name="Slide Number Placeholder 3">
            <a:extLst>
              <a:ext uri="{FF2B5EF4-FFF2-40B4-BE49-F238E27FC236}">
                <a16:creationId xmlns:a16="http://schemas.microsoft.com/office/drawing/2014/main" id="{2C26FB6D-2F00-41E5-A932-32D95FA2B18A}"/>
              </a:ext>
            </a:extLst>
          </p:cNvPr>
          <p:cNvSpPr>
            <a:spLocks noGrp="1"/>
          </p:cNvSpPr>
          <p:nvPr>
            <p:ph type="sldNum" sz="quarter" idx="11"/>
          </p:nvPr>
        </p:nvSpPr>
        <p:spPr/>
        <p:txBody>
          <a:bodyPr/>
          <a:lstStyle/>
          <a:p>
            <a:pPr>
              <a:defRPr/>
            </a:pPr>
            <a:r>
              <a:rPr lang="en-US"/>
              <a:t>15-</a:t>
            </a:r>
            <a:fld id="{07561F23-957E-4B15-8E7A-F8E29B29708D}" type="slidenum">
              <a:rPr lang="en-US" smtClean="0"/>
              <a:pPr>
                <a:defRPr/>
              </a:pPr>
              <a:t>25</a:t>
            </a:fld>
            <a:endParaRPr lang="en-US"/>
          </a:p>
        </p:txBody>
      </p:sp>
      <p:sp>
        <p:nvSpPr>
          <p:cNvPr id="5" name="Footer Placeholder 4">
            <a:extLst>
              <a:ext uri="{FF2B5EF4-FFF2-40B4-BE49-F238E27FC236}">
                <a16:creationId xmlns:a16="http://schemas.microsoft.com/office/drawing/2014/main" id="{354B2C1B-14E4-4B97-99E8-F3972787E183}"/>
              </a:ext>
            </a:extLst>
          </p:cNvPr>
          <p:cNvSpPr>
            <a:spLocks noGrp="1"/>
          </p:cNvSpPr>
          <p:nvPr>
            <p:ph type="ftr" sz="quarter" idx="12"/>
          </p:nvPr>
        </p:nvSpPr>
        <p:spPr/>
        <p:txBody>
          <a:bodyPr/>
          <a:lstStyle/>
          <a:p>
            <a:r>
              <a:rPr lang="en-US"/>
              <a:t>Copyright © 2016 Pearson Inc. All rights reserved.</a:t>
            </a:r>
            <a:endParaRPr lang="en-CA" dirty="0"/>
          </a:p>
        </p:txBody>
      </p:sp>
    </p:spTree>
    <p:extLst>
      <p:ext uri="{BB962C8B-B14F-4D97-AF65-F5344CB8AC3E}">
        <p14:creationId xmlns:p14="http://schemas.microsoft.com/office/powerpoint/2010/main" val="259627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7FF6-5F4A-4B8F-ADD3-DD2757067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A67904-E7DA-40DA-BA9E-0F3CA6B7B081}"/>
              </a:ext>
            </a:extLst>
          </p:cNvPr>
          <p:cNvSpPr>
            <a:spLocks noGrp="1"/>
          </p:cNvSpPr>
          <p:nvPr>
            <p:ph idx="1"/>
          </p:nvPr>
        </p:nvSpPr>
        <p:spPr/>
        <p:txBody>
          <a:bodyPr/>
          <a:lstStyle/>
          <a:p>
            <a:r>
              <a:rPr lang="en-US" sz="2400" dirty="0"/>
              <a:t>When virtual member function has different definition in derived class  – </a:t>
            </a:r>
            <a:r>
              <a:rPr lang="en-US" sz="2400" b="1" dirty="0"/>
              <a:t>overridden function</a:t>
            </a:r>
          </a:p>
          <a:p>
            <a:r>
              <a:rPr lang="en-US" sz="2400" dirty="0"/>
              <a:t>When non-virtual member function has different definition in derived class– </a:t>
            </a:r>
            <a:r>
              <a:rPr lang="en-US" sz="2400" b="1" dirty="0"/>
              <a:t>redefined function</a:t>
            </a:r>
          </a:p>
          <a:p>
            <a:r>
              <a:rPr lang="en-US" sz="2400" dirty="0"/>
              <a:t>When different parameter list – </a:t>
            </a:r>
            <a:r>
              <a:rPr lang="en-US" sz="2400" b="1" dirty="0"/>
              <a:t>overloaded function</a:t>
            </a:r>
          </a:p>
          <a:p>
            <a:r>
              <a:rPr lang="en-US" sz="2400" dirty="0"/>
              <a:t>When virtual function is unimplemented, set = 0 in declaration – </a:t>
            </a:r>
            <a:r>
              <a:rPr lang="en-US" sz="2400" b="1" dirty="0"/>
              <a:t>pure virtual function</a:t>
            </a:r>
          </a:p>
          <a:p>
            <a:r>
              <a:rPr lang="en-US" sz="2400" dirty="0"/>
              <a:t>Any pure virtual function will make a class abstract (cannot be instantiated) </a:t>
            </a:r>
          </a:p>
          <a:p>
            <a:r>
              <a:rPr lang="en-US" sz="2400" dirty="0"/>
              <a:t>All pure virtual functions have to be implemented in derived class (otherwise it will make the derived class abstract) </a:t>
            </a:r>
          </a:p>
        </p:txBody>
      </p:sp>
      <p:sp>
        <p:nvSpPr>
          <p:cNvPr id="4" name="Slide Number Placeholder 3">
            <a:extLst>
              <a:ext uri="{FF2B5EF4-FFF2-40B4-BE49-F238E27FC236}">
                <a16:creationId xmlns:a16="http://schemas.microsoft.com/office/drawing/2014/main" id="{01FA2C13-DDAF-4046-A3CD-DA63FE6E5947}"/>
              </a:ext>
            </a:extLst>
          </p:cNvPr>
          <p:cNvSpPr>
            <a:spLocks noGrp="1"/>
          </p:cNvSpPr>
          <p:nvPr>
            <p:ph type="sldNum" sz="quarter" idx="11"/>
          </p:nvPr>
        </p:nvSpPr>
        <p:spPr/>
        <p:txBody>
          <a:bodyPr/>
          <a:lstStyle/>
          <a:p>
            <a:pPr>
              <a:defRPr/>
            </a:pPr>
            <a:r>
              <a:rPr lang="en-US"/>
              <a:t>15-</a:t>
            </a:r>
            <a:fld id="{07561F23-957E-4B15-8E7A-F8E29B29708D}" type="slidenum">
              <a:rPr lang="en-US" smtClean="0"/>
              <a:pPr>
                <a:defRPr/>
              </a:pPr>
              <a:t>26</a:t>
            </a:fld>
            <a:endParaRPr lang="en-US"/>
          </a:p>
        </p:txBody>
      </p:sp>
      <p:sp>
        <p:nvSpPr>
          <p:cNvPr id="5" name="Footer Placeholder 4">
            <a:extLst>
              <a:ext uri="{FF2B5EF4-FFF2-40B4-BE49-F238E27FC236}">
                <a16:creationId xmlns:a16="http://schemas.microsoft.com/office/drawing/2014/main" id="{FE9572C6-A822-4599-90B4-5B6695C122A0}"/>
              </a:ext>
            </a:extLst>
          </p:cNvPr>
          <p:cNvSpPr>
            <a:spLocks noGrp="1"/>
          </p:cNvSpPr>
          <p:nvPr>
            <p:ph type="ftr" sz="quarter" idx="12"/>
          </p:nvPr>
        </p:nvSpPr>
        <p:spPr/>
        <p:txBody>
          <a:bodyPr/>
          <a:lstStyle/>
          <a:p>
            <a:r>
              <a:rPr lang="en-US"/>
              <a:t>Copyright © 2016 Pearson Inc. All rights reserved.</a:t>
            </a:r>
            <a:endParaRPr lang="en-CA" dirty="0"/>
          </a:p>
        </p:txBody>
      </p:sp>
    </p:spTree>
    <p:extLst>
      <p:ext uri="{BB962C8B-B14F-4D97-AF65-F5344CB8AC3E}">
        <p14:creationId xmlns:p14="http://schemas.microsoft.com/office/powerpoint/2010/main" val="169787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C2F6-F0EA-4FE7-A838-EF0897103481}"/>
              </a:ext>
            </a:extLst>
          </p:cNvPr>
          <p:cNvSpPr>
            <a:spLocks noGrp="1"/>
          </p:cNvSpPr>
          <p:nvPr>
            <p:ph type="title"/>
          </p:nvPr>
        </p:nvSpPr>
        <p:spPr/>
        <p:txBody>
          <a:bodyPr/>
          <a:lstStyle/>
          <a:p>
            <a:r>
              <a:rPr lang="en-US" dirty="0" err="1"/>
              <a:t>Makefile</a:t>
            </a:r>
            <a:endParaRPr lang="en-US" dirty="0"/>
          </a:p>
        </p:txBody>
      </p:sp>
      <p:sp>
        <p:nvSpPr>
          <p:cNvPr id="3" name="Content Placeholder 2">
            <a:extLst>
              <a:ext uri="{FF2B5EF4-FFF2-40B4-BE49-F238E27FC236}">
                <a16:creationId xmlns:a16="http://schemas.microsoft.com/office/drawing/2014/main" id="{95EC6401-77B0-4B0F-9CE5-8F72AFD41B73}"/>
              </a:ext>
            </a:extLst>
          </p:cNvPr>
          <p:cNvSpPr>
            <a:spLocks noGrp="1"/>
          </p:cNvSpPr>
          <p:nvPr>
            <p:ph idx="1"/>
          </p:nvPr>
        </p:nvSpPr>
        <p:spPr/>
        <p:txBody>
          <a:bodyPr/>
          <a:lstStyle/>
          <a:p>
            <a:pPr marL="0" indent="0">
              <a:buNone/>
            </a:pPr>
            <a:r>
              <a:rPr lang="en-US" dirty="0">
                <a:hlinkClick r:id="rId2"/>
              </a:rPr>
              <a:t>http://www.cs.colby.edu/maxwell/courses/tutorials/maketutor/</a:t>
            </a:r>
            <a:r>
              <a:rPr lang="en-US" dirty="0"/>
              <a:t> </a:t>
            </a:r>
          </a:p>
          <a:p>
            <a:pPr marL="0" indent="0">
              <a:buNone/>
            </a:pPr>
            <a:r>
              <a:rPr lang="en-US" dirty="0">
                <a:hlinkClick r:id="rId3"/>
              </a:rPr>
              <a:t>http://mrbook.org/tutorials/make/</a:t>
            </a:r>
            <a:r>
              <a:rPr lang="en-US" dirty="0"/>
              <a:t> </a:t>
            </a:r>
          </a:p>
          <a:p>
            <a:pPr marL="0" indent="0">
              <a:buNone/>
            </a:pPr>
            <a:r>
              <a:rPr lang="en-US" dirty="0">
                <a:hlinkClick r:id="rId4"/>
              </a:rPr>
              <a:t>https://en.wikipedia.org/wiki/Makefile</a:t>
            </a:r>
            <a:r>
              <a:rPr lang="en-US" dirty="0"/>
              <a:t> </a:t>
            </a:r>
          </a:p>
          <a:p>
            <a:pPr marL="0" indent="0">
              <a:buNone/>
            </a:pPr>
            <a:r>
              <a:rPr lang="en-US" dirty="0">
                <a:hlinkClick r:id="rId5"/>
              </a:rPr>
              <a:t>https://en.wikipedia.org/wiki/Make_(software)</a:t>
            </a:r>
            <a:r>
              <a:rPr lang="en-US" dirty="0"/>
              <a:t> </a:t>
            </a:r>
          </a:p>
          <a:p>
            <a:pPr marL="0" indent="0">
              <a:buNone/>
            </a:pPr>
            <a:endParaRPr lang="en-US" dirty="0"/>
          </a:p>
        </p:txBody>
      </p:sp>
    </p:spTree>
    <p:extLst>
      <p:ext uri="{BB962C8B-B14F-4D97-AF65-F5344CB8AC3E}">
        <p14:creationId xmlns:p14="http://schemas.microsoft.com/office/powerpoint/2010/main" val="324382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3308-066C-4127-9AC2-94D699A723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795C9D-446F-472C-993D-83B68B1EE74E}"/>
              </a:ext>
            </a:extLst>
          </p:cNvPr>
          <p:cNvSpPr>
            <a:spLocks noGrp="1"/>
          </p:cNvSpPr>
          <p:nvPr>
            <p:ph idx="1"/>
          </p:nvPr>
        </p:nvSpPr>
        <p:spPr/>
        <p:txBody>
          <a:bodyPr>
            <a:normAutofit/>
          </a:bodyPr>
          <a:lstStyle/>
          <a:p>
            <a:pPr marL="0" indent="0">
              <a:buNone/>
            </a:pPr>
            <a:r>
              <a:rPr lang="en-IN" sz="2400" dirty="0"/>
              <a:t>void LFSR(String seed, int t)    //  constructor with seed and tap</a:t>
            </a:r>
          </a:p>
          <a:p>
            <a:pPr marL="0" indent="0">
              <a:buNone/>
            </a:pPr>
            <a:r>
              <a:rPr lang="en-IN" sz="2400" dirty="0"/>
              <a:t>int step()   //  simulate one step and return the new bit as 0 or 1</a:t>
            </a:r>
          </a:p>
          <a:p>
            <a:pPr marL="0" indent="0">
              <a:buNone/>
            </a:pPr>
            <a:r>
              <a:rPr lang="en-IN" sz="2400" dirty="0"/>
              <a:t>int generate(int k)     //  simulate k steps and return k-bit integer</a:t>
            </a:r>
          </a:p>
          <a:p>
            <a:pPr marL="0" indent="0">
              <a:buNone/>
            </a:pPr>
            <a:r>
              <a:rPr lang="en-IN" sz="2400" dirty="0"/>
              <a:t>String </a:t>
            </a:r>
            <a:r>
              <a:rPr lang="en-IN" sz="2400" dirty="0" err="1"/>
              <a:t>toString</a:t>
            </a:r>
            <a:r>
              <a:rPr lang="en-IN" sz="2400" dirty="0"/>
              <a:t>()      //  return a string representation of the LFSR</a:t>
            </a:r>
          </a:p>
          <a:p>
            <a:pPr marL="0" indent="0">
              <a:buNone/>
            </a:pPr>
            <a:endParaRPr lang="en-IN" sz="2400" dirty="0"/>
          </a:p>
        </p:txBody>
      </p:sp>
    </p:spTree>
    <p:extLst>
      <p:ext uri="{BB962C8B-B14F-4D97-AF65-F5344CB8AC3E}">
        <p14:creationId xmlns:p14="http://schemas.microsoft.com/office/powerpoint/2010/main" val="64664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CA0A4-DDC2-4711-9EBD-A7B33754D76B}"/>
              </a:ext>
            </a:extLst>
          </p:cNvPr>
          <p:cNvSpPr>
            <a:spLocks noGrp="1"/>
          </p:cNvSpPr>
          <p:nvPr>
            <p:ph idx="1"/>
          </p:nvPr>
        </p:nvSpPr>
        <p:spPr>
          <a:xfrm>
            <a:off x="457200" y="304800"/>
            <a:ext cx="8229600" cy="6553200"/>
          </a:xfrm>
        </p:spPr>
        <p:txBody>
          <a:bodyPr>
            <a:normAutofit fontScale="92500" lnSpcReduction="20000"/>
          </a:bodyPr>
          <a:lstStyle/>
          <a:p>
            <a:pPr marL="0" indent="0">
              <a:buNone/>
            </a:pPr>
            <a:r>
              <a:rPr lang="en-IN" sz="2400" dirty="0"/>
              <a:t>Simulate one step. The step() method simulates one step of the LFSR and returns the rightmost bit as an integer (0 or 1). For example, </a:t>
            </a:r>
          </a:p>
          <a:p>
            <a:pPr marL="0" indent="0">
              <a:buNone/>
            </a:pPr>
            <a:r>
              <a:rPr lang="en-IN" sz="2400" dirty="0"/>
              <a:t>LFSR </a:t>
            </a:r>
            <a:r>
              <a:rPr lang="en-IN" sz="2400" dirty="0" err="1"/>
              <a:t>lfsr</a:t>
            </a:r>
            <a:r>
              <a:rPr lang="en-IN" sz="2400" dirty="0"/>
              <a:t> = new LFSR("01101000010", 8);</a:t>
            </a:r>
          </a:p>
          <a:p>
            <a:pPr marL="0" indent="0">
              <a:buNone/>
            </a:pPr>
            <a:r>
              <a:rPr lang="en-IN" sz="2400" dirty="0"/>
              <a:t>for (int </a:t>
            </a:r>
            <a:r>
              <a:rPr lang="en-IN" sz="2400" dirty="0" err="1"/>
              <a:t>i</a:t>
            </a:r>
            <a:r>
              <a:rPr lang="en-IN" sz="2400" dirty="0"/>
              <a:t> = 0; </a:t>
            </a:r>
            <a:r>
              <a:rPr lang="en-IN" sz="2400" dirty="0" err="1"/>
              <a:t>i</a:t>
            </a:r>
            <a:r>
              <a:rPr lang="en-IN" sz="2400" dirty="0"/>
              <a:t> &lt; 10; ++</a:t>
            </a:r>
            <a:r>
              <a:rPr lang="en-IN" sz="2400" dirty="0" err="1"/>
              <a:t>i</a:t>
            </a:r>
            <a:r>
              <a:rPr lang="en-IN" sz="2400" dirty="0"/>
              <a:t>) {</a:t>
            </a:r>
          </a:p>
          <a:p>
            <a:pPr marL="0" indent="0">
              <a:buNone/>
            </a:pPr>
            <a:r>
              <a:rPr lang="en-IN" sz="2400" dirty="0"/>
              <a:t>    int bit = </a:t>
            </a:r>
            <a:r>
              <a:rPr lang="en-IN" sz="2400" dirty="0" err="1"/>
              <a:t>lfsr.step</a:t>
            </a:r>
            <a:r>
              <a:rPr lang="en-IN" sz="2400" dirty="0"/>
              <a:t>();</a:t>
            </a:r>
          </a:p>
          <a:p>
            <a:pPr marL="0" indent="0">
              <a:buNone/>
            </a:pPr>
            <a:r>
              <a:rPr lang="en-IN" sz="2400" dirty="0"/>
              <a:t>    </a:t>
            </a:r>
            <a:r>
              <a:rPr lang="en-IN" sz="2400" dirty="0" err="1"/>
              <a:t>cout</a:t>
            </a:r>
            <a:r>
              <a:rPr lang="en-IN" sz="2400" dirty="0"/>
              <a:t> &lt;&lt; </a:t>
            </a:r>
            <a:r>
              <a:rPr lang="en-IN" sz="2400" dirty="0" err="1"/>
              <a:t>lfsr</a:t>
            </a:r>
            <a:r>
              <a:rPr lang="en-IN" sz="2400" dirty="0"/>
              <a:t>  &lt;&lt;  " " &lt;&lt; bit &lt;&lt; </a:t>
            </a:r>
            <a:r>
              <a:rPr lang="en-IN" sz="2400" dirty="0" err="1"/>
              <a:t>endl</a:t>
            </a:r>
            <a:r>
              <a:rPr lang="en-IN" sz="2400" dirty="0"/>
              <a:t>;</a:t>
            </a:r>
          </a:p>
          <a:p>
            <a:pPr marL="0" indent="0">
              <a:buNone/>
            </a:pPr>
            <a:r>
              <a:rPr lang="en-IN" sz="2400" dirty="0"/>
              <a:t>}</a:t>
            </a:r>
          </a:p>
          <a:p>
            <a:pPr marL="0" indent="0">
              <a:buNone/>
            </a:pPr>
            <a:endParaRPr lang="en-IN" sz="2400" dirty="0"/>
          </a:p>
          <a:p>
            <a:pPr marL="0" indent="0">
              <a:buNone/>
            </a:pPr>
            <a:r>
              <a:rPr lang="en-IN" sz="2400" dirty="0"/>
              <a:t>should output </a:t>
            </a:r>
          </a:p>
          <a:p>
            <a:pPr marL="0" indent="0">
              <a:buNone/>
            </a:pPr>
            <a:r>
              <a:rPr lang="en-IN" sz="2400" b="1" dirty="0"/>
              <a:t>1</a:t>
            </a:r>
            <a:r>
              <a:rPr lang="en-IN" sz="2400" dirty="0"/>
              <a:t>1</a:t>
            </a:r>
            <a:r>
              <a:rPr lang="en-IN" sz="2400" b="1" dirty="0"/>
              <a:t>0</a:t>
            </a:r>
            <a:r>
              <a:rPr lang="en-IN" sz="2400" dirty="0"/>
              <a:t>10000101 1</a:t>
            </a:r>
          </a:p>
          <a:p>
            <a:pPr marL="0" indent="0">
              <a:buNone/>
            </a:pPr>
            <a:r>
              <a:rPr lang="en-IN" sz="2400" dirty="0"/>
              <a:t>1010000101</a:t>
            </a:r>
            <a:r>
              <a:rPr lang="en-IN" sz="2400" b="1" dirty="0"/>
              <a:t>1</a:t>
            </a:r>
            <a:r>
              <a:rPr lang="en-IN" sz="2400" dirty="0"/>
              <a:t> 1</a:t>
            </a:r>
          </a:p>
          <a:p>
            <a:pPr marL="0" indent="0">
              <a:buNone/>
            </a:pPr>
            <a:r>
              <a:rPr lang="en-IN" sz="2400" dirty="0"/>
              <a:t>01000010110 0</a:t>
            </a:r>
          </a:p>
          <a:p>
            <a:pPr marL="0" indent="0">
              <a:buNone/>
            </a:pPr>
            <a:r>
              <a:rPr lang="en-IN" sz="2400" dirty="0"/>
              <a:t>10000101100 0</a:t>
            </a:r>
          </a:p>
          <a:p>
            <a:pPr marL="0" indent="0">
              <a:buNone/>
            </a:pPr>
            <a:r>
              <a:rPr lang="en-IN" sz="2400" b="1" dirty="0"/>
              <a:t>0</a:t>
            </a:r>
            <a:r>
              <a:rPr lang="en-IN" sz="2400" dirty="0"/>
              <a:t>0</a:t>
            </a:r>
            <a:r>
              <a:rPr lang="en-IN" sz="2400" b="1" dirty="0"/>
              <a:t>0</a:t>
            </a:r>
            <a:r>
              <a:rPr lang="en-IN" sz="2400" dirty="0"/>
              <a:t>01011001 1</a:t>
            </a:r>
          </a:p>
          <a:p>
            <a:pPr marL="0" indent="0">
              <a:buNone/>
            </a:pPr>
            <a:r>
              <a:rPr lang="en-IN" sz="2400" dirty="0"/>
              <a:t>0001011001</a:t>
            </a:r>
            <a:r>
              <a:rPr lang="en-IN" sz="2400" b="1" dirty="0"/>
              <a:t>0</a:t>
            </a:r>
            <a:r>
              <a:rPr lang="en-IN" sz="2400" dirty="0"/>
              <a:t> 0</a:t>
            </a:r>
          </a:p>
          <a:p>
            <a:pPr marL="0" indent="0">
              <a:buNone/>
            </a:pPr>
            <a:r>
              <a:rPr lang="en-IN" sz="2400" dirty="0"/>
              <a:t>00101100100 0</a:t>
            </a:r>
          </a:p>
          <a:p>
            <a:pPr marL="0" indent="0">
              <a:buNone/>
            </a:pPr>
            <a:r>
              <a:rPr lang="en-IN" sz="2400" dirty="0"/>
              <a:t>01011001001 1</a:t>
            </a:r>
          </a:p>
          <a:p>
            <a:pPr marL="0" indent="0">
              <a:buNone/>
            </a:pPr>
            <a:r>
              <a:rPr lang="en-IN" sz="2400" dirty="0"/>
              <a:t>10110010010 0</a:t>
            </a:r>
          </a:p>
          <a:p>
            <a:pPr marL="0" indent="0">
              <a:buNone/>
            </a:pPr>
            <a:r>
              <a:rPr lang="en-IN" sz="2400" dirty="0"/>
              <a:t>01100100100 0</a:t>
            </a:r>
            <a:endParaRPr lang="en-US" sz="2400" dirty="0"/>
          </a:p>
        </p:txBody>
      </p:sp>
    </p:spTree>
    <p:extLst>
      <p:ext uri="{BB962C8B-B14F-4D97-AF65-F5344CB8AC3E}">
        <p14:creationId xmlns:p14="http://schemas.microsoft.com/office/powerpoint/2010/main" val="85515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62DA8-EB8F-4D92-8605-F316875A5C8D}"/>
              </a:ext>
            </a:extLst>
          </p:cNvPr>
          <p:cNvSpPr>
            <a:spLocks noGrp="1"/>
          </p:cNvSpPr>
          <p:nvPr>
            <p:ph idx="1"/>
          </p:nvPr>
        </p:nvSpPr>
        <p:spPr>
          <a:xfrm>
            <a:off x="457200" y="1295400"/>
            <a:ext cx="8229600" cy="5334000"/>
          </a:xfrm>
        </p:spPr>
        <p:txBody>
          <a:bodyPr>
            <a:normAutofit/>
          </a:bodyPr>
          <a:lstStyle/>
          <a:p>
            <a:pPr marL="0" indent="0">
              <a:buNone/>
            </a:pPr>
            <a:r>
              <a:rPr lang="en-IN" dirty="0"/>
              <a:t>Extracting multiple bits.  The method generate() takes an integer k as an argument and returns a k-bit integer obtained by simulating k steps of the LFSR. This task is easy to accomplish with a little arithmetic: initialize a variable to zero and, for each bit extracted, double the variable and add the bit returned by step(). </a:t>
            </a:r>
          </a:p>
          <a:p>
            <a:pPr marL="0" indent="0">
              <a:buNone/>
            </a:pPr>
            <a:r>
              <a:rPr lang="en-IN" dirty="0"/>
              <a:t>Implement the generate() method by calling the step() method k times and performing the necessary arithmetic. </a:t>
            </a:r>
          </a:p>
          <a:p>
            <a:pPr marL="0" indent="0">
              <a:buNone/>
            </a:pPr>
            <a:endParaRPr lang="en-US" b="1" dirty="0"/>
          </a:p>
        </p:txBody>
      </p:sp>
    </p:spTree>
    <p:extLst>
      <p:ext uri="{BB962C8B-B14F-4D97-AF65-F5344CB8AC3E}">
        <p14:creationId xmlns:p14="http://schemas.microsoft.com/office/powerpoint/2010/main" val="34166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A1172-C182-42D9-9BE5-3D079D6711BE}"/>
              </a:ext>
            </a:extLst>
          </p:cNvPr>
          <p:cNvSpPr>
            <a:spLocks noGrp="1"/>
          </p:cNvSpPr>
          <p:nvPr>
            <p:ph idx="1"/>
          </p:nvPr>
        </p:nvSpPr>
        <p:spPr>
          <a:xfrm>
            <a:off x="457200" y="228600"/>
            <a:ext cx="8229600" cy="6629400"/>
          </a:xfrm>
        </p:spPr>
        <p:txBody>
          <a:bodyPr>
            <a:normAutofit lnSpcReduction="10000"/>
          </a:bodyPr>
          <a:lstStyle/>
          <a:p>
            <a:pPr marL="0" indent="0">
              <a:buNone/>
            </a:pPr>
            <a:r>
              <a:rPr lang="en-IN" sz="2000" dirty="0"/>
              <a:t>For example, given the bit sequence 1 1 0 0 1 the variable takes the values 1, 3, 6, 12, 25, ending with the binary representation of the bit sequence. </a:t>
            </a:r>
          </a:p>
          <a:p>
            <a:pPr marL="0" indent="0">
              <a:buNone/>
            </a:pPr>
            <a:r>
              <a:rPr lang="en-IN" sz="2000" dirty="0"/>
              <a:t>For example, </a:t>
            </a:r>
          </a:p>
          <a:p>
            <a:pPr marL="0" indent="0">
              <a:buNone/>
            </a:pPr>
            <a:r>
              <a:rPr lang="en-IN" sz="2000" dirty="0"/>
              <a:t>LFSR </a:t>
            </a:r>
            <a:r>
              <a:rPr lang="en-IN" sz="2000" dirty="0" err="1"/>
              <a:t>lfsr</a:t>
            </a:r>
            <a:r>
              <a:rPr lang="en-IN" sz="2000" dirty="0"/>
              <a:t> = new LFSR("01101000010", 8);</a:t>
            </a:r>
          </a:p>
          <a:p>
            <a:pPr marL="0" indent="0">
              <a:buNone/>
            </a:pPr>
            <a:r>
              <a:rPr lang="en-IN" sz="2000" dirty="0"/>
              <a:t>for (int </a:t>
            </a:r>
            <a:r>
              <a:rPr lang="en-IN" sz="2000" dirty="0" err="1"/>
              <a:t>i</a:t>
            </a:r>
            <a:r>
              <a:rPr lang="en-IN" sz="2000" dirty="0"/>
              <a:t> = 0; </a:t>
            </a:r>
            <a:r>
              <a:rPr lang="en-IN" sz="2000" dirty="0" err="1"/>
              <a:t>i</a:t>
            </a:r>
            <a:r>
              <a:rPr lang="en-IN" sz="2000" dirty="0"/>
              <a:t> &lt; 10; ++</a:t>
            </a:r>
            <a:r>
              <a:rPr lang="en-IN" sz="2000" dirty="0" err="1"/>
              <a:t>i</a:t>
            </a:r>
            <a:r>
              <a:rPr lang="en-IN" sz="2000" dirty="0"/>
              <a:t>) {</a:t>
            </a:r>
          </a:p>
          <a:p>
            <a:pPr marL="0" indent="0">
              <a:buNone/>
            </a:pPr>
            <a:r>
              <a:rPr lang="en-IN" sz="2000" dirty="0"/>
              <a:t>    int r = </a:t>
            </a:r>
            <a:r>
              <a:rPr lang="en-IN" sz="2000" dirty="0" err="1"/>
              <a:t>lfsr.generate</a:t>
            </a:r>
            <a:r>
              <a:rPr lang="en-IN" sz="2000" dirty="0"/>
              <a:t>(5);</a:t>
            </a:r>
          </a:p>
          <a:p>
            <a:pPr marL="0" indent="0">
              <a:buNone/>
            </a:pPr>
            <a:r>
              <a:rPr lang="en-IN" sz="2000" dirty="0"/>
              <a:t>    </a:t>
            </a:r>
            <a:r>
              <a:rPr lang="en-IN" sz="2000" dirty="0" err="1"/>
              <a:t>cout</a:t>
            </a:r>
            <a:r>
              <a:rPr lang="en-IN" sz="2000" dirty="0"/>
              <a:t> &lt;&lt; </a:t>
            </a:r>
            <a:r>
              <a:rPr lang="en-IN" sz="2000" dirty="0" err="1"/>
              <a:t>lfsr</a:t>
            </a:r>
            <a:r>
              <a:rPr lang="en-IN" sz="2000" dirty="0"/>
              <a:t> &lt;&lt; " " &lt;&lt; r &lt;&lt; </a:t>
            </a:r>
            <a:r>
              <a:rPr lang="en-IN" sz="2000" dirty="0" err="1"/>
              <a:t>endl</a:t>
            </a:r>
            <a:r>
              <a:rPr lang="en-IN" sz="2000" dirty="0"/>
              <a:t>;</a:t>
            </a:r>
          </a:p>
          <a:p>
            <a:pPr marL="0" indent="0">
              <a:buNone/>
            </a:pPr>
            <a:r>
              <a:rPr lang="en-IN" sz="2000" dirty="0"/>
              <a:t>}</a:t>
            </a:r>
          </a:p>
          <a:p>
            <a:pPr marL="0" indent="0">
              <a:buNone/>
            </a:pPr>
            <a:r>
              <a:rPr lang="en-IN" sz="2000" dirty="0"/>
              <a:t>should output </a:t>
            </a:r>
          </a:p>
          <a:p>
            <a:pPr marL="0" indent="0">
              <a:buNone/>
            </a:pPr>
            <a:r>
              <a:rPr lang="en-IN" sz="2000" dirty="0"/>
              <a:t>000010</a:t>
            </a:r>
            <a:r>
              <a:rPr lang="en-IN" sz="2000" b="1" dirty="0"/>
              <a:t>11001</a:t>
            </a:r>
            <a:r>
              <a:rPr lang="en-IN" sz="2000" dirty="0"/>
              <a:t> </a:t>
            </a:r>
            <a:r>
              <a:rPr lang="en-IN" sz="2000" b="1" dirty="0"/>
              <a:t>25</a:t>
            </a:r>
          </a:p>
          <a:p>
            <a:pPr marL="0" indent="0">
              <a:buNone/>
            </a:pPr>
            <a:r>
              <a:rPr lang="en-IN" sz="2000" dirty="0"/>
              <a:t>01100100100 4</a:t>
            </a:r>
          </a:p>
          <a:p>
            <a:pPr marL="0" indent="0">
              <a:buNone/>
            </a:pPr>
            <a:r>
              <a:rPr lang="en-IN" sz="2000" dirty="0"/>
              <a:t>100100</a:t>
            </a:r>
            <a:r>
              <a:rPr lang="en-IN" sz="2000" b="1" dirty="0"/>
              <a:t>11110</a:t>
            </a:r>
            <a:r>
              <a:rPr lang="en-IN" sz="2000" dirty="0"/>
              <a:t> </a:t>
            </a:r>
            <a:r>
              <a:rPr lang="en-IN" sz="2000" b="1" dirty="0"/>
              <a:t>30</a:t>
            </a:r>
          </a:p>
          <a:p>
            <a:pPr marL="0" indent="0">
              <a:buNone/>
            </a:pPr>
            <a:r>
              <a:rPr lang="en-IN" sz="2000" dirty="0"/>
              <a:t>01111011011 </a:t>
            </a:r>
            <a:r>
              <a:rPr lang="en-IN" sz="2000" b="1" dirty="0"/>
              <a:t>27</a:t>
            </a:r>
          </a:p>
          <a:p>
            <a:pPr marL="0" indent="0">
              <a:buNone/>
            </a:pPr>
            <a:r>
              <a:rPr lang="en-IN" sz="2000" dirty="0"/>
              <a:t>01101110010 </a:t>
            </a:r>
            <a:r>
              <a:rPr lang="en-IN" sz="2000" b="1" dirty="0"/>
              <a:t>18</a:t>
            </a:r>
          </a:p>
          <a:p>
            <a:pPr marL="0" indent="0">
              <a:buNone/>
            </a:pPr>
            <a:r>
              <a:rPr lang="en-IN" sz="2000" dirty="0"/>
              <a:t>11001011010 </a:t>
            </a:r>
            <a:r>
              <a:rPr lang="en-IN" sz="2000" b="1" dirty="0"/>
              <a:t>26</a:t>
            </a:r>
          </a:p>
          <a:p>
            <a:pPr marL="0" indent="0">
              <a:buNone/>
            </a:pPr>
            <a:r>
              <a:rPr lang="en-IN" sz="2000" dirty="0"/>
              <a:t>01101011100 </a:t>
            </a:r>
            <a:r>
              <a:rPr lang="en-IN" sz="2000" b="1" dirty="0"/>
              <a:t>28</a:t>
            </a:r>
          </a:p>
          <a:p>
            <a:pPr marL="0" indent="0">
              <a:buNone/>
            </a:pPr>
            <a:r>
              <a:rPr lang="en-IN" sz="2000" dirty="0"/>
              <a:t>011100</a:t>
            </a:r>
            <a:r>
              <a:rPr lang="en-IN" sz="2000" b="1" dirty="0"/>
              <a:t>11000</a:t>
            </a:r>
            <a:r>
              <a:rPr lang="en-IN" sz="2000" dirty="0"/>
              <a:t> </a:t>
            </a:r>
            <a:r>
              <a:rPr lang="en-IN" sz="2000" b="1" dirty="0"/>
              <a:t>24</a:t>
            </a:r>
          </a:p>
          <a:p>
            <a:pPr marL="0" indent="0">
              <a:buNone/>
            </a:pPr>
            <a:r>
              <a:rPr lang="en-IN" sz="2000" dirty="0"/>
              <a:t>01100010111 </a:t>
            </a:r>
            <a:r>
              <a:rPr lang="en-IN" sz="2000" b="1" dirty="0"/>
              <a:t>23</a:t>
            </a:r>
          </a:p>
          <a:p>
            <a:pPr marL="0" indent="0">
              <a:buNone/>
            </a:pPr>
            <a:r>
              <a:rPr lang="en-IN" sz="2000" dirty="0"/>
              <a:t>01011111101 </a:t>
            </a:r>
            <a:r>
              <a:rPr lang="en-IN" sz="2000" b="1" dirty="0"/>
              <a:t>29</a:t>
            </a:r>
            <a:endParaRPr lang="en-US" sz="2000" dirty="0"/>
          </a:p>
        </p:txBody>
      </p:sp>
    </p:spTree>
    <p:extLst>
      <p:ext uri="{BB962C8B-B14F-4D97-AF65-F5344CB8AC3E}">
        <p14:creationId xmlns:p14="http://schemas.microsoft.com/office/powerpoint/2010/main" val="409945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ADAC-24F7-4D5D-B619-51C4E1AF71F3}"/>
              </a:ext>
            </a:extLst>
          </p:cNvPr>
          <p:cNvSpPr>
            <a:spLocks noGrp="1"/>
          </p:cNvSpPr>
          <p:nvPr>
            <p:ph type="title"/>
          </p:nvPr>
        </p:nvSpPr>
        <p:spPr/>
        <p:txBody>
          <a:bodyPr/>
          <a:lstStyle/>
          <a:p>
            <a:r>
              <a:rPr lang="en-US" dirty="0"/>
              <a:t>Boost testing</a:t>
            </a:r>
          </a:p>
        </p:txBody>
      </p:sp>
      <p:sp>
        <p:nvSpPr>
          <p:cNvPr id="3" name="Content Placeholder 2">
            <a:extLst>
              <a:ext uri="{FF2B5EF4-FFF2-40B4-BE49-F238E27FC236}">
                <a16:creationId xmlns:a16="http://schemas.microsoft.com/office/drawing/2014/main" id="{4310DCCB-DD6D-412C-95C4-3657D47EE132}"/>
              </a:ext>
            </a:extLst>
          </p:cNvPr>
          <p:cNvSpPr>
            <a:spLocks noGrp="1"/>
          </p:cNvSpPr>
          <p:nvPr>
            <p:ph idx="1"/>
          </p:nvPr>
        </p:nvSpPr>
        <p:spPr>
          <a:xfrm>
            <a:off x="228600" y="1600200"/>
            <a:ext cx="8686800" cy="4525963"/>
          </a:xfrm>
        </p:spPr>
        <p:txBody>
          <a:bodyPr>
            <a:normAutofit lnSpcReduction="10000"/>
          </a:bodyPr>
          <a:lstStyle/>
          <a:p>
            <a:r>
              <a:rPr lang="en-US" dirty="0"/>
              <a:t>#define BOOST_TEST_MODULE </a:t>
            </a:r>
            <a:r>
              <a:rPr lang="en-US" dirty="0" err="1"/>
              <a:t>const_string_test</a:t>
            </a:r>
            <a:r>
              <a:rPr lang="en-US" dirty="0"/>
              <a:t> (this </a:t>
            </a:r>
            <a:r>
              <a:rPr lang="en-IN" dirty="0"/>
              <a:t>creates a stub for the test module initialization (the main entry part) and defines the name of the master test suite</a:t>
            </a:r>
            <a:r>
              <a:rPr lang="en-US" dirty="0"/>
              <a:t>)</a:t>
            </a:r>
          </a:p>
          <a:p>
            <a:r>
              <a:rPr lang="en-US" dirty="0"/>
              <a:t>#include &lt;boost/test/included/unit_test.hpp&gt;</a:t>
            </a:r>
          </a:p>
          <a:p>
            <a:pPr marL="0" indent="0">
              <a:buNone/>
            </a:pPr>
            <a:r>
              <a:rPr lang="en-US" dirty="0"/>
              <a:t>Or  #include &lt;boost/test/unit_test.hpp&gt;</a:t>
            </a:r>
          </a:p>
          <a:p>
            <a:pPr marL="0" indent="0">
              <a:buNone/>
            </a:pPr>
            <a:endParaRPr lang="en-US" dirty="0"/>
          </a:p>
          <a:p>
            <a:r>
              <a:rPr lang="en-US" dirty="0"/>
              <a:t>Test program, e.g. const_string_test.cpp is to be compiled with -</a:t>
            </a:r>
            <a:r>
              <a:rPr lang="en-US" dirty="0" err="1"/>
              <a:t>lboost_unit_test_framework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7666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F69E-6AF9-4434-93F3-A141EB19AA00}"/>
              </a:ext>
            </a:extLst>
          </p:cNvPr>
          <p:cNvSpPr>
            <a:spLocks noGrp="1"/>
          </p:cNvSpPr>
          <p:nvPr>
            <p:ph type="title"/>
          </p:nvPr>
        </p:nvSpPr>
        <p:spPr/>
        <p:txBody>
          <a:bodyPr/>
          <a:lstStyle/>
          <a:p>
            <a:r>
              <a:rPr lang="en-US" dirty="0"/>
              <a:t>Without boost</a:t>
            </a:r>
          </a:p>
        </p:txBody>
      </p:sp>
      <p:sp>
        <p:nvSpPr>
          <p:cNvPr id="5" name="Rectangle 4">
            <a:extLst>
              <a:ext uri="{FF2B5EF4-FFF2-40B4-BE49-F238E27FC236}">
                <a16:creationId xmlns:a16="http://schemas.microsoft.com/office/drawing/2014/main" id="{841C6E51-2DE5-4D59-ABFD-EDA28922E958}"/>
              </a:ext>
            </a:extLst>
          </p:cNvPr>
          <p:cNvSpPr/>
          <p:nvPr/>
        </p:nvSpPr>
        <p:spPr>
          <a:xfrm>
            <a:off x="457200" y="1524000"/>
            <a:ext cx="8458200" cy="4893647"/>
          </a:xfrm>
          <a:prstGeom prst="rect">
            <a:avLst/>
          </a:prstGeom>
        </p:spPr>
        <p:txBody>
          <a:bodyPr wrap="square">
            <a:spAutoFit/>
          </a:bodyPr>
          <a:lstStyle/>
          <a:p>
            <a:r>
              <a:rPr lang="en-IN" sz="2400" dirty="0"/>
              <a:t>#include “my_class.hpp”</a:t>
            </a:r>
          </a:p>
          <a:p>
            <a:endParaRPr lang="en-IN" sz="2400" dirty="0"/>
          </a:p>
          <a:p>
            <a:r>
              <a:rPr lang="en-IN" sz="2400" dirty="0"/>
              <a:t>int main( int, char* [] )</a:t>
            </a:r>
          </a:p>
          <a:p>
            <a:r>
              <a:rPr lang="en-IN" sz="2400" dirty="0"/>
              <a:t>{</a:t>
            </a:r>
          </a:p>
          <a:p>
            <a:r>
              <a:rPr lang="en-IN" sz="2400" dirty="0"/>
              <a:t>    </a:t>
            </a:r>
            <a:r>
              <a:rPr lang="en-IN" sz="2400" dirty="0" err="1"/>
              <a:t>my_class</a:t>
            </a:r>
            <a:r>
              <a:rPr lang="en-IN" sz="2400" dirty="0"/>
              <a:t> </a:t>
            </a:r>
            <a:r>
              <a:rPr lang="en-IN" sz="2400" dirty="0" err="1"/>
              <a:t>test_object</a:t>
            </a:r>
            <a:r>
              <a:rPr lang="en-IN" sz="2400" dirty="0"/>
              <a:t>( "qwerty" );</a:t>
            </a:r>
          </a:p>
          <a:p>
            <a:endParaRPr lang="en-IN" sz="2400" dirty="0"/>
          </a:p>
          <a:p>
            <a:r>
              <a:rPr lang="en-IN" sz="2400" dirty="0"/>
              <a:t>    return </a:t>
            </a:r>
            <a:r>
              <a:rPr lang="en-IN" sz="2400" dirty="0" err="1"/>
              <a:t>test_object.is_valid</a:t>
            </a:r>
            <a:r>
              <a:rPr lang="en-IN" sz="2400" dirty="0"/>
              <a:t>() ? EXIT_SUCCESS : EXIT_FAILURE;</a:t>
            </a:r>
          </a:p>
          <a:p>
            <a:r>
              <a:rPr lang="en-IN" sz="2400" dirty="0"/>
              <a:t>}</a:t>
            </a:r>
          </a:p>
          <a:p>
            <a:endParaRPr lang="en-IN" sz="2400" dirty="0"/>
          </a:p>
          <a:p>
            <a:pPr marL="342900" indent="-342900">
              <a:buFont typeface="Arial" panose="020B0604020202020204" pitchFamily="34" charset="0"/>
              <a:buChar char="•"/>
            </a:pPr>
            <a:r>
              <a:rPr lang="en-IN" sz="2400" dirty="0"/>
              <a:t>You need to convert </a:t>
            </a:r>
            <a:r>
              <a:rPr lang="en-IN" sz="2400" dirty="0" err="1"/>
              <a:t>is_valid</a:t>
            </a:r>
            <a:r>
              <a:rPr lang="en-IN" sz="2400" dirty="0"/>
              <a:t> result in proper result code.</a:t>
            </a:r>
          </a:p>
          <a:p>
            <a:pPr marL="342900" indent="-342900">
              <a:buFont typeface="Arial" panose="020B0604020202020204" pitchFamily="34" charset="0"/>
              <a:buChar char="•"/>
            </a:pPr>
            <a:r>
              <a:rPr lang="en-IN" sz="2400" dirty="0"/>
              <a:t>If exception happens in </a:t>
            </a:r>
            <a:r>
              <a:rPr lang="en-IN" sz="2400" dirty="0" err="1"/>
              <a:t>test_object</a:t>
            </a:r>
            <a:r>
              <a:rPr lang="en-IN" sz="2400" dirty="0"/>
              <a:t> construction of method </a:t>
            </a:r>
            <a:r>
              <a:rPr lang="en-IN" sz="2400" dirty="0" err="1"/>
              <a:t>is_valid</a:t>
            </a:r>
            <a:r>
              <a:rPr lang="en-IN" sz="2400" dirty="0"/>
              <a:t> invocation, the program will crash.</a:t>
            </a:r>
          </a:p>
          <a:p>
            <a:pPr marL="342900" indent="-342900">
              <a:buFont typeface="Arial" panose="020B0604020202020204" pitchFamily="34" charset="0"/>
              <a:buChar char="•"/>
            </a:pPr>
            <a:r>
              <a:rPr lang="en-IN" sz="2400" dirty="0"/>
              <a:t>You won't see any output, if you run this test manually.</a:t>
            </a:r>
            <a:endParaRPr lang="en-US" sz="2400" dirty="0"/>
          </a:p>
        </p:txBody>
      </p:sp>
    </p:spTree>
    <p:extLst>
      <p:ext uri="{BB962C8B-B14F-4D97-AF65-F5344CB8AC3E}">
        <p14:creationId xmlns:p14="http://schemas.microsoft.com/office/powerpoint/2010/main" val="293160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EC68D-DAE8-4D99-959D-5319E8B5E7A2}"/>
              </a:ext>
            </a:extLst>
          </p:cNvPr>
          <p:cNvSpPr>
            <a:spLocks noGrp="1"/>
          </p:cNvSpPr>
          <p:nvPr>
            <p:ph idx="1"/>
          </p:nvPr>
        </p:nvSpPr>
        <p:spPr>
          <a:xfrm>
            <a:off x="457200" y="1371600"/>
            <a:ext cx="8229600" cy="4754563"/>
          </a:xfrm>
        </p:spPr>
        <p:txBody>
          <a:bodyPr>
            <a:normAutofit/>
          </a:bodyPr>
          <a:lstStyle/>
          <a:p>
            <a:pPr marL="0" indent="0">
              <a:buNone/>
            </a:pPr>
            <a:r>
              <a:rPr lang="en-IN" sz="2400" dirty="0"/>
              <a:t>#define BOOST_TEST_MODULE </a:t>
            </a:r>
            <a:r>
              <a:rPr lang="en-IN" sz="2400" dirty="0" err="1"/>
              <a:t>MyTest</a:t>
            </a:r>
            <a:endParaRPr lang="en-IN" sz="2400" dirty="0"/>
          </a:p>
          <a:p>
            <a:pPr marL="0" indent="0">
              <a:buNone/>
            </a:pPr>
            <a:r>
              <a:rPr lang="en-IN" sz="2400" dirty="0"/>
              <a:t>#include &lt;boost/test/included/unit_test.hpp&gt;</a:t>
            </a:r>
          </a:p>
          <a:p>
            <a:pPr marL="0" indent="0">
              <a:buNone/>
            </a:pPr>
            <a:r>
              <a:rPr lang="en-IN" sz="2400" dirty="0"/>
              <a:t>#include “my_class.hpp”</a:t>
            </a:r>
          </a:p>
          <a:p>
            <a:pPr marL="0" indent="0">
              <a:buNone/>
            </a:pPr>
            <a:endParaRPr lang="en-IN" sz="2400" dirty="0"/>
          </a:p>
          <a:p>
            <a:pPr marL="0" indent="0">
              <a:buNone/>
            </a:pPr>
            <a:r>
              <a:rPr lang="en-IN" sz="2400" dirty="0"/>
              <a:t>BOOST_AUTO_TEST_CASE( </a:t>
            </a:r>
            <a:r>
              <a:rPr lang="en-IN" sz="2400" dirty="0" err="1"/>
              <a:t>my_test</a:t>
            </a:r>
            <a:r>
              <a:rPr lang="en-IN" sz="2400" dirty="0"/>
              <a:t> )</a:t>
            </a:r>
          </a:p>
          <a:p>
            <a:pPr marL="0" indent="0">
              <a:buNone/>
            </a:pPr>
            <a:r>
              <a:rPr lang="en-IN" sz="2400" dirty="0"/>
              <a:t>{</a:t>
            </a:r>
          </a:p>
          <a:p>
            <a:pPr marL="0" indent="0">
              <a:buNone/>
            </a:pPr>
            <a:r>
              <a:rPr lang="en-IN" sz="2400" dirty="0"/>
              <a:t>    </a:t>
            </a:r>
            <a:r>
              <a:rPr lang="en-IN" sz="2400" dirty="0" err="1"/>
              <a:t>my_class</a:t>
            </a:r>
            <a:r>
              <a:rPr lang="en-IN" sz="2400" dirty="0"/>
              <a:t> </a:t>
            </a:r>
            <a:r>
              <a:rPr lang="en-IN" sz="2400" dirty="0" err="1"/>
              <a:t>test_object</a:t>
            </a:r>
            <a:r>
              <a:rPr lang="en-IN" sz="2400" dirty="0"/>
              <a:t>( "qwerty" );</a:t>
            </a:r>
          </a:p>
          <a:p>
            <a:pPr marL="0" indent="0">
              <a:buNone/>
            </a:pPr>
            <a:endParaRPr lang="en-IN" sz="2400" dirty="0"/>
          </a:p>
          <a:p>
            <a:pPr marL="0" indent="0">
              <a:buNone/>
            </a:pPr>
            <a:r>
              <a:rPr lang="en-IN" sz="2400" dirty="0"/>
              <a:t>    BOOST_CHECK( </a:t>
            </a:r>
            <a:r>
              <a:rPr lang="en-IN" sz="2400" dirty="0" err="1"/>
              <a:t>test_object.is_valid</a:t>
            </a:r>
            <a:r>
              <a:rPr lang="en-IN" sz="2400" dirty="0"/>
              <a:t>() );</a:t>
            </a:r>
          </a:p>
          <a:p>
            <a:pPr marL="0" indent="0">
              <a:buNone/>
            </a:pPr>
            <a:r>
              <a:rPr lang="en-IN" sz="2400" dirty="0"/>
              <a:t>}</a:t>
            </a:r>
          </a:p>
          <a:p>
            <a:pPr marL="0" indent="0">
              <a:buNone/>
            </a:pPr>
            <a:endParaRPr lang="en-US" sz="2400" dirty="0"/>
          </a:p>
        </p:txBody>
      </p:sp>
      <p:sp>
        <p:nvSpPr>
          <p:cNvPr id="5" name="Rectangle 4">
            <a:extLst>
              <a:ext uri="{FF2B5EF4-FFF2-40B4-BE49-F238E27FC236}">
                <a16:creationId xmlns:a16="http://schemas.microsoft.com/office/drawing/2014/main" id="{C95EAC30-FE68-4A62-9C1D-7A2AE711982A}"/>
              </a:ext>
            </a:extLst>
          </p:cNvPr>
          <p:cNvSpPr/>
          <p:nvPr/>
        </p:nvSpPr>
        <p:spPr>
          <a:xfrm>
            <a:off x="609600" y="381000"/>
            <a:ext cx="7391400" cy="707886"/>
          </a:xfrm>
          <a:prstGeom prst="rect">
            <a:avLst/>
          </a:prstGeom>
        </p:spPr>
        <p:txBody>
          <a:bodyPr wrap="square">
            <a:spAutoFit/>
          </a:bodyPr>
          <a:lstStyle/>
          <a:p>
            <a:pPr algn="ctr"/>
            <a:r>
              <a:rPr lang="en-US" sz="4000" dirty="0"/>
              <a:t>With boost</a:t>
            </a:r>
          </a:p>
        </p:txBody>
      </p:sp>
    </p:spTree>
    <p:extLst>
      <p:ext uri="{BB962C8B-B14F-4D97-AF65-F5344CB8AC3E}">
        <p14:creationId xmlns:p14="http://schemas.microsoft.com/office/powerpoint/2010/main" val="151563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2558</Words>
  <Application>Microsoft Office PowerPoint</Application>
  <PresentationFormat>On-screen Show (4:3)</PresentationFormat>
  <Paragraphs>277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Symbol</vt:lpstr>
      <vt:lpstr>Office Theme</vt:lpstr>
      <vt:lpstr>PS2AB</vt:lpstr>
      <vt:lpstr>PowerPoint Presentation</vt:lpstr>
      <vt:lpstr>PowerPoint Presentation</vt:lpstr>
      <vt:lpstr>PowerPoint Presentation</vt:lpstr>
      <vt:lpstr>PowerPoint Presentation</vt:lpstr>
      <vt:lpstr>PowerPoint Presentation</vt:lpstr>
      <vt:lpstr>Boost testing</vt:lpstr>
      <vt:lpstr>Without boost</vt:lpstr>
      <vt:lpstr>PowerPoint Presentation</vt:lpstr>
      <vt:lpstr>PowerPoint Presentation</vt:lpstr>
      <vt:lpstr>PowerPoint Presentation</vt:lpstr>
      <vt:lpstr>PowerPoint Presentation</vt:lpstr>
      <vt:lpstr>Templates</vt:lpstr>
      <vt:lpstr>PowerPoint Presentation</vt:lpstr>
      <vt:lpstr>PowerPoint Presentation</vt:lpstr>
      <vt:lpstr>Dynamic array</vt:lpstr>
      <vt:lpstr>References vs pointers in C++</vt:lpstr>
      <vt:lpstr>More on references and pointers…</vt:lpstr>
      <vt:lpstr>PowerPoint Presentation</vt:lpstr>
      <vt:lpstr>Static</vt:lpstr>
      <vt:lpstr>Static Data Member</vt:lpstr>
      <vt:lpstr>Static Member Function</vt:lpstr>
      <vt:lpstr>WHY VIRTUAL FUNCTION</vt:lpstr>
      <vt:lpstr>WHY VIRTUAL FUNCTION</vt:lpstr>
      <vt:lpstr>WHY VIRTUAL FUNCTION</vt:lpstr>
      <vt:lpstr>PowerPoint Presentation</vt:lpstr>
      <vt:lpstr>Makefile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PS2</dc:title>
  <dc:creator>SUBHAJIT CHAKRABARTY</dc:creator>
  <cp:lastModifiedBy>Chakrabarty, Subhajit</cp:lastModifiedBy>
  <cp:revision>48</cp:revision>
  <dcterms:created xsi:type="dcterms:W3CDTF">2006-08-16T00:00:00Z</dcterms:created>
  <dcterms:modified xsi:type="dcterms:W3CDTF">2018-07-15T23:39:24Z</dcterms:modified>
</cp:coreProperties>
</file>