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77"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86" r:id="rId21"/>
    <p:sldId id="287" r:id="rId22"/>
    <p:sldId id="288" r:id="rId23"/>
    <p:sldId id="285" r:id="rId24"/>
    <p:sldId id="279" r:id="rId25"/>
    <p:sldId id="278" r:id="rId26"/>
    <p:sldId id="281" r:id="rId27"/>
    <p:sldId id="280" r:id="rId28"/>
    <p:sldId id="282" r:id="rId29"/>
    <p:sldId id="284" r:id="rId30"/>
    <p:sldId id="283"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3" autoAdjust="0"/>
    <p:restoredTop sz="74159" autoAdjust="0"/>
  </p:normalViewPr>
  <p:slideViewPr>
    <p:cSldViewPr snapToGrid="0">
      <p:cViewPr varScale="1">
        <p:scale>
          <a:sx n="56" d="100"/>
          <a:sy n="56" d="100"/>
        </p:scale>
        <p:origin x="300" y="66"/>
      </p:cViewPr>
      <p:guideLst/>
    </p:cSldViewPr>
  </p:slideViewPr>
  <p:notesTextViewPr>
    <p:cViewPr>
      <p:scale>
        <a:sx n="1" d="1"/>
        <a:sy n="1" d="1"/>
      </p:scale>
      <p:origin x="0" y="0"/>
    </p:cViewPr>
  </p:notesTextViewPr>
  <p:sorterViewPr>
    <p:cViewPr>
      <p:scale>
        <a:sx n="100" d="100"/>
        <a:sy n="100" d="100"/>
      </p:scale>
      <p:origin x="0" y="-9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13BEE1D-724C-4D0A-92D9-2C518382A6BC}" type="datetimeFigureOut">
              <a:rPr lang="en-US" smtClean="0"/>
              <a:t>2/23/2017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F41B0E3-F1C0-49FF-8BB6-FF4BE5BD2BB6}" type="slidenum">
              <a:rPr lang="en-US" smtClean="0"/>
              <a:t>‹#›</a:t>
            </a:fld>
            <a:endParaRPr lang="en-US"/>
          </a:p>
        </p:txBody>
      </p:sp>
    </p:spTree>
    <p:extLst>
      <p:ext uri="{BB962C8B-B14F-4D97-AF65-F5344CB8AC3E}">
        <p14:creationId xmlns:p14="http://schemas.microsoft.com/office/powerpoint/2010/main" val="166779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41B0E3-F1C0-49FF-8BB6-FF4BE5BD2BB6}" type="slidenum">
              <a:rPr lang="en-US" smtClean="0"/>
              <a:t>1</a:t>
            </a:fld>
            <a:endParaRPr lang="en-US"/>
          </a:p>
        </p:txBody>
      </p:sp>
    </p:spTree>
    <p:extLst>
      <p:ext uri="{BB962C8B-B14F-4D97-AF65-F5344CB8AC3E}">
        <p14:creationId xmlns:p14="http://schemas.microsoft.com/office/powerpoint/2010/main" val="1777873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10</a:t>
            </a:fld>
            <a:endParaRPr lang="en-US"/>
          </a:p>
        </p:txBody>
      </p:sp>
    </p:spTree>
    <p:extLst>
      <p:ext uri="{BB962C8B-B14F-4D97-AF65-F5344CB8AC3E}">
        <p14:creationId xmlns:p14="http://schemas.microsoft.com/office/powerpoint/2010/main" val="374294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11</a:t>
            </a:fld>
            <a:endParaRPr lang="en-US"/>
          </a:p>
        </p:txBody>
      </p:sp>
    </p:spTree>
    <p:extLst>
      <p:ext uri="{BB962C8B-B14F-4D97-AF65-F5344CB8AC3E}">
        <p14:creationId xmlns:p14="http://schemas.microsoft.com/office/powerpoint/2010/main" val="2397188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12</a:t>
            </a:fld>
            <a:endParaRPr lang="en-US"/>
          </a:p>
        </p:txBody>
      </p:sp>
    </p:spTree>
    <p:extLst>
      <p:ext uri="{BB962C8B-B14F-4D97-AF65-F5344CB8AC3E}">
        <p14:creationId xmlns:p14="http://schemas.microsoft.com/office/powerpoint/2010/main" val="43795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41B0E3-F1C0-49FF-8BB6-FF4BE5BD2BB6}" type="slidenum">
              <a:rPr lang="en-US" smtClean="0"/>
              <a:t>13</a:t>
            </a:fld>
            <a:endParaRPr lang="en-US"/>
          </a:p>
        </p:txBody>
      </p:sp>
    </p:spTree>
    <p:extLst>
      <p:ext uri="{BB962C8B-B14F-4D97-AF65-F5344CB8AC3E}">
        <p14:creationId xmlns:p14="http://schemas.microsoft.com/office/powerpoint/2010/main" val="1066189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14</a:t>
            </a:fld>
            <a:endParaRPr lang="en-US"/>
          </a:p>
        </p:txBody>
      </p:sp>
    </p:spTree>
    <p:extLst>
      <p:ext uri="{BB962C8B-B14F-4D97-AF65-F5344CB8AC3E}">
        <p14:creationId xmlns:p14="http://schemas.microsoft.com/office/powerpoint/2010/main" val="13053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15</a:t>
            </a:fld>
            <a:endParaRPr lang="en-US"/>
          </a:p>
        </p:txBody>
      </p:sp>
    </p:spTree>
    <p:extLst>
      <p:ext uri="{BB962C8B-B14F-4D97-AF65-F5344CB8AC3E}">
        <p14:creationId xmlns:p14="http://schemas.microsoft.com/office/powerpoint/2010/main" val="2767245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16</a:t>
            </a:fld>
            <a:endParaRPr lang="en-US"/>
          </a:p>
        </p:txBody>
      </p:sp>
    </p:spTree>
    <p:extLst>
      <p:ext uri="{BB962C8B-B14F-4D97-AF65-F5344CB8AC3E}">
        <p14:creationId xmlns:p14="http://schemas.microsoft.com/office/powerpoint/2010/main" val="3501829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17</a:t>
            </a:fld>
            <a:endParaRPr lang="en-US"/>
          </a:p>
        </p:txBody>
      </p:sp>
    </p:spTree>
    <p:extLst>
      <p:ext uri="{BB962C8B-B14F-4D97-AF65-F5344CB8AC3E}">
        <p14:creationId xmlns:p14="http://schemas.microsoft.com/office/powerpoint/2010/main" val="3496983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18</a:t>
            </a:fld>
            <a:endParaRPr lang="en-US"/>
          </a:p>
        </p:txBody>
      </p:sp>
    </p:spTree>
    <p:extLst>
      <p:ext uri="{BB962C8B-B14F-4D97-AF65-F5344CB8AC3E}">
        <p14:creationId xmlns:p14="http://schemas.microsoft.com/office/powerpoint/2010/main" val="1769054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19</a:t>
            </a:fld>
            <a:endParaRPr lang="en-US"/>
          </a:p>
        </p:txBody>
      </p:sp>
    </p:spTree>
    <p:extLst>
      <p:ext uri="{BB962C8B-B14F-4D97-AF65-F5344CB8AC3E}">
        <p14:creationId xmlns:p14="http://schemas.microsoft.com/office/powerpoint/2010/main" val="30997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encapsulation</a:t>
            </a:r>
            <a:r>
              <a:rPr lang="en-US" dirty="0"/>
              <a:t> is used to refer to one of two related but distinct notion:</a:t>
            </a:r>
          </a:p>
          <a:p>
            <a:pPr marL="174708" indent="-174708">
              <a:buFont typeface="Arial" panose="020B0604020202020204" pitchFamily="34" charset="0"/>
              <a:buChar char="•"/>
            </a:pPr>
            <a:r>
              <a:rPr lang="en-US" dirty="0" smtClean="0"/>
              <a:t>A language mechanism for restricting direct access to some of the object's components.</a:t>
            </a:r>
          </a:p>
          <a:p>
            <a:pPr marL="174708" indent="-174708">
              <a:buFont typeface="Arial" panose="020B0604020202020204" pitchFamily="34" charset="0"/>
              <a:buChar char="•"/>
            </a:pPr>
            <a:r>
              <a:rPr lang="en-US" dirty="0" smtClean="0"/>
              <a:t>A language construct that facilitates the bundling of data with the methods (or other functions) operating on that data</a:t>
            </a:r>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2</a:t>
            </a:fld>
            <a:endParaRPr lang="en-US"/>
          </a:p>
        </p:txBody>
      </p:sp>
    </p:spTree>
    <p:extLst>
      <p:ext uri="{BB962C8B-B14F-4D97-AF65-F5344CB8AC3E}">
        <p14:creationId xmlns:p14="http://schemas.microsoft.com/office/powerpoint/2010/main" val="54912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while most vectors might be implemented as arrays of the given type, you might decide to save some memory and implement vectors of </a:t>
            </a:r>
            <a:r>
              <a:rPr lang="en-US" dirty="0" err="1"/>
              <a:t>bools</a:t>
            </a:r>
            <a:r>
              <a:rPr lang="en-US" dirty="0"/>
              <a:t> as a vector of integers with each bit corresponding to one entry in the vector. So you might have two separate vector classes. The first class would look like this.</a:t>
            </a:r>
          </a:p>
          <a:p>
            <a:r>
              <a:rPr lang="en-US" dirty="0"/>
              <a:t>But when it comes to </a:t>
            </a:r>
            <a:r>
              <a:rPr lang="en-US" dirty="0" err="1"/>
              <a:t>bools</a:t>
            </a:r>
            <a:r>
              <a:rPr lang="en-US" dirty="0"/>
              <a:t>, you might not really want to do this because most systems are going to use 16 or 32 bits for each </a:t>
            </a:r>
            <a:r>
              <a:rPr lang="en-US" dirty="0" err="1"/>
              <a:t>boolean</a:t>
            </a:r>
            <a:r>
              <a:rPr lang="en-US" dirty="0"/>
              <a:t> type even though all that's required is a single bit. So we might make our </a:t>
            </a:r>
            <a:r>
              <a:rPr lang="en-US" dirty="0" err="1"/>
              <a:t>boolean</a:t>
            </a:r>
            <a:r>
              <a:rPr lang="en-US" dirty="0"/>
              <a:t> vector look a little bit different by representing the data as an array of integers whose bits we manually manipulate. </a:t>
            </a:r>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20</a:t>
            </a:fld>
            <a:endParaRPr lang="en-US"/>
          </a:p>
        </p:txBody>
      </p:sp>
    </p:spTree>
    <p:extLst>
      <p:ext uri="{BB962C8B-B14F-4D97-AF65-F5344CB8AC3E}">
        <p14:creationId xmlns:p14="http://schemas.microsoft.com/office/powerpoint/2010/main" val="2510477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To do this, we still need to specify that we're working with something akin to a template, but this time the list of template parameters will be empty</a:t>
            </a:r>
          </a:p>
          <a:p>
            <a:pPr marL="174708" indent="-174708">
              <a:buFont typeface="Arial" panose="020B0604020202020204" pitchFamily="34" charset="0"/>
              <a:buChar char="•"/>
            </a:pPr>
            <a:r>
              <a:rPr lang="en-US" dirty="0"/>
              <a:t>and the class name is followed by the specialized type: class </a:t>
            </a:r>
            <a:r>
              <a:rPr lang="en-US" dirty="0" err="1"/>
              <a:t>className</a:t>
            </a:r>
            <a:r>
              <a:rPr lang="en-US" dirty="0"/>
              <a:t>&lt;type&gt;. In this case, the template would look like this:</a:t>
            </a:r>
          </a:p>
          <a:p>
            <a:pPr marL="174708" indent="-174708">
              <a:buFont typeface="Arial" panose="020B0604020202020204" pitchFamily="34" charset="0"/>
              <a:buChar char="•"/>
            </a:pPr>
            <a:r>
              <a:rPr lang="en-US" dirty="0"/>
              <a:t>Note that it would be perfectly reasonable if the specialized version of the vector class had a different interface (set of public methods) than the generic vector class--although they're both vector templates, they don't share any interface or any code. </a:t>
            </a:r>
            <a:r>
              <a:rPr lang="en-US" dirty="0" smtClean="0"/>
              <a:t/>
            </a:r>
            <a:br>
              <a:rPr lang="en-US" dirty="0" smtClean="0"/>
            </a:br>
            <a:r>
              <a:rPr lang="en-US" dirty="0" smtClean="0"/>
              <a:t/>
            </a:r>
            <a:br>
              <a:rPr lang="en-US" dirty="0" smtClean="0"/>
            </a:br>
            <a:r>
              <a:rPr lang="en-US" dirty="0"/>
              <a:t>It's worth pointing out that the salient reason for the specialization in this case was to allow for a more space-efficient implementation, but you could think of other reasons why this might come in handy--for instance, if you wanted to add extra methods to one </a:t>
            </a:r>
            <a:r>
              <a:rPr lang="en-US" dirty="0" err="1"/>
              <a:t>templated</a:t>
            </a:r>
            <a:r>
              <a:rPr lang="en-US" dirty="0"/>
              <a:t> class based on its type, but not to other templates. For instance, you might have a vector of doubles with a method that returns the non-integer component of each element although you might think prefer inheritance in this case. There isn't a particular reason to prevent the existence of a vector of doubles without those extra features. If, however, you felt strongly about the issue and wanted to prevent it, you could do so using template specialization. </a:t>
            </a:r>
            <a:r>
              <a:rPr lang="en-US" dirty="0" smtClean="0"/>
              <a:t/>
            </a:r>
            <a:br>
              <a:rPr lang="en-US" dirty="0" smtClean="0"/>
            </a:br>
            <a:r>
              <a:rPr lang="en-US" dirty="0" smtClean="0"/>
              <a:t/>
            </a:r>
            <a:br>
              <a:rPr lang="en-US" dirty="0" smtClean="0"/>
            </a:br>
            <a:r>
              <a:rPr lang="en-US" dirty="0"/>
              <a:t>Another time when you might want to specialize certain templates could be if you have a template type that relies on some behavior that was not implemented in a collection of classes you'd like to store in that template. For example, if you had a </a:t>
            </a:r>
            <a:r>
              <a:rPr lang="en-US" dirty="0" err="1"/>
              <a:t>templated</a:t>
            </a:r>
            <a:r>
              <a:rPr lang="en-US" dirty="0"/>
              <a:t> </a:t>
            </a:r>
            <a:r>
              <a:rPr lang="en-US" dirty="0" err="1"/>
              <a:t>sortedVector</a:t>
            </a:r>
            <a:r>
              <a:rPr lang="en-US" dirty="0"/>
              <a:t> type that required the &gt; operator to be defined, and a set of classes written by someone else that didn't include any overloaded operators but did include a function for comparison, you might specialize your template to handle these classes separately.</a:t>
            </a:r>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21</a:t>
            </a:fld>
            <a:endParaRPr lang="en-US"/>
          </a:p>
        </p:txBody>
      </p:sp>
    </p:spTree>
    <p:extLst>
      <p:ext uri="{BB962C8B-B14F-4D97-AF65-F5344CB8AC3E}">
        <p14:creationId xmlns:p14="http://schemas.microsoft.com/office/powerpoint/2010/main" val="2487051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22</a:t>
            </a:fld>
            <a:endParaRPr lang="en-US"/>
          </a:p>
        </p:txBody>
      </p:sp>
    </p:spTree>
    <p:extLst>
      <p:ext uri="{BB962C8B-B14F-4D97-AF65-F5344CB8AC3E}">
        <p14:creationId xmlns:p14="http://schemas.microsoft.com/office/powerpoint/2010/main" val="145700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23</a:t>
            </a:fld>
            <a:endParaRPr lang="en-US"/>
          </a:p>
        </p:txBody>
      </p:sp>
    </p:spTree>
    <p:extLst>
      <p:ext uri="{BB962C8B-B14F-4D97-AF65-F5344CB8AC3E}">
        <p14:creationId xmlns:p14="http://schemas.microsoft.com/office/powerpoint/2010/main" val="3054207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24</a:t>
            </a:fld>
            <a:endParaRPr lang="en-US"/>
          </a:p>
        </p:txBody>
      </p:sp>
    </p:spTree>
    <p:extLst>
      <p:ext uri="{BB962C8B-B14F-4D97-AF65-F5344CB8AC3E}">
        <p14:creationId xmlns:p14="http://schemas.microsoft.com/office/powerpoint/2010/main" val="588783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25</a:t>
            </a:fld>
            <a:endParaRPr lang="en-US"/>
          </a:p>
        </p:txBody>
      </p:sp>
    </p:spTree>
    <p:extLst>
      <p:ext uri="{BB962C8B-B14F-4D97-AF65-F5344CB8AC3E}">
        <p14:creationId xmlns:p14="http://schemas.microsoft.com/office/powerpoint/2010/main" val="2608165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26</a:t>
            </a:fld>
            <a:endParaRPr lang="en-US"/>
          </a:p>
        </p:txBody>
      </p:sp>
    </p:spTree>
    <p:extLst>
      <p:ext uri="{BB962C8B-B14F-4D97-AF65-F5344CB8AC3E}">
        <p14:creationId xmlns:p14="http://schemas.microsoft.com/office/powerpoint/2010/main" val="3861273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Virtual member functions are class member functions, that can be overridden in any class derived from the one where    they were declared. The member function body is then replaced with a new set of implementation in the derived class.</a:t>
            </a:r>
          </a:p>
          <a:p>
            <a:pPr marL="174708" indent="-174708">
              <a:buFont typeface="Arial" panose="020B0604020202020204" pitchFamily="34" charset="0"/>
              <a:buChar char="•"/>
            </a:pPr>
            <a:r>
              <a:rPr lang="en-US" dirty="0" smtClean="0"/>
              <a:t>plain virtual or pure virtual, consider making it a plain virtual (without the “= 0”) </a:t>
            </a:r>
          </a:p>
          <a:p>
            <a:pPr marL="174708" indent="-174708">
              <a:buFont typeface="Arial" panose="020B0604020202020204" pitchFamily="34" charset="0"/>
              <a:buChar char="•"/>
            </a:pPr>
            <a:r>
              <a:rPr lang="en-US" dirty="0" smtClean="0"/>
              <a:t>pure virtual functions have no body (the function must be implemented in child classes)</a:t>
            </a:r>
          </a:p>
          <a:p>
            <a:pPr marL="174708" indent="-174708">
              <a:buFont typeface="Arial" panose="020B0604020202020204" pitchFamily="34" charset="0"/>
              <a:buChar char="•"/>
            </a:pPr>
            <a:endParaRPr lang="en-US" dirty="0" smtClean="0"/>
          </a:p>
          <a:p>
            <a:pPr marL="174708" indent="-174708">
              <a:buFont typeface="Arial" panose="020B0604020202020204" pitchFamily="34" charset="0"/>
              <a:buChar char="•"/>
            </a:pPr>
            <a:r>
              <a:rPr lang="en-US" dirty="0" smtClean="0"/>
              <a:t>virtual functions have a body (the function may be </a:t>
            </a:r>
            <a:r>
              <a:rPr lang="en-US" dirty="0" err="1" smtClean="0"/>
              <a:t>reimplemented</a:t>
            </a:r>
            <a:r>
              <a:rPr lang="en-US" dirty="0" smtClean="0"/>
              <a:t> in child classes, but it isn't required).</a:t>
            </a:r>
          </a:p>
          <a:p>
            <a:pPr marL="174708" indent="-174708">
              <a:buFont typeface="Arial" panose="020B0604020202020204" pitchFamily="34" charset="0"/>
              <a:buChar char="•"/>
            </a:pPr>
            <a:endParaRPr lang="en-US" dirty="0" smtClean="0"/>
          </a:p>
          <a:p>
            <a:pPr marL="174708" indent="-174708">
              <a:buFont typeface="Arial" panose="020B0604020202020204" pitchFamily="34" charset="0"/>
              <a:buChar char="•"/>
            </a:pPr>
            <a:r>
              <a:rPr lang="en-US" dirty="0" smtClean="0"/>
              <a:t>Any class that has 1 or more pure virtual functions are "abstract". Abstract objects cannot be instantiated -- you can only instantiate its child classes.</a:t>
            </a:r>
          </a:p>
          <a:p>
            <a:pPr marL="174708" indent="-17470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27</a:t>
            </a:fld>
            <a:endParaRPr lang="en-US"/>
          </a:p>
        </p:txBody>
      </p:sp>
    </p:spTree>
    <p:extLst>
      <p:ext uri="{BB962C8B-B14F-4D97-AF65-F5344CB8AC3E}">
        <p14:creationId xmlns:p14="http://schemas.microsoft.com/office/powerpoint/2010/main" val="1654555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The statement </a:t>
            </a:r>
            <a:r>
              <a:rPr lang="en-US" sz="1600" b="1" dirty="0">
                <a:solidFill>
                  <a:srgbClr val="0070C0"/>
                </a:solidFill>
              </a:rPr>
              <a:t>f(b) </a:t>
            </a:r>
            <a:r>
              <a:rPr lang="en-US" sz="1600" dirty="0"/>
              <a:t>in </a:t>
            </a:r>
            <a:r>
              <a:rPr lang="en-US" sz="1600" b="1" dirty="0" err="1">
                <a:solidFill>
                  <a:srgbClr val="0070C0"/>
                </a:solidFill>
              </a:rPr>
              <a:t>userCode</a:t>
            </a:r>
            <a:r>
              <a:rPr lang="en-US" sz="1600" b="1" dirty="0">
                <a:solidFill>
                  <a:srgbClr val="0070C0"/>
                </a:solidFill>
              </a:rPr>
              <a:t>(Base&amp;) </a:t>
            </a:r>
            <a:r>
              <a:rPr lang="en-US" sz="1600" dirty="0"/>
              <a:t>will invoke </a:t>
            </a:r>
            <a:r>
              <a:rPr lang="en-US" sz="1600" b="1" dirty="0" err="1"/>
              <a:t>b.do_f</a:t>
            </a:r>
            <a:r>
              <a:rPr lang="en-US" sz="1600" b="1" dirty="0"/>
              <a:t>()</a:t>
            </a:r>
            <a:r>
              <a:rPr lang="en-US" sz="1600" dirty="0"/>
              <a:t>, which is </a:t>
            </a:r>
            <a:r>
              <a:rPr lang="en-US" sz="1600" b="1" i="1" dirty="0"/>
              <a:t>virtual</a:t>
            </a:r>
            <a:r>
              <a:rPr lang="en-US" sz="1600" dirty="0"/>
              <a:t>. This means that </a:t>
            </a:r>
            <a:r>
              <a:rPr lang="en-US" sz="1600" b="1" dirty="0"/>
              <a:t>Derived::</a:t>
            </a:r>
            <a:r>
              <a:rPr lang="en-US" sz="1600" b="1" dirty="0" err="1"/>
              <a:t>do_f</a:t>
            </a:r>
            <a:r>
              <a:rPr lang="en-US" sz="1600" b="1" dirty="0"/>
              <a:t>() </a:t>
            </a:r>
            <a:r>
              <a:rPr lang="en-US" sz="1600" dirty="0"/>
              <a:t>will get control if </a:t>
            </a:r>
            <a:r>
              <a:rPr lang="en-US" sz="1600" b="1" dirty="0"/>
              <a:t>b</a:t>
            </a:r>
            <a:r>
              <a:rPr lang="en-US" sz="1600" dirty="0"/>
              <a:t> is actually a </a:t>
            </a:r>
            <a:r>
              <a:rPr lang="en-US" sz="1600" i="1" dirty="0"/>
              <a:t>object</a:t>
            </a:r>
            <a:r>
              <a:rPr lang="en-US" sz="1600" dirty="0"/>
              <a:t> of class </a:t>
            </a:r>
            <a:r>
              <a:rPr lang="en-US" sz="1600" b="1" dirty="0"/>
              <a:t>Derived</a:t>
            </a:r>
            <a:r>
              <a:rPr lang="en-US" sz="1600" dirty="0"/>
              <a:t>. Note that </a:t>
            </a:r>
            <a:r>
              <a:rPr lang="en-US" sz="1600" b="1" dirty="0"/>
              <a:t>Derived</a:t>
            </a:r>
            <a:r>
              <a:rPr lang="en-US" sz="1600" dirty="0"/>
              <a:t> </a:t>
            </a:r>
            <a:r>
              <a:rPr lang="en-US" sz="1600" i="1" dirty="0"/>
              <a:t>overrides</a:t>
            </a:r>
            <a:r>
              <a:rPr lang="en-US" sz="1600" dirty="0"/>
              <a:t> the behavior of the </a:t>
            </a:r>
            <a:r>
              <a:rPr lang="en-US" sz="1600" i="1" dirty="0"/>
              <a:t>protected virtual member function </a:t>
            </a:r>
            <a:r>
              <a:rPr lang="en-US" sz="1600" b="1" dirty="0" err="1"/>
              <a:t>do_f</a:t>
            </a:r>
            <a:r>
              <a:rPr lang="en-US" sz="1600" b="1" dirty="0"/>
              <a:t>(); </a:t>
            </a:r>
            <a:r>
              <a:rPr lang="en-US" sz="1600" dirty="0"/>
              <a:t>it does not have its own variation of the friend function</a:t>
            </a:r>
            <a:r>
              <a:rPr lang="en-US" sz="1600" b="1" dirty="0"/>
              <a:t>, f(Base&amp;).</a:t>
            </a:r>
          </a:p>
        </p:txBody>
      </p:sp>
      <p:sp>
        <p:nvSpPr>
          <p:cNvPr id="4" name="Slide Number Placeholder 3"/>
          <p:cNvSpPr>
            <a:spLocks noGrp="1"/>
          </p:cNvSpPr>
          <p:nvPr>
            <p:ph type="sldNum" sz="quarter" idx="10"/>
          </p:nvPr>
        </p:nvSpPr>
        <p:spPr/>
        <p:txBody>
          <a:bodyPr/>
          <a:lstStyle/>
          <a:p>
            <a:fld id="{8F41B0E3-F1C0-49FF-8BB6-FF4BE5BD2BB6}" type="slidenum">
              <a:rPr lang="en-US" smtClean="0"/>
              <a:t>28</a:t>
            </a:fld>
            <a:endParaRPr lang="en-US"/>
          </a:p>
        </p:txBody>
      </p:sp>
    </p:spTree>
    <p:extLst>
      <p:ext uri="{BB962C8B-B14F-4D97-AF65-F5344CB8AC3E}">
        <p14:creationId xmlns:p14="http://schemas.microsoft.com/office/powerpoint/2010/main" val="443625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"functionality" stand point, between </a:t>
            </a:r>
            <a:r>
              <a:rPr lang="en-US" dirty="0" err="1" smtClean="0"/>
              <a:t>a.fn</a:t>
            </a:r>
            <a:r>
              <a:rPr lang="en-US" dirty="0" smtClean="0"/>
              <a:t>(b)</a:t>
            </a:r>
            <a:r>
              <a:rPr lang="en-US" dirty="0"/>
              <a:t> and </a:t>
            </a:r>
            <a:r>
              <a:rPr lang="en-US" dirty="0" err="1" smtClean="0"/>
              <a:t>fn</a:t>
            </a:r>
            <a:r>
              <a:rPr lang="en-US" dirty="0" smtClean="0"/>
              <a:t>(</a:t>
            </a:r>
            <a:r>
              <a:rPr lang="en-US" dirty="0" err="1" smtClean="0"/>
              <a:t>a,b</a:t>
            </a:r>
            <a:r>
              <a:rPr lang="en-US" dirty="0" smtClean="0"/>
              <a:t>)</a:t>
            </a:r>
            <a:r>
              <a:rPr lang="en-US" dirty="0"/>
              <a:t> there is no difference (where </a:t>
            </a:r>
            <a:r>
              <a:rPr lang="en-US" dirty="0" err="1" smtClean="0"/>
              <a:t>fn</a:t>
            </a:r>
            <a:r>
              <a:rPr lang="en-US" dirty="0"/>
              <a:t> is a friend): the involved parties are the same. Simply, one syntax may be more suitable than another: if </a:t>
            </a:r>
            <a:r>
              <a:rPr lang="en-US" dirty="0" err="1"/>
              <a:t>fn</a:t>
            </a:r>
            <a:r>
              <a:rPr lang="en-US" dirty="0"/>
              <a:t> is commutative regarding </a:t>
            </a:r>
            <a:r>
              <a:rPr lang="en-US" dirty="0" smtClean="0"/>
              <a:t>a</a:t>
            </a:r>
            <a:r>
              <a:rPr lang="en-US" dirty="0"/>
              <a:t> and </a:t>
            </a:r>
            <a:r>
              <a:rPr lang="en-US" dirty="0" smtClean="0"/>
              <a:t>b</a:t>
            </a:r>
            <a:r>
              <a:rPr lang="en-US" dirty="0"/>
              <a:t>, </a:t>
            </a:r>
            <a:r>
              <a:rPr lang="en-US" dirty="0" err="1" smtClean="0"/>
              <a:t>fn</a:t>
            </a:r>
            <a:r>
              <a:rPr lang="en-US" dirty="0" smtClean="0"/>
              <a:t>(</a:t>
            </a:r>
            <a:r>
              <a:rPr lang="en-US" dirty="0" err="1" smtClean="0"/>
              <a:t>a,b</a:t>
            </a:r>
            <a:r>
              <a:rPr lang="en-US" dirty="0" smtClean="0"/>
              <a:t>)</a:t>
            </a:r>
            <a:r>
              <a:rPr lang="en-US" dirty="0"/>
              <a:t> is probably more suitable then </a:t>
            </a:r>
            <a:r>
              <a:rPr lang="en-US" dirty="0" err="1" smtClean="0"/>
              <a:t>a.fn</a:t>
            </a:r>
            <a:r>
              <a:rPr lang="en-US" dirty="0" smtClean="0"/>
              <a:t>(b)</a:t>
            </a:r>
            <a:r>
              <a:rPr lang="en-US" dirty="0"/>
              <a:t>(where a looks having a "special role" that, in fact, it doesn't.)</a:t>
            </a:r>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29</a:t>
            </a:fld>
            <a:endParaRPr lang="en-US"/>
          </a:p>
        </p:txBody>
      </p:sp>
    </p:spTree>
    <p:extLst>
      <p:ext uri="{BB962C8B-B14F-4D97-AF65-F5344CB8AC3E}">
        <p14:creationId xmlns:p14="http://schemas.microsoft.com/office/powerpoint/2010/main" val="2030654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3</a:t>
            </a:fld>
            <a:endParaRPr lang="en-US"/>
          </a:p>
        </p:txBody>
      </p:sp>
    </p:spTree>
    <p:extLst>
      <p:ext uri="{BB962C8B-B14F-4D97-AF65-F5344CB8AC3E}">
        <p14:creationId xmlns:p14="http://schemas.microsoft.com/office/powerpoint/2010/main" val="448801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30</a:t>
            </a:fld>
            <a:endParaRPr lang="en-US"/>
          </a:p>
        </p:txBody>
      </p:sp>
    </p:spTree>
    <p:extLst>
      <p:ext uri="{BB962C8B-B14F-4D97-AF65-F5344CB8AC3E}">
        <p14:creationId xmlns:p14="http://schemas.microsoft.com/office/powerpoint/2010/main" val="15108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4</a:t>
            </a:fld>
            <a:endParaRPr lang="en-US"/>
          </a:p>
        </p:txBody>
      </p:sp>
    </p:spTree>
    <p:extLst>
      <p:ext uri="{BB962C8B-B14F-4D97-AF65-F5344CB8AC3E}">
        <p14:creationId xmlns:p14="http://schemas.microsoft.com/office/powerpoint/2010/main" val="3822881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41B0E3-F1C0-49FF-8BB6-FF4BE5BD2BB6}" type="slidenum">
              <a:rPr lang="en-US" smtClean="0"/>
              <a:t>5</a:t>
            </a:fld>
            <a:endParaRPr lang="en-US"/>
          </a:p>
        </p:txBody>
      </p:sp>
    </p:spTree>
    <p:extLst>
      <p:ext uri="{BB962C8B-B14F-4D97-AF65-F5344CB8AC3E}">
        <p14:creationId xmlns:p14="http://schemas.microsoft.com/office/powerpoint/2010/main" val="4106759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41B0E3-F1C0-49FF-8BB6-FF4BE5BD2BB6}" type="slidenum">
              <a:rPr lang="en-US" smtClean="0"/>
              <a:t>6</a:t>
            </a:fld>
            <a:endParaRPr lang="en-US"/>
          </a:p>
        </p:txBody>
      </p:sp>
    </p:spTree>
    <p:extLst>
      <p:ext uri="{BB962C8B-B14F-4D97-AF65-F5344CB8AC3E}">
        <p14:creationId xmlns:p14="http://schemas.microsoft.com/office/powerpoint/2010/main" val="34642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7</a:t>
            </a:fld>
            <a:endParaRPr lang="en-US"/>
          </a:p>
        </p:txBody>
      </p:sp>
    </p:spTree>
    <p:extLst>
      <p:ext uri="{BB962C8B-B14F-4D97-AF65-F5344CB8AC3E}">
        <p14:creationId xmlns:p14="http://schemas.microsoft.com/office/powerpoint/2010/main" val="114786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8</a:t>
            </a:fld>
            <a:endParaRPr lang="en-US"/>
          </a:p>
        </p:txBody>
      </p:sp>
    </p:spTree>
    <p:extLst>
      <p:ext uri="{BB962C8B-B14F-4D97-AF65-F5344CB8AC3E}">
        <p14:creationId xmlns:p14="http://schemas.microsoft.com/office/powerpoint/2010/main" val="424260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1B0E3-F1C0-49FF-8BB6-FF4BE5BD2BB6}" type="slidenum">
              <a:rPr lang="en-US" smtClean="0"/>
              <a:t>9</a:t>
            </a:fld>
            <a:endParaRPr lang="en-US"/>
          </a:p>
        </p:txBody>
      </p:sp>
    </p:spTree>
    <p:extLst>
      <p:ext uri="{BB962C8B-B14F-4D97-AF65-F5344CB8AC3E}">
        <p14:creationId xmlns:p14="http://schemas.microsoft.com/office/powerpoint/2010/main" val="243100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8BC1AA-7AD5-432A-9529-3B3533BDA721}"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175823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BC1AA-7AD5-432A-9529-3B3533BDA721}"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306657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BC1AA-7AD5-432A-9529-3B3533BDA721}"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80552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8BC1AA-7AD5-432A-9529-3B3533BDA721}"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14232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8BC1AA-7AD5-432A-9529-3B3533BDA721}"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190126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8BC1AA-7AD5-432A-9529-3B3533BDA721}"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333450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8BC1AA-7AD5-432A-9529-3B3533BDA721}"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327663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8BC1AA-7AD5-432A-9529-3B3533BDA721}"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258626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BC1AA-7AD5-432A-9529-3B3533BDA721}"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123813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8BC1AA-7AD5-432A-9529-3B3533BDA721}"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1200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8BC1AA-7AD5-432A-9529-3B3533BDA721}"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AABA8-3292-4BA4-8F10-F9D9F667BB48}" type="slidenum">
              <a:rPr lang="en-US" smtClean="0"/>
              <a:t>‹#›</a:t>
            </a:fld>
            <a:endParaRPr lang="en-US"/>
          </a:p>
        </p:txBody>
      </p:sp>
    </p:spTree>
    <p:extLst>
      <p:ext uri="{BB962C8B-B14F-4D97-AF65-F5344CB8AC3E}">
        <p14:creationId xmlns:p14="http://schemas.microsoft.com/office/powerpoint/2010/main" val="126408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BC1AA-7AD5-432A-9529-3B3533BDA721}" type="datetimeFigureOut">
              <a:rPr lang="en-US" smtClean="0"/>
              <a:t>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AABA8-3292-4BA4-8F10-F9D9F667BB48}" type="slidenum">
              <a:rPr lang="en-US" smtClean="0"/>
              <a:t>‹#›</a:t>
            </a:fld>
            <a:endParaRPr lang="en-US"/>
          </a:p>
        </p:txBody>
      </p:sp>
    </p:spTree>
    <p:extLst>
      <p:ext uri="{BB962C8B-B14F-4D97-AF65-F5344CB8AC3E}">
        <p14:creationId xmlns:p14="http://schemas.microsoft.com/office/powerpoint/2010/main" val="1139399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en.cppreference.com/w/cpp/language/frien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cprogramming.com/tutorial/template_specialization.html"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cprogramming.com/tutorial/template_specialization.html"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isocpp.org/wiki/faq/friends"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msdn.microsoft.com/en-us/library/465sdshe.asp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cppreference.com/w/cpp/language/friend"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normAutofit/>
          </a:bodyPr>
          <a:lstStyle/>
          <a:p>
            <a:r>
              <a:rPr lang="en-US" altLang="en-US" dirty="0" smtClean="0">
                <a:latin typeface="Georgia" panose="02040502050405020303" pitchFamily="18" charset="0"/>
              </a:rPr>
              <a:t>Friend class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35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60714"/>
            <a:ext cx="9144000" cy="3046988"/>
          </a:xfrm>
          <a:prstGeom prst="rect">
            <a:avLst/>
          </a:prstGeom>
        </p:spPr>
        <p:txBody>
          <a:bodyPr wrap="square">
            <a:spAutoFit/>
          </a:bodyPr>
          <a:lstStyle/>
          <a:p>
            <a:pPr marL="342900" indent="-342900">
              <a:buFont typeface="Arial" panose="020B0604020202020204" pitchFamily="34" charset="0"/>
              <a:buChar char="•"/>
            </a:pPr>
            <a:r>
              <a:rPr lang="en-US" altLang="en-US" sz="3200" dirty="0" smtClean="0">
                <a:latin typeface="Georgia" panose="02040502050405020303" pitchFamily="18" charset="0"/>
              </a:rPr>
              <a:t>To declare a </a:t>
            </a:r>
            <a:r>
              <a:rPr lang="en-US" altLang="en-US" sz="3200" dirty="0" smtClean="0">
                <a:solidFill>
                  <a:srgbClr val="0070C0"/>
                </a:solidFill>
                <a:latin typeface="Georgia" panose="02040502050405020303" pitchFamily="18" charset="0"/>
              </a:rPr>
              <a:t>friend</a:t>
            </a:r>
            <a:r>
              <a:rPr lang="en-US" altLang="en-US" sz="3200" dirty="0" smtClean="0">
                <a:latin typeface="Georgia" panose="02040502050405020303" pitchFamily="18" charset="0"/>
              </a:rPr>
              <a:t> function, simply use the </a:t>
            </a:r>
            <a:r>
              <a:rPr lang="en-US" altLang="en-US" sz="3200" i="1" dirty="0" smtClean="0">
                <a:solidFill>
                  <a:srgbClr val="0070C0"/>
                </a:solidFill>
                <a:latin typeface="Georgia" panose="02040502050405020303" pitchFamily="18" charset="0"/>
              </a:rPr>
              <a:t>friend</a:t>
            </a:r>
            <a:r>
              <a:rPr lang="en-US" altLang="en-US" sz="3200" dirty="0" smtClean="0">
                <a:solidFill>
                  <a:srgbClr val="0070C0"/>
                </a:solidFill>
                <a:latin typeface="Georgia" panose="02040502050405020303" pitchFamily="18" charset="0"/>
              </a:rPr>
              <a:t> keyword</a:t>
            </a:r>
            <a:r>
              <a:rPr lang="en-US" altLang="en-US" sz="3200" dirty="0" smtClean="0">
                <a:latin typeface="Georgia" panose="02040502050405020303" pitchFamily="18" charset="0"/>
              </a:rPr>
              <a:t> in front of the prototype of the function you wish to be a friend of the class</a:t>
            </a:r>
          </a:p>
          <a:p>
            <a:pPr marL="342900" indent="-342900">
              <a:buFont typeface="Arial" panose="020B0604020202020204" pitchFamily="34" charset="0"/>
              <a:buChar char="•"/>
            </a:pPr>
            <a:r>
              <a:rPr lang="en-US" altLang="en-US" sz="3200" dirty="0" smtClean="0">
                <a:latin typeface="Georgia" panose="02040502050405020303" pitchFamily="18" charset="0"/>
              </a:rPr>
              <a:t>It does not matter whether you declare the friend function in the private or public section of the class</a:t>
            </a:r>
            <a:endParaRPr lang="en-US" altLang="en-US" sz="28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Friend Functions</a:t>
            </a:r>
          </a:p>
        </p:txBody>
      </p:sp>
    </p:spTree>
    <p:extLst>
      <p:ext uri="{BB962C8B-B14F-4D97-AF65-F5344CB8AC3E}">
        <p14:creationId xmlns:p14="http://schemas.microsoft.com/office/powerpoint/2010/main" val="2511256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524" y="513722"/>
            <a:ext cx="11570676" cy="5847755"/>
          </a:xfrm>
          <a:prstGeom prst="rect">
            <a:avLst/>
          </a:prstGeom>
          <a:solidFill>
            <a:schemeClr val="accent1">
              <a:lumMod val="20000"/>
              <a:lumOff val="80000"/>
            </a:schemeClr>
          </a:solidFill>
        </p:spPr>
        <p:txBody>
          <a:bodyPr wrap="square">
            <a:spAutoFit/>
          </a:bodyPr>
          <a:lstStyle/>
          <a:p>
            <a:r>
              <a:rPr lang="en-US" sz="2200" b="1" dirty="0" smtClean="0">
                <a:solidFill>
                  <a:srgbClr val="0070C0"/>
                </a:solidFill>
                <a:latin typeface="Courier New" panose="02070309020205020404" pitchFamily="49" charset="0"/>
                <a:cs typeface="Courier New" panose="02070309020205020404" pitchFamily="49" charset="0"/>
              </a:rPr>
              <a:t>class</a:t>
            </a:r>
            <a:r>
              <a:rPr lang="en-US" sz="2200" b="1" dirty="0" smtClean="0">
                <a:latin typeface="Courier New" panose="02070309020205020404" pitchFamily="49" charset="0"/>
                <a:cs typeface="Courier New" panose="02070309020205020404" pitchFamily="49" charset="0"/>
              </a:rPr>
              <a:t> Y {</a:t>
            </a:r>
          </a:p>
          <a:p>
            <a:r>
              <a:rPr lang="en-US" sz="2200" b="1" dirty="0" smtClean="0">
                <a:latin typeface="Courier New" panose="02070309020205020404" pitchFamily="49" charset="0"/>
                <a:cs typeface="Courier New" panose="02070309020205020404" pitchFamily="49" charset="0"/>
              </a:rPr>
              <a:t>    </a:t>
            </a:r>
            <a:r>
              <a:rPr lang="en-US" sz="2200" b="1" dirty="0" err="1" smtClean="0">
                <a:solidFill>
                  <a:srgbClr val="0070C0"/>
                </a:solidFill>
                <a:latin typeface="Courier New" panose="02070309020205020404" pitchFamily="49" charset="0"/>
                <a:cs typeface="Courier New" panose="02070309020205020404" pitchFamily="49" charset="0"/>
              </a:rPr>
              <a:t>int</a:t>
            </a:r>
            <a:r>
              <a:rPr lang="en-US" sz="2200" b="1" dirty="0" smtClean="0">
                <a:solidFill>
                  <a:srgbClr val="0070C0"/>
                </a:solidFill>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data; </a:t>
            </a:r>
            <a:r>
              <a:rPr lang="en-US" sz="2200" b="1" dirty="0" smtClean="0">
                <a:solidFill>
                  <a:srgbClr val="00B050"/>
                </a:solidFill>
                <a:latin typeface="Courier New" panose="02070309020205020404" pitchFamily="49" charset="0"/>
                <a:cs typeface="Courier New" panose="02070309020205020404" pitchFamily="49" charset="0"/>
              </a:rPr>
              <a:t>// private member</a:t>
            </a:r>
          </a:p>
          <a:p>
            <a:r>
              <a:rPr lang="en-US" sz="2200" b="1" dirty="0" smtClean="0">
                <a:latin typeface="Courier New" panose="02070309020205020404" pitchFamily="49" charset="0"/>
                <a:cs typeface="Courier New" panose="02070309020205020404" pitchFamily="49" charset="0"/>
              </a:rPr>
              <a:t>    </a:t>
            </a:r>
            <a:r>
              <a:rPr lang="en-US" sz="2200" b="1" dirty="0" smtClean="0">
                <a:solidFill>
                  <a:srgbClr val="00B050"/>
                </a:solidFill>
                <a:latin typeface="Courier New" panose="02070309020205020404" pitchFamily="49" charset="0"/>
                <a:cs typeface="Courier New" panose="02070309020205020404" pitchFamily="49" charset="0"/>
              </a:rPr>
              <a:t>// the non-member function operator&lt;&lt; will have </a:t>
            </a:r>
          </a:p>
          <a:p>
            <a:r>
              <a:rPr lang="en-US" sz="2200" b="1" dirty="0" smtClean="0">
                <a:solidFill>
                  <a:srgbClr val="00B050"/>
                </a:solidFill>
                <a:latin typeface="Courier New" panose="02070309020205020404" pitchFamily="49" charset="0"/>
                <a:cs typeface="Courier New" panose="02070309020205020404" pitchFamily="49" charset="0"/>
              </a:rPr>
              <a:t>    // access to Y's private members</a:t>
            </a:r>
          </a:p>
          <a:p>
            <a:r>
              <a:rPr lang="en-US" sz="2200" b="1" dirty="0" smtClean="0">
                <a:latin typeface="Courier New" panose="02070309020205020404" pitchFamily="49" charset="0"/>
                <a:cs typeface="Courier New" panose="02070309020205020404" pitchFamily="49" charset="0"/>
              </a:rPr>
              <a:t>    </a:t>
            </a:r>
            <a:r>
              <a:rPr lang="en-US" sz="2200" b="1" dirty="0" smtClean="0">
                <a:solidFill>
                  <a:srgbClr val="0070C0"/>
                </a:solidFill>
                <a:latin typeface="Courier New" panose="02070309020205020404" pitchFamily="49" charset="0"/>
                <a:cs typeface="Courier New" panose="02070309020205020404" pitchFamily="49" charset="0"/>
              </a:rPr>
              <a:t>friend</a:t>
            </a:r>
            <a:r>
              <a:rPr lang="en-US" sz="2200" b="1" dirty="0" smtClean="0">
                <a:latin typeface="Courier New" panose="02070309020205020404" pitchFamily="49" charset="0"/>
                <a:cs typeface="Courier New" panose="02070309020205020404" pitchFamily="49" charset="0"/>
              </a:rPr>
              <a:t> </a:t>
            </a:r>
            <a:r>
              <a:rPr lang="en-US" sz="2200" b="1" dirty="0" err="1" smtClean="0">
                <a:latin typeface="Courier New" panose="02070309020205020404" pitchFamily="49" charset="0"/>
                <a:cs typeface="Courier New" panose="02070309020205020404" pitchFamily="49" charset="0"/>
              </a:rPr>
              <a:t>std</a:t>
            </a:r>
            <a:r>
              <a:rPr lang="en-US" sz="2200" b="1" dirty="0" smtClean="0">
                <a:latin typeface="Courier New" panose="02070309020205020404" pitchFamily="49" charset="0"/>
                <a:cs typeface="Courier New" panose="02070309020205020404" pitchFamily="49" charset="0"/>
              </a:rPr>
              <a:t>::</a:t>
            </a:r>
            <a:r>
              <a:rPr lang="en-US" sz="2200" b="1" dirty="0" err="1" smtClean="0">
                <a:latin typeface="Courier New" panose="02070309020205020404" pitchFamily="49" charset="0"/>
                <a:cs typeface="Courier New" panose="02070309020205020404" pitchFamily="49" charset="0"/>
              </a:rPr>
              <a:t>ostream</a:t>
            </a:r>
            <a:r>
              <a:rPr lang="en-US" sz="2200" b="1" dirty="0" smtClean="0">
                <a:latin typeface="Courier New" panose="02070309020205020404" pitchFamily="49" charset="0"/>
                <a:cs typeface="Courier New" panose="02070309020205020404" pitchFamily="49" charset="0"/>
              </a:rPr>
              <a:t>&amp; </a:t>
            </a:r>
            <a:r>
              <a:rPr lang="en-US" sz="2200" b="1" dirty="0" smtClean="0">
                <a:solidFill>
                  <a:srgbClr val="0070C0"/>
                </a:solidFill>
                <a:latin typeface="Courier New" panose="02070309020205020404" pitchFamily="49" charset="0"/>
                <a:cs typeface="Courier New" panose="02070309020205020404" pitchFamily="49" charset="0"/>
              </a:rPr>
              <a:t>operator</a:t>
            </a:r>
            <a:r>
              <a:rPr lang="en-US" sz="2200" b="1" dirty="0" smtClean="0">
                <a:latin typeface="Courier New" panose="02070309020205020404" pitchFamily="49" charset="0"/>
                <a:cs typeface="Courier New" panose="02070309020205020404" pitchFamily="49" charset="0"/>
              </a:rPr>
              <a:t>&lt;&lt;(</a:t>
            </a:r>
            <a:r>
              <a:rPr lang="en-US" sz="2200" b="1" dirty="0" err="1" smtClean="0">
                <a:latin typeface="Courier New" panose="02070309020205020404" pitchFamily="49" charset="0"/>
                <a:cs typeface="Courier New" panose="02070309020205020404" pitchFamily="49" charset="0"/>
              </a:rPr>
              <a:t>std</a:t>
            </a:r>
            <a:r>
              <a:rPr lang="en-US" sz="2200" b="1" dirty="0" smtClean="0">
                <a:latin typeface="Courier New" panose="02070309020205020404" pitchFamily="49" charset="0"/>
                <a:cs typeface="Courier New" panose="02070309020205020404" pitchFamily="49" charset="0"/>
              </a:rPr>
              <a:t>::</a:t>
            </a:r>
            <a:r>
              <a:rPr lang="en-US" sz="2200" b="1" dirty="0" err="1" smtClean="0">
                <a:latin typeface="Courier New" panose="02070309020205020404" pitchFamily="49" charset="0"/>
                <a:cs typeface="Courier New" panose="02070309020205020404" pitchFamily="49" charset="0"/>
              </a:rPr>
              <a:t>ostream</a:t>
            </a:r>
            <a:r>
              <a:rPr lang="en-US" sz="2200" b="1" dirty="0" smtClean="0">
                <a:latin typeface="Courier New" panose="02070309020205020404" pitchFamily="49" charset="0"/>
                <a:cs typeface="Courier New" panose="02070309020205020404" pitchFamily="49" charset="0"/>
              </a:rPr>
              <a:t>&amp; out, </a:t>
            </a:r>
            <a:r>
              <a:rPr lang="en-US" sz="2200" b="1" dirty="0" err="1" smtClean="0">
                <a:solidFill>
                  <a:srgbClr val="0070C0"/>
                </a:solidFill>
                <a:latin typeface="Courier New" panose="02070309020205020404" pitchFamily="49" charset="0"/>
                <a:cs typeface="Courier New" panose="02070309020205020404" pitchFamily="49" charset="0"/>
              </a:rPr>
              <a:t>const</a:t>
            </a:r>
            <a:r>
              <a:rPr lang="en-US" sz="2200" b="1" dirty="0" smtClean="0">
                <a:solidFill>
                  <a:srgbClr val="0070C0"/>
                </a:solidFill>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Y&amp; o);</a:t>
            </a:r>
          </a:p>
          <a:p>
            <a:r>
              <a:rPr lang="en-US" sz="2200" b="1" dirty="0" smtClean="0">
                <a:latin typeface="Courier New" panose="02070309020205020404" pitchFamily="49" charset="0"/>
                <a:cs typeface="Courier New" panose="02070309020205020404" pitchFamily="49" charset="0"/>
              </a:rPr>
              <a:t>    </a:t>
            </a:r>
            <a:r>
              <a:rPr lang="en-US" sz="2200" b="1" dirty="0" smtClean="0">
                <a:solidFill>
                  <a:srgbClr val="0070C0"/>
                </a:solidFill>
                <a:latin typeface="Courier New" panose="02070309020205020404" pitchFamily="49" charset="0"/>
                <a:cs typeface="Courier New" panose="02070309020205020404" pitchFamily="49" charset="0"/>
              </a:rPr>
              <a:t>friend</a:t>
            </a:r>
            <a:r>
              <a:rPr lang="en-US" sz="2200" b="1" dirty="0" smtClean="0">
                <a:latin typeface="Courier New" panose="02070309020205020404" pitchFamily="49" charset="0"/>
                <a:cs typeface="Courier New" panose="02070309020205020404" pitchFamily="49" charset="0"/>
              </a:rPr>
              <a:t> </a:t>
            </a:r>
            <a:r>
              <a:rPr lang="en-US" sz="2200" b="1" dirty="0" smtClean="0">
                <a:solidFill>
                  <a:srgbClr val="0070C0"/>
                </a:solidFill>
                <a:latin typeface="Courier New" panose="02070309020205020404" pitchFamily="49" charset="0"/>
                <a:cs typeface="Courier New" panose="02070309020205020404" pitchFamily="49" charset="0"/>
              </a:rPr>
              <a:t>char</a:t>
            </a:r>
            <a:r>
              <a:rPr lang="en-US" sz="2200" b="1" dirty="0" smtClean="0">
                <a:latin typeface="Courier New" panose="02070309020205020404" pitchFamily="49" charset="0"/>
                <a:cs typeface="Courier New" panose="02070309020205020404" pitchFamily="49" charset="0"/>
              </a:rPr>
              <a:t>* X::</a:t>
            </a:r>
            <a:r>
              <a:rPr lang="en-US" sz="2200" b="1" dirty="0" smtClean="0">
                <a:solidFill>
                  <a:srgbClr val="0070C0"/>
                </a:solidFill>
                <a:latin typeface="Courier New" panose="02070309020205020404" pitchFamily="49" charset="0"/>
                <a:cs typeface="Courier New" panose="02070309020205020404" pitchFamily="49" charset="0"/>
              </a:rPr>
              <a:t>foo</a:t>
            </a:r>
            <a:r>
              <a:rPr lang="en-US" sz="2200" b="1" dirty="0" smtClean="0">
                <a:latin typeface="Courier New" panose="02070309020205020404" pitchFamily="49" charset="0"/>
                <a:cs typeface="Courier New" panose="02070309020205020404" pitchFamily="49" charset="0"/>
              </a:rPr>
              <a:t>(</a:t>
            </a:r>
            <a:r>
              <a:rPr lang="en-US" sz="2200" b="1" dirty="0" smtClean="0">
                <a:solidFill>
                  <a:srgbClr val="0070C0"/>
                </a:solidFill>
                <a:latin typeface="Courier New" panose="02070309020205020404" pitchFamily="49" charset="0"/>
                <a:cs typeface="Courier New" panose="02070309020205020404" pitchFamily="49" charset="0"/>
              </a:rPr>
              <a:t>int</a:t>
            </a:r>
            <a:r>
              <a:rPr lang="en-US" sz="2200" b="1" dirty="0" smtClean="0">
                <a:latin typeface="Courier New" panose="02070309020205020404" pitchFamily="49" charset="0"/>
                <a:cs typeface="Courier New" panose="02070309020205020404" pitchFamily="49" charset="0"/>
              </a:rPr>
              <a:t>);   </a:t>
            </a:r>
            <a:r>
              <a:rPr lang="en-US" sz="2200" b="1" dirty="0" smtClean="0">
                <a:solidFill>
                  <a:srgbClr val="00B050"/>
                </a:solidFill>
                <a:latin typeface="Courier New" panose="02070309020205020404" pitchFamily="49" charset="0"/>
                <a:cs typeface="Courier New" panose="02070309020205020404" pitchFamily="49" charset="0"/>
              </a:rPr>
              <a:t>// members of other classes can be 					     // friends too</a:t>
            </a:r>
          </a:p>
          <a:p>
            <a:r>
              <a:rPr lang="en-US" sz="2200" b="1" dirty="0" smtClean="0">
                <a:latin typeface="Courier New" panose="02070309020205020404" pitchFamily="49" charset="0"/>
                <a:cs typeface="Courier New" panose="02070309020205020404" pitchFamily="49" charset="0"/>
              </a:rPr>
              <a:t>    </a:t>
            </a:r>
            <a:r>
              <a:rPr lang="en-US" sz="2200" b="1" dirty="0" smtClean="0">
                <a:solidFill>
                  <a:srgbClr val="0070C0"/>
                </a:solidFill>
                <a:latin typeface="Courier New" panose="02070309020205020404" pitchFamily="49" charset="0"/>
                <a:cs typeface="Courier New" panose="02070309020205020404" pitchFamily="49" charset="0"/>
              </a:rPr>
              <a:t>friend</a:t>
            </a:r>
            <a:r>
              <a:rPr lang="en-US" sz="2200" b="1" dirty="0" smtClean="0">
                <a:latin typeface="Courier New" panose="02070309020205020404" pitchFamily="49" charset="0"/>
                <a:cs typeface="Courier New" panose="02070309020205020404" pitchFamily="49" charset="0"/>
              </a:rPr>
              <a:t> X::X(</a:t>
            </a:r>
            <a:r>
              <a:rPr lang="en-US" sz="2200" b="1" dirty="0" smtClean="0">
                <a:solidFill>
                  <a:srgbClr val="0070C0"/>
                </a:solidFill>
                <a:latin typeface="Courier New" panose="02070309020205020404" pitchFamily="49" charset="0"/>
                <a:cs typeface="Courier New" panose="02070309020205020404" pitchFamily="49" charset="0"/>
              </a:rPr>
              <a:t>char</a:t>
            </a:r>
            <a:r>
              <a:rPr lang="en-US" sz="2200" b="1" dirty="0" smtClean="0">
                <a:latin typeface="Courier New" panose="02070309020205020404" pitchFamily="49" charset="0"/>
                <a:cs typeface="Courier New" panose="02070309020205020404" pitchFamily="49" charset="0"/>
              </a:rPr>
              <a:t>), X::~X(); </a:t>
            </a:r>
            <a:r>
              <a:rPr lang="en-US" sz="2200" b="1" spc="-100" dirty="0" smtClean="0">
                <a:solidFill>
                  <a:srgbClr val="00B050"/>
                </a:solidFill>
                <a:latin typeface="Courier New" panose="02070309020205020404" pitchFamily="49" charset="0"/>
                <a:cs typeface="Courier New" panose="02070309020205020404" pitchFamily="49" charset="0"/>
              </a:rPr>
              <a:t>// constructors and destructors can be 					     // friends</a:t>
            </a:r>
          </a:p>
          <a:p>
            <a:r>
              <a:rPr lang="en-US" sz="2200" b="1" dirty="0" smtClean="0">
                <a:latin typeface="Courier New" panose="02070309020205020404" pitchFamily="49" charset="0"/>
                <a:cs typeface="Courier New" panose="02070309020205020404" pitchFamily="49" charset="0"/>
              </a:rPr>
              <a:t>};</a:t>
            </a:r>
          </a:p>
          <a:p>
            <a:endParaRPr lang="en-US" sz="1600" b="1" dirty="0" smtClean="0">
              <a:latin typeface="Courier New" panose="02070309020205020404" pitchFamily="49" charset="0"/>
              <a:cs typeface="Courier New" panose="02070309020205020404" pitchFamily="49" charset="0"/>
            </a:endParaRPr>
          </a:p>
          <a:p>
            <a:r>
              <a:rPr lang="en-US" sz="2200" b="1" dirty="0" smtClean="0">
                <a:solidFill>
                  <a:srgbClr val="00B050"/>
                </a:solidFill>
                <a:latin typeface="Courier New" panose="02070309020205020404" pitchFamily="49" charset="0"/>
                <a:cs typeface="Courier New" panose="02070309020205020404" pitchFamily="49" charset="0"/>
              </a:rPr>
              <a:t>// friend declaration does not declare a member function</a:t>
            </a:r>
          </a:p>
          <a:p>
            <a:r>
              <a:rPr lang="en-US" sz="2200" b="1" dirty="0" smtClean="0">
                <a:solidFill>
                  <a:srgbClr val="00B050"/>
                </a:solidFill>
                <a:latin typeface="Courier New" panose="02070309020205020404" pitchFamily="49" charset="0"/>
                <a:cs typeface="Courier New" panose="02070309020205020404" pitchFamily="49" charset="0"/>
              </a:rPr>
              <a:t>// this operator&lt;&lt; still needs to be defined, as a non-member</a:t>
            </a:r>
          </a:p>
          <a:p>
            <a:r>
              <a:rPr lang="en-US" sz="2200" b="1" dirty="0" err="1" smtClean="0">
                <a:latin typeface="Courier New" panose="02070309020205020404" pitchFamily="49" charset="0"/>
                <a:cs typeface="Courier New" panose="02070309020205020404" pitchFamily="49" charset="0"/>
              </a:rPr>
              <a:t>std</a:t>
            </a:r>
            <a:r>
              <a:rPr lang="en-US" sz="2200" b="1" dirty="0" smtClean="0">
                <a:latin typeface="Courier New" panose="02070309020205020404" pitchFamily="49" charset="0"/>
                <a:cs typeface="Courier New" panose="02070309020205020404" pitchFamily="49" charset="0"/>
              </a:rPr>
              <a:t>::</a:t>
            </a:r>
            <a:r>
              <a:rPr lang="en-US" sz="2200" b="1" dirty="0" err="1" smtClean="0">
                <a:latin typeface="Courier New" panose="02070309020205020404" pitchFamily="49" charset="0"/>
                <a:cs typeface="Courier New" panose="02070309020205020404" pitchFamily="49" charset="0"/>
              </a:rPr>
              <a:t>ostream</a:t>
            </a:r>
            <a:r>
              <a:rPr lang="en-US" sz="2200" b="1" dirty="0" smtClean="0">
                <a:latin typeface="Courier New" panose="02070309020205020404" pitchFamily="49" charset="0"/>
                <a:cs typeface="Courier New" panose="02070309020205020404" pitchFamily="49" charset="0"/>
              </a:rPr>
              <a:t>&amp; </a:t>
            </a:r>
            <a:r>
              <a:rPr lang="en-US" sz="2200" b="1" dirty="0" smtClean="0">
                <a:solidFill>
                  <a:srgbClr val="0070C0"/>
                </a:solidFill>
                <a:latin typeface="Courier New" panose="02070309020205020404" pitchFamily="49" charset="0"/>
                <a:cs typeface="Courier New" panose="02070309020205020404" pitchFamily="49" charset="0"/>
              </a:rPr>
              <a:t>operator</a:t>
            </a:r>
            <a:r>
              <a:rPr lang="en-US" sz="2200" b="1" dirty="0" smtClean="0">
                <a:latin typeface="Courier New" panose="02070309020205020404" pitchFamily="49" charset="0"/>
                <a:cs typeface="Courier New" panose="02070309020205020404" pitchFamily="49" charset="0"/>
              </a:rPr>
              <a:t>&lt;&lt;(</a:t>
            </a:r>
            <a:r>
              <a:rPr lang="en-US" sz="2200" b="1" dirty="0" err="1" smtClean="0">
                <a:latin typeface="Courier New" panose="02070309020205020404" pitchFamily="49" charset="0"/>
                <a:cs typeface="Courier New" panose="02070309020205020404" pitchFamily="49" charset="0"/>
              </a:rPr>
              <a:t>std</a:t>
            </a:r>
            <a:r>
              <a:rPr lang="en-US" sz="2200" b="1" dirty="0" smtClean="0">
                <a:latin typeface="Courier New" panose="02070309020205020404" pitchFamily="49" charset="0"/>
                <a:cs typeface="Courier New" panose="02070309020205020404" pitchFamily="49" charset="0"/>
              </a:rPr>
              <a:t>::</a:t>
            </a:r>
            <a:r>
              <a:rPr lang="en-US" sz="2200" b="1" dirty="0" err="1" smtClean="0">
                <a:latin typeface="Courier New" panose="02070309020205020404" pitchFamily="49" charset="0"/>
                <a:cs typeface="Courier New" panose="02070309020205020404" pitchFamily="49" charset="0"/>
              </a:rPr>
              <a:t>ostream</a:t>
            </a:r>
            <a:r>
              <a:rPr lang="en-US" sz="2200" b="1" dirty="0" smtClean="0">
                <a:latin typeface="Courier New" panose="02070309020205020404" pitchFamily="49" charset="0"/>
                <a:cs typeface="Courier New" panose="02070309020205020404" pitchFamily="49" charset="0"/>
              </a:rPr>
              <a:t>&amp; out, </a:t>
            </a:r>
            <a:r>
              <a:rPr lang="en-US" sz="2200" b="1" dirty="0" err="1" smtClean="0">
                <a:solidFill>
                  <a:srgbClr val="0070C0"/>
                </a:solidFill>
                <a:latin typeface="Courier New" panose="02070309020205020404" pitchFamily="49" charset="0"/>
                <a:cs typeface="Courier New" panose="02070309020205020404" pitchFamily="49" charset="0"/>
              </a:rPr>
              <a:t>const</a:t>
            </a:r>
            <a:r>
              <a:rPr lang="en-US" sz="2200" b="1" dirty="0" smtClean="0">
                <a:solidFill>
                  <a:srgbClr val="0070C0"/>
                </a:solidFill>
                <a:latin typeface="Courier New" panose="02070309020205020404" pitchFamily="49" charset="0"/>
                <a:cs typeface="Courier New" panose="02070309020205020404" pitchFamily="49" charset="0"/>
              </a:rPr>
              <a:t> </a:t>
            </a:r>
            <a:r>
              <a:rPr lang="en-US" sz="2200" b="1" dirty="0" smtClean="0">
                <a:latin typeface="Courier New" panose="02070309020205020404" pitchFamily="49" charset="0"/>
                <a:cs typeface="Courier New" panose="02070309020205020404" pitchFamily="49" charset="0"/>
              </a:rPr>
              <a:t>Y&amp; y)</a:t>
            </a:r>
          </a:p>
          <a:p>
            <a:r>
              <a:rPr lang="en-US" sz="2200" b="1" dirty="0" smtClean="0">
                <a:latin typeface="Courier New" panose="02070309020205020404" pitchFamily="49" charset="0"/>
                <a:cs typeface="Courier New" panose="02070309020205020404" pitchFamily="49" charset="0"/>
              </a:rPr>
              <a:t>{</a:t>
            </a:r>
          </a:p>
          <a:p>
            <a:r>
              <a:rPr lang="en-US" sz="2200" b="1" dirty="0" smtClean="0">
                <a:latin typeface="Courier New" panose="02070309020205020404" pitchFamily="49" charset="0"/>
                <a:cs typeface="Courier New" panose="02070309020205020404" pitchFamily="49" charset="0"/>
              </a:rPr>
              <a:t>    </a:t>
            </a:r>
            <a:r>
              <a:rPr lang="en-US" sz="2200" b="1" dirty="0" smtClean="0">
                <a:solidFill>
                  <a:srgbClr val="0070C0"/>
                </a:solidFill>
                <a:latin typeface="Courier New" panose="02070309020205020404" pitchFamily="49" charset="0"/>
                <a:cs typeface="Courier New" panose="02070309020205020404" pitchFamily="49" charset="0"/>
              </a:rPr>
              <a:t>return</a:t>
            </a:r>
            <a:r>
              <a:rPr lang="en-US" sz="2200" b="1" dirty="0" smtClean="0">
                <a:latin typeface="Courier New" panose="02070309020205020404" pitchFamily="49" charset="0"/>
                <a:cs typeface="Courier New" panose="02070309020205020404" pitchFamily="49" charset="0"/>
              </a:rPr>
              <a:t> out &lt;&lt; </a:t>
            </a:r>
            <a:r>
              <a:rPr lang="en-US" sz="2200" b="1" dirty="0" err="1" smtClean="0">
                <a:latin typeface="Courier New" panose="02070309020205020404" pitchFamily="49" charset="0"/>
                <a:cs typeface="Courier New" panose="02070309020205020404" pitchFamily="49" charset="0"/>
              </a:rPr>
              <a:t>y.data</a:t>
            </a:r>
            <a:r>
              <a:rPr lang="en-US" sz="2200" b="1" dirty="0" smtClean="0">
                <a:latin typeface="Courier New" panose="02070309020205020404" pitchFamily="49" charset="0"/>
                <a:cs typeface="Courier New" panose="02070309020205020404" pitchFamily="49" charset="0"/>
              </a:rPr>
              <a:t>; </a:t>
            </a:r>
            <a:r>
              <a:rPr lang="en-US" sz="2200" b="1" dirty="0" smtClean="0">
                <a:solidFill>
                  <a:srgbClr val="00B050"/>
                </a:solidFill>
                <a:latin typeface="Courier New" panose="02070309020205020404" pitchFamily="49" charset="0"/>
                <a:cs typeface="Courier New" panose="02070309020205020404" pitchFamily="49" charset="0"/>
              </a:rPr>
              <a:t>// can access private member Y::data</a:t>
            </a:r>
          </a:p>
          <a:p>
            <a:r>
              <a:rPr lang="en-US" sz="2200" b="1" dirty="0" smtClean="0">
                <a:latin typeface="Courier New" panose="02070309020205020404" pitchFamily="49" charset="0"/>
                <a:cs typeface="Courier New" panose="02070309020205020404" pitchFamily="49" charset="0"/>
              </a:rPr>
              <a:t>}</a:t>
            </a:r>
            <a:endParaRPr 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2885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60714"/>
            <a:ext cx="9144000" cy="1569660"/>
          </a:xfrm>
          <a:prstGeom prst="rect">
            <a:avLst/>
          </a:prstGeom>
        </p:spPr>
        <p:txBody>
          <a:bodyPr wrap="square">
            <a:spAutoFit/>
          </a:bodyPr>
          <a:lstStyle/>
          <a:p>
            <a:pPr marL="342900" indent="-342900">
              <a:buFont typeface="Arial" panose="020B0604020202020204" pitchFamily="34" charset="0"/>
              <a:buChar char="•"/>
            </a:pPr>
            <a:r>
              <a:rPr lang="en-US" altLang="en-US" sz="3200" dirty="0" smtClean="0">
                <a:latin typeface="Georgia" panose="02040502050405020303" pitchFamily="18" charset="0"/>
              </a:rPr>
              <a:t>Defines a non-member function, and makes it a friend of this class at the same time</a:t>
            </a:r>
          </a:p>
          <a:p>
            <a:pPr marL="342900" indent="-342900">
              <a:buFont typeface="Arial" panose="020B0604020202020204" pitchFamily="34" charset="0"/>
              <a:buChar char="•"/>
            </a:pPr>
            <a:r>
              <a:rPr lang="en-US" altLang="en-US" sz="3200" dirty="0" smtClean="0">
                <a:latin typeface="Georgia" panose="02040502050405020303" pitchFamily="18" charset="0"/>
              </a:rPr>
              <a:t> Such non-member function is always </a:t>
            </a:r>
            <a:r>
              <a:rPr lang="en-US" altLang="en-US" sz="3200" dirty="0" smtClean="0">
                <a:solidFill>
                  <a:schemeClr val="accent2"/>
                </a:solidFill>
                <a:latin typeface="Georgia" panose="02040502050405020303" pitchFamily="18" charset="0"/>
              </a:rPr>
              <a:t>inline</a:t>
            </a:r>
            <a:endParaRPr lang="en-US" altLang="en-US" sz="28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Friend Functions</a:t>
            </a:r>
          </a:p>
        </p:txBody>
      </p:sp>
      <p:sp>
        <p:nvSpPr>
          <p:cNvPr id="4" name="Rectangle 3"/>
          <p:cNvSpPr/>
          <p:nvPr/>
        </p:nvSpPr>
        <p:spPr>
          <a:xfrm>
            <a:off x="1005987" y="2930374"/>
            <a:ext cx="10180026" cy="3785652"/>
          </a:xfrm>
          <a:prstGeom prst="rect">
            <a:avLst/>
          </a:prstGeom>
          <a:solidFill>
            <a:schemeClr val="accent1">
              <a:lumMod val="20000"/>
              <a:lumOff val="80000"/>
            </a:schemeClr>
          </a:solidFill>
        </p:spPr>
        <p:txBody>
          <a:bodyPr wrap="square">
            <a:spAutoFit/>
          </a:bodyPr>
          <a:lstStyle/>
          <a:p>
            <a:r>
              <a:rPr lang="en-US" sz="2400" b="1" dirty="0" smtClean="0">
                <a:solidFill>
                  <a:srgbClr val="0070C0"/>
                </a:solidFill>
                <a:latin typeface="Courier New" panose="02070309020205020404" pitchFamily="49" charset="0"/>
                <a:cs typeface="Courier New" panose="02070309020205020404" pitchFamily="49" charset="0"/>
              </a:rPr>
              <a:t>class </a:t>
            </a:r>
            <a:r>
              <a:rPr lang="en-US" sz="2400" b="1" dirty="0" smtClean="0">
                <a:latin typeface="Courier New" panose="02070309020205020404" pitchFamily="49" charset="0"/>
                <a:cs typeface="Courier New" panose="02070309020205020404" pitchFamily="49" charset="0"/>
              </a:rPr>
              <a:t>X {</a:t>
            </a:r>
          </a:p>
          <a:p>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solidFill>
                  <a:srgbClr val="0070C0"/>
                </a:solidFill>
                <a:latin typeface="Courier New" panose="02070309020205020404" pitchFamily="49" charset="0"/>
                <a:cs typeface="Courier New" panose="02070309020205020404" pitchFamily="49" charset="0"/>
              </a:rPr>
              <a:t> a;</a:t>
            </a:r>
          </a:p>
          <a:p>
            <a:r>
              <a:rPr lang="en-US" sz="2400" b="1" dirty="0" smtClean="0">
                <a:solidFill>
                  <a:srgbClr val="0070C0"/>
                </a:solidFill>
                <a:latin typeface="Courier New" panose="02070309020205020404" pitchFamily="49" charset="0"/>
                <a:cs typeface="Courier New" panose="02070309020205020404" pitchFamily="49" charset="0"/>
              </a:rPr>
              <a:t>    friend void </a:t>
            </a:r>
            <a:r>
              <a:rPr lang="en-US" sz="2400" b="1" dirty="0" err="1" smtClean="0">
                <a:latin typeface="Courier New" panose="02070309020205020404" pitchFamily="49" charset="0"/>
                <a:cs typeface="Courier New" panose="02070309020205020404" pitchFamily="49" charset="0"/>
              </a:rPr>
              <a:t>friend_set</a:t>
            </a:r>
            <a:r>
              <a:rPr lang="en-US" sz="2400" b="1" dirty="0" smtClean="0">
                <a:latin typeface="Courier New" panose="02070309020205020404" pitchFamily="49" charset="0"/>
                <a:cs typeface="Courier New" panose="02070309020205020404" pitchFamily="49" charset="0"/>
              </a:rPr>
              <a:t>(X&amp; p, </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i</a:t>
            </a:r>
            <a:r>
              <a:rPr lang="en-US" sz="2400" b="1" dirty="0" smtClean="0">
                <a:latin typeface="Courier New" panose="02070309020205020404" pitchFamily="49" charset="0"/>
                <a:cs typeface="Courier New" panose="02070309020205020404" pitchFamily="49" charset="0"/>
              </a:rPr>
              <a:t>) {</a:t>
            </a:r>
          </a:p>
          <a:p>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p.a</a:t>
            </a:r>
            <a:r>
              <a:rPr lang="en-US" sz="2400" b="1" dirty="0" smtClean="0">
                <a:latin typeface="Courier New" panose="02070309020205020404" pitchFamily="49" charset="0"/>
                <a:cs typeface="Courier New" panose="02070309020205020404" pitchFamily="49" charset="0"/>
              </a:rPr>
              <a:t> = </a:t>
            </a:r>
            <a:r>
              <a:rPr lang="en-US" sz="2400" b="1" dirty="0" err="1" smtClean="0">
                <a:latin typeface="Courier New" panose="02070309020205020404" pitchFamily="49" charset="0"/>
                <a:cs typeface="Courier New" panose="02070309020205020404" pitchFamily="49" charset="0"/>
              </a:rPr>
              <a:t>i</a:t>
            </a:r>
            <a:r>
              <a:rPr lang="en-US" sz="2400" b="1" dirty="0" smtClean="0">
                <a:latin typeface="Courier New" panose="02070309020205020404" pitchFamily="49" charset="0"/>
                <a:cs typeface="Courier New" panose="02070309020205020404" pitchFamily="49" charset="0"/>
              </a:rPr>
              <a:t>; </a:t>
            </a:r>
            <a:r>
              <a:rPr lang="en-US" sz="2400" b="1" dirty="0" smtClean="0">
                <a:solidFill>
                  <a:srgbClr val="00B050"/>
                </a:solidFill>
                <a:latin typeface="Courier New" panose="02070309020205020404" pitchFamily="49" charset="0"/>
                <a:cs typeface="Courier New" panose="02070309020205020404" pitchFamily="49" charset="0"/>
              </a:rPr>
              <a:t>// this is a non-member function</a:t>
            </a:r>
          </a:p>
          <a:p>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70C0"/>
                </a:solidFill>
                <a:latin typeface="Courier New" panose="02070309020205020404" pitchFamily="49" charset="0"/>
                <a:cs typeface="Courier New" panose="02070309020205020404" pitchFamily="49" charset="0"/>
              </a:rPr>
              <a:t> public:</a:t>
            </a:r>
          </a:p>
          <a:p>
            <a:r>
              <a:rPr lang="en-US" sz="2400" b="1" dirty="0" smtClean="0">
                <a:solidFill>
                  <a:srgbClr val="0070C0"/>
                </a:solidFill>
                <a:latin typeface="Courier New" panose="02070309020205020404" pitchFamily="49" charset="0"/>
                <a:cs typeface="Courier New" panose="02070309020205020404" pitchFamily="49" charset="0"/>
              </a:rPr>
              <a:t>    void </a:t>
            </a:r>
            <a:r>
              <a:rPr lang="en-US" sz="2400" b="1" dirty="0" err="1" smtClean="0">
                <a:latin typeface="Courier New" panose="02070309020205020404" pitchFamily="49" charset="0"/>
                <a:cs typeface="Courier New" panose="02070309020205020404" pitchFamily="49" charset="0"/>
              </a:rPr>
              <a:t>member_set</a:t>
            </a:r>
            <a:r>
              <a:rPr lang="en-US" sz="2400" b="1" dirty="0" smtClean="0">
                <a:latin typeface="Courier New" panose="02070309020205020404" pitchFamily="49" charset="0"/>
                <a:cs typeface="Courier New" panose="02070309020205020404" pitchFamily="49" charset="0"/>
              </a:rPr>
              <a:t>(</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i</a:t>
            </a:r>
            <a:r>
              <a:rPr lang="en-US" sz="2400" b="1" dirty="0" smtClean="0">
                <a:latin typeface="Courier New" panose="02070309020205020404" pitchFamily="49" charset="0"/>
                <a:cs typeface="Courier New" panose="02070309020205020404" pitchFamily="49" charset="0"/>
              </a:rPr>
              <a:t>) {</a:t>
            </a:r>
          </a:p>
          <a:p>
            <a:r>
              <a:rPr lang="en-US" sz="2400" b="1" dirty="0" smtClean="0">
                <a:latin typeface="Courier New" panose="02070309020205020404" pitchFamily="49" charset="0"/>
                <a:cs typeface="Courier New" panose="02070309020205020404" pitchFamily="49" charset="0"/>
              </a:rPr>
              <a:t>        a = </a:t>
            </a:r>
            <a:r>
              <a:rPr lang="en-US" sz="2400" b="1" dirty="0" err="1" smtClean="0">
                <a:latin typeface="Courier New" panose="02070309020205020404" pitchFamily="49" charset="0"/>
                <a:cs typeface="Courier New" panose="02070309020205020404" pitchFamily="49" charset="0"/>
              </a:rPr>
              <a:t>i</a:t>
            </a:r>
            <a:r>
              <a:rPr lang="en-US" sz="2400" b="1" dirty="0" smtClean="0">
                <a:latin typeface="Courier New" panose="02070309020205020404" pitchFamily="49" charset="0"/>
                <a:cs typeface="Courier New" panose="02070309020205020404" pitchFamily="49" charset="0"/>
              </a:rPr>
              <a:t>; </a:t>
            </a:r>
            <a:r>
              <a:rPr lang="en-US" sz="2400" b="1" dirty="0" smtClean="0">
                <a:solidFill>
                  <a:srgbClr val="00B050"/>
                </a:solidFill>
                <a:latin typeface="Courier New" panose="02070309020205020404" pitchFamily="49" charset="0"/>
                <a:cs typeface="Courier New" panose="02070309020205020404" pitchFamily="49" charset="0"/>
              </a:rPr>
              <a:t>// this is a member function</a:t>
            </a:r>
          </a:p>
          <a:p>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6066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normAutofit/>
          </a:bodyPr>
          <a:lstStyle/>
          <a:p>
            <a:r>
              <a:rPr lang="en-US" altLang="en-US" dirty="0" smtClean="0">
                <a:latin typeface="Georgia" panose="02040502050405020303" pitchFamily="18" charset="0"/>
              </a:rPr>
              <a:t>Template Friends</a:t>
            </a:r>
            <a:endParaRPr lang="en-US" dirty="0"/>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6096000" y="6101834"/>
            <a:ext cx="5082482" cy="646331"/>
          </a:xfrm>
          <a:prstGeom prst="rect">
            <a:avLst/>
          </a:prstGeom>
        </p:spPr>
        <p:txBody>
          <a:bodyPr wrap="none">
            <a:spAutoFit/>
          </a:bodyPr>
          <a:lstStyle/>
          <a:p>
            <a:r>
              <a:rPr lang="en-US" dirty="0" smtClean="0">
                <a:hlinkClick r:id="rId3"/>
              </a:rPr>
              <a:t>http://en.cppreference.com/w/cpp/language/friend</a:t>
            </a:r>
            <a:endParaRPr lang="en-US" dirty="0" smtClean="0"/>
          </a:p>
          <a:p>
            <a:endParaRPr lang="en-US" dirty="0"/>
          </a:p>
        </p:txBody>
      </p:sp>
    </p:spTree>
    <p:extLst>
      <p:ext uri="{BB962C8B-B14F-4D97-AF65-F5344CB8AC3E}">
        <p14:creationId xmlns:p14="http://schemas.microsoft.com/office/powerpoint/2010/main" val="44248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60714"/>
            <a:ext cx="9144000" cy="5016758"/>
          </a:xfrm>
          <a:prstGeom prst="rect">
            <a:avLst/>
          </a:prstGeom>
        </p:spPr>
        <p:txBody>
          <a:bodyPr wrap="square">
            <a:spAutoFit/>
          </a:bodyPr>
          <a:lstStyle/>
          <a:p>
            <a:pPr marL="342900" indent="-342900">
              <a:buFont typeface="Arial" panose="020B0604020202020204" pitchFamily="34" charset="0"/>
              <a:buChar char="•"/>
            </a:pPr>
            <a:r>
              <a:rPr lang="en-US" altLang="en-US" sz="3200" dirty="0" smtClean="0">
                <a:latin typeface="Georgia" panose="02040502050405020303" pitchFamily="18" charset="0"/>
              </a:rPr>
              <a:t>Both </a:t>
            </a:r>
            <a:r>
              <a:rPr lang="en-US" altLang="en-US" sz="3200" i="1" dirty="0" smtClean="0">
                <a:solidFill>
                  <a:srgbClr val="0070C0"/>
                </a:solidFill>
                <a:latin typeface="Georgia" panose="02040502050405020303" pitchFamily="18" charset="0"/>
              </a:rPr>
              <a:t>function template </a:t>
            </a:r>
            <a:r>
              <a:rPr lang="en-US" altLang="en-US" sz="3200" dirty="0" smtClean="0">
                <a:latin typeface="Georgia" panose="02040502050405020303" pitchFamily="18" charset="0"/>
              </a:rPr>
              <a:t>and </a:t>
            </a:r>
            <a:r>
              <a:rPr lang="en-US" altLang="en-US" sz="3200" i="1" dirty="0" smtClean="0">
                <a:solidFill>
                  <a:srgbClr val="0070C0"/>
                </a:solidFill>
                <a:latin typeface="Georgia" panose="02040502050405020303" pitchFamily="18" charset="0"/>
              </a:rPr>
              <a:t>class template </a:t>
            </a:r>
            <a:r>
              <a:rPr lang="en-US" altLang="en-US" sz="3200" dirty="0" smtClean="0">
                <a:latin typeface="Georgia" panose="02040502050405020303" pitchFamily="18" charset="0"/>
              </a:rPr>
              <a:t>declarations may appear with the </a:t>
            </a:r>
            <a:r>
              <a:rPr lang="en-US" altLang="en-US" sz="3200" dirty="0" smtClean="0">
                <a:solidFill>
                  <a:srgbClr val="C00000"/>
                </a:solidFill>
                <a:latin typeface="Georgia" panose="02040502050405020303" pitchFamily="18" charset="0"/>
              </a:rPr>
              <a:t>friend</a:t>
            </a:r>
            <a:r>
              <a:rPr lang="en-US" altLang="en-US" sz="3200" dirty="0" smtClean="0">
                <a:latin typeface="Georgia" panose="02040502050405020303" pitchFamily="18" charset="0"/>
              </a:rPr>
              <a:t> </a:t>
            </a:r>
            <a:r>
              <a:rPr lang="en-US" altLang="en-US" sz="3200" dirty="0" err="1" smtClean="0">
                <a:latin typeface="Georgia" panose="02040502050405020303" pitchFamily="18" charset="0"/>
              </a:rPr>
              <a:t>specifier</a:t>
            </a:r>
            <a:r>
              <a:rPr lang="en-US" altLang="en-US" sz="3200" dirty="0" smtClean="0">
                <a:latin typeface="Georgia" panose="02040502050405020303" pitchFamily="18" charset="0"/>
              </a:rPr>
              <a:t> in any non-local class or class template (although only function templates may be defined within the class or class template that is granting friendship)</a:t>
            </a:r>
          </a:p>
          <a:p>
            <a:pPr marL="342900" indent="-342900">
              <a:buFont typeface="Arial" panose="020B0604020202020204" pitchFamily="34" charset="0"/>
              <a:buChar char="•"/>
            </a:pPr>
            <a:r>
              <a:rPr lang="en-US" altLang="en-US" sz="3200" dirty="0" smtClean="0">
                <a:latin typeface="Georgia" panose="02040502050405020303" pitchFamily="18" charset="0"/>
              </a:rPr>
              <a:t>In this case, every specialization of the template becomes a friend, whether it is implicitly instantiated, partially specialized, or explicitly specialized</a:t>
            </a:r>
            <a:endParaRPr lang="en-US" altLang="en-US" sz="28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Template Friends</a:t>
            </a:r>
          </a:p>
        </p:txBody>
      </p:sp>
    </p:spTree>
    <p:extLst>
      <p:ext uri="{BB962C8B-B14F-4D97-AF65-F5344CB8AC3E}">
        <p14:creationId xmlns:p14="http://schemas.microsoft.com/office/powerpoint/2010/main" val="2850451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Template Friends</a:t>
            </a:r>
          </a:p>
        </p:txBody>
      </p:sp>
      <p:sp>
        <p:nvSpPr>
          <p:cNvPr id="4" name="Rectangle 3"/>
          <p:cNvSpPr/>
          <p:nvPr/>
        </p:nvSpPr>
        <p:spPr>
          <a:xfrm>
            <a:off x="1005987" y="1784048"/>
            <a:ext cx="10180026" cy="2677656"/>
          </a:xfrm>
          <a:prstGeom prst="rect">
            <a:avLst/>
          </a:prstGeom>
          <a:solidFill>
            <a:schemeClr val="accent1">
              <a:lumMod val="20000"/>
              <a:lumOff val="80000"/>
            </a:schemeClr>
          </a:solidFill>
        </p:spPr>
        <p:txBody>
          <a:bodyPr wrap="square">
            <a:spAutoFit/>
          </a:bodyPr>
          <a:lstStyle/>
          <a:p>
            <a:r>
              <a:rPr lang="en-US" sz="2400" b="1" dirty="0" smtClean="0">
                <a:solidFill>
                  <a:srgbClr val="0070C0"/>
                </a:solidFill>
                <a:latin typeface="Courier New" panose="02070309020205020404" pitchFamily="49" charset="0"/>
                <a:cs typeface="Courier New" panose="02070309020205020404" pitchFamily="49" charset="0"/>
              </a:rPr>
              <a:t>class </a:t>
            </a:r>
            <a:r>
              <a:rPr lang="en-US" sz="2400" b="1" dirty="0" smtClean="0">
                <a:latin typeface="Courier New" panose="02070309020205020404" pitchFamily="49" charset="0"/>
                <a:cs typeface="Courier New" panose="02070309020205020404" pitchFamily="49" charset="0"/>
              </a:rPr>
              <a:t>A {</a:t>
            </a:r>
          </a:p>
          <a:p>
            <a:r>
              <a:rPr lang="en-US" sz="2400" b="1" dirty="0" smtClean="0">
                <a:solidFill>
                  <a:srgbClr val="0070C0"/>
                </a:solidFill>
                <a:latin typeface="Courier New" panose="02070309020205020404" pitchFamily="49" charset="0"/>
                <a:cs typeface="Courier New" panose="02070309020205020404" pitchFamily="49" charset="0"/>
              </a:rPr>
              <a:t>    template</a:t>
            </a:r>
            <a:r>
              <a:rPr lang="en-US" sz="2400" b="1" dirty="0" smtClean="0">
                <a:latin typeface="Courier New" panose="02070309020205020404" pitchFamily="49" charset="0"/>
                <a:cs typeface="Courier New" panose="02070309020205020404" pitchFamily="49" charset="0"/>
              </a:rPr>
              <a:t>&lt;</a:t>
            </a:r>
            <a:r>
              <a:rPr lang="en-US" sz="2400" b="1" dirty="0" err="1" smtClean="0">
                <a:solidFill>
                  <a:srgbClr val="0070C0"/>
                </a:solidFill>
                <a:latin typeface="Courier New" panose="02070309020205020404" pitchFamily="49" charset="0"/>
                <a:cs typeface="Courier New" panose="02070309020205020404" pitchFamily="49" charset="0"/>
              </a:rPr>
              <a:t>typename</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T&gt;</a:t>
            </a:r>
          </a:p>
          <a:p>
            <a:r>
              <a:rPr lang="en-US" sz="2400" b="1" dirty="0" smtClean="0">
                <a:solidFill>
                  <a:srgbClr val="0070C0"/>
                </a:solidFill>
                <a:latin typeface="Courier New" panose="02070309020205020404" pitchFamily="49" charset="0"/>
                <a:cs typeface="Courier New" panose="02070309020205020404" pitchFamily="49" charset="0"/>
              </a:rPr>
              <a:t>    friend class </a:t>
            </a:r>
            <a:r>
              <a:rPr lang="en-US" sz="2400" b="1" dirty="0" smtClean="0">
                <a:latin typeface="Courier New" panose="02070309020205020404" pitchFamily="49" charset="0"/>
                <a:cs typeface="Courier New" panose="02070309020205020404" pitchFamily="49" charset="0"/>
              </a:rPr>
              <a:t>B;</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solidFill>
                  <a:srgbClr val="00B050"/>
                </a:solidFill>
                <a:latin typeface="Courier New" panose="02070309020205020404" pitchFamily="49" charset="0"/>
                <a:cs typeface="Courier New" panose="02070309020205020404" pitchFamily="49" charset="0"/>
              </a:rPr>
              <a:t>// every B&lt;T&gt; is a friend of A</a:t>
            </a:r>
          </a:p>
          <a:p>
            <a:r>
              <a:rPr lang="en-US" sz="2400" b="1" dirty="0" smtClean="0">
                <a:solidFill>
                  <a:srgbClr val="0070C0"/>
                </a:solidFill>
                <a:latin typeface="Courier New" panose="02070309020205020404" pitchFamily="49" charset="0"/>
                <a:cs typeface="Courier New" panose="02070309020205020404" pitchFamily="49" charset="0"/>
              </a:rPr>
              <a:t> </a:t>
            </a:r>
          </a:p>
          <a:p>
            <a:r>
              <a:rPr lang="en-US" sz="2400" b="1" dirty="0" smtClean="0">
                <a:solidFill>
                  <a:srgbClr val="0070C0"/>
                </a:solidFill>
                <a:latin typeface="Courier New" panose="02070309020205020404" pitchFamily="49" charset="0"/>
                <a:cs typeface="Courier New" panose="02070309020205020404" pitchFamily="49" charset="0"/>
              </a:rPr>
              <a:t>    template</a:t>
            </a:r>
            <a:r>
              <a:rPr lang="en-US" sz="2400" b="1" dirty="0" smtClean="0">
                <a:latin typeface="Courier New" panose="02070309020205020404" pitchFamily="49" charset="0"/>
                <a:cs typeface="Courier New" panose="02070309020205020404" pitchFamily="49" charset="0"/>
              </a:rPr>
              <a:t>&lt;</a:t>
            </a:r>
            <a:r>
              <a:rPr lang="en-US" sz="2400" b="1" dirty="0" err="1" smtClean="0">
                <a:solidFill>
                  <a:srgbClr val="0070C0"/>
                </a:solidFill>
                <a:latin typeface="Courier New" panose="02070309020205020404" pitchFamily="49" charset="0"/>
                <a:cs typeface="Courier New" panose="02070309020205020404" pitchFamily="49" charset="0"/>
              </a:rPr>
              <a:t>typename</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T&gt;</a:t>
            </a:r>
          </a:p>
          <a:p>
            <a:r>
              <a:rPr lang="en-US" sz="2400" b="1" dirty="0" smtClean="0">
                <a:solidFill>
                  <a:srgbClr val="0070C0"/>
                </a:solidFill>
                <a:latin typeface="Courier New" panose="02070309020205020404" pitchFamily="49" charset="0"/>
                <a:cs typeface="Courier New" panose="02070309020205020404" pitchFamily="49" charset="0"/>
              </a:rPr>
              <a:t>    friend void </a:t>
            </a:r>
            <a:r>
              <a:rPr lang="en-US" sz="2400" b="1" dirty="0" smtClean="0">
                <a:latin typeface="Courier New" panose="02070309020205020404" pitchFamily="49" charset="0"/>
                <a:cs typeface="Courier New" panose="02070309020205020404" pitchFamily="49" charset="0"/>
              </a:rPr>
              <a:t>f(T) {} </a:t>
            </a:r>
            <a:r>
              <a:rPr lang="en-US" sz="2400" b="1" dirty="0" smtClean="0">
                <a:solidFill>
                  <a:srgbClr val="00B050"/>
                </a:solidFill>
                <a:latin typeface="Courier New" panose="02070309020205020404" pitchFamily="49" charset="0"/>
                <a:cs typeface="Courier New" panose="02070309020205020404" pitchFamily="49" charset="0"/>
              </a:rPr>
              <a:t>// every f&lt;T&gt; is a friend of A</a:t>
            </a:r>
          </a:p>
          <a:p>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4949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60714"/>
            <a:ext cx="9144000" cy="1569660"/>
          </a:xfrm>
          <a:prstGeom prst="rect">
            <a:avLst/>
          </a:prstGeom>
        </p:spPr>
        <p:txBody>
          <a:bodyPr wrap="square">
            <a:spAutoFit/>
          </a:bodyPr>
          <a:lstStyle/>
          <a:p>
            <a:pPr marL="342900" indent="-342900">
              <a:buFont typeface="Arial" panose="020B0604020202020204" pitchFamily="34" charset="0"/>
              <a:buChar char="•"/>
            </a:pPr>
            <a:r>
              <a:rPr lang="en-US" altLang="en-US" sz="3200" dirty="0" smtClean="0">
                <a:latin typeface="Georgia" panose="02040502050405020303" pitchFamily="18" charset="0"/>
              </a:rPr>
              <a:t>Friend declarations </a:t>
            </a:r>
            <a:r>
              <a:rPr lang="en-US" altLang="en-US" sz="3200" dirty="0" smtClean="0">
                <a:solidFill>
                  <a:srgbClr val="C00000"/>
                </a:solidFill>
                <a:latin typeface="Georgia" panose="02040502050405020303" pitchFamily="18" charset="0"/>
              </a:rPr>
              <a:t>cannot</a:t>
            </a:r>
            <a:r>
              <a:rPr lang="en-US" altLang="en-US" sz="3200" dirty="0" smtClean="0">
                <a:latin typeface="Georgia" panose="02040502050405020303" pitchFamily="18" charset="0"/>
              </a:rPr>
              <a:t> refer to </a:t>
            </a:r>
            <a:r>
              <a:rPr lang="en-US" altLang="en-US" sz="3200" i="1" dirty="0" smtClean="0">
                <a:solidFill>
                  <a:srgbClr val="0070C0"/>
                </a:solidFill>
                <a:latin typeface="Georgia" panose="02040502050405020303" pitchFamily="18" charset="0"/>
              </a:rPr>
              <a:t>partial </a:t>
            </a:r>
            <a:r>
              <a:rPr lang="en-US" altLang="en-US" sz="3200" dirty="0" smtClean="0">
                <a:latin typeface="Georgia" panose="02040502050405020303" pitchFamily="18" charset="0"/>
              </a:rPr>
              <a:t>specializations, but </a:t>
            </a:r>
            <a:r>
              <a:rPr lang="en-US" altLang="en-US" sz="3200" dirty="0" smtClean="0">
                <a:solidFill>
                  <a:srgbClr val="00B050"/>
                </a:solidFill>
                <a:latin typeface="Georgia" panose="02040502050405020303" pitchFamily="18" charset="0"/>
              </a:rPr>
              <a:t>can</a:t>
            </a:r>
            <a:r>
              <a:rPr lang="en-US" altLang="en-US" sz="3200" dirty="0" smtClean="0">
                <a:latin typeface="Georgia" panose="02040502050405020303" pitchFamily="18" charset="0"/>
              </a:rPr>
              <a:t> refer to </a:t>
            </a:r>
            <a:r>
              <a:rPr lang="en-US" altLang="en-US" sz="3200" i="1" dirty="0" smtClean="0">
                <a:solidFill>
                  <a:srgbClr val="0070C0"/>
                </a:solidFill>
                <a:latin typeface="Georgia" panose="02040502050405020303" pitchFamily="18" charset="0"/>
              </a:rPr>
              <a:t>full</a:t>
            </a:r>
            <a:r>
              <a:rPr lang="en-US" altLang="en-US" sz="3200" dirty="0" smtClean="0">
                <a:latin typeface="Georgia" panose="02040502050405020303" pitchFamily="18" charset="0"/>
              </a:rPr>
              <a:t> specializations:</a:t>
            </a:r>
            <a:endParaRPr lang="en-US" altLang="en-US" sz="28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Template Friends</a:t>
            </a:r>
          </a:p>
        </p:txBody>
      </p:sp>
      <p:sp>
        <p:nvSpPr>
          <p:cNvPr id="4" name="Rectangle 3"/>
          <p:cNvSpPr/>
          <p:nvPr/>
        </p:nvSpPr>
        <p:spPr>
          <a:xfrm>
            <a:off x="1005987" y="2946098"/>
            <a:ext cx="10180026" cy="2677656"/>
          </a:xfrm>
          <a:prstGeom prst="rect">
            <a:avLst/>
          </a:prstGeom>
          <a:solidFill>
            <a:schemeClr val="accent1">
              <a:lumMod val="20000"/>
              <a:lumOff val="80000"/>
            </a:schemeClr>
          </a:solidFill>
        </p:spPr>
        <p:txBody>
          <a:bodyPr wrap="square">
            <a:spAutoFit/>
          </a:bodyPr>
          <a:lstStyle/>
          <a:p>
            <a:r>
              <a:rPr lang="en-US" sz="2400" b="1" dirty="0" smtClean="0">
                <a:solidFill>
                  <a:srgbClr val="0070C0"/>
                </a:solidFill>
                <a:latin typeface="Courier New" panose="02070309020205020404" pitchFamily="49" charset="0"/>
                <a:cs typeface="Courier New" panose="02070309020205020404" pitchFamily="49" charset="0"/>
              </a:rPr>
              <a:t>template</a:t>
            </a:r>
            <a:r>
              <a:rPr lang="en-US" sz="2400" b="1" dirty="0" smtClean="0">
                <a:latin typeface="Courier New" panose="02070309020205020404" pitchFamily="49" charset="0"/>
                <a:cs typeface="Courier New" panose="02070309020205020404" pitchFamily="49" charset="0"/>
              </a:rPr>
              <a:t>&lt;</a:t>
            </a:r>
            <a:r>
              <a:rPr lang="en-US" sz="2400" b="1" dirty="0" smtClean="0">
                <a:solidFill>
                  <a:srgbClr val="0070C0"/>
                </a:solidFill>
                <a:latin typeface="Courier New" panose="02070309020205020404" pitchFamily="49" charset="0"/>
                <a:cs typeface="Courier New" panose="02070309020205020404" pitchFamily="49" charset="0"/>
              </a:rPr>
              <a:t>class </a:t>
            </a:r>
            <a:r>
              <a:rPr lang="en-US" sz="2400" b="1" dirty="0" smtClean="0">
                <a:latin typeface="Courier New" panose="02070309020205020404" pitchFamily="49" charset="0"/>
                <a:cs typeface="Courier New" panose="02070309020205020404" pitchFamily="49" charset="0"/>
              </a:rPr>
              <a:t>T&gt;</a:t>
            </a:r>
            <a:r>
              <a:rPr lang="en-US" sz="2400" b="1" dirty="0" smtClean="0">
                <a:solidFill>
                  <a:srgbClr val="0070C0"/>
                </a:solidFill>
                <a:latin typeface="Courier New" panose="02070309020205020404" pitchFamily="49" charset="0"/>
                <a:cs typeface="Courier New" panose="02070309020205020404" pitchFamily="49" charset="0"/>
              </a:rPr>
              <a:t> class </a:t>
            </a:r>
            <a:r>
              <a:rPr lang="en-US" sz="2400" b="1" dirty="0" smtClean="0">
                <a:latin typeface="Courier New" panose="02070309020205020404" pitchFamily="49" charset="0"/>
                <a:cs typeface="Courier New" panose="02070309020205020404" pitchFamily="49" charset="0"/>
              </a:rPr>
              <a:t>A {}; 		</a:t>
            </a:r>
            <a:r>
              <a:rPr lang="en-US" sz="2400" b="1" dirty="0" smtClean="0">
                <a:solidFill>
                  <a:srgbClr val="00B050"/>
                </a:solidFill>
                <a:latin typeface="Courier New" panose="02070309020205020404" pitchFamily="49" charset="0"/>
                <a:cs typeface="Courier New" panose="02070309020205020404" pitchFamily="49" charset="0"/>
              </a:rPr>
              <a:t>// primary</a:t>
            </a:r>
          </a:p>
          <a:p>
            <a:r>
              <a:rPr lang="en-US" sz="2400" b="1" dirty="0" smtClean="0">
                <a:solidFill>
                  <a:srgbClr val="0070C0"/>
                </a:solidFill>
                <a:latin typeface="Courier New" panose="02070309020205020404" pitchFamily="49" charset="0"/>
                <a:cs typeface="Courier New" panose="02070309020205020404" pitchFamily="49" charset="0"/>
              </a:rPr>
              <a:t>template</a:t>
            </a:r>
            <a:r>
              <a:rPr lang="en-US" sz="2400" b="1" dirty="0" smtClean="0">
                <a:latin typeface="Courier New" panose="02070309020205020404" pitchFamily="49" charset="0"/>
                <a:cs typeface="Courier New" panose="02070309020205020404" pitchFamily="49" charset="0"/>
              </a:rPr>
              <a:t>&lt;</a:t>
            </a:r>
            <a:r>
              <a:rPr lang="en-US" sz="2400" b="1" dirty="0" smtClean="0">
                <a:solidFill>
                  <a:srgbClr val="0070C0"/>
                </a:solidFill>
                <a:latin typeface="Courier New" panose="02070309020205020404" pitchFamily="49" charset="0"/>
                <a:cs typeface="Courier New" panose="02070309020205020404" pitchFamily="49" charset="0"/>
              </a:rPr>
              <a:t>class </a:t>
            </a:r>
            <a:r>
              <a:rPr lang="en-US" sz="2400" b="1" dirty="0" smtClean="0">
                <a:latin typeface="Courier New" panose="02070309020205020404" pitchFamily="49" charset="0"/>
                <a:cs typeface="Courier New" panose="02070309020205020404" pitchFamily="49" charset="0"/>
              </a:rPr>
              <a:t>T&gt; </a:t>
            </a:r>
            <a:r>
              <a:rPr lang="en-US" sz="2400" b="1" dirty="0" smtClean="0">
                <a:solidFill>
                  <a:srgbClr val="0070C0"/>
                </a:solidFill>
                <a:latin typeface="Courier New" panose="02070309020205020404" pitchFamily="49" charset="0"/>
                <a:cs typeface="Courier New" panose="02070309020205020404" pitchFamily="49" charset="0"/>
              </a:rPr>
              <a:t>class </a:t>
            </a:r>
            <a:r>
              <a:rPr lang="en-US" sz="2400" b="1" dirty="0" smtClean="0">
                <a:latin typeface="Courier New" panose="02070309020205020404" pitchFamily="49" charset="0"/>
                <a:cs typeface="Courier New" panose="02070309020205020404" pitchFamily="49" charset="0"/>
              </a:rPr>
              <a:t>A&lt;T*&gt; {}; 	</a:t>
            </a:r>
            <a:r>
              <a:rPr lang="en-US" sz="2400" b="1" dirty="0" smtClean="0">
                <a:solidFill>
                  <a:srgbClr val="00B050"/>
                </a:solidFill>
                <a:latin typeface="Courier New" panose="02070309020205020404" pitchFamily="49" charset="0"/>
                <a:cs typeface="Courier New" panose="02070309020205020404" pitchFamily="49" charset="0"/>
              </a:rPr>
              <a:t>// partial</a:t>
            </a:r>
          </a:p>
          <a:p>
            <a:r>
              <a:rPr lang="en-US" sz="2400" b="1" dirty="0" smtClean="0">
                <a:solidFill>
                  <a:srgbClr val="0070C0"/>
                </a:solidFill>
                <a:latin typeface="Courier New" panose="02070309020205020404" pitchFamily="49" charset="0"/>
                <a:cs typeface="Courier New" panose="02070309020205020404" pitchFamily="49" charset="0"/>
              </a:rPr>
              <a:t>template</a:t>
            </a:r>
            <a:r>
              <a:rPr lang="en-US" sz="2400" b="1" dirty="0" smtClean="0">
                <a:latin typeface="Courier New" panose="02070309020205020404" pitchFamily="49" charset="0"/>
                <a:cs typeface="Courier New" panose="02070309020205020404" pitchFamily="49" charset="0"/>
              </a:rPr>
              <a:t>&lt;&gt;</a:t>
            </a:r>
            <a:r>
              <a:rPr lang="en-US" sz="2400" b="1" dirty="0" smtClean="0">
                <a:solidFill>
                  <a:srgbClr val="0070C0"/>
                </a:solidFill>
                <a:latin typeface="Courier New" panose="02070309020205020404" pitchFamily="49" charset="0"/>
                <a:cs typeface="Courier New" panose="02070309020205020404" pitchFamily="49" charset="0"/>
              </a:rPr>
              <a:t> class </a:t>
            </a:r>
            <a:r>
              <a:rPr lang="en-US" sz="2400" b="1" dirty="0" smtClean="0">
                <a:latin typeface="Courier New" panose="02070309020205020404" pitchFamily="49" charset="0"/>
                <a:cs typeface="Courier New" panose="02070309020205020404" pitchFamily="49" charset="0"/>
              </a:rPr>
              <a:t>A&lt;</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&gt; {}; 		</a:t>
            </a:r>
            <a:r>
              <a:rPr lang="en-US" sz="2400" b="1" dirty="0" smtClean="0">
                <a:solidFill>
                  <a:srgbClr val="00B050"/>
                </a:solidFill>
                <a:latin typeface="Courier New" panose="02070309020205020404" pitchFamily="49" charset="0"/>
                <a:cs typeface="Courier New" panose="02070309020205020404" pitchFamily="49" charset="0"/>
              </a:rPr>
              <a:t>// full</a:t>
            </a:r>
          </a:p>
          <a:p>
            <a:r>
              <a:rPr lang="en-US" sz="2400" b="1" dirty="0" smtClean="0">
                <a:solidFill>
                  <a:srgbClr val="0070C0"/>
                </a:solidFill>
                <a:latin typeface="Courier New" panose="02070309020205020404" pitchFamily="49" charset="0"/>
                <a:cs typeface="Courier New" panose="02070309020205020404" pitchFamily="49" charset="0"/>
              </a:rPr>
              <a:t>class </a:t>
            </a:r>
            <a:r>
              <a:rPr lang="en-US" sz="2400" b="1" dirty="0" smtClean="0">
                <a:latin typeface="Courier New" panose="02070309020205020404" pitchFamily="49" charset="0"/>
                <a:cs typeface="Courier New" panose="02070309020205020404" pitchFamily="49" charset="0"/>
              </a:rPr>
              <a:t>X {</a:t>
            </a:r>
          </a:p>
          <a:p>
            <a:r>
              <a:rPr lang="en-US" sz="2400" b="1" dirty="0" smtClean="0">
                <a:solidFill>
                  <a:srgbClr val="0070C0"/>
                </a:solidFill>
                <a:latin typeface="Courier New" panose="02070309020205020404" pitchFamily="49" charset="0"/>
                <a:cs typeface="Courier New" panose="02070309020205020404" pitchFamily="49" charset="0"/>
              </a:rPr>
              <a:t>    template</a:t>
            </a:r>
            <a:r>
              <a:rPr lang="en-US" sz="2400" b="1" dirty="0" smtClean="0">
                <a:latin typeface="Courier New" panose="02070309020205020404" pitchFamily="49" charset="0"/>
                <a:cs typeface="Courier New" panose="02070309020205020404" pitchFamily="49" charset="0"/>
              </a:rPr>
              <a:t>&lt;</a:t>
            </a:r>
            <a:r>
              <a:rPr lang="en-US" sz="2400" b="1" dirty="0" smtClean="0">
                <a:solidFill>
                  <a:srgbClr val="0070C0"/>
                </a:solidFill>
                <a:latin typeface="Courier New" panose="02070309020205020404" pitchFamily="49" charset="0"/>
                <a:cs typeface="Courier New" panose="02070309020205020404" pitchFamily="49" charset="0"/>
              </a:rPr>
              <a:t>class </a:t>
            </a:r>
            <a:r>
              <a:rPr lang="en-US" sz="2400" b="1" dirty="0" smtClean="0">
                <a:latin typeface="Courier New" panose="02070309020205020404" pitchFamily="49" charset="0"/>
                <a:cs typeface="Courier New" panose="02070309020205020404" pitchFamily="49" charset="0"/>
              </a:rPr>
              <a:t>T&gt;</a:t>
            </a:r>
            <a:r>
              <a:rPr lang="en-US" sz="2400" b="1" dirty="0" smtClean="0">
                <a:solidFill>
                  <a:srgbClr val="0070C0"/>
                </a:solidFill>
                <a:latin typeface="Courier New" panose="02070309020205020404" pitchFamily="49" charset="0"/>
                <a:cs typeface="Courier New" panose="02070309020205020404" pitchFamily="49" charset="0"/>
              </a:rPr>
              <a:t> friend class </a:t>
            </a:r>
            <a:r>
              <a:rPr lang="en-US" sz="2400" b="1" dirty="0" smtClean="0">
                <a:latin typeface="Courier New" panose="02070309020205020404" pitchFamily="49" charset="0"/>
                <a:cs typeface="Courier New" panose="02070309020205020404" pitchFamily="49" charset="0"/>
              </a:rPr>
              <a:t>A&lt;T*&gt;; </a:t>
            </a:r>
            <a:r>
              <a:rPr lang="en-US" sz="2400" b="1" dirty="0" smtClean="0">
                <a:solidFill>
                  <a:srgbClr val="00B050"/>
                </a:solidFill>
                <a:latin typeface="Courier New" panose="02070309020205020404" pitchFamily="49" charset="0"/>
                <a:cs typeface="Courier New" panose="02070309020205020404" pitchFamily="49" charset="0"/>
              </a:rPr>
              <a:t>//</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solidFill>
                  <a:srgbClr val="C00000"/>
                </a:solidFill>
                <a:latin typeface="Courier New" panose="02070309020205020404" pitchFamily="49" charset="0"/>
                <a:cs typeface="Courier New" panose="02070309020205020404" pitchFamily="49" charset="0"/>
              </a:rPr>
              <a:t>error!</a:t>
            </a:r>
          </a:p>
          <a:p>
            <a:r>
              <a:rPr lang="en-US" sz="2400" b="1" dirty="0" smtClean="0">
                <a:solidFill>
                  <a:srgbClr val="0070C0"/>
                </a:solidFill>
                <a:latin typeface="Courier New" panose="02070309020205020404" pitchFamily="49" charset="0"/>
                <a:cs typeface="Courier New" panose="02070309020205020404" pitchFamily="49" charset="0"/>
              </a:rPr>
              <a:t>    friend class </a:t>
            </a:r>
            <a:r>
              <a:rPr lang="en-US" sz="2400" b="1" dirty="0" smtClean="0">
                <a:latin typeface="Courier New" panose="02070309020205020404" pitchFamily="49" charset="0"/>
                <a:cs typeface="Courier New" panose="02070309020205020404" pitchFamily="49" charset="0"/>
              </a:rPr>
              <a:t>A&lt;</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&gt;;</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solidFill>
                  <a:srgbClr val="00B050"/>
                </a:solidFill>
                <a:latin typeface="Courier New" panose="02070309020205020404" pitchFamily="49" charset="0"/>
                <a:cs typeface="Courier New" panose="02070309020205020404" pitchFamily="49" charset="0"/>
              </a:rPr>
              <a:t>// OK</a:t>
            </a:r>
          </a:p>
          <a:p>
            <a:r>
              <a:rPr lang="en-US" sz="2400" b="1" dirty="0" smtClean="0">
                <a:solidFill>
                  <a:srgbClr val="0070C0"/>
                </a:solidFill>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1008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60714"/>
            <a:ext cx="9144000" cy="2062103"/>
          </a:xfrm>
          <a:prstGeom prst="rect">
            <a:avLst/>
          </a:prstGeom>
        </p:spPr>
        <p:txBody>
          <a:bodyPr wrap="square">
            <a:spAutoFit/>
          </a:bodyPr>
          <a:lstStyle/>
          <a:p>
            <a:pPr marL="342900" indent="-342900">
              <a:buFont typeface="Arial" panose="020B0604020202020204" pitchFamily="34" charset="0"/>
              <a:buChar char="•"/>
            </a:pPr>
            <a:r>
              <a:rPr lang="en-US" altLang="en-US" sz="3200" dirty="0" smtClean="0">
                <a:latin typeface="Georgia" panose="02040502050405020303" pitchFamily="18" charset="0"/>
              </a:rPr>
              <a:t>When a friend declaration refers to a </a:t>
            </a:r>
            <a:r>
              <a:rPr lang="en-US" altLang="en-US" sz="3200" i="1" dirty="0" smtClean="0">
                <a:solidFill>
                  <a:srgbClr val="0070C0"/>
                </a:solidFill>
                <a:latin typeface="Georgia" panose="02040502050405020303" pitchFamily="18" charset="0"/>
              </a:rPr>
              <a:t>full</a:t>
            </a:r>
            <a:r>
              <a:rPr lang="en-US" altLang="en-US" sz="3200" i="1" dirty="0" smtClean="0">
                <a:latin typeface="Georgia" panose="02040502050405020303" pitchFamily="18" charset="0"/>
              </a:rPr>
              <a:t> </a:t>
            </a:r>
            <a:r>
              <a:rPr lang="en-US" altLang="en-US" sz="3200" dirty="0" smtClean="0">
                <a:latin typeface="Georgia" panose="02040502050405020303" pitchFamily="18" charset="0"/>
              </a:rPr>
              <a:t>specialization of a function template, the keyword </a:t>
            </a:r>
            <a:r>
              <a:rPr lang="en-US" altLang="en-US" sz="3200" i="1" dirty="0" smtClean="0">
                <a:solidFill>
                  <a:srgbClr val="0070C0"/>
                </a:solidFill>
                <a:latin typeface="Georgia" panose="02040502050405020303" pitchFamily="18" charset="0"/>
              </a:rPr>
              <a:t>inline</a:t>
            </a:r>
            <a:r>
              <a:rPr lang="en-US" altLang="en-US" sz="3200" dirty="0" smtClean="0">
                <a:latin typeface="Georgia" panose="02040502050405020303" pitchFamily="18" charset="0"/>
              </a:rPr>
              <a:t> and </a:t>
            </a:r>
            <a:r>
              <a:rPr lang="en-US" altLang="en-US" sz="3200" i="1" dirty="0" smtClean="0">
                <a:solidFill>
                  <a:srgbClr val="0070C0"/>
                </a:solidFill>
                <a:latin typeface="Georgia" panose="02040502050405020303" pitchFamily="18" charset="0"/>
              </a:rPr>
              <a:t>default arguments </a:t>
            </a:r>
            <a:r>
              <a:rPr lang="en-US" altLang="en-US" sz="3200" dirty="0" smtClean="0">
                <a:solidFill>
                  <a:srgbClr val="C00000"/>
                </a:solidFill>
                <a:latin typeface="Georgia" panose="02040502050405020303" pitchFamily="18" charset="0"/>
              </a:rPr>
              <a:t>cannot</a:t>
            </a:r>
            <a:r>
              <a:rPr lang="en-US" altLang="en-US" sz="3200" dirty="0" smtClean="0">
                <a:latin typeface="Georgia" panose="02040502050405020303" pitchFamily="18" charset="0"/>
              </a:rPr>
              <a:t> be used.</a:t>
            </a:r>
            <a:endParaRPr lang="en-US" altLang="en-US" sz="28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Template Friends</a:t>
            </a:r>
          </a:p>
        </p:txBody>
      </p:sp>
      <p:sp>
        <p:nvSpPr>
          <p:cNvPr id="4" name="Rectangle 3"/>
          <p:cNvSpPr/>
          <p:nvPr/>
        </p:nvSpPr>
        <p:spPr>
          <a:xfrm>
            <a:off x="1139337" y="3422817"/>
            <a:ext cx="10180026" cy="2677656"/>
          </a:xfrm>
          <a:prstGeom prst="rect">
            <a:avLst/>
          </a:prstGeom>
          <a:solidFill>
            <a:schemeClr val="accent1">
              <a:lumMod val="20000"/>
              <a:lumOff val="80000"/>
            </a:schemeClr>
          </a:solidFill>
        </p:spPr>
        <p:txBody>
          <a:bodyPr wrap="square">
            <a:spAutoFit/>
          </a:bodyPr>
          <a:lstStyle/>
          <a:p>
            <a:r>
              <a:rPr lang="en-US" sz="2400" b="1" dirty="0" smtClean="0">
                <a:solidFill>
                  <a:srgbClr val="0070C0"/>
                </a:solidFill>
                <a:latin typeface="Courier New" panose="02070309020205020404" pitchFamily="49" charset="0"/>
                <a:cs typeface="Courier New" panose="02070309020205020404" pitchFamily="49" charset="0"/>
              </a:rPr>
              <a:t>template</a:t>
            </a:r>
            <a:r>
              <a:rPr lang="en-US" sz="2400" b="1" dirty="0" smtClean="0">
                <a:latin typeface="Courier New" panose="02070309020205020404" pitchFamily="49" charset="0"/>
                <a:cs typeface="Courier New" panose="02070309020205020404" pitchFamily="49" charset="0"/>
              </a:rPr>
              <a:t>&lt;</a:t>
            </a:r>
            <a:r>
              <a:rPr lang="en-US" sz="2400" b="1" dirty="0" smtClean="0">
                <a:solidFill>
                  <a:srgbClr val="0070C0"/>
                </a:solidFill>
                <a:latin typeface="Courier New" panose="02070309020205020404" pitchFamily="49" charset="0"/>
                <a:cs typeface="Courier New" panose="02070309020205020404" pitchFamily="49" charset="0"/>
              </a:rPr>
              <a:t>class </a:t>
            </a:r>
            <a:r>
              <a:rPr lang="en-US" sz="2400" b="1" dirty="0" smtClean="0">
                <a:latin typeface="Courier New" panose="02070309020205020404" pitchFamily="49" charset="0"/>
                <a:cs typeface="Courier New" panose="02070309020205020404" pitchFamily="49" charset="0"/>
              </a:rPr>
              <a:t>T&gt;</a:t>
            </a:r>
            <a:r>
              <a:rPr lang="en-US" sz="2400" b="1" dirty="0" smtClean="0">
                <a:solidFill>
                  <a:srgbClr val="0070C0"/>
                </a:solidFill>
                <a:latin typeface="Courier New" panose="02070309020205020404" pitchFamily="49" charset="0"/>
                <a:cs typeface="Courier New" panose="02070309020205020404" pitchFamily="49" charset="0"/>
              </a:rPr>
              <a:t> void </a:t>
            </a:r>
            <a:r>
              <a:rPr lang="en-US" sz="2400" b="1" dirty="0" smtClean="0">
                <a:latin typeface="Courier New" panose="02070309020205020404" pitchFamily="49" charset="0"/>
                <a:cs typeface="Courier New" panose="02070309020205020404" pitchFamily="49" charset="0"/>
              </a:rPr>
              <a:t>f(</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70C0"/>
                </a:solidFill>
                <a:latin typeface="Courier New" panose="02070309020205020404" pitchFamily="49" charset="0"/>
                <a:cs typeface="Courier New" panose="02070309020205020404" pitchFamily="49" charset="0"/>
              </a:rPr>
              <a:t>template</a:t>
            </a:r>
            <a:r>
              <a:rPr lang="en-US" sz="2400" b="1" dirty="0" smtClean="0">
                <a:latin typeface="Courier New" panose="02070309020205020404" pitchFamily="49" charset="0"/>
                <a:cs typeface="Courier New" panose="02070309020205020404" pitchFamily="49" charset="0"/>
              </a:rPr>
              <a:t>&lt;&gt; </a:t>
            </a:r>
            <a:r>
              <a:rPr lang="en-US" sz="2400" b="1" dirty="0" smtClean="0">
                <a:solidFill>
                  <a:srgbClr val="0070C0"/>
                </a:solidFill>
                <a:latin typeface="Courier New" panose="02070309020205020404" pitchFamily="49" charset="0"/>
                <a:cs typeface="Courier New" panose="02070309020205020404" pitchFamily="49" charset="0"/>
              </a:rPr>
              <a:t>void </a:t>
            </a:r>
            <a:r>
              <a:rPr lang="en-US" sz="2400" b="1" dirty="0" smtClean="0">
                <a:latin typeface="Courier New" panose="02070309020205020404" pitchFamily="49" charset="0"/>
                <a:cs typeface="Courier New" panose="02070309020205020404" pitchFamily="49" charset="0"/>
              </a:rPr>
              <a:t>f&lt;</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&gt;(</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70C0"/>
                </a:solidFill>
                <a:latin typeface="Courier New" panose="02070309020205020404" pitchFamily="49" charset="0"/>
                <a:cs typeface="Courier New" panose="02070309020205020404" pitchFamily="49" charset="0"/>
              </a:rPr>
              <a:t> </a:t>
            </a:r>
          </a:p>
          <a:p>
            <a:r>
              <a:rPr lang="en-US" sz="2400" b="1" dirty="0" smtClean="0">
                <a:solidFill>
                  <a:srgbClr val="0070C0"/>
                </a:solidFill>
                <a:latin typeface="Courier New" panose="02070309020205020404" pitchFamily="49" charset="0"/>
                <a:cs typeface="Courier New" panose="02070309020205020404" pitchFamily="49" charset="0"/>
              </a:rPr>
              <a:t>class </a:t>
            </a:r>
            <a:r>
              <a:rPr lang="en-US" sz="2400" b="1" dirty="0" smtClean="0">
                <a:latin typeface="Courier New" panose="02070309020205020404" pitchFamily="49" charset="0"/>
                <a:cs typeface="Courier New" panose="02070309020205020404" pitchFamily="49" charset="0"/>
              </a:rPr>
              <a:t>X {</a:t>
            </a:r>
          </a:p>
          <a:p>
            <a:r>
              <a:rPr lang="en-US" sz="2400" b="1" dirty="0" smtClean="0">
                <a:solidFill>
                  <a:srgbClr val="0070C0"/>
                </a:solidFill>
                <a:latin typeface="Courier New" panose="02070309020205020404" pitchFamily="49" charset="0"/>
                <a:cs typeface="Courier New" panose="02070309020205020404" pitchFamily="49" charset="0"/>
              </a:rPr>
              <a:t>    friend void </a:t>
            </a:r>
            <a:r>
              <a:rPr lang="en-US" sz="2400" b="1" dirty="0" smtClean="0">
                <a:latin typeface="Courier New" panose="02070309020205020404" pitchFamily="49" charset="0"/>
                <a:cs typeface="Courier New" panose="02070309020205020404" pitchFamily="49" charset="0"/>
              </a:rPr>
              <a:t>f&lt;</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&gt;(</a:t>
            </a:r>
            <a:r>
              <a:rPr lang="en-US" sz="2400" b="1" dirty="0" err="1" smtClean="0">
                <a:solidFill>
                  <a:srgbClr val="0070C0"/>
                </a:solidFill>
                <a:latin typeface="Courier New" panose="02070309020205020404" pitchFamily="49" charset="0"/>
                <a:cs typeface="Courier New" panose="02070309020205020404" pitchFamily="49" charset="0"/>
              </a:rPr>
              <a:t>int</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 = 1); </a:t>
            </a:r>
            <a:r>
              <a:rPr lang="en-US" sz="2400" b="1" dirty="0" smtClean="0">
                <a:solidFill>
                  <a:srgbClr val="00B050"/>
                </a:solidFill>
                <a:latin typeface="Courier New" panose="02070309020205020404" pitchFamily="49" charset="0"/>
                <a:cs typeface="Courier New" panose="02070309020205020404" pitchFamily="49" charset="0"/>
              </a:rPr>
              <a:t>//</a:t>
            </a:r>
            <a:r>
              <a:rPr lang="en-US" sz="2400" b="1" dirty="0" smtClean="0">
                <a:solidFill>
                  <a:srgbClr val="0070C0"/>
                </a:solidFill>
                <a:latin typeface="Courier New" panose="02070309020205020404" pitchFamily="49" charset="0"/>
                <a:cs typeface="Courier New" panose="02070309020205020404" pitchFamily="49" charset="0"/>
              </a:rPr>
              <a:t> </a:t>
            </a:r>
            <a:r>
              <a:rPr lang="en-US" sz="2400" b="1" dirty="0" smtClean="0">
                <a:solidFill>
                  <a:srgbClr val="C00000"/>
                </a:solidFill>
                <a:latin typeface="Courier New" panose="02070309020205020404" pitchFamily="49" charset="0"/>
                <a:cs typeface="Courier New" panose="02070309020205020404" pitchFamily="49" charset="0"/>
              </a:rPr>
              <a:t>error</a:t>
            </a:r>
            <a:r>
              <a:rPr lang="en-US" sz="2400" b="1" dirty="0" smtClean="0">
                <a:solidFill>
                  <a:srgbClr val="00B050"/>
                </a:solidFill>
                <a:latin typeface="Courier New" panose="02070309020205020404" pitchFamily="49" charset="0"/>
                <a:cs typeface="Courier New" panose="02070309020205020404" pitchFamily="49" charset="0"/>
              </a:rPr>
              <a:t>: default 							// </a:t>
            </a:r>
            <a:r>
              <a:rPr lang="en-US" sz="2400" b="1" dirty="0" err="1" smtClean="0">
                <a:solidFill>
                  <a:srgbClr val="00B050"/>
                </a:solidFill>
                <a:latin typeface="Courier New" panose="02070309020205020404" pitchFamily="49" charset="0"/>
                <a:cs typeface="Courier New" panose="02070309020205020404" pitchFamily="49" charset="0"/>
              </a:rPr>
              <a:t>args</a:t>
            </a:r>
            <a:r>
              <a:rPr lang="en-US" sz="2400" b="1" dirty="0" smtClean="0">
                <a:solidFill>
                  <a:srgbClr val="00B050"/>
                </a:solidFill>
                <a:latin typeface="Courier New" panose="02070309020205020404" pitchFamily="49" charset="0"/>
                <a:cs typeface="Courier New" panose="02070309020205020404" pitchFamily="49" charset="0"/>
              </a:rPr>
              <a:t> not allowed</a:t>
            </a:r>
          </a:p>
          <a:p>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5396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60714"/>
            <a:ext cx="9144000" cy="3539430"/>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If a member of a </a:t>
            </a:r>
            <a:r>
              <a:rPr lang="en-US" altLang="en-US" sz="2800" dirty="0" smtClean="0">
                <a:solidFill>
                  <a:srgbClr val="0070C0"/>
                </a:solidFill>
                <a:latin typeface="Georgia" panose="02040502050405020303" pitchFamily="18" charset="0"/>
              </a:rPr>
              <a:t>class template A </a:t>
            </a:r>
            <a:r>
              <a:rPr lang="en-US" altLang="en-US" sz="2800" dirty="0" smtClean="0">
                <a:latin typeface="Georgia" panose="02040502050405020303" pitchFamily="18" charset="0"/>
              </a:rPr>
              <a:t>is declared to be a </a:t>
            </a:r>
            <a:r>
              <a:rPr lang="en-US" altLang="en-US" sz="2800" dirty="0" smtClean="0">
                <a:solidFill>
                  <a:srgbClr val="0070C0"/>
                </a:solidFill>
                <a:latin typeface="Georgia" panose="02040502050405020303" pitchFamily="18" charset="0"/>
              </a:rPr>
              <a:t>friend</a:t>
            </a:r>
            <a:r>
              <a:rPr lang="en-US" altLang="en-US" sz="2800" dirty="0" smtClean="0">
                <a:latin typeface="Georgia" panose="02040502050405020303" pitchFamily="18" charset="0"/>
              </a:rPr>
              <a:t> of a </a:t>
            </a:r>
            <a:r>
              <a:rPr lang="en-US" altLang="en-US" sz="2800" i="1" dirty="0" smtClean="0">
                <a:solidFill>
                  <a:srgbClr val="0070C0"/>
                </a:solidFill>
                <a:latin typeface="Georgia" panose="02040502050405020303" pitchFamily="18" charset="0"/>
              </a:rPr>
              <a:t>non-template</a:t>
            </a:r>
            <a:r>
              <a:rPr lang="en-US" altLang="en-US" sz="2800" dirty="0" smtClean="0">
                <a:latin typeface="Georgia" panose="02040502050405020303" pitchFamily="18" charset="0"/>
              </a:rPr>
              <a:t> class </a:t>
            </a:r>
            <a:r>
              <a:rPr lang="en-US" altLang="en-US" sz="2800" dirty="0" smtClean="0">
                <a:solidFill>
                  <a:srgbClr val="0070C0"/>
                </a:solidFill>
                <a:latin typeface="Georgia" panose="02040502050405020303" pitchFamily="18" charset="0"/>
              </a:rPr>
              <a:t>B</a:t>
            </a:r>
            <a:r>
              <a:rPr lang="en-US" altLang="en-US" sz="2800" dirty="0" smtClean="0">
                <a:latin typeface="Georgia" panose="02040502050405020303" pitchFamily="18" charset="0"/>
              </a:rPr>
              <a:t>, the corresponding member of every specialization of </a:t>
            </a:r>
            <a:r>
              <a:rPr lang="en-US" altLang="en-US" sz="2800" dirty="0" smtClean="0">
                <a:solidFill>
                  <a:srgbClr val="0070C0"/>
                </a:solidFill>
                <a:latin typeface="Georgia" panose="02040502050405020303" pitchFamily="18" charset="0"/>
              </a:rPr>
              <a:t>A</a:t>
            </a:r>
            <a:r>
              <a:rPr lang="en-US" altLang="en-US" sz="2800" dirty="0" smtClean="0">
                <a:latin typeface="Georgia" panose="02040502050405020303" pitchFamily="18" charset="0"/>
              </a:rPr>
              <a:t> becomes a </a:t>
            </a:r>
            <a:r>
              <a:rPr lang="en-US" altLang="en-US" sz="2800" dirty="0" smtClean="0">
                <a:solidFill>
                  <a:srgbClr val="0070C0"/>
                </a:solidFill>
                <a:latin typeface="Georgia" panose="02040502050405020303" pitchFamily="18" charset="0"/>
              </a:rPr>
              <a:t>friend</a:t>
            </a:r>
            <a:r>
              <a:rPr lang="en-US" altLang="en-US" sz="2800" dirty="0" smtClean="0">
                <a:latin typeface="Georgia" panose="02040502050405020303" pitchFamily="18" charset="0"/>
              </a:rPr>
              <a:t> of B</a:t>
            </a:r>
          </a:p>
          <a:p>
            <a:pPr marL="342900" indent="-342900">
              <a:buFont typeface="Arial" panose="020B0604020202020204" pitchFamily="34" charset="0"/>
              <a:buChar char="•"/>
            </a:pPr>
            <a:r>
              <a:rPr lang="en-US" altLang="en-US" sz="2800" dirty="0" smtClean="0">
                <a:latin typeface="Georgia" panose="02040502050405020303" pitchFamily="18" charset="0"/>
              </a:rPr>
              <a:t>If </a:t>
            </a:r>
            <a:r>
              <a:rPr lang="en-US" altLang="en-US" sz="2800" dirty="0" smtClean="0">
                <a:solidFill>
                  <a:srgbClr val="0070C0"/>
                </a:solidFill>
                <a:latin typeface="Georgia" panose="02040502050405020303" pitchFamily="18" charset="0"/>
              </a:rPr>
              <a:t>A</a:t>
            </a:r>
            <a:r>
              <a:rPr lang="en-US" altLang="en-US" sz="2800" dirty="0" smtClean="0">
                <a:latin typeface="Georgia" panose="02040502050405020303" pitchFamily="18" charset="0"/>
              </a:rPr>
              <a:t> is explicitly specialized, as long as there is a member of the same name, same kind (type, function, class template, function template), same parameters/signature, it will be a friend of B</a:t>
            </a:r>
            <a:endParaRPr lang="en-US" altLang="en-US" sz="24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Template Friends</a:t>
            </a:r>
          </a:p>
        </p:txBody>
      </p:sp>
      <p:sp>
        <p:nvSpPr>
          <p:cNvPr id="4" name="Rectangle 3"/>
          <p:cNvSpPr/>
          <p:nvPr/>
        </p:nvSpPr>
        <p:spPr>
          <a:xfrm>
            <a:off x="800100" y="5374974"/>
            <a:ext cx="10591800" cy="1200329"/>
          </a:xfrm>
          <a:prstGeom prst="rect">
            <a:avLst/>
          </a:prstGeom>
          <a:solidFill>
            <a:schemeClr val="accent1">
              <a:lumMod val="20000"/>
              <a:lumOff val="80000"/>
            </a:schemeClr>
          </a:solidFill>
        </p:spPr>
        <p:txBody>
          <a:bodyPr wrap="square">
            <a:spAutoFit/>
          </a:bodyPr>
          <a:lstStyle/>
          <a:p>
            <a:r>
              <a:rPr lang="en-US" sz="2400" dirty="0" smtClean="0">
                <a:latin typeface="Georgia" panose="02040502050405020303" pitchFamily="18" charset="0"/>
                <a:cs typeface="Courier New" panose="02070309020205020404" pitchFamily="49" charset="0"/>
              </a:rPr>
              <a:t>Default template arguments are only allowed on template friend declarations if the declaration is a definition and no other declarations of this function template appear in this translation unit. </a:t>
            </a:r>
            <a:r>
              <a:rPr lang="en-US" sz="2400" dirty="0" smtClean="0">
                <a:solidFill>
                  <a:srgbClr val="C00000"/>
                </a:solidFill>
                <a:latin typeface="Georgia" panose="02040502050405020303" pitchFamily="18" charset="0"/>
                <a:cs typeface="Courier New" panose="02070309020205020404" pitchFamily="49" charset="0"/>
              </a:rPr>
              <a:t>(since C++11)</a:t>
            </a:r>
            <a:endParaRPr lang="en-US" sz="2400" dirty="0">
              <a:solidFill>
                <a:srgbClr val="C00000"/>
              </a:solidFill>
              <a:latin typeface="Georgia" panose="02040502050405020303" pitchFamily="18" charset="0"/>
              <a:cs typeface="Courier New" panose="02070309020205020404" pitchFamily="49" charset="0"/>
            </a:endParaRPr>
          </a:p>
        </p:txBody>
      </p:sp>
    </p:spTree>
    <p:extLst>
      <p:ext uri="{BB962C8B-B14F-4D97-AF65-F5344CB8AC3E}">
        <p14:creationId xmlns:p14="http://schemas.microsoft.com/office/powerpoint/2010/main" val="217361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60714"/>
            <a:ext cx="9144000" cy="3108543"/>
          </a:xfrm>
          <a:prstGeom prst="rect">
            <a:avLst/>
          </a:prstGeom>
        </p:spPr>
        <p:txBody>
          <a:bodyPr wrap="square">
            <a:spAutoFit/>
          </a:bodyPr>
          <a:lstStyle/>
          <a:p>
            <a:pPr marL="342900" indent="-342900">
              <a:buFont typeface="Arial" panose="020B0604020202020204" pitchFamily="34" charset="0"/>
              <a:buChar char="•"/>
            </a:pPr>
            <a:r>
              <a:rPr lang="en-US" altLang="en-US" sz="2800" dirty="0">
                <a:latin typeface="Georgia" panose="02040502050405020303" pitchFamily="18" charset="0"/>
              </a:rPr>
              <a:t>In many cases when working with templates, you'll write one generic version for all possible data types and leave it at that--every vector may be implemented in exactly the same </a:t>
            </a:r>
            <a:r>
              <a:rPr lang="en-US" altLang="en-US" sz="2800" dirty="0" smtClean="0">
                <a:latin typeface="Georgia" panose="02040502050405020303" pitchFamily="18" charset="0"/>
              </a:rPr>
              <a:t>way</a:t>
            </a:r>
          </a:p>
          <a:p>
            <a:pPr marL="342900" indent="-342900">
              <a:buFont typeface="Arial" panose="020B0604020202020204" pitchFamily="34" charset="0"/>
              <a:buChar char="•"/>
            </a:pPr>
            <a:r>
              <a:rPr lang="en-US" altLang="en-US" sz="2800" dirty="0" smtClean="0">
                <a:latin typeface="Georgia" panose="02040502050405020303" pitchFamily="18" charset="0"/>
              </a:rPr>
              <a:t>The </a:t>
            </a:r>
            <a:r>
              <a:rPr lang="en-US" altLang="en-US" sz="2800" dirty="0">
                <a:latin typeface="Georgia" panose="02040502050405020303" pitchFamily="18" charset="0"/>
              </a:rPr>
              <a:t>idea of template specialization is to override the default template implementation to handle a particular type in a different way</a:t>
            </a:r>
            <a:endParaRPr lang="en-US" altLang="en-US" sz="24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T</a:t>
            </a:r>
            <a:r>
              <a:rPr lang="en-US" altLang="en-US" sz="4800" dirty="0" smtClean="0">
                <a:latin typeface="Georgia" panose="02040502050405020303" pitchFamily="18" charset="0"/>
              </a:rPr>
              <a:t>emplate </a:t>
            </a:r>
            <a:r>
              <a:rPr lang="en-US" altLang="en-US" sz="4800" dirty="0">
                <a:latin typeface="Georgia" panose="02040502050405020303" pitchFamily="18" charset="0"/>
              </a:rPr>
              <a:t>specialization</a:t>
            </a:r>
          </a:p>
        </p:txBody>
      </p:sp>
      <p:sp>
        <p:nvSpPr>
          <p:cNvPr id="2" name="Rectangle 1"/>
          <p:cNvSpPr/>
          <p:nvPr/>
        </p:nvSpPr>
        <p:spPr>
          <a:xfrm>
            <a:off x="5055079" y="6211669"/>
            <a:ext cx="7976558" cy="646331"/>
          </a:xfrm>
          <a:prstGeom prst="rect">
            <a:avLst/>
          </a:prstGeom>
        </p:spPr>
        <p:txBody>
          <a:bodyPr wrap="square">
            <a:spAutoFit/>
          </a:bodyPr>
          <a:lstStyle/>
          <a:p>
            <a:r>
              <a:rPr lang="en-US" dirty="0">
                <a:hlinkClick r:id="rId3"/>
              </a:rPr>
              <a:t>http://</a:t>
            </a:r>
            <a:r>
              <a:rPr lang="en-US" dirty="0" smtClean="0">
                <a:hlinkClick r:id="rId3"/>
              </a:rPr>
              <a:t>www.cprogramming.com/tutorial/template_specialization.html</a:t>
            </a:r>
            <a:endParaRPr lang="en-US" dirty="0" smtClean="0"/>
          </a:p>
          <a:p>
            <a:endParaRPr lang="en-US" dirty="0"/>
          </a:p>
        </p:txBody>
      </p:sp>
    </p:spTree>
    <p:extLst>
      <p:ext uri="{BB962C8B-B14F-4D97-AF65-F5344CB8AC3E}">
        <p14:creationId xmlns:p14="http://schemas.microsoft.com/office/powerpoint/2010/main" val="2813301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3999" y="1195392"/>
            <a:ext cx="9349047" cy="2677656"/>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Friendship may allow a class to be better encapsulated by granting per-class access to parts of its API that would otherwise have to be public.</a:t>
            </a:r>
          </a:p>
          <a:p>
            <a:pPr marL="342900" indent="-342900">
              <a:buFont typeface="Arial" panose="020B0604020202020204" pitchFamily="34" charset="0"/>
              <a:buChar char="•"/>
            </a:pPr>
            <a:r>
              <a:rPr lang="en-US" altLang="en-US" sz="2800" dirty="0" smtClean="0">
                <a:latin typeface="Georgia" panose="02040502050405020303" pitchFamily="18" charset="0"/>
              </a:rPr>
              <a:t>This increased encapsulation comes at the cost of tighter coupling due to interdependency between the classes.</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Rationale</a:t>
            </a:r>
          </a:p>
        </p:txBody>
      </p:sp>
    </p:spTree>
    <p:extLst>
      <p:ext uri="{BB962C8B-B14F-4D97-AF65-F5344CB8AC3E}">
        <p14:creationId xmlns:p14="http://schemas.microsoft.com/office/powerpoint/2010/main" val="4106484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T</a:t>
            </a:r>
            <a:r>
              <a:rPr lang="en-US" altLang="en-US" sz="4800" dirty="0" smtClean="0">
                <a:latin typeface="Georgia" panose="02040502050405020303" pitchFamily="18" charset="0"/>
              </a:rPr>
              <a:t>emplate </a:t>
            </a:r>
            <a:r>
              <a:rPr lang="en-US" altLang="en-US" sz="4800" dirty="0">
                <a:latin typeface="Georgia" panose="02040502050405020303" pitchFamily="18" charset="0"/>
              </a:rPr>
              <a:t>specialization</a:t>
            </a:r>
          </a:p>
        </p:txBody>
      </p:sp>
      <p:sp>
        <p:nvSpPr>
          <p:cNvPr id="5" name="Rectangle 4"/>
          <p:cNvSpPr/>
          <p:nvPr/>
        </p:nvSpPr>
        <p:spPr>
          <a:xfrm>
            <a:off x="1005987" y="1352477"/>
            <a:ext cx="10180026" cy="3785652"/>
          </a:xfrm>
          <a:prstGeom prst="rect">
            <a:avLst/>
          </a:prstGeom>
          <a:solidFill>
            <a:schemeClr val="accent1">
              <a:lumMod val="20000"/>
              <a:lumOff val="80000"/>
            </a:schemeClr>
          </a:solidFill>
        </p:spPr>
        <p:txBody>
          <a:bodyPr wrap="square">
            <a:spAutoFit/>
          </a:bodyPr>
          <a:lstStyle/>
          <a:p>
            <a:r>
              <a:rPr lang="en-US" sz="2400" b="1" dirty="0">
                <a:solidFill>
                  <a:srgbClr val="0070C0"/>
                </a:solidFill>
                <a:latin typeface="Courier New" panose="02070309020205020404" pitchFamily="49" charset="0"/>
                <a:cs typeface="Courier New" panose="02070309020205020404" pitchFamily="49" charset="0"/>
              </a:rPr>
              <a:t>template </a:t>
            </a:r>
            <a:r>
              <a:rPr lang="en-US" sz="2400" b="1" dirty="0">
                <a:latin typeface="Courier New" panose="02070309020205020404" pitchFamily="49" charset="0"/>
                <a:cs typeface="Courier New" panose="02070309020205020404" pitchFamily="49" charset="0"/>
              </a:rPr>
              <a:t>&lt;</a:t>
            </a:r>
            <a:r>
              <a:rPr lang="en-US" sz="2400" b="1" dirty="0" err="1">
                <a:solidFill>
                  <a:srgbClr val="0070C0"/>
                </a:solidFill>
                <a:latin typeface="Courier New" panose="02070309020205020404" pitchFamily="49" charset="0"/>
                <a:cs typeface="Courier New" panose="02070309020205020404" pitchFamily="49" charset="0"/>
              </a:rPr>
              <a:t>typename</a:t>
            </a:r>
            <a:r>
              <a:rPr lang="en-US" sz="2400" b="1" dirty="0">
                <a:solidFill>
                  <a:srgbClr val="0070C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T&gt;</a:t>
            </a:r>
          </a:p>
          <a:p>
            <a:r>
              <a:rPr lang="en-US" sz="2400" b="1" dirty="0">
                <a:solidFill>
                  <a:srgbClr val="0070C0"/>
                </a:solidFill>
                <a:latin typeface="Courier New" panose="02070309020205020404" pitchFamily="49" charset="0"/>
                <a:cs typeface="Courier New" panose="02070309020205020404" pitchFamily="49" charset="0"/>
              </a:rPr>
              <a:t>class </a:t>
            </a:r>
            <a:r>
              <a:rPr lang="en-US" sz="2400" b="1" dirty="0">
                <a:latin typeface="Courier New" panose="02070309020205020404" pitchFamily="49" charset="0"/>
                <a:cs typeface="Courier New" panose="02070309020205020404" pitchFamily="49" charset="0"/>
              </a:rPr>
              <a:t>vector</a:t>
            </a:r>
          </a:p>
          <a:p>
            <a:r>
              <a:rPr lang="en-US" sz="2400" b="1" dirty="0">
                <a:latin typeface="Courier New" panose="02070309020205020404" pitchFamily="49" charset="0"/>
                <a:cs typeface="Courier New" panose="02070309020205020404" pitchFamily="49" charset="0"/>
              </a:rPr>
              <a:t>{</a:t>
            </a:r>
          </a:p>
          <a:p>
            <a:r>
              <a:rPr lang="en-US" sz="2400" b="1" dirty="0">
                <a:solidFill>
                  <a:srgbClr val="0070C0"/>
                </a:solidFill>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accessor</a:t>
            </a:r>
            <a:r>
              <a:rPr lang="en-US" sz="2400" b="1" dirty="0">
                <a:solidFill>
                  <a:srgbClr val="00B050"/>
                </a:solidFill>
                <a:latin typeface="Courier New" panose="02070309020205020404" pitchFamily="49" charset="0"/>
                <a:cs typeface="Courier New" panose="02070309020205020404" pitchFamily="49" charset="0"/>
              </a:rPr>
              <a:t> functions and so forth</a:t>
            </a:r>
          </a:p>
          <a:p>
            <a:r>
              <a:rPr lang="en-US" sz="2400" b="1" dirty="0">
                <a:solidFill>
                  <a:srgbClr val="0070C0"/>
                </a:solidFill>
                <a:latin typeface="Courier New" panose="02070309020205020404" pitchFamily="49" charset="0"/>
                <a:cs typeface="Courier New" panose="02070309020205020404" pitchFamily="49" charset="0"/>
              </a:rPr>
              <a:t>    private:</a:t>
            </a:r>
          </a:p>
          <a:p>
            <a:r>
              <a:rPr lang="en-US" sz="2400" b="1" dirty="0">
                <a:solidFill>
                  <a:srgbClr val="0070C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T* </a:t>
            </a:r>
            <a:r>
              <a:rPr lang="en-US" sz="2400" b="1" dirty="0" err="1">
                <a:latin typeface="Courier New" panose="02070309020205020404" pitchFamily="49" charset="0"/>
                <a:cs typeface="Courier New" panose="02070309020205020404" pitchFamily="49" charset="0"/>
              </a:rPr>
              <a:t>vec_data</a:t>
            </a:r>
            <a:r>
              <a:rPr lang="en-US" sz="2400" b="1" dirty="0">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 we'll store the data as block of </a:t>
            </a:r>
            <a:r>
              <a:rPr lang="en-US" sz="2400" b="1" dirty="0" smtClean="0">
                <a:solidFill>
                  <a:srgbClr val="00B050"/>
                </a:solidFill>
                <a:latin typeface="Courier New" panose="02070309020205020404" pitchFamily="49" charset="0"/>
                <a:cs typeface="Courier New" panose="02070309020205020404" pitchFamily="49" charset="0"/>
              </a:rPr>
              <a:t>			    // dynamically </a:t>
            </a:r>
            <a:r>
              <a:rPr lang="en-US" sz="2400" b="1" dirty="0">
                <a:solidFill>
                  <a:srgbClr val="00B050"/>
                </a:solidFill>
                <a:latin typeface="Courier New" panose="02070309020205020404" pitchFamily="49" charset="0"/>
                <a:cs typeface="Courier New" panose="02070309020205020404" pitchFamily="49" charset="0"/>
              </a:rPr>
              <a:t>allocated </a:t>
            </a:r>
            <a:r>
              <a:rPr lang="en-US" sz="2400" b="1" dirty="0" smtClean="0">
                <a:solidFill>
                  <a:srgbClr val="00B050"/>
                </a:solidFill>
                <a:latin typeface="Courier New" panose="02070309020205020404" pitchFamily="49" charset="0"/>
                <a:cs typeface="Courier New" panose="02070309020205020404" pitchFamily="49" charset="0"/>
              </a:rPr>
              <a:t>memory</a:t>
            </a:r>
            <a:endParaRPr lang="en-US" sz="2400" b="1" dirty="0">
              <a:solidFill>
                <a:srgbClr val="00B050"/>
              </a:solidFill>
              <a:latin typeface="Courier New" panose="02070309020205020404" pitchFamily="49" charset="0"/>
              <a:cs typeface="Courier New" panose="02070309020205020404" pitchFamily="49" charset="0"/>
            </a:endParaRPr>
          </a:p>
          <a:p>
            <a:r>
              <a:rPr lang="en-US" sz="2400" b="1" dirty="0">
                <a:solidFill>
                  <a:srgbClr val="0070C0"/>
                </a:solidFill>
                <a:latin typeface="Courier New" panose="02070309020205020404" pitchFamily="49" charset="0"/>
                <a:cs typeface="Courier New" panose="02070309020205020404" pitchFamily="49" charset="0"/>
              </a:rPr>
              <a:t>    </a:t>
            </a:r>
            <a:r>
              <a:rPr lang="en-US" sz="2400" b="1" dirty="0" err="1">
                <a:solidFill>
                  <a:srgbClr val="0070C0"/>
                </a:solidFill>
                <a:latin typeface="Courier New" panose="02070309020205020404" pitchFamily="49" charset="0"/>
                <a:cs typeface="Courier New" panose="02070309020205020404" pitchFamily="49" charset="0"/>
              </a:rPr>
              <a:t>int</a:t>
            </a:r>
            <a:r>
              <a:rPr lang="en-US" sz="2400" b="1" dirty="0">
                <a:solidFill>
                  <a:srgbClr val="0070C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length;</a:t>
            </a:r>
            <a:r>
              <a:rPr lang="en-US" sz="2400" b="1" dirty="0">
                <a:solidFill>
                  <a:srgbClr val="0070C0"/>
                </a:solidFill>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 number of elements used </a:t>
            </a:r>
          </a:p>
          <a:p>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vec_size</a:t>
            </a:r>
            <a:r>
              <a:rPr lang="en-US" sz="2400" b="1" dirty="0">
                <a:latin typeface="Courier New" panose="02070309020205020404" pitchFamily="49" charset="0"/>
                <a:cs typeface="Courier New" panose="02070309020205020404" pitchFamily="49" charset="0"/>
              </a:rPr>
              <a:t>;  // actual size of </a:t>
            </a:r>
            <a:r>
              <a:rPr lang="en-US" sz="2400" b="1" dirty="0" err="1">
                <a:latin typeface="Courier New" panose="02070309020205020404" pitchFamily="49" charset="0"/>
                <a:cs typeface="Courier New" panose="02070309020205020404" pitchFamily="49" charset="0"/>
              </a:rPr>
              <a:t>vec_data</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3470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T</a:t>
            </a:r>
            <a:r>
              <a:rPr lang="en-US" altLang="en-US" sz="4800" dirty="0" smtClean="0">
                <a:latin typeface="Georgia" panose="02040502050405020303" pitchFamily="18" charset="0"/>
              </a:rPr>
              <a:t>emplate </a:t>
            </a:r>
            <a:r>
              <a:rPr lang="en-US" altLang="en-US" sz="4800" dirty="0">
                <a:latin typeface="Georgia" panose="02040502050405020303" pitchFamily="18" charset="0"/>
              </a:rPr>
              <a:t>specialization</a:t>
            </a:r>
          </a:p>
        </p:txBody>
      </p:sp>
      <p:sp>
        <p:nvSpPr>
          <p:cNvPr id="5" name="Rectangle 4"/>
          <p:cNvSpPr/>
          <p:nvPr/>
        </p:nvSpPr>
        <p:spPr>
          <a:xfrm>
            <a:off x="1005987" y="1352477"/>
            <a:ext cx="10180026" cy="3416320"/>
          </a:xfrm>
          <a:prstGeom prst="rect">
            <a:avLst/>
          </a:prstGeom>
          <a:solidFill>
            <a:schemeClr val="accent1">
              <a:lumMod val="20000"/>
              <a:lumOff val="80000"/>
            </a:schemeClr>
          </a:solidFill>
        </p:spPr>
        <p:txBody>
          <a:bodyPr wrap="square">
            <a:spAutoFit/>
          </a:bodyPr>
          <a:lstStyle/>
          <a:p>
            <a:r>
              <a:rPr lang="en-US" sz="2400" b="1" dirty="0">
                <a:solidFill>
                  <a:srgbClr val="0070C0"/>
                </a:solidFill>
                <a:latin typeface="Courier New" panose="02070309020205020404" pitchFamily="49" charset="0"/>
                <a:cs typeface="Courier New" panose="02070309020205020404" pitchFamily="49" charset="0"/>
              </a:rPr>
              <a:t>template </a:t>
            </a:r>
            <a:r>
              <a:rPr lang="en-US" sz="2400" b="1" dirty="0" smtClean="0">
                <a:latin typeface="Courier New" panose="02070309020205020404" pitchFamily="49" charset="0"/>
                <a:cs typeface="Courier New" panose="02070309020205020404" pitchFamily="49" charset="0"/>
              </a:rPr>
              <a:t>&lt;&gt;</a:t>
            </a:r>
            <a:r>
              <a:rPr lang="en-US" sz="2400" b="1" dirty="0" smtClean="0">
                <a:solidFill>
                  <a:srgbClr val="0070C0"/>
                </a:solidFill>
                <a:latin typeface="Courier New" panose="02070309020205020404" pitchFamily="49" charset="0"/>
                <a:cs typeface="Courier New" panose="02070309020205020404" pitchFamily="49" charset="0"/>
              </a:rPr>
              <a:t>         // empty </a:t>
            </a:r>
            <a:r>
              <a:rPr lang="en-US" sz="2400" b="1" dirty="0" err="1" smtClean="0">
                <a:solidFill>
                  <a:srgbClr val="0070C0"/>
                </a:solidFill>
                <a:latin typeface="Courier New" panose="02070309020205020404" pitchFamily="49" charset="0"/>
                <a:cs typeface="Courier New" panose="02070309020205020404" pitchFamily="49" charset="0"/>
              </a:rPr>
              <a:t>templste</a:t>
            </a:r>
            <a:r>
              <a:rPr lang="en-US" sz="2400" b="1" dirty="0" smtClean="0">
                <a:solidFill>
                  <a:srgbClr val="0070C0"/>
                </a:solidFill>
                <a:latin typeface="Courier New" panose="02070309020205020404" pitchFamily="49" charset="0"/>
                <a:cs typeface="Courier New" panose="02070309020205020404" pitchFamily="49" charset="0"/>
              </a:rPr>
              <a:t> parameters</a:t>
            </a:r>
            <a:endParaRPr lang="en-US" sz="2400" b="1" dirty="0">
              <a:solidFill>
                <a:srgbClr val="0070C0"/>
              </a:solidFill>
              <a:latin typeface="Courier New" panose="02070309020205020404" pitchFamily="49" charset="0"/>
              <a:cs typeface="Courier New" panose="02070309020205020404" pitchFamily="49" charset="0"/>
            </a:endParaRPr>
          </a:p>
          <a:p>
            <a:r>
              <a:rPr lang="en-US" sz="2400" b="1" dirty="0">
                <a:solidFill>
                  <a:srgbClr val="0070C0"/>
                </a:solidFill>
                <a:latin typeface="Courier New" panose="02070309020205020404" pitchFamily="49" charset="0"/>
                <a:cs typeface="Courier New" panose="02070309020205020404" pitchFamily="49" charset="0"/>
              </a:rPr>
              <a:t>class </a:t>
            </a:r>
            <a:r>
              <a:rPr lang="en-US" sz="2400" b="1" dirty="0">
                <a:latin typeface="Courier New" panose="02070309020205020404" pitchFamily="49" charset="0"/>
                <a:cs typeface="Courier New" panose="02070309020205020404" pitchFamily="49" charset="0"/>
              </a:rPr>
              <a:t>vector &lt;</a:t>
            </a:r>
            <a:r>
              <a:rPr lang="en-US" sz="2400" b="1" dirty="0" err="1">
                <a:latin typeface="Courier New" panose="02070309020205020404" pitchFamily="49" charset="0"/>
                <a:cs typeface="Courier New" panose="02070309020205020404" pitchFamily="49" charset="0"/>
              </a:rPr>
              <a:t>bool</a:t>
            </a:r>
            <a:r>
              <a:rPr lang="en-US" sz="2400" b="1" dirty="0">
                <a:latin typeface="Courier New" panose="02070309020205020404" pitchFamily="49" charset="0"/>
                <a:cs typeface="Courier New" panose="02070309020205020404" pitchFamily="49" charset="0"/>
              </a:rPr>
              <a:t>&gt;</a:t>
            </a:r>
          </a:p>
          <a:p>
            <a:r>
              <a:rPr lang="en-US" sz="2400" b="1" dirty="0">
                <a:latin typeface="Courier New" panose="02070309020205020404" pitchFamily="49" charset="0"/>
                <a:cs typeface="Courier New" panose="02070309020205020404" pitchFamily="49" charset="0"/>
              </a:rPr>
              <a:t>{</a:t>
            </a:r>
          </a:p>
          <a:p>
            <a:r>
              <a:rPr lang="en-US" sz="2400" b="1" dirty="0">
                <a:solidFill>
                  <a:srgbClr val="0070C0"/>
                </a:solidFill>
                <a:latin typeface="Courier New" panose="02070309020205020404" pitchFamily="49" charset="0"/>
                <a:cs typeface="Courier New" panose="02070309020205020404" pitchFamily="49" charset="0"/>
              </a:rPr>
              <a:t>    // </a:t>
            </a:r>
            <a:r>
              <a:rPr lang="en-US" sz="2400" b="1" dirty="0" smtClean="0">
                <a:solidFill>
                  <a:srgbClr val="0070C0"/>
                </a:solidFill>
                <a:latin typeface="Courier New" panose="02070309020205020404" pitchFamily="49" charset="0"/>
                <a:cs typeface="Courier New" panose="02070309020205020404" pitchFamily="49" charset="0"/>
              </a:rPr>
              <a:t>interface</a:t>
            </a:r>
            <a:endParaRPr lang="en-US" sz="2400" b="1" dirty="0">
              <a:solidFill>
                <a:srgbClr val="0070C0"/>
              </a:solidFill>
              <a:latin typeface="Courier New" panose="02070309020205020404" pitchFamily="49" charset="0"/>
              <a:cs typeface="Courier New" panose="02070309020205020404" pitchFamily="49" charset="0"/>
            </a:endParaRPr>
          </a:p>
          <a:p>
            <a:r>
              <a:rPr lang="en-US" sz="2400" b="1" dirty="0">
                <a:solidFill>
                  <a:srgbClr val="0070C0"/>
                </a:solidFill>
                <a:latin typeface="Courier New" panose="02070309020205020404" pitchFamily="49" charset="0"/>
                <a:cs typeface="Courier New" panose="02070309020205020404" pitchFamily="49" charset="0"/>
              </a:rPr>
              <a:t>    private:</a:t>
            </a:r>
          </a:p>
          <a:p>
            <a:r>
              <a:rPr lang="en-US" sz="2400" b="1" dirty="0">
                <a:solidFill>
                  <a:srgbClr val="0070C0"/>
                </a:solidFill>
                <a:latin typeface="Courier New" panose="02070309020205020404" pitchFamily="49" charset="0"/>
                <a:cs typeface="Courier New" panose="02070309020205020404" pitchFamily="49" charset="0"/>
              </a:rPr>
              <a:t>    unsigned </a:t>
            </a:r>
            <a:r>
              <a:rPr lang="en-US" sz="2400" b="1" dirty="0" err="1">
                <a:solidFill>
                  <a:srgbClr val="0070C0"/>
                </a:solidFill>
                <a:latin typeface="Courier New" panose="02070309020205020404" pitchFamily="49" charset="0"/>
                <a:cs typeface="Courier New" panose="02070309020205020404" pitchFamily="49" charset="0"/>
              </a:rPr>
              <a:t>int</a:t>
            </a:r>
            <a:r>
              <a:rPr lang="en-US" sz="2400" b="1" dirty="0">
                <a:solidFill>
                  <a:srgbClr val="0070C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vector_data</a:t>
            </a:r>
            <a:r>
              <a:rPr lang="en-US" sz="2400" b="1" dirty="0">
                <a:latin typeface="Courier New" panose="02070309020205020404" pitchFamily="49" charset="0"/>
                <a:cs typeface="Courier New" panose="02070309020205020404" pitchFamily="49" charset="0"/>
              </a:rPr>
              <a:t>;</a:t>
            </a:r>
          </a:p>
          <a:p>
            <a:r>
              <a:rPr lang="en-US" sz="2400" b="1" dirty="0">
                <a:solidFill>
                  <a:srgbClr val="0070C0"/>
                </a:solidFill>
                <a:latin typeface="Courier New" panose="02070309020205020404" pitchFamily="49" charset="0"/>
                <a:cs typeface="Courier New" panose="02070309020205020404" pitchFamily="49" charset="0"/>
              </a:rPr>
              <a:t>    </a:t>
            </a:r>
            <a:r>
              <a:rPr lang="en-US" sz="2400" b="1" dirty="0" err="1">
                <a:solidFill>
                  <a:srgbClr val="0070C0"/>
                </a:solidFill>
                <a:latin typeface="Courier New" panose="02070309020205020404" pitchFamily="49" charset="0"/>
                <a:cs typeface="Courier New" panose="02070309020205020404" pitchFamily="49" charset="0"/>
              </a:rPr>
              <a:t>int</a:t>
            </a:r>
            <a:r>
              <a:rPr lang="en-US" sz="2400" b="1" dirty="0">
                <a:solidFill>
                  <a:srgbClr val="0070C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length;</a:t>
            </a:r>
          </a:p>
          <a:p>
            <a:r>
              <a:rPr lang="en-US" sz="2400" b="1" dirty="0">
                <a:solidFill>
                  <a:srgbClr val="0070C0"/>
                </a:solidFill>
                <a:latin typeface="Courier New" panose="02070309020205020404" pitchFamily="49" charset="0"/>
                <a:cs typeface="Courier New" panose="02070309020205020404" pitchFamily="49" charset="0"/>
              </a:rPr>
              <a:t>    </a:t>
            </a:r>
            <a:r>
              <a:rPr lang="en-US" sz="2400" b="1" dirty="0" err="1">
                <a:solidFill>
                  <a:srgbClr val="0070C0"/>
                </a:solidFill>
                <a:latin typeface="Courier New" panose="02070309020205020404" pitchFamily="49" charset="0"/>
                <a:cs typeface="Courier New" panose="02070309020205020404" pitchFamily="49" charset="0"/>
              </a:rPr>
              <a:t>int</a:t>
            </a:r>
            <a:r>
              <a:rPr lang="en-US" sz="2400" b="1" dirty="0">
                <a:solidFill>
                  <a:srgbClr val="0070C0"/>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size;</a:t>
            </a:r>
          </a:p>
          <a:p>
            <a:r>
              <a:rPr 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8958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60714"/>
            <a:ext cx="9144000" cy="1384995"/>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Instead </a:t>
            </a:r>
            <a:r>
              <a:rPr lang="en-US" altLang="en-US" sz="2800" dirty="0">
                <a:latin typeface="Georgia" panose="02040502050405020303" pitchFamily="18" charset="0"/>
              </a:rPr>
              <a:t>of implementing a class for one specific type, you end up implementing a template that still allows some parameterization</a:t>
            </a:r>
            <a:endParaRPr lang="en-US" altLang="en-US" sz="24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T</a:t>
            </a:r>
            <a:r>
              <a:rPr lang="en-US" altLang="en-US" sz="4800" dirty="0">
                <a:latin typeface="Georgia" panose="02040502050405020303" pitchFamily="18" charset="0"/>
              </a:rPr>
              <a:t>emplate Partial specialization</a:t>
            </a:r>
            <a:endParaRPr lang="en-US" altLang="en-US" sz="4800" dirty="0">
              <a:latin typeface="Georgia" panose="02040502050405020303" pitchFamily="18" charset="0"/>
            </a:endParaRPr>
          </a:p>
        </p:txBody>
      </p:sp>
      <p:sp>
        <p:nvSpPr>
          <p:cNvPr id="2" name="Rectangle 1"/>
          <p:cNvSpPr/>
          <p:nvPr/>
        </p:nvSpPr>
        <p:spPr>
          <a:xfrm>
            <a:off x="5055079" y="6211669"/>
            <a:ext cx="7976558" cy="646331"/>
          </a:xfrm>
          <a:prstGeom prst="rect">
            <a:avLst/>
          </a:prstGeom>
        </p:spPr>
        <p:txBody>
          <a:bodyPr wrap="square">
            <a:spAutoFit/>
          </a:bodyPr>
          <a:lstStyle/>
          <a:p>
            <a:r>
              <a:rPr lang="en-US" dirty="0">
                <a:hlinkClick r:id="rId3"/>
              </a:rPr>
              <a:t>http://</a:t>
            </a:r>
            <a:r>
              <a:rPr lang="en-US" dirty="0" smtClean="0">
                <a:hlinkClick r:id="rId3"/>
              </a:rPr>
              <a:t>www.cprogramming.com/tutorial/template_specialization.html</a:t>
            </a:r>
            <a:endParaRPr lang="en-US" dirty="0" smtClean="0"/>
          </a:p>
          <a:p>
            <a:endParaRPr lang="en-US" dirty="0"/>
          </a:p>
        </p:txBody>
      </p:sp>
    </p:spTree>
    <p:extLst>
      <p:ext uri="{BB962C8B-B14F-4D97-AF65-F5344CB8AC3E}">
        <p14:creationId xmlns:p14="http://schemas.microsoft.com/office/powerpoint/2010/main" val="1283076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60714"/>
            <a:ext cx="9144000" cy="4832092"/>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When instantiating a function template for a given type, the compiler stencils out a copy of the </a:t>
            </a:r>
            <a:r>
              <a:rPr lang="en-US" altLang="en-US" sz="2800" dirty="0" err="1" smtClean="0">
                <a:latin typeface="Georgia" panose="02040502050405020303" pitchFamily="18" charset="0"/>
              </a:rPr>
              <a:t>templated</a:t>
            </a:r>
            <a:r>
              <a:rPr lang="en-US" altLang="en-US" sz="2800" dirty="0" smtClean="0">
                <a:latin typeface="Georgia" panose="02040502050405020303" pitchFamily="18" charset="0"/>
              </a:rPr>
              <a:t> function and replaces the template type parameters with the actual types used in the variable declaration</a:t>
            </a:r>
          </a:p>
          <a:p>
            <a:pPr marL="342900" indent="-342900">
              <a:buFont typeface="Arial" panose="020B0604020202020204" pitchFamily="34" charset="0"/>
              <a:buChar char="•"/>
            </a:pPr>
            <a:r>
              <a:rPr lang="en-US" altLang="en-US" sz="2800" dirty="0" smtClean="0">
                <a:latin typeface="Georgia" panose="02040502050405020303" pitchFamily="18" charset="0"/>
              </a:rPr>
              <a:t>This means a particular function will have the same implementation details for each instanced type (just using different types)</a:t>
            </a:r>
          </a:p>
          <a:p>
            <a:pPr marL="342900" indent="-342900">
              <a:buFont typeface="Arial" panose="020B0604020202020204" pitchFamily="34" charset="0"/>
              <a:buChar char="•"/>
            </a:pPr>
            <a:r>
              <a:rPr lang="en-US" altLang="en-US" sz="2800" dirty="0" smtClean="0">
                <a:latin typeface="Georgia" panose="02040502050405020303" pitchFamily="18" charset="0"/>
              </a:rPr>
              <a:t>While most of the time, this is exactly what you want, occasionally there are cases where it is useful to implement a </a:t>
            </a:r>
            <a:r>
              <a:rPr lang="en-US" altLang="en-US" sz="2800" dirty="0" err="1" smtClean="0">
                <a:solidFill>
                  <a:srgbClr val="C00000"/>
                </a:solidFill>
                <a:latin typeface="Georgia" panose="02040502050405020303" pitchFamily="18" charset="0"/>
              </a:rPr>
              <a:t>templated</a:t>
            </a:r>
            <a:r>
              <a:rPr lang="en-US" altLang="en-US" sz="2800" dirty="0" smtClean="0">
                <a:solidFill>
                  <a:srgbClr val="C00000"/>
                </a:solidFill>
                <a:latin typeface="Georgia" panose="02040502050405020303" pitchFamily="18" charset="0"/>
              </a:rPr>
              <a:t> </a:t>
            </a:r>
            <a:r>
              <a:rPr lang="en-US" altLang="en-US" sz="2800" dirty="0" smtClean="0">
                <a:latin typeface="Georgia" panose="02040502050405020303" pitchFamily="18" charset="0"/>
              </a:rPr>
              <a:t>function slightly different for a specific data type</a:t>
            </a:r>
            <a:endParaRPr lang="en-US" altLang="en-US" sz="24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Function template specialization</a:t>
            </a:r>
          </a:p>
        </p:txBody>
      </p:sp>
    </p:spTree>
    <p:extLst>
      <p:ext uri="{BB962C8B-B14F-4D97-AF65-F5344CB8AC3E}">
        <p14:creationId xmlns:p14="http://schemas.microsoft.com/office/powerpoint/2010/main" val="1276105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64134"/>
            <a:ext cx="9144000" cy="4832092"/>
          </a:xfrm>
          <a:prstGeom prst="rect">
            <a:avLst/>
          </a:prstGeom>
        </p:spPr>
        <p:txBody>
          <a:bodyPr wrap="square">
            <a:spAutoFit/>
          </a:bodyPr>
          <a:lstStyle/>
          <a:p>
            <a:pPr marL="342900" indent="-342900">
              <a:buFont typeface="Arial" panose="020B0604020202020204" pitchFamily="34" charset="0"/>
              <a:buChar char="•"/>
            </a:pPr>
            <a:r>
              <a:rPr lang="en-US" altLang="en-US" sz="2800" dirty="0">
                <a:latin typeface="Georgia" panose="02040502050405020303" pitchFamily="18" charset="0"/>
              </a:rPr>
              <a:t>You often need to split a class in half when the two halves will have different numbers of instances or different lifetimes</a:t>
            </a:r>
            <a:r>
              <a:rPr lang="en-US" altLang="en-US" sz="2800" dirty="0" smtClean="0">
                <a:latin typeface="Georgia" panose="02040502050405020303" pitchFamily="18" charset="0"/>
              </a:rPr>
              <a:t>.</a:t>
            </a:r>
          </a:p>
          <a:p>
            <a:pPr marL="342900" indent="-342900">
              <a:buFont typeface="Arial" panose="020B0604020202020204" pitchFamily="34" charset="0"/>
              <a:buChar char="•"/>
            </a:pPr>
            <a:r>
              <a:rPr lang="en-US" altLang="en-US" sz="2800" dirty="0" smtClean="0">
                <a:latin typeface="Georgia" panose="02040502050405020303" pitchFamily="18" charset="0"/>
              </a:rPr>
              <a:t>In </a:t>
            </a:r>
            <a:r>
              <a:rPr lang="en-US" altLang="en-US" sz="2800" dirty="0">
                <a:latin typeface="Georgia" panose="02040502050405020303" pitchFamily="18" charset="0"/>
              </a:rPr>
              <a:t>these cases, the two halves usually need direct access to each other (the two halves used to be in the same class, so you haven’t increased the amount of code that needs direct access to a data structure; you’ve simply reshuffled the code into two classes instead of one</a:t>
            </a:r>
            <a:r>
              <a:rPr lang="en-US" altLang="en-US" sz="2800" dirty="0" smtClean="0">
                <a:latin typeface="Georgia" panose="02040502050405020303" pitchFamily="18" charset="0"/>
              </a:rPr>
              <a:t>)</a:t>
            </a:r>
          </a:p>
          <a:p>
            <a:pPr marL="342900" indent="-342900">
              <a:buFont typeface="Arial" panose="020B0604020202020204" pitchFamily="34" charset="0"/>
              <a:buChar char="•"/>
            </a:pPr>
            <a:r>
              <a:rPr lang="en-US" altLang="en-US" sz="2800" dirty="0" smtClean="0">
                <a:latin typeface="Georgia" panose="02040502050405020303" pitchFamily="18" charset="0"/>
              </a:rPr>
              <a:t>The </a:t>
            </a:r>
            <a:r>
              <a:rPr lang="en-US" altLang="en-US" sz="2800" dirty="0">
                <a:latin typeface="Georgia" panose="02040502050405020303" pitchFamily="18" charset="0"/>
              </a:rPr>
              <a:t>safest way to implement this is to make the two halves friends of each other.</a:t>
            </a:r>
            <a:endParaRPr lang="en-US" altLang="en-US" sz="2800" dirty="0" smtClean="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Friend </a:t>
            </a:r>
            <a:r>
              <a:rPr lang="en-US" altLang="en-US" sz="4800" dirty="0">
                <a:latin typeface="Georgia" panose="02040502050405020303" pitchFamily="18" charset="0"/>
              </a:rPr>
              <a:t>and Encapsulation</a:t>
            </a:r>
            <a:endParaRPr lang="en-US" altLang="en-US" sz="4800" dirty="0">
              <a:latin typeface="Georgia" panose="02040502050405020303" pitchFamily="18" charset="0"/>
            </a:endParaRPr>
          </a:p>
        </p:txBody>
      </p:sp>
    </p:spTree>
    <p:extLst>
      <p:ext uri="{BB962C8B-B14F-4D97-AF65-F5344CB8AC3E}">
        <p14:creationId xmlns:p14="http://schemas.microsoft.com/office/powerpoint/2010/main" val="2820840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64134"/>
            <a:ext cx="9144000" cy="5693866"/>
          </a:xfrm>
          <a:prstGeom prst="rect">
            <a:avLst/>
          </a:prstGeom>
        </p:spPr>
        <p:txBody>
          <a:bodyPr wrap="square">
            <a:spAutoFit/>
          </a:bodyPr>
          <a:lstStyle/>
          <a:p>
            <a:pPr marL="342900" indent="-342900">
              <a:buFont typeface="Arial" panose="020B0604020202020204" pitchFamily="34" charset="0"/>
              <a:buChar char="•"/>
            </a:pPr>
            <a:r>
              <a:rPr lang="en-US" altLang="en-US" sz="2800" dirty="0">
                <a:latin typeface="Georgia" panose="02040502050405020303" pitchFamily="18" charset="0"/>
              </a:rPr>
              <a:t>Since the friends must be declared in the class definition, they don't break encapsulation any more than member functions </a:t>
            </a:r>
            <a:r>
              <a:rPr lang="en-US" altLang="en-US" sz="2800" dirty="0" smtClean="0">
                <a:latin typeface="Georgia" panose="02040502050405020303" pitchFamily="18" charset="0"/>
              </a:rPr>
              <a:t>do</a:t>
            </a:r>
          </a:p>
          <a:p>
            <a:pPr marL="342900" indent="-342900">
              <a:buFont typeface="Arial" panose="020B0604020202020204" pitchFamily="34" charset="0"/>
              <a:buChar char="•"/>
            </a:pPr>
            <a:r>
              <a:rPr lang="en-US" altLang="en-US" sz="2800" dirty="0" smtClean="0">
                <a:latin typeface="Georgia" panose="02040502050405020303" pitchFamily="18" charset="0"/>
              </a:rPr>
              <a:t>They're </a:t>
            </a:r>
            <a:r>
              <a:rPr lang="en-US" altLang="en-US" sz="2800" dirty="0">
                <a:latin typeface="Georgia" panose="02040502050405020303" pitchFamily="18" charset="0"/>
              </a:rPr>
              <a:t>just part of the class interface, allowing more flexible calling patterns than you can get from member </a:t>
            </a:r>
            <a:r>
              <a:rPr lang="en-US" altLang="en-US" sz="2800" dirty="0" smtClean="0">
                <a:latin typeface="Georgia" panose="02040502050405020303" pitchFamily="18" charset="0"/>
              </a:rPr>
              <a:t>functions</a:t>
            </a:r>
          </a:p>
          <a:p>
            <a:pPr marL="342900" indent="-342900">
              <a:buFont typeface="Arial" panose="020B0604020202020204" pitchFamily="34" charset="0"/>
              <a:buChar char="•"/>
            </a:pPr>
            <a:r>
              <a:rPr lang="en-US" altLang="en-US" sz="2800" dirty="0">
                <a:latin typeface="Georgia" panose="02040502050405020303" pitchFamily="18" charset="0"/>
              </a:rPr>
              <a:t>The common use case for adding a friend function is to place implementation logic into a function that cannot be a member function, but must be a free-standing function </a:t>
            </a:r>
            <a:r>
              <a:rPr lang="en-US" altLang="en-US" sz="2800" dirty="0" smtClean="0">
                <a:latin typeface="Georgia" panose="02040502050405020303" pitchFamily="18" charset="0"/>
              </a:rPr>
              <a:t>instead</a:t>
            </a:r>
            <a:endParaRPr lang="en-US" altLang="en-US" sz="2400" dirty="0">
              <a:latin typeface="Georgia" panose="02040502050405020303" pitchFamily="18" charset="0"/>
            </a:endParaRPr>
          </a:p>
          <a:p>
            <a:pPr marL="342900" indent="-342900">
              <a:buFont typeface="Arial" panose="020B0604020202020204" pitchFamily="34" charset="0"/>
              <a:buChar char="•"/>
            </a:pPr>
            <a:r>
              <a:rPr lang="en-US" altLang="en-US" sz="2800" dirty="0">
                <a:latin typeface="Georgia" panose="02040502050405020303" pitchFamily="18" charset="0"/>
              </a:rPr>
              <a:t>For example, non-member binary operators and overloads of the &lt;&lt; operator are commonly made friends of the corresponding classes.</a:t>
            </a:r>
            <a:endParaRPr lang="en-US" altLang="en-US" sz="2800" dirty="0" smtClean="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latin typeface="Georgia" panose="02040502050405020303" pitchFamily="18" charset="0"/>
              </a:rPr>
              <a:t>Friend </a:t>
            </a:r>
            <a:r>
              <a:rPr lang="en-US" altLang="en-US" sz="4800" dirty="0">
                <a:latin typeface="Georgia" panose="02040502050405020303" pitchFamily="18" charset="0"/>
              </a:rPr>
              <a:t>and Encapsulation</a:t>
            </a:r>
            <a:endParaRPr lang="en-US" altLang="en-US" sz="4800" dirty="0">
              <a:latin typeface="Georgia" panose="02040502050405020303" pitchFamily="18" charset="0"/>
            </a:endParaRPr>
          </a:p>
        </p:txBody>
      </p:sp>
    </p:spTree>
    <p:extLst>
      <p:ext uri="{BB962C8B-B14F-4D97-AF65-F5344CB8AC3E}">
        <p14:creationId xmlns:p14="http://schemas.microsoft.com/office/powerpoint/2010/main" val="3865119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902813"/>
            <a:ext cx="9144000" cy="4832092"/>
          </a:xfrm>
          <a:prstGeom prst="rect">
            <a:avLst/>
          </a:prstGeom>
        </p:spPr>
        <p:txBody>
          <a:bodyPr wrap="square">
            <a:spAutoFit/>
          </a:bodyPr>
          <a:lstStyle/>
          <a:p>
            <a:pPr marL="342900" indent="-342900">
              <a:buFont typeface="Arial" panose="020B0604020202020204" pitchFamily="34" charset="0"/>
              <a:buChar char="•"/>
            </a:pPr>
            <a:r>
              <a:rPr lang="en-US" altLang="en-US" sz="2800" dirty="0">
                <a:latin typeface="Georgia" panose="02040502050405020303" pitchFamily="18" charset="0"/>
              </a:rPr>
              <a:t>They provide a degree of freedom in the interface design </a:t>
            </a:r>
            <a:r>
              <a:rPr lang="en-US" altLang="en-US" sz="2800" dirty="0" smtClean="0">
                <a:latin typeface="Georgia" panose="02040502050405020303" pitchFamily="18" charset="0"/>
              </a:rPr>
              <a:t>options</a:t>
            </a:r>
            <a:endParaRPr lang="en-US" altLang="en-US" sz="2800" dirty="0">
              <a:latin typeface="Georgia" panose="02040502050405020303" pitchFamily="18" charset="0"/>
            </a:endParaRPr>
          </a:p>
          <a:p>
            <a:pPr marL="342900" indent="-342900">
              <a:buFont typeface="Arial" panose="020B0604020202020204" pitchFamily="34" charset="0"/>
              <a:buChar char="•"/>
            </a:pPr>
            <a:r>
              <a:rPr lang="en-US" altLang="en-US" sz="2800" dirty="0">
                <a:latin typeface="Georgia" panose="02040502050405020303" pitchFamily="18" charset="0"/>
              </a:rPr>
              <a:t>Member functions and friend functions are equally privileged (100% vested</a:t>
            </a:r>
            <a:r>
              <a:rPr lang="en-US" altLang="en-US" sz="2800" dirty="0" smtClean="0">
                <a:latin typeface="Georgia" panose="02040502050405020303" pitchFamily="18" charset="0"/>
              </a:rPr>
              <a:t>)</a:t>
            </a:r>
          </a:p>
          <a:p>
            <a:pPr marL="342900" indent="-342900">
              <a:buFont typeface="Arial" panose="020B0604020202020204" pitchFamily="34" charset="0"/>
              <a:buChar char="•"/>
            </a:pPr>
            <a:r>
              <a:rPr lang="en-US" altLang="en-US" sz="2800" dirty="0" smtClean="0">
                <a:latin typeface="Georgia" panose="02040502050405020303" pitchFamily="18" charset="0"/>
              </a:rPr>
              <a:t>The </a:t>
            </a:r>
            <a:r>
              <a:rPr lang="en-US" altLang="en-US" sz="2800" dirty="0">
                <a:latin typeface="Georgia" panose="02040502050405020303" pitchFamily="18" charset="0"/>
              </a:rPr>
              <a:t>major difference is that a friend function is called like </a:t>
            </a:r>
            <a:r>
              <a:rPr lang="en-US" altLang="en-US" sz="2800" b="1" dirty="0">
                <a:solidFill>
                  <a:srgbClr val="0070C0"/>
                </a:solidFill>
                <a:latin typeface="Courier New" panose="02070309020205020404" pitchFamily="49" charset="0"/>
                <a:cs typeface="Courier New" panose="02070309020205020404" pitchFamily="49" charset="0"/>
              </a:rPr>
              <a:t>f(x)</a:t>
            </a:r>
            <a:r>
              <a:rPr lang="en-US" altLang="en-US" sz="2800" dirty="0">
                <a:latin typeface="Georgia" panose="02040502050405020303" pitchFamily="18" charset="0"/>
              </a:rPr>
              <a:t>, while a member function is called like </a:t>
            </a:r>
            <a:r>
              <a:rPr lang="en-US" altLang="en-US" sz="2800" b="1" dirty="0" err="1">
                <a:solidFill>
                  <a:srgbClr val="0070C0"/>
                </a:solidFill>
                <a:latin typeface="Courier New" panose="02070309020205020404" pitchFamily="49" charset="0"/>
                <a:cs typeface="Courier New" panose="02070309020205020404" pitchFamily="49" charset="0"/>
              </a:rPr>
              <a:t>x.f</a:t>
            </a:r>
            <a:r>
              <a:rPr lang="en-US" altLang="en-US" sz="2800" b="1" dirty="0" smtClean="0">
                <a:solidFill>
                  <a:srgbClr val="0070C0"/>
                </a:solidFill>
                <a:latin typeface="Courier New" panose="02070309020205020404" pitchFamily="49" charset="0"/>
                <a:cs typeface="Courier New" panose="02070309020205020404" pitchFamily="49" charset="0"/>
              </a:rPr>
              <a:t>()</a:t>
            </a:r>
            <a:endParaRPr lang="en-US" altLang="en-US" sz="2800" dirty="0" smtClean="0">
              <a:latin typeface="Georgia" panose="02040502050405020303" pitchFamily="18" charset="0"/>
            </a:endParaRPr>
          </a:p>
          <a:p>
            <a:pPr marL="342900" indent="-342900">
              <a:buFont typeface="Arial" panose="020B0604020202020204" pitchFamily="34" charset="0"/>
              <a:buChar char="•"/>
            </a:pPr>
            <a:r>
              <a:rPr lang="en-US" altLang="en-US" sz="2800" dirty="0" smtClean="0">
                <a:latin typeface="Georgia" panose="02040502050405020303" pitchFamily="18" charset="0"/>
              </a:rPr>
              <a:t>The </a:t>
            </a:r>
            <a:r>
              <a:rPr lang="en-US" altLang="en-US" sz="2800" dirty="0">
                <a:latin typeface="Georgia" panose="02040502050405020303" pitchFamily="18" charset="0"/>
              </a:rPr>
              <a:t>ability to choose between member functions (</a:t>
            </a:r>
            <a:r>
              <a:rPr lang="en-US" altLang="en-US" sz="2800" b="1" dirty="0" err="1">
                <a:solidFill>
                  <a:srgbClr val="0070C0"/>
                </a:solidFill>
                <a:latin typeface="Courier New" panose="02070309020205020404" pitchFamily="49" charset="0"/>
                <a:cs typeface="Courier New" panose="02070309020205020404" pitchFamily="49" charset="0"/>
              </a:rPr>
              <a:t>x.f</a:t>
            </a:r>
            <a:r>
              <a:rPr lang="en-US" altLang="en-US" sz="2800" b="1" dirty="0">
                <a:solidFill>
                  <a:srgbClr val="0070C0"/>
                </a:solidFill>
                <a:latin typeface="Courier New" panose="02070309020205020404" pitchFamily="49" charset="0"/>
                <a:cs typeface="Courier New" panose="02070309020205020404" pitchFamily="49" charset="0"/>
              </a:rPr>
              <a:t>()</a:t>
            </a:r>
            <a:r>
              <a:rPr lang="en-US" altLang="en-US" sz="2800" dirty="0">
                <a:latin typeface="Georgia" panose="02040502050405020303" pitchFamily="18" charset="0"/>
              </a:rPr>
              <a:t>) and friend functions (</a:t>
            </a:r>
            <a:r>
              <a:rPr lang="en-US" altLang="en-US" sz="2800" dirty="0">
                <a:solidFill>
                  <a:srgbClr val="0070C0"/>
                </a:solidFill>
                <a:latin typeface="Georgia" panose="02040502050405020303" pitchFamily="18" charset="0"/>
              </a:rPr>
              <a:t>f(x)</a:t>
            </a:r>
            <a:r>
              <a:rPr lang="en-US" altLang="en-US" sz="2800" dirty="0">
                <a:latin typeface="Georgia" panose="02040502050405020303" pitchFamily="18" charset="0"/>
              </a:rPr>
              <a:t>) allows a designer to select the syntax that is deemed most readable, which lowers maintenance </a:t>
            </a:r>
            <a:r>
              <a:rPr lang="en-US" altLang="en-US" sz="2800" dirty="0" smtClean="0">
                <a:latin typeface="Georgia" panose="02040502050405020303" pitchFamily="18" charset="0"/>
              </a:rPr>
              <a:t>costs</a:t>
            </a:r>
            <a:endParaRPr lang="en-US" altLang="en-US" sz="2400" dirty="0">
              <a:latin typeface="Georgia" panose="02040502050405020303" pitchFamily="18" charset="0"/>
            </a:endParaRPr>
          </a:p>
        </p:txBody>
      </p:sp>
      <p:sp>
        <p:nvSpPr>
          <p:cNvPr id="33" name="Title 1"/>
          <p:cNvSpPr txBox="1">
            <a:spLocks/>
          </p:cNvSpPr>
          <p:nvPr/>
        </p:nvSpPr>
        <p:spPr>
          <a:xfrm>
            <a:off x="1524000" y="277584"/>
            <a:ext cx="9144000" cy="1498461"/>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solidFill>
                  <a:srgbClr val="00B050"/>
                </a:solidFill>
                <a:latin typeface="Georgia" panose="02040502050405020303" pitchFamily="18" charset="0"/>
              </a:rPr>
              <a:t>Advantages</a:t>
            </a:r>
            <a:r>
              <a:rPr lang="en-US" altLang="en-US" sz="4800" dirty="0" smtClean="0">
                <a:latin typeface="Georgia" panose="02040502050405020303" pitchFamily="18" charset="0"/>
              </a:rPr>
              <a:t> </a:t>
            </a:r>
            <a:r>
              <a:rPr lang="en-US" altLang="en-US" sz="4800" dirty="0">
                <a:latin typeface="Georgia" panose="02040502050405020303" pitchFamily="18" charset="0"/>
              </a:rPr>
              <a:t>of </a:t>
            </a:r>
            <a:r>
              <a:rPr lang="en-US" altLang="en-US" sz="4800" dirty="0" smtClean="0">
                <a:latin typeface="Georgia" panose="02040502050405020303" pitchFamily="18" charset="0"/>
              </a:rPr>
              <a:t>friend </a:t>
            </a:r>
            <a:r>
              <a:rPr lang="en-US" altLang="en-US" sz="4800" dirty="0">
                <a:latin typeface="Georgia" panose="02040502050405020303" pitchFamily="18" charset="0"/>
              </a:rPr>
              <a:t>functions?</a:t>
            </a:r>
            <a:endParaRPr lang="en-US" altLang="en-US" sz="4800" dirty="0">
              <a:latin typeface="Georgia" panose="02040502050405020303" pitchFamily="18" charset="0"/>
            </a:endParaRPr>
          </a:p>
        </p:txBody>
      </p:sp>
    </p:spTree>
    <p:extLst>
      <p:ext uri="{BB962C8B-B14F-4D97-AF65-F5344CB8AC3E}">
        <p14:creationId xmlns:p14="http://schemas.microsoft.com/office/powerpoint/2010/main" val="428175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902813"/>
            <a:ext cx="9144000" cy="3477875"/>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They </a:t>
            </a:r>
            <a:r>
              <a:rPr lang="en-US" altLang="en-US" sz="2800" dirty="0">
                <a:latin typeface="Georgia" panose="02040502050405020303" pitchFamily="18" charset="0"/>
              </a:rPr>
              <a:t>require an extra line of code when you want dynamic </a:t>
            </a:r>
            <a:r>
              <a:rPr lang="en-US" altLang="en-US" sz="2800" dirty="0" smtClean="0">
                <a:latin typeface="Georgia" panose="02040502050405020303" pitchFamily="18" charset="0"/>
              </a:rPr>
              <a:t>binding</a:t>
            </a:r>
          </a:p>
          <a:p>
            <a:pPr marL="342900" indent="-342900">
              <a:buFont typeface="Arial" panose="020B0604020202020204" pitchFamily="34" charset="0"/>
              <a:buChar char="•"/>
            </a:pPr>
            <a:r>
              <a:rPr lang="en-US" altLang="en-US" sz="2800" dirty="0">
                <a:latin typeface="Georgia" panose="02040502050405020303" pitchFamily="18" charset="0"/>
              </a:rPr>
              <a:t>To get the effect of a virtual friend, the friend function should call a </a:t>
            </a:r>
            <a:r>
              <a:rPr lang="en-US" altLang="en-US" sz="2800" i="1" dirty="0">
                <a:solidFill>
                  <a:srgbClr val="0070C0"/>
                </a:solidFill>
                <a:latin typeface="Georgia" panose="02040502050405020303" pitchFamily="18" charset="0"/>
              </a:rPr>
              <a:t>hidden</a:t>
            </a:r>
            <a:r>
              <a:rPr lang="en-US" altLang="en-US" sz="2800" dirty="0">
                <a:latin typeface="Georgia" panose="02040502050405020303" pitchFamily="18" charset="0"/>
              </a:rPr>
              <a:t> (usually </a:t>
            </a:r>
            <a:r>
              <a:rPr lang="en-US" altLang="en-US" sz="2800" b="1" dirty="0">
                <a:solidFill>
                  <a:srgbClr val="0070C0"/>
                </a:solidFill>
                <a:latin typeface="Courier New" panose="02070309020205020404" pitchFamily="49" charset="0"/>
                <a:cs typeface="Courier New" panose="02070309020205020404" pitchFamily="49" charset="0"/>
              </a:rPr>
              <a:t>protected</a:t>
            </a:r>
            <a:r>
              <a:rPr lang="en-US" altLang="en-US" sz="2800" dirty="0">
                <a:latin typeface="Georgia" panose="02040502050405020303" pitchFamily="18" charset="0"/>
              </a:rPr>
              <a:t>) </a:t>
            </a:r>
            <a:r>
              <a:rPr lang="en-US" altLang="en-US" sz="2800" b="1" dirty="0">
                <a:solidFill>
                  <a:srgbClr val="0070C0"/>
                </a:solidFill>
                <a:latin typeface="Courier New" panose="02070309020205020404" pitchFamily="49" charset="0"/>
                <a:cs typeface="Courier New" panose="02070309020205020404" pitchFamily="49" charset="0"/>
              </a:rPr>
              <a:t>virtual</a:t>
            </a:r>
            <a:r>
              <a:rPr lang="en-US" altLang="en-US" sz="2800" dirty="0">
                <a:latin typeface="Georgia" panose="02040502050405020303" pitchFamily="18" charset="0"/>
              </a:rPr>
              <a:t> member function. This is called the </a:t>
            </a:r>
            <a:r>
              <a:rPr lang="en-US" altLang="en-US" sz="2800" i="1" dirty="0">
                <a:solidFill>
                  <a:srgbClr val="0070C0"/>
                </a:solidFill>
                <a:latin typeface="Georgia" panose="02040502050405020303" pitchFamily="18" charset="0"/>
              </a:rPr>
              <a:t>Virtual Friend Function Idiom</a:t>
            </a:r>
            <a:endParaRPr lang="en-US" altLang="en-US" sz="2800" i="1" dirty="0" smtClean="0">
              <a:solidFill>
                <a:srgbClr val="0070C0"/>
              </a:solidFill>
              <a:latin typeface="Georgia" panose="02040502050405020303" pitchFamily="18" charset="0"/>
            </a:endParaRPr>
          </a:p>
          <a:p>
            <a:pPr marL="342900" indent="-342900">
              <a:buFont typeface="Arial" panose="020B0604020202020204" pitchFamily="34" charset="0"/>
              <a:buChar char="•"/>
            </a:pPr>
            <a:endParaRPr lang="en-US" altLang="en-US" sz="2800" dirty="0" smtClean="0">
              <a:latin typeface="Georgia" panose="02040502050405020303" pitchFamily="18" charset="0"/>
            </a:endParaRPr>
          </a:p>
          <a:p>
            <a:pPr marL="342900" indent="-342900">
              <a:buFont typeface="Arial" panose="020B0604020202020204" pitchFamily="34" charset="0"/>
              <a:buChar char="•"/>
            </a:pPr>
            <a:endParaRPr lang="en-US" altLang="en-US" sz="2400" dirty="0">
              <a:latin typeface="Georgia" panose="02040502050405020303" pitchFamily="18" charset="0"/>
            </a:endParaRPr>
          </a:p>
        </p:txBody>
      </p:sp>
      <p:sp>
        <p:nvSpPr>
          <p:cNvPr id="33" name="Title 1"/>
          <p:cNvSpPr txBox="1">
            <a:spLocks/>
          </p:cNvSpPr>
          <p:nvPr/>
        </p:nvSpPr>
        <p:spPr>
          <a:xfrm>
            <a:off x="1524000" y="277584"/>
            <a:ext cx="9144000" cy="1498461"/>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smtClean="0">
                <a:solidFill>
                  <a:srgbClr val="C00000"/>
                </a:solidFill>
                <a:latin typeface="Georgia" panose="02040502050405020303" pitchFamily="18" charset="0"/>
              </a:rPr>
              <a:t>Disadvantages</a:t>
            </a:r>
            <a:r>
              <a:rPr lang="en-US" altLang="en-US" sz="4800" dirty="0" smtClean="0">
                <a:latin typeface="Georgia" panose="02040502050405020303" pitchFamily="18" charset="0"/>
              </a:rPr>
              <a:t> of friend </a:t>
            </a:r>
            <a:r>
              <a:rPr lang="en-US" altLang="en-US" sz="4800" dirty="0">
                <a:latin typeface="Georgia" panose="02040502050405020303" pitchFamily="18" charset="0"/>
              </a:rPr>
              <a:t>functions?</a:t>
            </a:r>
            <a:endParaRPr lang="en-US" altLang="en-US" sz="4800" dirty="0">
              <a:latin typeface="Georgia" panose="02040502050405020303" pitchFamily="18" charset="0"/>
            </a:endParaRPr>
          </a:p>
        </p:txBody>
      </p:sp>
      <p:sp>
        <p:nvSpPr>
          <p:cNvPr id="2" name="Rectangle 1"/>
          <p:cNvSpPr/>
          <p:nvPr/>
        </p:nvSpPr>
        <p:spPr>
          <a:xfrm>
            <a:off x="7926090" y="6332590"/>
            <a:ext cx="3482492" cy="646331"/>
          </a:xfrm>
          <a:prstGeom prst="rect">
            <a:avLst/>
          </a:prstGeom>
        </p:spPr>
        <p:txBody>
          <a:bodyPr wrap="none">
            <a:spAutoFit/>
          </a:bodyPr>
          <a:lstStyle/>
          <a:p>
            <a:r>
              <a:rPr lang="en-US" dirty="0">
                <a:hlinkClick r:id="rId3"/>
              </a:rPr>
              <a:t>https://</a:t>
            </a:r>
            <a:r>
              <a:rPr lang="en-US" dirty="0" smtClean="0">
                <a:hlinkClick r:id="rId3"/>
              </a:rPr>
              <a:t>isocpp.org/wiki/faq/friends</a:t>
            </a:r>
            <a:endParaRPr lang="en-US" dirty="0" smtClean="0"/>
          </a:p>
          <a:p>
            <a:endParaRPr lang="en-US" dirty="0"/>
          </a:p>
        </p:txBody>
      </p:sp>
    </p:spTree>
    <p:extLst>
      <p:ext uri="{BB962C8B-B14F-4D97-AF65-F5344CB8AC3E}">
        <p14:creationId xmlns:p14="http://schemas.microsoft.com/office/powerpoint/2010/main" val="524558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912" y="204952"/>
            <a:ext cx="11108654" cy="6524863"/>
          </a:xfrm>
          <a:prstGeom prst="rect">
            <a:avLst/>
          </a:prstGeom>
          <a:solidFill>
            <a:schemeClr val="accent1">
              <a:lumMod val="20000"/>
              <a:lumOff val="80000"/>
            </a:schemeClr>
          </a:solidFill>
        </p:spPr>
        <p:txBody>
          <a:bodyPr wrap="square">
            <a:spAutoFit/>
          </a:bodyPr>
          <a:lstStyle/>
          <a:p>
            <a:r>
              <a:rPr lang="en-US" sz="2200" b="1" dirty="0">
                <a:solidFill>
                  <a:srgbClr val="0070C0"/>
                </a:solidFill>
                <a:latin typeface="Courier New" panose="02070309020205020404" pitchFamily="49" charset="0"/>
                <a:cs typeface="Courier New" panose="02070309020205020404" pitchFamily="49" charset="0"/>
              </a:rPr>
              <a:t>class </a:t>
            </a:r>
            <a:r>
              <a:rPr lang="en-US" sz="2200" b="1" dirty="0">
                <a:latin typeface="Courier New" panose="02070309020205020404" pitchFamily="49" charset="0"/>
                <a:cs typeface="Courier New" panose="02070309020205020404" pitchFamily="49" charset="0"/>
              </a:rPr>
              <a:t>Base {</a:t>
            </a:r>
          </a:p>
          <a:p>
            <a:r>
              <a:rPr lang="en-US" sz="2200" b="1" dirty="0">
                <a:solidFill>
                  <a:srgbClr val="0070C0"/>
                </a:solidFill>
                <a:latin typeface="Courier New" panose="02070309020205020404" pitchFamily="49" charset="0"/>
                <a:cs typeface="Courier New" panose="02070309020205020404" pitchFamily="49" charset="0"/>
              </a:rPr>
              <a:t>public:</a:t>
            </a:r>
          </a:p>
          <a:p>
            <a:r>
              <a:rPr lang="en-US" sz="2200" b="1" dirty="0">
                <a:solidFill>
                  <a:srgbClr val="0070C0"/>
                </a:solidFill>
                <a:latin typeface="Courier New" panose="02070309020205020404" pitchFamily="49" charset="0"/>
                <a:cs typeface="Courier New" panose="02070309020205020404" pitchFamily="49" charset="0"/>
              </a:rPr>
              <a:t>  friend void </a:t>
            </a:r>
            <a:r>
              <a:rPr lang="en-US" sz="2200" b="1" dirty="0">
                <a:latin typeface="Courier New" panose="02070309020205020404" pitchFamily="49" charset="0"/>
                <a:cs typeface="Courier New" panose="02070309020205020404" pitchFamily="49" charset="0"/>
              </a:rPr>
              <a:t>f(Base&amp; b);</a:t>
            </a:r>
          </a:p>
          <a:p>
            <a:r>
              <a:rPr lang="en-US" sz="2200" b="1" dirty="0" smtClean="0">
                <a:solidFill>
                  <a:srgbClr val="0070C0"/>
                </a:solidFill>
                <a:latin typeface="Courier New" panose="02070309020205020404" pitchFamily="49" charset="0"/>
                <a:cs typeface="Courier New" panose="02070309020205020404" pitchFamily="49" charset="0"/>
              </a:rPr>
              <a:t>protected</a:t>
            </a:r>
            <a:r>
              <a:rPr lang="en-US" sz="2200" b="1" dirty="0">
                <a:solidFill>
                  <a:srgbClr val="0070C0"/>
                </a:solidFill>
                <a:latin typeface="Courier New" panose="02070309020205020404" pitchFamily="49" charset="0"/>
                <a:cs typeface="Courier New" panose="02070309020205020404" pitchFamily="49" charset="0"/>
              </a:rPr>
              <a:t>:</a:t>
            </a:r>
          </a:p>
          <a:p>
            <a:r>
              <a:rPr lang="en-US" sz="2200" b="1" dirty="0">
                <a:solidFill>
                  <a:srgbClr val="0070C0"/>
                </a:solidFill>
                <a:latin typeface="Courier New" panose="02070309020205020404" pitchFamily="49" charset="0"/>
                <a:cs typeface="Courier New" panose="02070309020205020404" pitchFamily="49" charset="0"/>
              </a:rPr>
              <a:t>  virtual void </a:t>
            </a:r>
            <a:r>
              <a:rPr lang="en-US" sz="2200" b="1" dirty="0" err="1">
                <a:latin typeface="Courier New" panose="02070309020205020404" pitchFamily="49" charset="0"/>
                <a:cs typeface="Courier New" panose="02070309020205020404" pitchFamily="49" charset="0"/>
              </a:rPr>
              <a:t>do_f</a:t>
            </a:r>
            <a:r>
              <a:rPr lang="en-US" sz="2200" b="1" dirty="0">
                <a:latin typeface="Courier New" panose="02070309020205020404" pitchFamily="49" charset="0"/>
                <a:cs typeface="Courier New" panose="02070309020205020404" pitchFamily="49" charset="0"/>
              </a:rPr>
              <a:t>();</a:t>
            </a:r>
          </a:p>
          <a:p>
            <a:r>
              <a:rPr lang="en-US" sz="2200" b="1" dirty="0" smtClean="0">
                <a:latin typeface="Courier New" panose="02070309020205020404" pitchFamily="49" charset="0"/>
                <a:cs typeface="Courier New" panose="02070309020205020404" pitchFamily="49" charset="0"/>
              </a:rPr>
              <a:t>};</a:t>
            </a:r>
            <a:endParaRPr lang="en-US" sz="2200" b="1" dirty="0">
              <a:latin typeface="Courier New" panose="02070309020205020404" pitchFamily="49" charset="0"/>
              <a:cs typeface="Courier New" panose="02070309020205020404" pitchFamily="49" charset="0"/>
            </a:endParaRPr>
          </a:p>
          <a:p>
            <a:r>
              <a:rPr lang="en-US" sz="2200" b="1" dirty="0">
                <a:solidFill>
                  <a:srgbClr val="0070C0"/>
                </a:solidFill>
                <a:latin typeface="Courier New" panose="02070309020205020404" pitchFamily="49" charset="0"/>
                <a:cs typeface="Courier New" panose="02070309020205020404" pitchFamily="49" charset="0"/>
              </a:rPr>
              <a:t>inline void </a:t>
            </a:r>
            <a:r>
              <a:rPr lang="en-US" sz="2200" b="1" dirty="0">
                <a:latin typeface="Courier New" panose="02070309020205020404" pitchFamily="49" charset="0"/>
                <a:cs typeface="Courier New" panose="02070309020205020404" pitchFamily="49" charset="0"/>
              </a:rPr>
              <a:t>f(Base&amp; b)</a:t>
            </a:r>
          </a:p>
          <a:p>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b.do_f</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a:t>
            </a:r>
          </a:p>
          <a:p>
            <a:r>
              <a:rPr lang="en-US" sz="2200" b="1" dirty="0">
                <a:solidFill>
                  <a:srgbClr val="0070C0"/>
                </a:solidFill>
                <a:latin typeface="Courier New" panose="02070309020205020404" pitchFamily="49" charset="0"/>
                <a:cs typeface="Courier New" panose="02070309020205020404" pitchFamily="49" charset="0"/>
              </a:rPr>
              <a:t>class </a:t>
            </a:r>
            <a:r>
              <a:rPr lang="en-US" sz="2200" b="1" dirty="0">
                <a:latin typeface="Courier New" panose="02070309020205020404" pitchFamily="49" charset="0"/>
                <a:cs typeface="Courier New" panose="02070309020205020404" pitchFamily="49" charset="0"/>
              </a:rPr>
              <a:t>Derived :</a:t>
            </a:r>
            <a:r>
              <a:rPr lang="en-US" sz="2200" b="1" dirty="0">
                <a:solidFill>
                  <a:srgbClr val="0070C0"/>
                </a:solidFill>
                <a:latin typeface="Courier New" panose="02070309020205020404" pitchFamily="49" charset="0"/>
                <a:cs typeface="Courier New" panose="02070309020205020404" pitchFamily="49" charset="0"/>
              </a:rPr>
              <a:t> public </a:t>
            </a:r>
            <a:r>
              <a:rPr lang="en-US" sz="2200" b="1" dirty="0">
                <a:latin typeface="Courier New" panose="02070309020205020404" pitchFamily="49" charset="0"/>
                <a:cs typeface="Courier New" panose="02070309020205020404" pitchFamily="49" charset="0"/>
              </a:rPr>
              <a:t>Base {</a:t>
            </a:r>
          </a:p>
          <a:p>
            <a:r>
              <a:rPr lang="en-US" sz="2200" b="1" dirty="0">
                <a:solidFill>
                  <a:srgbClr val="0070C0"/>
                </a:solidFill>
                <a:latin typeface="Courier New" panose="02070309020205020404" pitchFamily="49" charset="0"/>
                <a:cs typeface="Courier New" panose="02070309020205020404" pitchFamily="49" charset="0"/>
              </a:rPr>
              <a:t>public</a:t>
            </a:r>
            <a:r>
              <a:rPr lang="en-US" sz="2200" b="1" dirty="0">
                <a:latin typeface="Courier New" panose="02070309020205020404" pitchFamily="49" charset="0"/>
                <a:cs typeface="Courier New" panose="02070309020205020404" pitchFamily="49" charset="0"/>
              </a:rPr>
              <a:t>:</a:t>
            </a:r>
          </a:p>
          <a:p>
            <a:r>
              <a:rPr lang="en-US" sz="2200" b="1" dirty="0" smtClean="0">
                <a:solidFill>
                  <a:srgbClr val="0070C0"/>
                </a:solidFill>
                <a:latin typeface="Courier New" panose="02070309020205020404" pitchFamily="49" charset="0"/>
                <a:cs typeface="Courier New" panose="02070309020205020404" pitchFamily="49" charset="0"/>
              </a:rPr>
              <a:t>protected</a:t>
            </a:r>
            <a:r>
              <a:rPr lang="en-US" sz="2200" b="1" dirty="0">
                <a:latin typeface="Courier New" panose="02070309020205020404" pitchFamily="49" charset="0"/>
                <a:cs typeface="Courier New" panose="02070309020205020404" pitchFamily="49" charset="0"/>
              </a:rPr>
              <a:t>:</a:t>
            </a:r>
          </a:p>
          <a:p>
            <a:r>
              <a:rPr lang="en-US" sz="2200" b="1" dirty="0">
                <a:solidFill>
                  <a:srgbClr val="0070C0"/>
                </a:solidFill>
                <a:latin typeface="Courier New" panose="02070309020205020404" pitchFamily="49" charset="0"/>
                <a:cs typeface="Courier New" panose="02070309020205020404" pitchFamily="49" charset="0"/>
              </a:rPr>
              <a:t>  virtual void </a:t>
            </a:r>
            <a:r>
              <a:rPr lang="en-US" sz="2200" b="1" dirty="0" err="1">
                <a:latin typeface="Courier New" panose="02070309020205020404" pitchFamily="49" charset="0"/>
                <a:cs typeface="Courier New" panose="02070309020205020404" pitchFamily="49" charset="0"/>
              </a:rPr>
              <a:t>do_f</a:t>
            </a:r>
            <a:r>
              <a:rPr lang="en-US" sz="2200" b="1" dirty="0">
                <a:latin typeface="Courier New" panose="02070309020205020404" pitchFamily="49" charset="0"/>
                <a:cs typeface="Courier New" panose="02070309020205020404" pitchFamily="49" charset="0"/>
              </a:rPr>
              <a:t>();  </a:t>
            </a:r>
            <a:r>
              <a:rPr lang="en-US" sz="2200" b="1" spc="-100" dirty="0">
                <a:solidFill>
                  <a:srgbClr val="00B050"/>
                </a:solidFill>
                <a:latin typeface="Courier New" panose="02070309020205020404" pitchFamily="49" charset="0"/>
                <a:cs typeface="Courier New" panose="02070309020205020404" pitchFamily="49" charset="0"/>
              </a:rPr>
              <a:t>// "Override" the behavior of f(Base&amp; b)</a:t>
            </a:r>
          </a:p>
          <a:p>
            <a:r>
              <a:rPr lang="en-US" sz="2200" b="1" dirty="0" smtClean="0">
                <a:latin typeface="Courier New" panose="02070309020205020404" pitchFamily="49" charset="0"/>
                <a:cs typeface="Courier New" panose="02070309020205020404" pitchFamily="49" charset="0"/>
              </a:rPr>
              <a:t>};</a:t>
            </a:r>
            <a:endParaRPr lang="en-US" sz="2200" b="1" dirty="0">
              <a:latin typeface="Courier New" panose="02070309020205020404" pitchFamily="49" charset="0"/>
              <a:cs typeface="Courier New" panose="02070309020205020404" pitchFamily="49" charset="0"/>
            </a:endParaRPr>
          </a:p>
          <a:p>
            <a:r>
              <a:rPr lang="en-US" sz="2200" b="1" dirty="0">
                <a:solidFill>
                  <a:srgbClr val="0070C0"/>
                </a:solidFill>
                <a:latin typeface="Courier New" panose="02070309020205020404" pitchFamily="49" charset="0"/>
                <a:cs typeface="Courier New" panose="02070309020205020404" pitchFamily="49" charset="0"/>
              </a:rPr>
              <a:t>void </a:t>
            </a:r>
            <a:r>
              <a:rPr lang="en-US" sz="2200" b="1" dirty="0" err="1">
                <a:latin typeface="Courier New" panose="02070309020205020404" pitchFamily="49" charset="0"/>
                <a:cs typeface="Courier New" panose="02070309020205020404" pitchFamily="49" charset="0"/>
              </a:rPr>
              <a:t>userCode</a:t>
            </a:r>
            <a:r>
              <a:rPr lang="en-US" sz="2200" b="1" dirty="0">
                <a:latin typeface="Courier New" panose="02070309020205020404" pitchFamily="49" charset="0"/>
                <a:cs typeface="Courier New" panose="02070309020205020404" pitchFamily="49" charset="0"/>
              </a:rPr>
              <a:t>(Base&amp; b)</a:t>
            </a:r>
          </a:p>
          <a:p>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f(b);</a:t>
            </a:r>
          </a:p>
          <a:p>
            <a:r>
              <a:rPr lang="en-US" sz="2200" b="1" dirty="0">
                <a:latin typeface="Courier New" panose="02070309020205020404" pitchFamily="49" charset="0"/>
                <a:cs typeface="Courier New" panose="02070309020205020404" pitchFamily="49" charset="0"/>
              </a:rPr>
              <a:t>}</a:t>
            </a:r>
            <a:endParaRPr 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9017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64134"/>
            <a:ext cx="9144000" cy="4401205"/>
          </a:xfrm>
          <a:prstGeom prst="rect">
            <a:avLst/>
          </a:prstGeom>
        </p:spPr>
        <p:txBody>
          <a:bodyPr wrap="square">
            <a:spAutoFit/>
          </a:bodyPr>
          <a:lstStyle/>
          <a:p>
            <a:pPr marL="342900" indent="-342900">
              <a:buFont typeface="Arial" panose="020B0604020202020204" pitchFamily="34" charset="0"/>
              <a:buChar char="•"/>
            </a:pPr>
            <a:r>
              <a:rPr lang="en-US" altLang="en-US" sz="2800" dirty="0">
                <a:latin typeface="Georgia" panose="02040502050405020303" pitchFamily="18" charset="0"/>
              </a:rPr>
              <a:t>Use a member when you can, and a friend when you have </a:t>
            </a:r>
            <a:r>
              <a:rPr lang="en-US" altLang="en-US" sz="2800" dirty="0" smtClean="0">
                <a:latin typeface="Georgia" panose="02040502050405020303" pitchFamily="18" charset="0"/>
              </a:rPr>
              <a:t>to</a:t>
            </a:r>
          </a:p>
          <a:p>
            <a:pPr marL="342900" indent="-342900">
              <a:buFont typeface="Arial" panose="020B0604020202020204" pitchFamily="34" charset="0"/>
              <a:buChar char="•"/>
            </a:pPr>
            <a:r>
              <a:rPr lang="en-US" altLang="en-US" sz="2800" dirty="0">
                <a:latin typeface="Georgia" panose="02040502050405020303" pitchFamily="18" charset="0"/>
              </a:rPr>
              <a:t>Sometimes friends are syntactically better (e.g., in class </a:t>
            </a:r>
            <a:r>
              <a:rPr lang="en-US" altLang="en-US" sz="2800" b="1" dirty="0">
                <a:solidFill>
                  <a:srgbClr val="0070C0"/>
                </a:solidFill>
                <a:latin typeface="Courier New" panose="02070309020205020404" pitchFamily="49" charset="0"/>
                <a:cs typeface="Courier New" panose="02070309020205020404" pitchFamily="49" charset="0"/>
              </a:rPr>
              <a:t>Fred</a:t>
            </a:r>
            <a:r>
              <a:rPr lang="en-US" altLang="en-US" sz="2800" dirty="0">
                <a:latin typeface="Georgia" panose="02040502050405020303" pitchFamily="18" charset="0"/>
              </a:rPr>
              <a:t>, friend functions allow the </a:t>
            </a:r>
            <a:r>
              <a:rPr lang="en-US" altLang="en-US" sz="2800" b="1" dirty="0">
                <a:solidFill>
                  <a:srgbClr val="0070C0"/>
                </a:solidFill>
                <a:latin typeface="Courier New" panose="02070309020205020404" pitchFamily="49" charset="0"/>
                <a:cs typeface="Courier New" panose="02070309020205020404" pitchFamily="49" charset="0"/>
              </a:rPr>
              <a:t>Fred</a:t>
            </a:r>
            <a:r>
              <a:rPr lang="en-US" altLang="en-US" sz="2800" dirty="0">
                <a:latin typeface="Georgia" panose="02040502050405020303" pitchFamily="18" charset="0"/>
              </a:rPr>
              <a:t> parameter to be second, while members require it to be first</a:t>
            </a:r>
            <a:r>
              <a:rPr lang="en-US" altLang="en-US" sz="2800" dirty="0" smtClean="0">
                <a:latin typeface="Georgia" panose="02040502050405020303" pitchFamily="18" charset="0"/>
              </a:rPr>
              <a:t>)</a:t>
            </a:r>
          </a:p>
          <a:p>
            <a:pPr marL="342900" indent="-342900">
              <a:buFont typeface="Arial" panose="020B0604020202020204" pitchFamily="34" charset="0"/>
              <a:buChar char="•"/>
            </a:pPr>
            <a:r>
              <a:rPr lang="en-US" altLang="en-US" sz="2800" dirty="0">
                <a:latin typeface="Georgia" panose="02040502050405020303" pitchFamily="18" charset="0"/>
              </a:rPr>
              <a:t>Sometimes friends are more generic, especially where templates are </a:t>
            </a:r>
            <a:r>
              <a:rPr lang="en-US" altLang="en-US" sz="2800" dirty="0" smtClean="0">
                <a:latin typeface="Georgia" panose="02040502050405020303" pitchFamily="18" charset="0"/>
              </a:rPr>
              <a:t>concerned</a:t>
            </a:r>
          </a:p>
          <a:p>
            <a:pPr marL="342900" indent="-342900">
              <a:buFont typeface="Arial" panose="020B0604020202020204" pitchFamily="34" charset="0"/>
              <a:buChar char="•"/>
            </a:pPr>
            <a:r>
              <a:rPr lang="en-US" altLang="en-US" sz="2800" dirty="0" smtClean="0">
                <a:latin typeface="Georgia" panose="02040502050405020303" pitchFamily="18" charset="0"/>
              </a:rPr>
              <a:t>Some </a:t>
            </a:r>
            <a:r>
              <a:rPr lang="en-US" altLang="en-US" sz="2800" dirty="0">
                <a:latin typeface="Georgia" panose="02040502050405020303" pitchFamily="18" charset="0"/>
              </a:rPr>
              <a:t>operators can only be specified as free functions, so if you want them to have member access, you must </a:t>
            </a:r>
            <a:r>
              <a:rPr lang="en-US" altLang="en-US" sz="2800" b="1" dirty="0" smtClean="0">
                <a:solidFill>
                  <a:srgbClr val="0070C0"/>
                </a:solidFill>
                <a:latin typeface="Corbel" panose="020B0503020204020204" pitchFamily="34" charset="0"/>
              </a:rPr>
              <a:t>friend</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10000"/>
              </a:lnSpc>
            </a:pPr>
            <a:r>
              <a:rPr lang="en-US" altLang="en-US" sz="4800" dirty="0">
                <a:latin typeface="Georgia" panose="02040502050405020303" pitchFamily="18" charset="0"/>
              </a:rPr>
              <a:t> member function or a friend function?</a:t>
            </a:r>
            <a:endParaRPr lang="en-US" altLang="en-US" sz="4800" dirty="0">
              <a:latin typeface="Georgia" panose="02040502050405020303" pitchFamily="18" charset="0"/>
            </a:endParaRPr>
          </a:p>
        </p:txBody>
      </p:sp>
    </p:spTree>
    <p:extLst>
      <p:ext uri="{BB962C8B-B14F-4D97-AF65-F5344CB8AC3E}">
        <p14:creationId xmlns:p14="http://schemas.microsoft.com/office/powerpoint/2010/main" val="643393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3999" y="1195392"/>
            <a:ext cx="9144001" cy="4893647"/>
          </a:xfrm>
          <a:prstGeom prst="rect">
            <a:avLst/>
          </a:prstGeom>
          <a:solidFill>
            <a:schemeClr val="accent1">
              <a:lumMod val="20000"/>
              <a:lumOff val="80000"/>
            </a:schemeClr>
          </a:solidFill>
        </p:spPr>
        <p:txBody>
          <a:bodyPr wrap="square">
            <a:spAutoFit/>
          </a:bodyPr>
          <a:lstStyle/>
          <a:p>
            <a:r>
              <a:rPr lang="en-US" altLang="en-US" sz="2400" b="1" dirty="0" smtClean="0">
                <a:solidFill>
                  <a:srgbClr val="0070C0"/>
                </a:solidFill>
                <a:latin typeface="Courier New" panose="02070309020205020404" pitchFamily="49" charset="0"/>
                <a:cs typeface="Courier New" panose="02070309020205020404" pitchFamily="49" charset="0"/>
              </a:rPr>
              <a:t>class</a:t>
            </a:r>
            <a:r>
              <a:rPr lang="en-US" altLang="en-US" sz="2400" b="1" dirty="0" smtClean="0">
                <a:latin typeface="Courier New" panose="02070309020205020404" pitchFamily="49" charset="0"/>
                <a:cs typeface="Courier New" panose="02070309020205020404" pitchFamily="49" charset="0"/>
              </a:rPr>
              <a:t> B {</a:t>
            </a:r>
          </a:p>
          <a:p>
            <a:r>
              <a:rPr lang="en-US" altLang="en-US" sz="2400" b="1" dirty="0" smtClean="0">
                <a:latin typeface="Courier New" panose="02070309020205020404" pitchFamily="49" charset="0"/>
                <a:cs typeface="Courier New" panose="02070309020205020404" pitchFamily="49" charset="0"/>
              </a:rPr>
              <a:t>    </a:t>
            </a:r>
            <a:r>
              <a:rPr lang="en-US" altLang="en-US" sz="2400" b="1" dirty="0" smtClean="0">
                <a:solidFill>
                  <a:srgbClr val="0070C0"/>
                </a:solidFill>
                <a:latin typeface="Courier New" panose="02070309020205020404" pitchFamily="49" charset="0"/>
                <a:cs typeface="Courier New" panose="02070309020205020404" pitchFamily="49" charset="0"/>
              </a:rPr>
              <a:t>friend class </a:t>
            </a:r>
            <a:r>
              <a:rPr lang="en-US" altLang="en-US" sz="2400" b="1" dirty="0" smtClean="0">
                <a:latin typeface="Courier New" panose="02070309020205020404" pitchFamily="49" charset="0"/>
                <a:cs typeface="Courier New" panose="02070309020205020404" pitchFamily="49" charset="0"/>
              </a:rPr>
              <a:t>A; </a:t>
            </a:r>
            <a:r>
              <a:rPr lang="en-US" altLang="en-US" sz="2400" b="1" dirty="0" smtClean="0">
                <a:solidFill>
                  <a:srgbClr val="00B050"/>
                </a:solidFill>
                <a:latin typeface="Courier New" panose="02070309020205020404" pitchFamily="49" charset="0"/>
                <a:cs typeface="Courier New" panose="02070309020205020404" pitchFamily="49" charset="0"/>
              </a:rPr>
              <a:t>// A is a friend of B</a:t>
            </a:r>
          </a:p>
          <a:p>
            <a:endParaRPr lang="en-US" altLang="en-US" sz="2400" b="1" dirty="0" smtClean="0">
              <a:latin typeface="Courier New" panose="02070309020205020404" pitchFamily="49" charset="0"/>
              <a:cs typeface="Courier New" panose="02070309020205020404" pitchFamily="49" charset="0"/>
            </a:endParaRPr>
          </a:p>
          <a:p>
            <a:r>
              <a:rPr lang="en-US" altLang="en-US" sz="2400" b="1" dirty="0" smtClean="0">
                <a:solidFill>
                  <a:srgbClr val="0070C0"/>
                </a:solidFill>
                <a:latin typeface="Courier New" panose="02070309020205020404" pitchFamily="49" charset="0"/>
                <a:cs typeface="Courier New" panose="02070309020205020404" pitchFamily="49" charset="0"/>
              </a:rPr>
              <a:t>private</a:t>
            </a:r>
            <a:r>
              <a:rPr lang="en-US" altLang="en-US" sz="2400" b="1" dirty="0" smtClean="0">
                <a:latin typeface="Courier New" panose="02070309020205020404" pitchFamily="49" charset="0"/>
                <a:cs typeface="Courier New" panose="02070309020205020404" pitchFamily="49" charset="0"/>
              </a:rPr>
              <a:t>:</a:t>
            </a:r>
          </a:p>
          <a:p>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int</a:t>
            </a:r>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i</a:t>
            </a:r>
            <a:r>
              <a:rPr lang="en-US" altLang="en-US" sz="2400" b="1" dirty="0" smtClean="0">
                <a:latin typeface="Courier New" panose="02070309020205020404" pitchFamily="49" charset="0"/>
                <a:cs typeface="Courier New" panose="02070309020205020404" pitchFamily="49" charset="0"/>
              </a:rPr>
              <a:t>;</a:t>
            </a:r>
          </a:p>
          <a:p>
            <a:r>
              <a:rPr lang="en-US" altLang="en-US" sz="2400" b="1" dirty="0" smtClean="0">
                <a:latin typeface="Courier New" panose="02070309020205020404" pitchFamily="49" charset="0"/>
                <a:cs typeface="Courier New" panose="02070309020205020404" pitchFamily="49" charset="0"/>
              </a:rPr>
              <a:t>};</a:t>
            </a:r>
          </a:p>
          <a:p>
            <a:endParaRPr lang="en-US" altLang="en-US" sz="2400" b="1" dirty="0" smtClean="0">
              <a:latin typeface="Courier New" panose="02070309020205020404" pitchFamily="49" charset="0"/>
              <a:cs typeface="Courier New" panose="02070309020205020404" pitchFamily="49" charset="0"/>
            </a:endParaRPr>
          </a:p>
          <a:p>
            <a:r>
              <a:rPr lang="en-US" altLang="en-US" sz="2400" b="1" dirty="0" smtClean="0">
                <a:solidFill>
                  <a:srgbClr val="0070C0"/>
                </a:solidFill>
                <a:latin typeface="Courier New" panose="02070309020205020404" pitchFamily="49" charset="0"/>
                <a:cs typeface="Courier New" panose="02070309020205020404" pitchFamily="49" charset="0"/>
              </a:rPr>
              <a:t>class</a:t>
            </a:r>
            <a:r>
              <a:rPr lang="en-US" altLang="en-US" sz="2400" b="1" dirty="0" smtClean="0">
                <a:latin typeface="Courier New" panose="02070309020205020404" pitchFamily="49" charset="0"/>
                <a:cs typeface="Courier New" panose="02070309020205020404" pitchFamily="49" charset="0"/>
              </a:rPr>
              <a:t> A {</a:t>
            </a:r>
          </a:p>
          <a:p>
            <a:r>
              <a:rPr lang="en-US" altLang="en-US" sz="2400" b="1" dirty="0" smtClean="0">
                <a:solidFill>
                  <a:srgbClr val="0070C0"/>
                </a:solidFill>
                <a:latin typeface="Courier New" panose="02070309020205020404" pitchFamily="49" charset="0"/>
                <a:cs typeface="Courier New" panose="02070309020205020404" pitchFamily="49" charset="0"/>
              </a:rPr>
              <a:t>public</a:t>
            </a:r>
            <a:r>
              <a:rPr lang="en-US" altLang="en-US" sz="2400" b="1" dirty="0" smtClean="0">
                <a:latin typeface="Courier New" panose="02070309020205020404" pitchFamily="49" charset="0"/>
                <a:cs typeface="Courier New" panose="02070309020205020404" pitchFamily="49" charset="0"/>
              </a:rPr>
              <a:t>: </a:t>
            </a:r>
          </a:p>
          <a:p>
            <a:r>
              <a:rPr lang="en-US" altLang="en-US" sz="2400" b="1" dirty="0" smtClean="0">
                <a:latin typeface="Courier New" panose="02070309020205020404" pitchFamily="49" charset="0"/>
                <a:cs typeface="Courier New" panose="02070309020205020404" pitchFamily="49" charset="0"/>
              </a:rPr>
              <a:t>    A(B b) {</a:t>
            </a:r>
          </a:p>
          <a:p>
            <a:r>
              <a:rPr lang="en-US" altLang="en-US" sz="2400" b="1" dirty="0" smtClean="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b.i</a:t>
            </a:r>
            <a:r>
              <a:rPr lang="en-US" altLang="en-US" sz="2400" b="1" dirty="0" smtClean="0">
                <a:latin typeface="Courier New" panose="02070309020205020404" pitchFamily="49" charset="0"/>
                <a:cs typeface="Courier New" panose="02070309020205020404" pitchFamily="49" charset="0"/>
              </a:rPr>
              <a:t> = 0; </a:t>
            </a:r>
            <a:r>
              <a:rPr lang="en-US" altLang="en-US" sz="2400" b="1" dirty="0" smtClean="0">
                <a:solidFill>
                  <a:srgbClr val="00B050"/>
                </a:solidFill>
                <a:latin typeface="Courier New" panose="02070309020205020404" pitchFamily="49" charset="0"/>
                <a:cs typeface="Courier New" panose="02070309020205020404" pitchFamily="49" charset="0"/>
              </a:rPr>
              <a:t>// </a:t>
            </a:r>
            <a:r>
              <a:rPr lang="en-US" altLang="en-US" sz="2400" b="1" spc="-100" dirty="0" smtClean="0">
                <a:solidFill>
                  <a:srgbClr val="00B050"/>
                </a:solidFill>
                <a:latin typeface="Courier New" panose="02070309020205020404" pitchFamily="49" charset="0"/>
                <a:cs typeface="Courier New" panose="02070309020205020404" pitchFamily="49" charset="0"/>
              </a:rPr>
              <a:t>legal access due to friendship</a:t>
            </a:r>
          </a:p>
          <a:p>
            <a:r>
              <a:rPr lang="en-US" altLang="en-US" sz="2400" b="1" dirty="0" smtClean="0">
                <a:latin typeface="Courier New" panose="02070309020205020404" pitchFamily="49" charset="0"/>
                <a:cs typeface="Courier New" panose="02070309020205020404" pitchFamily="49" charset="0"/>
              </a:rPr>
              <a:t>    }</a:t>
            </a:r>
          </a:p>
          <a:p>
            <a:r>
              <a:rPr lang="en-US" altLang="en-US" sz="2400" b="1" dirty="0" smtClean="0">
                <a:latin typeface="Courier New" panose="02070309020205020404" pitchFamily="49" charset="0"/>
                <a:cs typeface="Courier New" panose="02070309020205020404" pitchFamily="49" charset="0"/>
              </a:rPr>
              <a:t>};</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Example</a:t>
            </a:r>
          </a:p>
        </p:txBody>
      </p:sp>
    </p:spTree>
    <p:extLst>
      <p:ext uri="{BB962C8B-B14F-4D97-AF65-F5344CB8AC3E}">
        <p14:creationId xmlns:p14="http://schemas.microsoft.com/office/powerpoint/2010/main" val="3343472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64134"/>
            <a:ext cx="9144000" cy="4031873"/>
          </a:xfrm>
          <a:prstGeom prst="rect">
            <a:avLst/>
          </a:prstGeom>
        </p:spPr>
        <p:txBody>
          <a:bodyPr wrap="square">
            <a:spAutoFit/>
          </a:bodyPr>
          <a:lstStyle/>
          <a:p>
            <a:pPr marL="342900" indent="-342900">
              <a:buFont typeface="Arial" panose="020B0604020202020204" pitchFamily="34" charset="0"/>
              <a:buChar char="•"/>
            </a:pPr>
            <a:r>
              <a:rPr lang="en-US" altLang="en-US" sz="2800" dirty="0">
                <a:latin typeface="Georgia" panose="02040502050405020303" pitchFamily="18" charset="0"/>
              </a:rPr>
              <a:t>Friend functions are best used for </a:t>
            </a:r>
            <a:r>
              <a:rPr lang="en-US" altLang="en-US" sz="2800" i="1" dirty="0">
                <a:latin typeface="Georgia" panose="02040502050405020303" pitchFamily="18" charset="0"/>
              </a:rPr>
              <a:t>user-defined</a:t>
            </a:r>
            <a:r>
              <a:rPr lang="en-US" altLang="en-US" sz="2800" dirty="0">
                <a:latin typeface="Georgia" panose="02040502050405020303" pitchFamily="18" charset="0"/>
              </a:rPr>
              <a:t> operator definitions</a:t>
            </a:r>
          </a:p>
          <a:p>
            <a:pPr marL="342900" indent="-342900">
              <a:buFont typeface="Arial" panose="020B0604020202020204" pitchFamily="34" charset="0"/>
              <a:buChar char="•"/>
            </a:pPr>
            <a:r>
              <a:rPr lang="en-US" altLang="en-US" sz="2800" dirty="0" smtClean="0">
                <a:latin typeface="Georgia" panose="02040502050405020303" pitchFamily="18" charset="0"/>
              </a:rPr>
              <a:t>Another </a:t>
            </a:r>
            <a:r>
              <a:rPr lang="en-US" altLang="en-US" sz="2800" dirty="0">
                <a:latin typeface="Georgia" panose="02040502050405020303" pitchFamily="18" charset="0"/>
              </a:rPr>
              <a:t>good use of </a:t>
            </a:r>
            <a:r>
              <a:rPr lang="en-US" altLang="en-US" sz="2800" i="1" dirty="0">
                <a:solidFill>
                  <a:srgbClr val="0070C0"/>
                </a:solidFill>
                <a:latin typeface="Georgia" panose="02040502050405020303" pitchFamily="18" charset="0"/>
              </a:rPr>
              <a:t>friend</a:t>
            </a:r>
            <a:r>
              <a:rPr lang="en-US" altLang="en-US" sz="2800" dirty="0">
                <a:solidFill>
                  <a:srgbClr val="0070C0"/>
                </a:solidFill>
                <a:latin typeface="Georgia" panose="02040502050405020303" pitchFamily="18" charset="0"/>
              </a:rPr>
              <a:t> </a:t>
            </a:r>
            <a:r>
              <a:rPr lang="en-US" altLang="en-US" sz="2800" dirty="0">
                <a:latin typeface="Georgia" panose="02040502050405020303" pitchFamily="18" charset="0"/>
              </a:rPr>
              <a:t>functions are the binary infix arithmetic </a:t>
            </a:r>
            <a:r>
              <a:rPr lang="en-US" altLang="en-US" sz="2800" dirty="0" smtClean="0">
                <a:latin typeface="Georgia" panose="02040502050405020303" pitchFamily="18" charset="0"/>
              </a:rPr>
              <a:t>operators</a:t>
            </a:r>
          </a:p>
          <a:p>
            <a:pPr marL="800100" lvl="1" indent="-342900">
              <a:buFont typeface="Arial" panose="020B0604020202020204" pitchFamily="34" charset="0"/>
              <a:buChar char="•"/>
            </a:pPr>
            <a:r>
              <a:rPr lang="en-US" altLang="en-US" sz="2400" b="1" dirty="0" err="1" smtClean="0">
                <a:solidFill>
                  <a:srgbClr val="0070C0"/>
                </a:solidFill>
                <a:latin typeface="Courier New" panose="02070309020205020404" pitchFamily="49" charset="0"/>
                <a:cs typeface="Courier New" panose="02070309020205020404" pitchFamily="49" charset="0"/>
              </a:rPr>
              <a:t>aComplex</a:t>
            </a:r>
            <a:r>
              <a:rPr lang="en-US" altLang="en-US" sz="2400" b="1" dirty="0" smtClean="0">
                <a:solidFill>
                  <a:srgbClr val="0070C0"/>
                </a:solidFill>
                <a:latin typeface="Courier New" panose="02070309020205020404" pitchFamily="49" charset="0"/>
                <a:cs typeface="Courier New" panose="02070309020205020404" pitchFamily="49" charset="0"/>
              </a:rPr>
              <a:t> </a:t>
            </a:r>
            <a:r>
              <a:rPr lang="en-US" altLang="en-US" sz="2400" b="1" dirty="0">
                <a:solidFill>
                  <a:srgbClr val="0070C0"/>
                </a:solidFill>
                <a:latin typeface="Courier New" panose="02070309020205020404" pitchFamily="49" charset="0"/>
                <a:cs typeface="Courier New" panose="02070309020205020404" pitchFamily="49" charset="0"/>
              </a:rPr>
              <a:t>+ </a:t>
            </a:r>
            <a:r>
              <a:rPr lang="en-US" altLang="en-US" sz="2400" b="1" dirty="0" err="1">
                <a:solidFill>
                  <a:srgbClr val="0070C0"/>
                </a:solidFill>
                <a:latin typeface="Courier New" panose="02070309020205020404" pitchFamily="49" charset="0"/>
                <a:cs typeface="Courier New" panose="02070309020205020404" pitchFamily="49" charset="0"/>
              </a:rPr>
              <a:t>aComplex</a:t>
            </a:r>
            <a:r>
              <a:rPr lang="en-US" altLang="en-US" sz="2400" b="1" dirty="0">
                <a:solidFill>
                  <a:srgbClr val="0070C0"/>
                </a:solidFill>
                <a:latin typeface="Courier New" panose="02070309020205020404" pitchFamily="49" charset="0"/>
                <a:cs typeface="Courier New" panose="02070309020205020404" pitchFamily="49" charset="0"/>
              </a:rPr>
              <a:t> </a:t>
            </a:r>
            <a:r>
              <a:rPr lang="en-US" altLang="en-US" sz="2400" dirty="0">
                <a:latin typeface="Georgia" panose="02040502050405020303" pitchFamily="18" charset="0"/>
              </a:rPr>
              <a:t>should be defined as a friend rather than a member if you want to allow </a:t>
            </a:r>
            <a:r>
              <a:rPr lang="en-US" altLang="en-US" sz="2400" b="1" dirty="0" err="1">
                <a:solidFill>
                  <a:srgbClr val="0070C0"/>
                </a:solidFill>
                <a:latin typeface="Courier New" panose="02070309020205020404" pitchFamily="49" charset="0"/>
                <a:cs typeface="Courier New" panose="02070309020205020404" pitchFamily="49" charset="0"/>
              </a:rPr>
              <a:t>aFloat</a:t>
            </a:r>
            <a:r>
              <a:rPr lang="en-US" altLang="en-US" sz="2400" b="1" dirty="0">
                <a:solidFill>
                  <a:srgbClr val="0070C0"/>
                </a:solidFill>
                <a:latin typeface="Courier New" panose="02070309020205020404" pitchFamily="49" charset="0"/>
                <a:cs typeface="Courier New" panose="02070309020205020404" pitchFamily="49" charset="0"/>
              </a:rPr>
              <a:t> + </a:t>
            </a:r>
            <a:r>
              <a:rPr lang="en-US" altLang="en-US" sz="2400" b="1" dirty="0" err="1">
                <a:solidFill>
                  <a:srgbClr val="0070C0"/>
                </a:solidFill>
                <a:latin typeface="Courier New" panose="02070309020205020404" pitchFamily="49" charset="0"/>
                <a:cs typeface="Courier New" panose="02070309020205020404" pitchFamily="49" charset="0"/>
              </a:rPr>
              <a:t>aComplex</a:t>
            </a:r>
            <a:r>
              <a:rPr lang="en-US" altLang="en-US" sz="2400" dirty="0">
                <a:latin typeface="Georgia" panose="02040502050405020303" pitchFamily="18" charset="0"/>
              </a:rPr>
              <a:t> as well (member functions don’t allow promotion of the left hand argument, since that would change the class of the object that is the recipient of the member function invocation</a:t>
            </a:r>
            <a:r>
              <a:rPr lang="en-US" altLang="en-US" sz="2400" dirty="0" smtClean="0">
                <a:latin typeface="Georgia" panose="02040502050405020303" pitchFamily="18" charset="0"/>
              </a:rPr>
              <a:t>)</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10000"/>
              </a:lnSpc>
            </a:pPr>
            <a:r>
              <a:rPr lang="en-US" altLang="en-US" sz="4800" dirty="0">
                <a:latin typeface="Georgia" panose="02040502050405020303" pitchFamily="18" charset="0"/>
              </a:rPr>
              <a:t> member function or a friend function?</a:t>
            </a:r>
            <a:endParaRPr lang="en-US" altLang="en-US" sz="4800" dirty="0">
              <a:latin typeface="Georgia" panose="02040502050405020303" pitchFamily="18" charset="0"/>
            </a:endParaRPr>
          </a:p>
        </p:txBody>
      </p:sp>
    </p:spTree>
    <p:extLst>
      <p:ext uri="{BB962C8B-B14F-4D97-AF65-F5344CB8AC3E}">
        <p14:creationId xmlns:p14="http://schemas.microsoft.com/office/powerpoint/2010/main" val="2634114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3999" y="1195392"/>
            <a:ext cx="9349047" cy="5447645"/>
          </a:xfrm>
          <a:prstGeom prst="rect">
            <a:avLst/>
          </a:prstGeom>
        </p:spPr>
        <p:txBody>
          <a:bodyPr wrap="square">
            <a:spAutoFit/>
          </a:bodyPr>
          <a:lstStyle/>
          <a:p>
            <a:pPr marL="342900" indent="-342900">
              <a:buFont typeface="Arial" panose="020B0604020202020204" pitchFamily="34" charset="0"/>
              <a:buChar char="•"/>
            </a:pPr>
            <a:r>
              <a:rPr lang="en-US" altLang="en-US" sz="3200" dirty="0" smtClean="0">
                <a:latin typeface="Georgia" panose="02040502050405020303" pitchFamily="18" charset="0"/>
              </a:rPr>
              <a:t>Friendships </a:t>
            </a:r>
            <a:r>
              <a:rPr lang="en-US" altLang="en-US" sz="3200" dirty="0" smtClean="0">
                <a:solidFill>
                  <a:schemeClr val="accent2"/>
                </a:solidFill>
                <a:latin typeface="Georgia" panose="02040502050405020303" pitchFamily="18" charset="0"/>
              </a:rPr>
              <a:t>are no</a:t>
            </a:r>
            <a:r>
              <a:rPr lang="en-US" altLang="en-US" sz="3200" dirty="0" smtClean="0">
                <a:latin typeface="Georgia" panose="02040502050405020303" pitchFamily="18" charset="0"/>
              </a:rPr>
              <a:t>t </a:t>
            </a:r>
            <a:r>
              <a:rPr lang="en-US" altLang="en-US" sz="3200" dirty="0" smtClean="0">
                <a:solidFill>
                  <a:srgbClr val="0070C0"/>
                </a:solidFill>
                <a:latin typeface="Georgia" panose="02040502050405020303" pitchFamily="18" charset="0"/>
              </a:rPr>
              <a:t>symmetric</a:t>
            </a:r>
            <a:r>
              <a:rPr lang="en-US" altLang="en-US" sz="3200" dirty="0" smtClean="0">
                <a:latin typeface="Georgia" panose="02040502050405020303" pitchFamily="18" charset="0"/>
              </a:rPr>
              <a:t> </a:t>
            </a:r>
          </a:p>
          <a:p>
            <a:pPr marL="800100" lvl="1" indent="-342900">
              <a:buFont typeface="Arial" panose="020B0604020202020204" pitchFamily="34" charset="0"/>
              <a:buChar char="•"/>
            </a:pPr>
            <a:r>
              <a:rPr lang="en-US" altLang="en-US" sz="2800" dirty="0" smtClean="0">
                <a:latin typeface="Georgia" panose="02040502050405020303" pitchFamily="18" charset="0"/>
              </a:rPr>
              <a:t>if class </a:t>
            </a:r>
            <a:r>
              <a:rPr lang="en-US" altLang="en-US" sz="2800" dirty="0" smtClean="0">
                <a:solidFill>
                  <a:srgbClr val="0070C0"/>
                </a:solidFill>
                <a:latin typeface="Georgia" panose="02040502050405020303" pitchFamily="18" charset="0"/>
              </a:rPr>
              <a:t>A</a:t>
            </a:r>
            <a:r>
              <a:rPr lang="en-US" altLang="en-US" sz="2800" dirty="0" smtClean="0">
                <a:latin typeface="Georgia" panose="02040502050405020303" pitchFamily="18" charset="0"/>
              </a:rPr>
              <a:t> is a friend of class </a:t>
            </a:r>
            <a:r>
              <a:rPr lang="en-US" altLang="en-US" sz="2800" dirty="0" smtClean="0">
                <a:solidFill>
                  <a:srgbClr val="0070C0"/>
                </a:solidFill>
                <a:latin typeface="Georgia" panose="02040502050405020303" pitchFamily="18" charset="0"/>
              </a:rPr>
              <a:t>B</a:t>
            </a:r>
            <a:r>
              <a:rPr lang="en-US" altLang="en-US" sz="2800" dirty="0" smtClean="0">
                <a:latin typeface="Georgia" panose="02040502050405020303" pitchFamily="18" charset="0"/>
              </a:rPr>
              <a:t>, class </a:t>
            </a:r>
            <a:r>
              <a:rPr lang="en-US" altLang="en-US" sz="2800" dirty="0" smtClean="0">
                <a:solidFill>
                  <a:srgbClr val="0070C0"/>
                </a:solidFill>
                <a:latin typeface="Georgia" panose="02040502050405020303" pitchFamily="18" charset="0"/>
              </a:rPr>
              <a:t>B</a:t>
            </a:r>
            <a:r>
              <a:rPr lang="en-US" altLang="en-US" sz="2800" dirty="0" smtClean="0">
                <a:latin typeface="Georgia" panose="02040502050405020303" pitchFamily="18" charset="0"/>
              </a:rPr>
              <a:t> is not automatically a friend of class </a:t>
            </a:r>
            <a:r>
              <a:rPr lang="en-US" altLang="en-US" sz="2800" dirty="0" smtClean="0">
                <a:solidFill>
                  <a:srgbClr val="0070C0"/>
                </a:solidFill>
                <a:latin typeface="Georgia" panose="02040502050405020303" pitchFamily="18" charset="0"/>
              </a:rPr>
              <a:t>A</a:t>
            </a:r>
            <a:endParaRPr lang="en-US" altLang="en-US" sz="3200" dirty="0" smtClean="0">
              <a:solidFill>
                <a:srgbClr val="0070C0"/>
              </a:solidFill>
              <a:latin typeface="Georgia" panose="02040502050405020303" pitchFamily="18" charset="0"/>
            </a:endParaRPr>
          </a:p>
          <a:p>
            <a:pPr marL="342900" indent="-342900">
              <a:buFont typeface="Arial" panose="020B0604020202020204" pitchFamily="34" charset="0"/>
              <a:buChar char="•"/>
            </a:pPr>
            <a:r>
              <a:rPr lang="en-US" altLang="en-US" sz="3200" dirty="0" smtClean="0">
                <a:latin typeface="Georgia" panose="02040502050405020303" pitchFamily="18" charset="0"/>
              </a:rPr>
              <a:t>Friendships </a:t>
            </a:r>
            <a:r>
              <a:rPr lang="en-US" altLang="en-US" sz="3200" dirty="0" smtClean="0">
                <a:solidFill>
                  <a:schemeClr val="accent2"/>
                </a:solidFill>
                <a:latin typeface="Georgia" panose="02040502050405020303" pitchFamily="18" charset="0"/>
              </a:rPr>
              <a:t>are not</a:t>
            </a:r>
            <a:r>
              <a:rPr lang="en-US" altLang="en-US" sz="3200" dirty="0" smtClean="0">
                <a:latin typeface="Georgia" panose="02040502050405020303" pitchFamily="18" charset="0"/>
              </a:rPr>
              <a:t> </a:t>
            </a:r>
            <a:r>
              <a:rPr lang="en-US" altLang="en-US" sz="3200" dirty="0" smtClean="0">
                <a:solidFill>
                  <a:srgbClr val="0070C0"/>
                </a:solidFill>
                <a:latin typeface="Georgia" panose="02040502050405020303" pitchFamily="18" charset="0"/>
              </a:rPr>
              <a:t>transitive</a:t>
            </a:r>
            <a:endParaRPr lang="en-US" altLang="en-US" sz="3200" dirty="0">
              <a:latin typeface="Georgia" panose="02040502050405020303" pitchFamily="18" charset="0"/>
            </a:endParaRPr>
          </a:p>
          <a:p>
            <a:pPr marL="800100" lvl="1" indent="-342900">
              <a:buFont typeface="Arial" panose="020B0604020202020204" pitchFamily="34" charset="0"/>
              <a:buChar char="•"/>
            </a:pPr>
            <a:r>
              <a:rPr lang="en-US" altLang="en-US" sz="2800" dirty="0" smtClean="0">
                <a:latin typeface="Georgia" panose="02040502050405020303" pitchFamily="18" charset="0"/>
              </a:rPr>
              <a:t>if class </a:t>
            </a:r>
            <a:r>
              <a:rPr lang="en-US" altLang="en-US" sz="2800" dirty="0" smtClean="0">
                <a:solidFill>
                  <a:srgbClr val="0070C0"/>
                </a:solidFill>
                <a:latin typeface="Georgia" panose="02040502050405020303" pitchFamily="18" charset="0"/>
              </a:rPr>
              <a:t>A</a:t>
            </a:r>
            <a:r>
              <a:rPr lang="en-US" altLang="en-US" sz="2800" dirty="0" smtClean="0">
                <a:latin typeface="Georgia" panose="02040502050405020303" pitchFamily="18" charset="0"/>
              </a:rPr>
              <a:t> is a friend of class </a:t>
            </a:r>
            <a:r>
              <a:rPr lang="en-US" altLang="en-US" sz="2800" dirty="0" smtClean="0">
                <a:solidFill>
                  <a:srgbClr val="0070C0"/>
                </a:solidFill>
                <a:latin typeface="Georgia" panose="02040502050405020303" pitchFamily="18" charset="0"/>
              </a:rPr>
              <a:t>B</a:t>
            </a:r>
            <a:r>
              <a:rPr lang="en-US" altLang="en-US" sz="2800" dirty="0" smtClean="0">
                <a:latin typeface="Georgia" panose="02040502050405020303" pitchFamily="18" charset="0"/>
              </a:rPr>
              <a:t>, and class </a:t>
            </a:r>
            <a:r>
              <a:rPr lang="en-US" altLang="en-US" sz="2800" dirty="0" smtClean="0">
                <a:solidFill>
                  <a:srgbClr val="0070C0"/>
                </a:solidFill>
                <a:latin typeface="Georgia" panose="02040502050405020303" pitchFamily="18" charset="0"/>
              </a:rPr>
              <a:t>B </a:t>
            </a:r>
            <a:r>
              <a:rPr lang="en-US" altLang="en-US" sz="2800" dirty="0" smtClean="0">
                <a:latin typeface="Georgia" panose="02040502050405020303" pitchFamily="18" charset="0"/>
              </a:rPr>
              <a:t>is a friend of class </a:t>
            </a:r>
            <a:r>
              <a:rPr lang="en-US" altLang="en-US" sz="2800" dirty="0" smtClean="0">
                <a:solidFill>
                  <a:srgbClr val="0070C0"/>
                </a:solidFill>
                <a:latin typeface="Georgia" panose="02040502050405020303" pitchFamily="18" charset="0"/>
              </a:rPr>
              <a:t>C</a:t>
            </a:r>
            <a:r>
              <a:rPr lang="en-US" altLang="en-US" sz="2800" dirty="0" smtClean="0">
                <a:latin typeface="Georgia" panose="02040502050405020303" pitchFamily="18" charset="0"/>
              </a:rPr>
              <a:t>, class </a:t>
            </a:r>
            <a:r>
              <a:rPr lang="en-US" altLang="en-US" sz="2800" dirty="0" smtClean="0">
                <a:solidFill>
                  <a:srgbClr val="0070C0"/>
                </a:solidFill>
                <a:latin typeface="Georgia" panose="02040502050405020303" pitchFamily="18" charset="0"/>
              </a:rPr>
              <a:t>A</a:t>
            </a:r>
            <a:r>
              <a:rPr lang="en-US" altLang="en-US" sz="2800" dirty="0" smtClean="0">
                <a:latin typeface="Georgia" panose="02040502050405020303" pitchFamily="18" charset="0"/>
              </a:rPr>
              <a:t> is not automatically a friend of class </a:t>
            </a:r>
            <a:r>
              <a:rPr lang="en-US" altLang="en-US" sz="2800" dirty="0" smtClean="0">
                <a:solidFill>
                  <a:srgbClr val="0070C0"/>
                </a:solidFill>
                <a:latin typeface="Georgia" panose="02040502050405020303" pitchFamily="18" charset="0"/>
              </a:rPr>
              <a:t>C</a:t>
            </a:r>
          </a:p>
          <a:p>
            <a:pPr marL="342900" indent="-342900">
              <a:buFont typeface="Arial" panose="020B0604020202020204" pitchFamily="34" charset="0"/>
              <a:buChar char="•"/>
            </a:pPr>
            <a:r>
              <a:rPr lang="en-US" altLang="en-US" sz="3200" dirty="0" smtClean="0">
                <a:latin typeface="Georgia" panose="02040502050405020303" pitchFamily="18" charset="0"/>
              </a:rPr>
              <a:t>Friendships </a:t>
            </a:r>
            <a:r>
              <a:rPr lang="en-US" altLang="en-US" sz="3200" dirty="0" smtClean="0">
                <a:solidFill>
                  <a:schemeClr val="accent2"/>
                </a:solidFill>
                <a:latin typeface="Georgia" panose="02040502050405020303" pitchFamily="18" charset="0"/>
              </a:rPr>
              <a:t>are not </a:t>
            </a:r>
            <a:r>
              <a:rPr lang="en-US" altLang="en-US" sz="3200" dirty="0" smtClean="0">
                <a:solidFill>
                  <a:srgbClr val="0070C0"/>
                </a:solidFill>
                <a:latin typeface="Georgia" panose="02040502050405020303" pitchFamily="18" charset="0"/>
              </a:rPr>
              <a:t>inherited</a:t>
            </a:r>
            <a:endParaRPr lang="en-US" altLang="en-US" sz="3200" dirty="0">
              <a:latin typeface="Georgia" panose="02040502050405020303" pitchFamily="18" charset="0"/>
            </a:endParaRPr>
          </a:p>
          <a:p>
            <a:pPr marL="800100" lvl="1" indent="-342900">
              <a:buFont typeface="Arial" panose="020B0604020202020204" pitchFamily="34" charset="0"/>
              <a:buChar char="•"/>
            </a:pPr>
            <a:r>
              <a:rPr lang="en-US" altLang="en-US" sz="2800" dirty="0" smtClean="0">
                <a:latin typeface="Georgia" panose="02040502050405020303" pitchFamily="18" charset="0"/>
              </a:rPr>
              <a:t>if class </a:t>
            </a:r>
            <a:r>
              <a:rPr lang="en-US" altLang="en-US" sz="2800" dirty="0" smtClean="0">
                <a:solidFill>
                  <a:srgbClr val="0070C0"/>
                </a:solidFill>
                <a:latin typeface="Georgia" panose="02040502050405020303" pitchFamily="18" charset="0"/>
              </a:rPr>
              <a:t>Base</a:t>
            </a:r>
            <a:r>
              <a:rPr lang="en-US" altLang="en-US" sz="2800" dirty="0" smtClean="0">
                <a:latin typeface="Georgia" panose="02040502050405020303" pitchFamily="18" charset="0"/>
              </a:rPr>
              <a:t> is a friend of class </a:t>
            </a:r>
            <a:r>
              <a:rPr lang="en-US" altLang="en-US" sz="2800" dirty="0" smtClean="0">
                <a:solidFill>
                  <a:srgbClr val="0070C0"/>
                </a:solidFill>
                <a:latin typeface="Georgia" panose="02040502050405020303" pitchFamily="18" charset="0"/>
              </a:rPr>
              <a:t>X</a:t>
            </a:r>
            <a:r>
              <a:rPr lang="en-US" altLang="en-US" sz="2800" dirty="0" smtClean="0">
                <a:latin typeface="Georgia" panose="02040502050405020303" pitchFamily="18" charset="0"/>
              </a:rPr>
              <a:t>, subclass </a:t>
            </a:r>
            <a:r>
              <a:rPr lang="en-US" altLang="en-US" sz="2800" dirty="0" smtClean="0">
                <a:solidFill>
                  <a:srgbClr val="0070C0"/>
                </a:solidFill>
                <a:latin typeface="Georgia" panose="02040502050405020303" pitchFamily="18" charset="0"/>
              </a:rPr>
              <a:t>Derived</a:t>
            </a:r>
            <a:r>
              <a:rPr lang="en-US" altLang="en-US" sz="2800" dirty="0" smtClean="0">
                <a:latin typeface="Georgia" panose="02040502050405020303" pitchFamily="18" charset="0"/>
              </a:rPr>
              <a:t> is not automatically a friend of class </a:t>
            </a:r>
            <a:r>
              <a:rPr lang="en-US" altLang="en-US" sz="2800" dirty="0" smtClean="0">
                <a:solidFill>
                  <a:srgbClr val="0070C0"/>
                </a:solidFill>
                <a:latin typeface="Georgia" panose="02040502050405020303" pitchFamily="18" charset="0"/>
              </a:rPr>
              <a:t>X</a:t>
            </a:r>
            <a:r>
              <a:rPr lang="en-US" altLang="en-US" sz="2800" dirty="0" smtClean="0">
                <a:latin typeface="Georgia" panose="02040502050405020303" pitchFamily="18" charset="0"/>
              </a:rPr>
              <a:t>; </a:t>
            </a:r>
          </a:p>
          <a:p>
            <a:pPr marL="800100" lvl="1" indent="-342900">
              <a:buFont typeface="Arial" panose="020B0604020202020204" pitchFamily="34" charset="0"/>
              <a:buChar char="•"/>
            </a:pPr>
            <a:r>
              <a:rPr lang="en-US" altLang="en-US" sz="2800" dirty="0" smtClean="0">
                <a:latin typeface="Georgia" panose="02040502050405020303" pitchFamily="18" charset="0"/>
              </a:rPr>
              <a:t>if class </a:t>
            </a:r>
            <a:r>
              <a:rPr lang="en-US" altLang="en-US" sz="2800" dirty="0" smtClean="0">
                <a:solidFill>
                  <a:srgbClr val="0070C0"/>
                </a:solidFill>
                <a:latin typeface="Georgia" panose="02040502050405020303" pitchFamily="18" charset="0"/>
              </a:rPr>
              <a:t>X</a:t>
            </a:r>
            <a:r>
              <a:rPr lang="en-US" altLang="en-US" sz="2800" dirty="0" smtClean="0">
                <a:latin typeface="Georgia" panose="02040502050405020303" pitchFamily="18" charset="0"/>
              </a:rPr>
              <a:t> is a friend of class </a:t>
            </a:r>
            <a:r>
              <a:rPr lang="en-US" altLang="en-US" sz="2800" dirty="0" smtClean="0">
                <a:solidFill>
                  <a:srgbClr val="0070C0"/>
                </a:solidFill>
                <a:latin typeface="Georgia" panose="02040502050405020303" pitchFamily="18" charset="0"/>
              </a:rPr>
              <a:t>Base</a:t>
            </a:r>
            <a:r>
              <a:rPr lang="en-US" altLang="en-US" sz="2800" dirty="0" smtClean="0">
                <a:latin typeface="Georgia" panose="02040502050405020303" pitchFamily="18" charset="0"/>
              </a:rPr>
              <a:t>, class </a:t>
            </a:r>
            <a:r>
              <a:rPr lang="en-US" altLang="en-US" sz="2800" dirty="0" smtClean="0">
                <a:solidFill>
                  <a:srgbClr val="0070C0"/>
                </a:solidFill>
                <a:latin typeface="Georgia" panose="02040502050405020303" pitchFamily="18" charset="0"/>
              </a:rPr>
              <a:t>X</a:t>
            </a:r>
            <a:r>
              <a:rPr lang="en-US" altLang="en-US" sz="2800" dirty="0" smtClean="0">
                <a:latin typeface="Georgia" panose="02040502050405020303" pitchFamily="18" charset="0"/>
              </a:rPr>
              <a:t> is not automatically a friend of subclass </a:t>
            </a:r>
            <a:r>
              <a:rPr lang="en-US" altLang="en-US" sz="2800" dirty="0" smtClean="0">
                <a:solidFill>
                  <a:srgbClr val="0070C0"/>
                </a:solidFill>
                <a:latin typeface="Georgia" panose="02040502050405020303" pitchFamily="18" charset="0"/>
              </a:rPr>
              <a:t>Derived</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Friend class</a:t>
            </a:r>
          </a:p>
        </p:txBody>
      </p:sp>
    </p:spTree>
    <p:extLst>
      <p:ext uri="{BB962C8B-B14F-4D97-AF65-F5344CB8AC3E}">
        <p14:creationId xmlns:p14="http://schemas.microsoft.com/office/powerpoint/2010/main" val="2456931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54437" y="937726"/>
            <a:ext cx="10010040" cy="4399384"/>
          </a:xfrm>
          <a:prstGeom prst="rect">
            <a:avLst/>
          </a:prstGeom>
        </p:spPr>
      </p:pic>
      <p:sp>
        <p:nvSpPr>
          <p:cNvPr id="3" name="Rectangle 2"/>
          <p:cNvSpPr/>
          <p:nvPr/>
        </p:nvSpPr>
        <p:spPr>
          <a:xfrm>
            <a:off x="6098200" y="6356812"/>
            <a:ext cx="5583067" cy="646331"/>
          </a:xfrm>
          <a:prstGeom prst="rect">
            <a:avLst/>
          </a:prstGeom>
        </p:spPr>
        <p:txBody>
          <a:bodyPr wrap="none">
            <a:spAutoFit/>
          </a:bodyPr>
          <a:lstStyle/>
          <a:p>
            <a:r>
              <a:rPr lang="en-US" dirty="0">
                <a:hlinkClick r:id="rId4"/>
              </a:rPr>
              <a:t>https://</a:t>
            </a:r>
            <a:r>
              <a:rPr lang="en-US" dirty="0" smtClean="0">
                <a:hlinkClick r:id="rId4"/>
              </a:rPr>
              <a:t>msdn.microsoft.com/en-us/library/465sdshe.aspx</a:t>
            </a:r>
            <a:endParaRPr lang="en-US" dirty="0" smtClean="0"/>
          </a:p>
          <a:p>
            <a:endParaRPr lang="en-US" dirty="0"/>
          </a:p>
        </p:txBody>
      </p:sp>
    </p:spTree>
    <p:extLst>
      <p:ext uri="{BB962C8B-B14F-4D97-AF65-F5344CB8AC3E}">
        <p14:creationId xmlns:p14="http://schemas.microsoft.com/office/powerpoint/2010/main" val="297784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normAutofit/>
          </a:bodyPr>
          <a:lstStyle/>
          <a:p>
            <a:r>
              <a:rPr lang="en-US" altLang="en-US" dirty="0" smtClean="0">
                <a:latin typeface="Georgia" panose="02040502050405020303" pitchFamily="18" charset="0"/>
              </a:rPr>
              <a:t>Friend Functions</a:t>
            </a:r>
            <a:endParaRPr lang="en-US" dirty="0"/>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6096000" y="6101834"/>
            <a:ext cx="5082482" cy="646331"/>
          </a:xfrm>
          <a:prstGeom prst="rect">
            <a:avLst/>
          </a:prstGeom>
        </p:spPr>
        <p:txBody>
          <a:bodyPr wrap="none">
            <a:spAutoFit/>
          </a:bodyPr>
          <a:lstStyle/>
          <a:p>
            <a:r>
              <a:rPr lang="en-US" dirty="0" smtClean="0">
                <a:hlinkClick r:id="rId3"/>
              </a:rPr>
              <a:t>http://en.cppreference.com/w/cpp/language/friend</a:t>
            </a:r>
            <a:endParaRPr lang="en-US" dirty="0" smtClean="0"/>
          </a:p>
          <a:p>
            <a:endParaRPr lang="en-US" dirty="0"/>
          </a:p>
        </p:txBody>
      </p:sp>
    </p:spTree>
    <p:extLst>
      <p:ext uri="{BB962C8B-B14F-4D97-AF65-F5344CB8AC3E}">
        <p14:creationId xmlns:p14="http://schemas.microsoft.com/office/powerpoint/2010/main" val="2413799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3999" y="1195392"/>
            <a:ext cx="9349047" cy="4031873"/>
          </a:xfrm>
          <a:prstGeom prst="rect">
            <a:avLst/>
          </a:prstGeom>
        </p:spPr>
        <p:txBody>
          <a:bodyPr wrap="square">
            <a:spAutoFit/>
          </a:bodyPr>
          <a:lstStyle/>
          <a:p>
            <a:pPr marL="342900" indent="-342900">
              <a:buFont typeface="Arial" panose="020B0604020202020204" pitchFamily="34" charset="0"/>
              <a:buChar char="•"/>
            </a:pPr>
            <a:r>
              <a:rPr lang="en-US" altLang="en-US" sz="3200" dirty="0">
                <a:latin typeface="Georgia" panose="02040502050405020303" pitchFamily="18" charset="0"/>
              </a:rPr>
              <a:t>C</a:t>
            </a:r>
            <a:r>
              <a:rPr lang="en-US" altLang="en-US" sz="3200" dirty="0" smtClean="0">
                <a:latin typeface="Georgia" panose="02040502050405020303" pitchFamily="18" charset="0"/>
              </a:rPr>
              <a:t>lass can grant access to its internal variables on a more selective basis--for instance, restricting access to only a single function</a:t>
            </a:r>
          </a:p>
          <a:p>
            <a:pPr marL="342900" indent="-342900">
              <a:buFont typeface="Arial" panose="020B0604020202020204" pitchFamily="34" charset="0"/>
              <a:buChar char="•"/>
            </a:pPr>
            <a:r>
              <a:rPr lang="en-US" altLang="en-US" sz="3200" dirty="0" smtClean="0">
                <a:latin typeface="Georgia" panose="02040502050405020303" pitchFamily="18" charset="0"/>
              </a:rPr>
              <a:t>To do so, the entire function signature must be replicated after the friend </a:t>
            </a:r>
            <a:r>
              <a:rPr lang="en-US" altLang="en-US" sz="3200" dirty="0" err="1" smtClean="0">
                <a:latin typeface="Georgia" panose="02040502050405020303" pitchFamily="18" charset="0"/>
              </a:rPr>
              <a:t>specifier</a:t>
            </a:r>
            <a:r>
              <a:rPr lang="en-US" altLang="en-US" sz="3200" dirty="0" smtClean="0">
                <a:latin typeface="Georgia" panose="02040502050405020303" pitchFamily="18" charset="0"/>
              </a:rPr>
              <a:t>, including the return type of the function--and, of course, you'll need to give the scope of the function if it's inside another class</a:t>
            </a:r>
            <a:endParaRPr lang="en-US" altLang="en-US" sz="28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Friend Functions</a:t>
            </a:r>
          </a:p>
        </p:txBody>
      </p:sp>
    </p:spTree>
    <p:extLst>
      <p:ext uri="{BB962C8B-B14F-4D97-AF65-F5344CB8AC3E}">
        <p14:creationId xmlns:p14="http://schemas.microsoft.com/office/powerpoint/2010/main" val="1301041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3999" y="1195392"/>
            <a:ext cx="9349047" cy="4031873"/>
          </a:xfrm>
          <a:prstGeom prst="rect">
            <a:avLst/>
          </a:prstGeom>
        </p:spPr>
        <p:txBody>
          <a:bodyPr wrap="square">
            <a:spAutoFit/>
          </a:bodyPr>
          <a:lstStyle/>
          <a:p>
            <a:pPr marL="342900" indent="-342900">
              <a:buFont typeface="Arial" panose="020B0604020202020204" pitchFamily="34" charset="0"/>
              <a:buChar char="•"/>
            </a:pPr>
            <a:r>
              <a:rPr lang="en-US" altLang="en-US" sz="3200" dirty="0" smtClean="0">
                <a:latin typeface="Georgia" panose="02040502050405020303" pitchFamily="18" charset="0"/>
              </a:rPr>
              <a:t>A </a:t>
            </a:r>
            <a:r>
              <a:rPr lang="en-US" altLang="en-US" sz="3200" dirty="0" smtClean="0">
                <a:solidFill>
                  <a:srgbClr val="0070C0"/>
                </a:solidFill>
                <a:latin typeface="Georgia" panose="02040502050405020303" pitchFamily="18" charset="0"/>
              </a:rPr>
              <a:t>friend</a:t>
            </a:r>
            <a:r>
              <a:rPr lang="en-US" altLang="en-US" sz="3200" dirty="0" smtClean="0">
                <a:latin typeface="Georgia" panose="02040502050405020303" pitchFamily="18" charset="0"/>
              </a:rPr>
              <a:t> function is a function that can access the private members of a class as though it were a member of that class. </a:t>
            </a:r>
          </a:p>
          <a:p>
            <a:pPr marL="342900" indent="-342900">
              <a:buFont typeface="Arial" panose="020B0604020202020204" pitchFamily="34" charset="0"/>
              <a:buChar char="•"/>
            </a:pPr>
            <a:r>
              <a:rPr lang="en-US" altLang="en-US" sz="3200" dirty="0" smtClean="0">
                <a:latin typeface="Georgia" panose="02040502050405020303" pitchFamily="18" charset="0"/>
              </a:rPr>
              <a:t>In all other regards, the friend function is just like a normal function. </a:t>
            </a:r>
          </a:p>
          <a:p>
            <a:pPr marL="342900" indent="-342900">
              <a:buFont typeface="Arial" panose="020B0604020202020204" pitchFamily="34" charset="0"/>
              <a:buChar char="•"/>
            </a:pPr>
            <a:r>
              <a:rPr lang="en-US" altLang="en-US" sz="3200" dirty="0" smtClean="0">
                <a:latin typeface="Georgia" panose="02040502050405020303" pitchFamily="18" charset="0"/>
              </a:rPr>
              <a:t>A friend function may be either a normal function, or a member function of another class</a:t>
            </a:r>
            <a:endParaRPr lang="en-US" altLang="en-US" sz="3200" dirty="0">
              <a:latin typeface="Georgia" panose="02040502050405020303" pitchFamily="18" charset="0"/>
            </a:endParaRPr>
          </a:p>
          <a:p>
            <a:endParaRPr lang="en-US" altLang="en-US" sz="28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Friend Functions</a:t>
            </a:r>
          </a:p>
        </p:txBody>
      </p:sp>
    </p:spTree>
    <p:extLst>
      <p:ext uri="{BB962C8B-B14F-4D97-AF65-F5344CB8AC3E}">
        <p14:creationId xmlns:p14="http://schemas.microsoft.com/office/powerpoint/2010/main" val="2465888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60714"/>
            <a:ext cx="9144000" cy="3046988"/>
          </a:xfrm>
          <a:prstGeom prst="rect">
            <a:avLst/>
          </a:prstGeom>
        </p:spPr>
        <p:txBody>
          <a:bodyPr wrap="square">
            <a:spAutoFit/>
          </a:bodyPr>
          <a:lstStyle/>
          <a:p>
            <a:pPr marL="342900" indent="-342900">
              <a:buFont typeface="Arial" panose="020B0604020202020204" pitchFamily="34" charset="0"/>
              <a:buChar char="•"/>
            </a:pPr>
            <a:r>
              <a:rPr lang="en-US" altLang="en-US" sz="3200" dirty="0" smtClean="0">
                <a:latin typeface="Georgia" panose="02040502050405020303" pitchFamily="18" charset="0"/>
              </a:rPr>
              <a:t>To declare a </a:t>
            </a:r>
            <a:r>
              <a:rPr lang="en-US" altLang="en-US" sz="3200" dirty="0" smtClean="0">
                <a:solidFill>
                  <a:srgbClr val="0070C0"/>
                </a:solidFill>
                <a:latin typeface="Georgia" panose="02040502050405020303" pitchFamily="18" charset="0"/>
              </a:rPr>
              <a:t>friend</a:t>
            </a:r>
            <a:r>
              <a:rPr lang="en-US" altLang="en-US" sz="3200" dirty="0" smtClean="0">
                <a:latin typeface="Georgia" panose="02040502050405020303" pitchFamily="18" charset="0"/>
              </a:rPr>
              <a:t> function, simply use the </a:t>
            </a:r>
            <a:r>
              <a:rPr lang="en-US" altLang="en-US" sz="3200" i="1" dirty="0" smtClean="0">
                <a:solidFill>
                  <a:srgbClr val="0070C0"/>
                </a:solidFill>
                <a:latin typeface="Georgia" panose="02040502050405020303" pitchFamily="18" charset="0"/>
              </a:rPr>
              <a:t>friend</a:t>
            </a:r>
            <a:r>
              <a:rPr lang="en-US" altLang="en-US" sz="3200" dirty="0" smtClean="0">
                <a:solidFill>
                  <a:srgbClr val="0070C0"/>
                </a:solidFill>
                <a:latin typeface="Georgia" panose="02040502050405020303" pitchFamily="18" charset="0"/>
              </a:rPr>
              <a:t> keyword</a:t>
            </a:r>
            <a:r>
              <a:rPr lang="en-US" altLang="en-US" sz="3200" dirty="0" smtClean="0">
                <a:latin typeface="Georgia" panose="02040502050405020303" pitchFamily="18" charset="0"/>
              </a:rPr>
              <a:t> in front of the prototype of the function you wish to be a friend of the class</a:t>
            </a:r>
          </a:p>
          <a:p>
            <a:pPr marL="342900" indent="-342900">
              <a:buFont typeface="Arial" panose="020B0604020202020204" pitchFamily="34" charset="0"/>
              <a:buChar char="•"/>
            </a:pPr>
            <a:r>
              <a:rPr lang="en-US" altLang="en-US" sz="3200" dirty="0" smtClean="0">
                <a:latin typeface="Georgia" panose="02040502050405020303" pitchFamily="18" charset="0"/>
              </a:rPr>
              <a:t>It does not matter whether you declare the friend function in the private or public section of the class</a:t>
            </a:r>
            <a:endParaRPr lang="en-US" altLang="en-US" sz="28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Friend Functions</a:t>
            </a:r>
          </a:p>
        </p:txBody>
      </p:sp>
    </p:spTree>
    <p:extLst>
      <p:ext uri="{BB962C8B-B14F-4D97-AF65-F5344CB8AC3E}">
        <p14:creationId xmlns:p14="http://schemas.microsoft.com/office/powerpoint/2010/main" val="358207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2184</TotalTime>
  <Words>2150</Words>
  <Application>Microsoft Office PowerPoint</Application>
  <PresentationFormat>Widescreen</PresentationFormat>
  <Paragraphs>228</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Corbel</vt:lpstr>
      <vt:lpstr>Courier New</vt:lpstr>
      <vt:lpstr>Georgia</vt:lpstr>
      <vt:lpstr>Office Theme</vt:lpstr>
      <vt:lpstr>Friend class</vt:lpstr>
      <vt:lpstr>PowerPoint Presentation</vt:lpstr>
      <vt:lpstr>PowerPoint Presentation</vt:lpstr>
      <vt:lpstr>PowerPoint Presentation</vt:lpstr>
      <vt:lpstr>PowerPoint Presentation</vt:lpstr>
      <vt:lpstr>Friend Functions</vt:lpstr>
      <vt:lpstr>PowerPoint Presentation</vt:lpstr>
      <vt:lpstr>PowerPoint Presentation</vt:lpstr>
      <vt:lpstr>PowerPoint Presentation</vt:lpstr>
      <vt:lpstr>PowerPoint Presentation</vt:lpstr>
      <vt:lpstr>PowerPoint Presentation</vt:lpstr>
      <vt:lpstr>PowerPoint Presentation</vt:lpstr>
      <vt:lpstr>Template Friends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lenaR</dc:creator>
  <cp:lastModifiedBy>lenaR</cp:lastModifiedBy>
  <cp:revision>21</cp:revision>
  <cp:lastPrinted>2017-02-24T14:39:19Z</cp:lastPrinted>
  <dcterms:created xsi:type="dcterms:W3CDTF">2017-02-22T12:24:19Z</dcterms:created>
  <dcterms:modified xsi:type="dcterms:W3CDTF">2017-02-24T15:50:44Z</dcterms:modified>
</cp:coreProperties>
</file>