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60" r:id="rId3"/>
    <p:sldId id="258" r:id="rId4"/>
    <p:sldId id="262" r:id="rId5"/>
    <p:sldId id="264" r:id="rId6"/>
    <p:sldId id="263" r:id="rId7"/>
    <p:sldId id="259" r:id="rId8"/>
    <p:sldId id="265" r:id="rId9"/>
    <p:sldId id="261" r:id="rId10"/>
    <p:sldId id="301" r:id="rId11"/>
    <p:sldId id="302" r:id="rId12"/>
    <p:sldId id="270" r:id="rId13"/>
    <p:sldId id="303" r:id="rId14"/>
    <p:sldId id="267" r:id="rId15"/>
    <p:sldId id="266" r:id="rId16"/>
    <p:sldId id="304" r:id="rId17"/>
    <p:sldId id="268" r:id="rId18"/>
    <p:sldId id="269" r:id="rId19"/>
    <p:sldId id="276" r:id="rId20"/>
    <p:sldId id="277" r:id="rId21"/>
    <p:sldId id="278" r:id="rId22"/>
    <p:sldId id="279" r:id="rId23"/>
    <p:sldId id="275" r:id="rId24"/>
    <p:sldId id="272" r:id="rId25"/>
    <p:sldId id="274" r:id="rId26"/>
    <p:sldId id="283" r:id="rId27"/>
    <p:sldId id="284" r:id="rId28"/>
    <p:sldId id="285" r:id="rId29"/>
    <p:sldId id="287" r:id="rId30"/>
    <p:sldId id="282" r:id="rId31"/>
    <p:sldId id="298" r:id="rId32"/>
    <p:sldId id="286" r:id="rId33"/>
    <p:sldId id="273" r:id="rId34"/>
    <p:sldId id="281" r:id="rId35"/>
    <p:sldId id="271" r:id="rId36"/>
    <p:sldId id="288" r:id="rId37"/>
    <p:sldId id="290" r:id="rId38"/>
    <p:sldId id="299" r:id="rId39"/>
    <p:sldId id="295" r:id="rId40"/>
    <p:sldId id="296"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613" autoAdjust="0"/>
    <p:restoredTop sz="77094" autoAdjust="0"/>
  </p:normalViewPr>
  <p:slideViewPr>
    <p:cSldViewPr snapToGrid="0">
      <p:cViewPr varScale="1">
        <p:scale>
          <a:sx n="53" d="100"/>
          <a:sy n="53" d="100"/>
        </p:scale>
        <p:origin x="1460" y="40"/>
      </p:cViewPr>
      <p:guideLst/>
    </p:cSldViewPr>
  </p:slideViewPr>
  <p:notesTextViewPr>
    <p:cViewPr>
      <p:scale>
        <a:sx n="1" d="1"/>
        <a:sy n="1" d="1"/>
      </p:scale>
      <p:origin x="0" y="0"/>
    </p:cViewPr>
  </p:notesTextViewPr>
  <p:sorterViewPr>
    <p:cViewPr>
      <p:scale>
        <a:sx n="100" d="100"/>
        <a:sy n="100" d="100"/>
      </p:scale>
      <p:origin x="0" y="-165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E8BA0-48BF-480B-BE71-E819652F3620}" type="datetimeFigureOut">
              <a:rPr lang="en-US" smtClean="0"/>
              <a:t>3/23/2017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F9CEB-0461-4AE1-983B-C3BCC9D4CA8F}" type="slidenum">
              <a:rPr lang="en-US" smtClean="0"/>
              <a:t>‹#›</a:t>
            </a:fld>
            <a:endParaRPr lang="en-US"/>
          </a:p>
        </p:txBody>
      </p:sp>
    </p:spTree>
    <p:extLst>
      <p:ext uri="{BB962C8B-B14F-4D97-AF65-F5344CB8AC3E}">
        <p14:creationId xmlns:p14="http://schemas.microsoft.com/office/powerpoint/2010/main" val="126050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a:t>
            </a:fld>
            <a:endParaRPr lang="en-US"/>
          </a:p>
        </p:txBody>
      </p:sp>
    </p:spTree>
    <p:extLst>
      <p:ext uri="{BB962C8B-B14F-4D97-AF65-F5344CB8AC3E}">
        <p14:creationId xmlns:p14="http://schemas.microsoft.com/office/powerpoint/2010/main" val="3718189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DNAs are </a:t>
            </a:r>
            <a:r>
              <a:rPr lang="en-US" dirty="0" smtClean="0"/>
              <a:t>one of the four major types of macromolecules that are essential for all known forms of life.</a:t>
            </a:r>
          </a:p>
          <a:p>
            <a:r>
              <a:rPr lang="en-US" sz="1200" b="0" i="0" kern="1200" dirty="0" smtClean="0">
                <a:solidFill>
                  <a:schemeClr val="tx1"/>
                </a:solidFill>
                <a:effectLst/>
                <a:latin typeface="+mn-lt"/>
                <a:ea typeface="+mn-ea"/>
                <a:cs typeface="+mn-cs"/>
              </a:rPr>
              <a:t>The information in DNA is stored as a code made up of four chemical bases: adenine (A), guanine (G), cytosine (C), and thymine (T). Human DNA consists of about 3 billion bases, and more than 99 percent of those bases are the same in all people. The order, or sequence, of these bases determines the information available for building and maintaining an organism, similar to the way in which letters of the alphabet appear in a certain order to form words and sentences.</a:t>
            </a:r>
          </a:p>
        </p:txBody>
      </p:sp>
      <p:sp>
        <p:nvSpPr>
          <p:cNvPr id="4" name="Slide Number Placeholder 3"/>
          <p:cNvSpPr>
            <a:spLocks noGrp="1"/>
          </p:cNvSpPr>
          <p:nvPr>
            <p:ph type="sldNum" sz="quarter" idx="10"/>
          </p:nvPr>
        </p:nvSpPr>
        <p:spPr/>
        <p:txBody>
          <a:bodyPr/>
          <a:lstStyle/>
          <a:p>
            <a:fld id="{4A043978-DB50-4CDB-8CEF-1F8DF493BA5D}" type="slidenum">
              <a:rPr lang="en-US" smtClean="0"/>
              <a:t>10</a:t>
            </a:fld>
            <a:endParaRPr lang="en-US"/>
          </a:p>
        </p:txBody>
      </p:sp>
    </p:spTree>
    <p:extLst>
      <p:ext uri="{BB962C8B-B14F-4D97-AF65-F5344CB8AC3E}">
        <p14:creationId xmlns:p14="http://schemas.microsoft.com/office/powerpoint/2010/main" val="2469417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DNA bases pair up with each other, A with T and C with G, to form units called base pairs. Each base is also attached to a sugar molecule and a phosphate molecule. Together, a base, sugar, and phosphate are called a nucleotide. Nucleotides are arranged in two long strands that form a spiral called a double helix. The structure of the double helix is somewhat like a ladder, with the base pairs forming the ladder’s rungs and the sugar and phosphate molecules forming the vertical sidepieces of the ladder.</a:t>
            </a:r>
          </a:p>
          <a:p>
            <a:r>
              <a:rPr lang="en-US" sz="1200" b="0" i="0" kern="1200" dirty="0" smtClean="0">
                <a:solidFill>
                  <a:schemeClr val="tx1"/>
                </a:solidFill>
                <a:effectLst/>
                <a:latin typeface="+mn-lt"/>
                <a:ea typeface="+mn-ea"/>
                <a:cs typeface="+mn-cs"/>
              </a:rPr>
              <a:t>An important property of DNA is that it can replicate, or make copies of </a:t>
            </a:r>
            <a:r>
              <a:rPr lang="en-US" sz="1200" b="0" i="0" kern="1200" smtClean="0">
                <a:solidFill>
                  <a:schemeClr val="tx1"/>
                </a:solidFill>
                <a:effectLst/>
                <a:latin typeface="+mn-lt"/>
                <a:ea typeface="+mn-ea"/>
                <a:cs typeface="+mn-cs"/>
              </a:rPr>
              <a:t>itself.</a:t>
            </a:r>
            <a:endParaRPr lang="en-US" dirty="0" smtClean="0">
              <a:latin typeface="Georgia" panose="02040502050405020303" pitchFamily="18" charset="0"/>
            </a:endParaRPr>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11</a:t>
            </a:fld>
            <a:endParaRPr lang="en-US"/>
          </a:p>
        </p:txBody>
      </p:sp>
    </p:spTree>
    <p:extLst>
      <p:ext uri="{BB962C8B-B14F-4D97-AF65-F5344CB8AC3E}">
        <p14:creationId xmlns:p14="http://schemas.microsoft.com/office/powerpoint/2010/main" val="203012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12</a:t>
            </a:fld>
            <a:endParaRPr lang="en-US"/>
          </a:p>
        </p:txBody>
      </p:sp>
    </p:spTree>
    <p:extLst>
      <p:ext uri="{BB962C8B-B14F-4D97-AF65-F5344CB8AC3E}">
        <p14:creationId xmlns:p14="http://schemas.microsoft.com/office/powerpoint/2010/main" val="4859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13</a:t>
            </a:fld>
            <a:endParaRPr lang="en-US"/>
          </a:p>
        </p:txBody>
      </p:sp>
    </p:spTree>
    <p:extLst>
      <p:ext uri="{BB962C8B-B14F-4D97-AF65-F5344CB8AC3E}">
        <p14:creationId xmlns:p14="http://schemas.microsoft.com/office/powerpoint/2010/main" val="721564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Proteins</a:t>
            </a:r>
            <a:r>
              <a:rPr lang="en-US" sz="1200" b="0" i="0" kern="1200" dirty="0" smtClean="0">
                <a:solidFill>
                  <a:schemeClr val="tx1"/>
                </a:solidFill>
                <a:effectLst/>
                <a:latin typeface="+mn-lt"/>
                <a:ea typeface="+mn-ea"/>
                <a:cs typeface="+mn-cs"/>
              </a:rPr>
              <a:t> are large biomolecules, or macromolecules, consisting of one or more long chains of amino acid residues.</a:t>
            </a:r>
          </a:p>
          <a:p>
            <a:r>
              <a:rPr lang="en-US" sz="1200" b="0" i="0" kern="1200" dirty="0" smtClean="0">
                <a:solidFill>
                  <a:schemeClr val="tx1"/>
                </a:solidFill>
                <a:effectLst/>
                <a:latin typeface="+mn-lt"/>
                <a:ea typeface="+mn-ea"/>
                <a:cs typeface="+mn-cs"/>
              </a:rPr>
              <a:t>The sequence of amino acid residues in a protein is defined by the sequence of a gene, which is encoded in the genetic code. In general, the genetic code specifies 20 standard amino acids</a:t>
            </a:r>
          </a:p>
          <a:p>
            <a:endParaRPr lang="en-US" b="1" dirty="0" smtClean="0"/>
          </a:p>
        </p:txBody>
      </p:sp>
      <p:sp>
        <p:nvSpPr>
          <p:cNvPr id="4" name="Slide Number Placeholder 3"/>
          <p:cNvSpPr>
            <a:spLocks noGrp="1"/>
          </p:cNvSpPr>
          <p:nvPr>
            <p:ph type="sldNum" sz="quarter" idx="10"/>
          </p:nvPr>
        </p:nvSpPr>
        <p:spPr/>
        <p:txBody>
          <a:bodyPr/>
          <a:lstStyle/>
          <a:p>
            <a:fld id="{4A043978-DB50-4CDB-8CEF-1F8DF493BA5D}" type="slidenum">
              <a:rPr lang="en-US" smtClean="0"/>
              <a:t>14</a:t>
            </a:fld>
            <a:endParaRPr lang="en-US"/>
          </a:p>
        </p:txBody>
      </p:sp>
    </p:spTree>
    <p:extLst>
      <p:ext uri="{BB962C8B-B14F-4D97-AF65-F5344CB8AC3E}">
        <p14:creationId xmlns:p14="http://schemas.microsoft.com/office/powerpoint/2010/main" val="4215724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15</a:t>
            </a:fld>
            <a:endParaRPr lang="en-US"/>
          </a:p>
        </p:txBody>
      </p:sp>
    </p:spTree>
    <p:extLst>
      <p:ext uri="{BB962C8B-B14F-4D97-AF65-F5344CB8AC3E}">
        <p14:creationId xmlns:p14="http://schemas.microsoft.com/office/powerpoint/2010/main" val="273529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16</a:t>
            </a:fld>
            <a:endParaRPr lang="en-US"/>
          </a:p>
        </p:txBody>
      </p:sp>
    </p:spTree>
    <p:extLst>
      <p:ext uri="{BB962C8B-B14F-4D97-AF65-F5344CB8AC3E}">
        <p14:creationId xmlns:p14="http://schemas.microsoft.com/office/powerpoint/2010/main" val="207066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17</a:t>
            </a:fld>
            <a:endParaRPr lang="en-US"/>
          </a:p>
        </p:txBody>
      </p:sp>
    </p:spTree>
    <p:extLst>
      <p:ext uri="{BB962C8B-B14F-4D97-AF65-F5344CB8AC3E}">
        <p14:creationId xmlns:p14="http://schemas.microsoft.com/office/powerpoint/2010/main" val="4149544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18</a:t>
            </a:fld>
            <a:endParaRPr lang="en-US"/>
          </a:p>
        </p:txBody>
      </p:sp>
    </p:spTree>
    <p:extLst>
      <p:ext uri="{BB962C8B-B14F-4D97-AF65-F5344CB8AC3E}">
        <p14:creationId xmlns:p14="http://schemas.microsoft.com/office/powerpoint/2010/main" val="255717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19</a:t>
            </a:fld>
            <a:endParaRPr lang="en-US"/>
          </a:p>
        </p:txBody>
      </p:sp>
    </p:spTree>
    <p:extLst>
      <p:ext uri="{BB962C8B-B14F-4D97-AF65-F5344CB8AC3E}">
        <p14:creationId xmlns:p14="http://schemas.microsoft.com/office/powerpoint/2010/main" val="171631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a:t>
            </a:fld>
            <a:endParaRPr lang="en-US"/>
          </a:p>
        </p:txBody>
      </p:sp>
    </p:spTree>
    <p:extLst>
      <p:ext uri="{BB962C8B-B14F-4D97-AF65-F5344CB8AC3E}">
        <p14:creationId xmlns:p14="http://schemas.microsoft.com/office/powerpoint/2010/main" val="4137341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20</a:t>
            </a:fld>
            <a:endParaRPr lang="en-US"/>
          </a:p>
        </p:txBody>
      </p:sp>
    </p:spTree>
    <p:extLst>
      <p:ext uri="{BB962C8B-B14F-4D97-AF65-F5344CB8AC3E}">
        <p14:creationId xmlns:p14="http://schemas.microsoft.com/office/powerpoint/2010/main" val="1663071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21</a:t>
            </a:fld>
            <a:endParaRPr lang="en-US"/>
          </a:p>
        </p:txBody>
      </p:sp>
    </p:spTree>
    <p:extLst>
      <p:ext uri="{BB962C8B-B14F-4D97-AF65-F5344CB8AC3E}">
        <p14:creationId xmlns:p14="http://schemas.microsoft.com/office/powerpoint/2010/main" val="359714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22</a:t>
            </a:fld>
            <a:endParaRPr lang="en-US"/>
          </a:p>
        </p:txBody>
      </p:sp>
    </p:spTree>
    <p:extLst>
      <p:ext uri="{BB962C8B-B14F-4D97-AF65-F5344CB8AC3E}">
        <p14:creationId xmlns:p14="http://schemas.microsoft.com/office/powerpoint/2010/main" val="508392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23</a:t>
            </a:fld>
            <a:endParaRPr lang="en-US"/>
          </a:p>
        </p:txBody>
      </p:sp>
    </p:spTree>
    <p:extLst>
      <p:ext uri="{BB962C8B-B14F-4D97-AF65-F5344CB8AC3E}">
        <p14:creationId xmlns:p14="http://schemas.microsoft.com/office/powerpoint/2010/main" val="3044100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24</a:t>
            </a:fld>
            <a:endParaRPr lang="en-US"/>
          </a:p>
        </p:txBody>
      </p:sp>
    </p:spTree>
    <p:extLst>
      <p:ext uri="{BB962C8B-B14F-4D97-AF65-F5344CB8AC3E}">
        <p14:creationId xmlns:p14="http://schemas.microsoft.com/office/powerpoint/2010/main" val="3082496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25</a:t>
            </a:fld>
            <a:endParaRPr lang="en-US"/>
          </a:p>
        </p:txBody>
      </p:sp>
    </p:spTree>
    <p:extLst>
      <p:ext uri="{BB962C8B-B14F-4D97-AF65-F5344CB8AC3E}">
        <p14:creationId xmlns:p14="http://schemas.microsoft.com/office/powerpoint/2010/main" val="3650859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26</a:t>
            </a:fld>
            <a:endParaRPr lang="en-US"/>
          </a:p>
        </p:txBody>
      </p:sp>
    </p:spTree>
    <p:extLst>
      <p:ext uri="{BB962C8B-B14F-4D97-AF65-F5344CB8AC3E}">
        <p14:creationId xmlns:p14="http://schemas.microsoft.com/office/powerpoint/2010/main" val="1245479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27</a:t>
            </a:fld>
            <a:endParaRPr lang="en-US"/>
          </a:p>
        </p:txBody>
      </p:sp>
    </p:spTree>
    <p:extLst>
      <p:ext uri="{BB962C8B-B14F-4D97-AF65-F5344CB8AC3E}">
        <p14:creationId xmlns:p14="http://schemas.microsoft.com/office/powerpoint/2010/main" val="271391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28</a:t>
            </a:fld>
            <a:endParaRPr lang="en-US"/>
          </a:p>
        </p:txBody>
      </p:sp>
    </p:spTree>
    <p:extLst>
      <p:ext uri="{BB962C8B-B14F-4D97-AF65-F5344CB8AC3E}">
        <p14:creationId xmlns:p14="http://schemas.microsoft.com/office/powerpoint/2010/main" val="3519230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29</a:t>
            </a:fld>
            <a:endParaRPr lang="en-US"/>
          </a:p>
        </p:txBody>
      </p:sp>
    </p:spTree>
    <p:extLst>
      <p:ext uri="{BB962C8B-B14F-4D97-AF65-F5344CB8AC3E}">
        <p14:creationId xmlns:p14="http://schemas.microsoft.com/office/powerpoint/2010/main" val="761885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a:t>
            </a:fld>
            <a:endParaRPr lang="en-US"/>
          </a:p>
        </p:txBody>
      </p:sp>
    </p:spTree>
    <p:extLst>
      <p:ext uri="{BB962C8B-B14F-4D97-AF65-F5344CB8AC3E}">
        <p14:creationId xmlns:p14="http://schemas.microsoft.com/office/powerpoint/2010/main" val="3051184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30</a:t>
            </a:fld>
            <a:endParaRPr lang="en-US"/>
          </a:p>
        </p:txBody>
      </p:sp>
    </p:spTree>
    <p:extLst>
      <p:ext uri="{BB962C8B-B14F-4D97-AF65-F5344CB8AC3E}">
        <p14:creationId xmlns:p14="http://schemas.microsoft.com/office/powerpoint/2010/main" val="1921667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31</a:t>
            </a:fld>
            <a:endParaRPr lang="en-US"/>
          </a:p>
        </p:txBody>
      </p:sp>
    </p:spTree>
    <p:extLst>
      <p:ext uri="{BB962C8B-B14F-4D97-AF65-F5344CB8AC3E}">
        <p14:creationId xmlns:p14="http://schemas.microsoft.com/office/powerpoint/2010/main" val="4002011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32</a:t>
            </a:fld>
            <a:endParaRPr lang="en-US"/>
          </a:p>
        </p:txBody>
      </p:sp>
    </p:spTree>
    <p:extLst>
      <p:ext uri="{BB962C8B-B14F-4D97-AF65-F5344CB8AC3E}">
        <p14:creationId xmlns:p14="http://schemas.microsoft.com/office/powerpoint/2010/main" val="2230617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33</a:t>
            </a:fld>
            <a:endParaRPr lang="en-US"/>
          </a:p>
        </p:txBody>
      </p:sp>
    </p:spTree>
    <p:extLst>
      <p:ext uri="{BB962C8B-B14F-4D97-AF65-F5344CB8AC3E}">
        <p14:creationId xmlns:p14="http://schemas.microsoft.com/office/powerpoint/2010/main" val="3750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34</a:t>
            </a:fld>
            <a:endParaRPr lang="en-US"/>
          </a:p>
        </p:txBody>
      </p:sp>
    </p:spTree>
    <p:extLst>
      <p:ext uri="{BB962C8B-B14F-4D97-AF65-F5344CB8AC3E}">
        <p14:creationId xmlns:p14="http://schemas.microsoft.com/office/powerpoint/2010/main" val="1749133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35</a:t>
            </a:fld>
            <a:endParaRPr lang="en-US"/>
          </a:p>
        </p:txBody>
      </p:sp>
    </p:spTree>
    <p:extLst>
      <p:ext uri="{BB962C8B-B14F-4D97-AF65-F5344CB8AC3E}">
        <p14:creationId xmlns:p14="http://schemas.microsoft.com/office/powerpoint/2010/main" val="2082869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36</a:t>
            </a:fld>
            <a:endParaRPr lang="en-US"/>
          </a:p>
        </p:txBody>
      </p:sp>
    </p:spTree>
    <p:extLst>
      <p:ext uri="{BB962C8B-B14F-4D97-AF65-F5344CB8AC3E}">
        <p14:creationId xmlns:p14="http://schemas.microsoft.com/office/powerpoint/2010/main" val="2275509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37</a:t>
            </a:fld>
            <a:endParaRPr lang="en-US"/>
          </a:p>
        </p:txBody>
      </p:sp>
    </p:spTree>
    <p:extLst>
      <p:ext uri="{BB962C8B-B14F-4D97-AF65-F5344CB8AC3E}">
        <p14:creationId xmlns:p14="http://schemas.microsoft.com/office/powerpoint/2010/main" val="3524596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38</a:t>
            </a:fld>
            <a:endParaRPr lang="en-US"/>
          </a:p>
        </p:txBody>
      </p:sp>
    </p:spTree>
    <p:extLst>
      <p:ext uri="{BB962C8B-B14F-4D97-AF65-F5344CB8AC3E}">
        <p14:creationId xmlns:p14="http://schemas.microsoft.com/office/powerpoint/2010/main" val="1197974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39</a:t>
            </a:fld>
            <a:endParaRPr lang="en-US"/>
          </a:p>
        </p:txBody>
      </p:sp>
    </p:spTree>
    <p:extLst>
      <p:ext uri="{BB962C8B-B14F-4D97-AF65-F5344CB8AC3E}">
        <p14:creationId xmlns:p14="http://schemas.microsoft.com/office/powerpoint/2010/main" val="343059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a:t>
            </a:fld>
            <a:endParaRPr lang="en-US"/>
          </a:p>
        </p:txBody>
      </p:sp>
    </p:spTree>
    <p:extLst>
      <p:ext uri="{BB962C8B-B14F-4D97-AF65-F5344CB8AC3E}">
        <p14:creationId xmlns:p14="http://schemas.microsoft.com/office/powerpoint/2010/main" val="2106246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40</a:t>
            </a:fld>
            <a:endParaRPr lang="en-US"/>
          </a:p>
        </p:txBody>
      </p:sp>
    </p:spTree>
    <p:extLst>
      <p:ext uri="{BB962C8B-B14F-4D97-AF65-F5344CB8AC3E}">
        <p14:creationId xmlns:p14="http://schemas.microsoft.com/office/powerpoint/2010/main" val="3483783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41</a:t>
            </a:fld>
            <a:endParaRPr lang="en-US"/>
          </a:p>
        </p:txBody>
      </p:sp>
    </p:spTree>
    <p:extLst>
      <p:ext uri="{BB962C8B-B14F-4D97-AF65-F5344CB8AC3E}">
        <p14:creationId xmlns:p14="http://schemas.microsoft.com/office/powerpoint/2010/main" val="3308908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5</a:t>
            </a:fld>
            <a:endParaRPr lang="en-US"/>
          </a:p>
        </p:txBody>
      </p:sp>
    </p:spTree>
    <p:extLst>
      <p:ext uri="{BB962C8B-B14F-4D97-AF65-F5344CB8AC3E}">
        <p14:creationId xmlns:p14="http://schemas.microsoft.com/office/powerpoint/2010/main" val="311190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6</a:t>
            </a:fld>
            <a:endParaRPr lang="en-US"/>
          </a:p>
        </p:txBody>
      </p:sp>
    </p:spTree>
    <p:extLst>
      <p:ext uri="{BB962C8B-B14F-4D97-AF65-F5344CB8AC3E}">
        <p14:creationId xmlns:p14="http://schemas.microsoft.com/office/powerpoint/2010/main" val="4157532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7</a:t>
            </a:fld>
            <a:endParaRPr lang="en-US"/>
          </a:p>
        </p:txBody>
      </p:sp>
    </p:spTree>
    <p:extLst>
      <p:ext uri="{BB962C8B-B14F-4D97-AF65-F5344CB8AC3E}">
        <p14:creationId xmlns:p14="http://schemas.microsoft.com/office/powerpoint/2010/main" val="64082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8</a:t>
            </a:fld>
            <a:endParaRPr lang="en-US"/>
          </a:p>
        </p:txBody>
      </p:sp>
    </p:spTree>
    <p:extLst>
      <p:ext uri="{BB962C8B-B14F-4D97-AF65-F5344CB8AC3E}">
        <p14:creationId xmlns:p14="http://schemas.microsoft.com/office/powerpoint/2010/main" val="1062354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9</a:t>
            </a:fld>
            <a:endParaRPr lang="en-US"/>
          </a:p>
        </p:txBody>
      </p:sp>
    </p:spTree>
    <p:extLst>
      <p:ext uri="{BB962C8B-B14F-4D97-AF65-F5344CB8AC3E}">
        <p14:creationId xmlns:p14="http://schemas.microsoft.com/office/powerpoint/2010/main" val="99793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60A75-AFEE-4F85-BAEE-96DDE69500A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406433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60A75-AFEE-4F85-BAEE-96DDE69500A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326997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60A75-AFEE-4F85-BAEE-96DDE69500A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19415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60A75-AFEE-4F85-BAEE-96DDE69500A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60591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60A75-AFEE-4F85-BAEE-96DDE69500A5}"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25743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60A75-AFEE-4F85-BAEE-96DDE69500A5}"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193534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60A75-AFEE-4F85-BAEE-96DDE69500A5}"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228481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60A75-AFEE-4F85-BAEE-96DDE69500A5}"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384944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60A75-AFEE-4F85-BAEE-96DDE69500A5}"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85915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60A75-AFEE-4F85-BAEE-96DDE69500A5}"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119002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60A75-AFEE-4F85-BAEE-96DDE69500A5}"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1AB6B-A632-4460-8F81-47A3E5DA64CE}" type="slidenum">
              <a:rPr lang="en-US" smtClean="0"/>
              <a:t>‹#›</a:t>
            </a:fld>
            <a:endParaRPr lang="en-US"/>
          </a:p>
        </p:txBody>
      </p:sp>
    </p:spTree>
    <p:extLst>
      <p:ext uri="{BB962C8B-B14F-4D97-AF65-F5344CB8AC3E}">
        <p14:creationId xmlns:p14="http://schemas.microsoft.com/office/powerpoint/2010/main" val="195663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60A75-AFEE-4F85-BAEE-96DDE69500A5}" type="datetimeFigureOut">
              <a:rPr lang="en-US" smtClean="0"/>
              <a:t>3/23/2017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1AB6B-A632-4460-8F81-47A3E5DA64CE}" type="slidenum">
              <a:rPr lang="en-US" smtClean="0"/>
              <a:t>‹#›</a:t>
            </a:fld>
            <a:endParaRPr lang="en-US"/>
          </a:p>
        </p:txBody>
      </p:sp>
    </p:spTree>
    <p:extLst>
      <p:ext uri="{BB962C8B-B14F-4D97-AF65-F5344CB8AC3E}">
        <p14:creationId xmlns:p14="http://schemas.microsoft.com/office/powerpoint/2010/main" val="129096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let.rug.nl/~kleiweg/lev/"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Dynamic_programming"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Needleman%E2%80%93Wunsch_algorithm"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users.monash.edu/~lloyd/tildeAlgDS/Dynamic/Hirsch/"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DNA Sequence Alignment</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933507" y="3571839"/>
            <a:ext cx="3110024" cy="3110024"/>
          </a:xfrm>
          <a:prstGeom prst="rect">
            <a:avLst/>
          </a:prstGeom>
        </p:spPr>
      </p:pic>
    </p:spTree>
    <p:extLst>
      <p:ext uri="{BB962C8B-B14F-4D97-AF65-F5344CB8AC3E}">
        <p14:creationId xmlns:p14="http://schemas.microsoft.com/office/powerpoint/2010/main" val="1791057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DNA Sequence alignment</a:t>
            </a:r>
          </a:p>
        </p:txBody>
      </p:sp>
      <p:sp>
        <p:nvSpPr>
          <p:cNvPr id="3" name="Subtitle 2"/>
          <p:cNvSpPr>
            <a:spLocks noGrp="1"/>
          </p:cNvSpPr>
          <p:nvPr>
            <p:ph type="subTitle" idx="1"/>
          </p:nvPr>
        </p:nvSpPr>
        <p:spPr>
          <a:xfrm>
            <a:off x="1524000" y="1465117"/>
            <a:ext cx="9144000" cy="4406899"/>
          </a:xfrm>
        </p:spPr>
        <p:txBody>
          <a:bodyPr>
            <a:noAutofit/>
          </a:bodyPr>
          <a:lstStyle/>
          <a:p>
            <a:pPr marL="342900" indent="-342900" algn="l">
              <a:buFont typeface="Arial" panose="020B0604020202020204" pitchFamily="34" charset="0"/>
              <a:buChar char="•"/>
            </a:pPr>
            <a:r>
              <a:rPr lang="en-US" sz="2800" dirty="0" smtClean="0">
                <a:latin typeface="Georgia" panose="02040502050405020303" pitchFamily="18" charset="0"/>
              </a:rPr>
              <a:t>Deoxyribonucleic acid is a molecule that carries the genetic instructions used in the growth, development, functioning and reproduction</a:t>
            </a:r>
          </a:p>
          <a:p>
            <a:pPr marL="342900" indent="-342900" algn="l">
              <a:buFont typeface="Arial" panose="020B0604020202020204" pitchFamily="34" charset="0"/>
              <a:buChar char="•"/>
            </a:pPr>
            <a:r>
              <a:rPr lang="en-US" sz="2800" dirty="0" smtClean="0">
                <a:latin typeface="Georgia" panose="02040502050405020303" pitchFamily="18" charset="0"/>
              </a:rPr>
              <a:t>DNA was first isolated by Friedrich </a:t>
            </a:r>
            <a:r>
              <a:rPr lang="en-US" sz="2800" dirty="0" err="1" smtClean="0">
                <a:latin typeface="Georgia" panose="02040502050405020303" pitchFamily="18" charset="0"/>
              </a:rPr>
              <a:t>Miescher</a:t>
            </a:r>
            <a:r>
              <a:rPr lang="en-US" sz="2800" dirty="0" smtClean="0">
                <a:latin typeface="Georgia" panose="02040502050405020303" pitchFamily="18" charset="0"/>
              </a:rPr>
              <a:t> in 1869. Its molecular structure was identified by James Watson and Francis Crick in 1953</a:t>
            </a:r>
            <a:endParaRPr lang="en-US" sz="2800" dirty="0">
              <a:latin typeface="Georgia" panose="02040502050405020303" pitchFamily="18" charset="0"/>
            </a:endParaRPr>
          </a:p>
        </p:txBody>
      </p:sp>
      <p:pic>
        <p:nvPicPr>
          <p:cNvPr id="22530" name="Picture 2" descr="https://upload.wikimedia.org/wikipedia/commons/8/81/ADN_animatio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99541" y="3668566"/>
            <a:ext cx="172402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563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Bioinformatics</a:t>
            </a:r>
            <a:endParaRPr lang="en-US" sz="4800" dirty="0">
              <a:latin typeface="Georgia" panose="02040502050405020303" pitchFamily="18" charset="0"/>
            </a:endParaRPr>
          </a:p>
        </p:txBody>
      </p:sp>
      <p:pic>
        <p:nvPicPr>
          <p:cNvPr id="4" name="Picture 3"/>
          <p:cNvPicPr>
            <a:picLocks noChangeAspect="1"/>
          </p:cNvPicPr>
          <p:nvPr/>
        </p:nvPicPr>
        <p:blipFill>
          <a:blip r:embed="rId3"/>
          <a:stretch>
            <a:fillRect/>
          </a:stretch>
        </p:blipFill>
        <p:spPr>
          <a:xfrm>
            <a:off x="1311660" y="1239078"/>
            <a:ext cx="4784340" cy="3620789"/>
          </a:xfrm>
          <a:prstGeom prst="rect">
            <a:avLst/>
          </a:prstGeom>
        </p:spPr>
      </p:pic>
      <p:pic>
        <p:nvPicPr>
          <p:cNvPr id="23554" name="Picture 2" descr="https://upload.wikimedia.org/wikipedia/commons/thumb/b/b2/Chromosomal_Recombination.svg/250px-Chromosomal_Recombin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133" y="1239078"/>
            <a:ext cx="4097867" cy="35944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0" y="5621111"/>
            <a:ext cx="9144000" cy="1200329"/>
          </a:xfrm>
          <a:prstGeom prst="rect">
            <a:avLst/>
          </a:prstGeom>
        </p:spPr>
        <p:txBody>
          <a:bodyPr wrap="square">
            <a:spAutoFit/>
          </a:bodyPr>
          <a:lstStyle/>
          <a:p>
            <a:r>
              <a:rPr lang="en-US" sz="2400" dirty="0" smtClean="0">
                <a:latin typeface="Georgia" panose="02040502050405020303" pitchFamily="18" charset="0"/>
              </a:rPr>
              <a:t>Recombination involves the breaking and rejoining of two chromosomes (M and F) to produce two rearranged chromosomes (C1 and C2).</a:t>
            </a:r>
            <a:endParaRPr lang="en-US" sz="2400" dirty="0">
              <a:latin typeface="Georgia" panose="02040502050405020303" pitchFamily="18" charset="0"/>
            </a:endParaRPr>
          </a:p>
        </p:txBody>
      </p:sp>
      <p:sp>
        <p:nvSpPr>
          <p:cNvPr id="7" name="Rectangle 6"/>
          <p:cNvSpPr/>
          <p:nvPr/>
        </p:nvSpPr>
        <p:spPr>
          <a:xfrm>
            <a:off x="7211469" y="4965713"/>
            <a:ext cx="2815194" cy="523220"/>
          </a:xfrm>
          <a:prstGeom prst="rect">
            <a:avLst/>
          </a:prstGeom>
        </p:spPr>
        <p:txBody>
          <a:bodyPr wrap="none">
            <a:spAutoFit/>
          </a:bodyPr>
          <a:lstStyle/>
          <a:p>
            <a:r>
              <a:rPr lang="en-US" sz="2800" dirty="0" smtClean="0">
                <a:latin typeface="Georgia" panose="02040502050405020303" pitchFamily="18" charset="0"/>
              </a:rPr>
              <a:t> point mutations</a:t>
            </a:r>
            <a:endParaRPr lang="en-US" sz="2800" dirty="0">
              <a:latin typeface="Georgia" panose="02040502050405020303" pitchFamily="18" charset="0"/>
            </a:endParaRPr>
          </a:p>
        </p:txBody>
      </p:sp>
    </p:spTree>
    <p:extLst>
      <p:ext uri="{BB962C8B-B14F-4D97-AF65-F5344CB8AC3E}">
        <p14:creationId xmlns:p14="http://schemas.microsoft.com/office/powerpoint/2010/main" val="682872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Why Align Two Sequences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If two sequences are similar, they might share the same ancestor</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If two sequences are similar, they may share the same structure, therefore similar function</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In genome sequencing assembly, if two sequences have overlapping similar regions, they might be connected to represent longer sequenced region</a:t>
            </a:r>
            <a:endParaRPr lang="en-US" sz="2800" dirty="0" smtClean="0">
              <a:latin typeface="Georgia" panose="02040502050405020303" pitchFamily="18" charset="0"/>
            </a:endParaRPr>
          </a:p>
          <a:p>
            <a:pPr algn="l">
              <a:lnSpc>
                <a:spcPct val="100000"/>
              </a:lnSpc>
              <a:spcBef>
                <a:spcPts val="2400"/>
              </a:spcBef>
              <a:buClr>
                <a:srgbClr val="0070C0"/>
              </a:buClr>
            </a:pPr>
            <a:endParaRPr lang="en-US" sz="2800" spc="600" dirty="0" smtClean="0">
              <a:solidFill>
                <a:srgbClr val="C00000"/>
              </a:solidFill>
              <a:latin typeface="Georgia" panose="02040502050405020303" pitchFamily="18" charset="0"/>
            </a:endParaRPr>
          </a:p>
        </p:txBody>
      </p:sp>
    </p:spTree>
    <p:extLst>
      <p:ext uri="{BB962C8B-B14F-4D97-AF65-F5344CB8AC3E}">
        <p14:creationId xmlns:p14="http://schemas.microsoft.com/office/powerpoint/2010/main" val="115112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Why Align Two Sequences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a:latin typeface="Georgia" panose="02040502050405020303" pitchFamily="18" charset="0"/>
              </a:rPr>
              <a:t>S</a:t>
            </a:r>
            <a:r>
              <a:rPr lang="en-US" sz="3200" dirty="0" smtClean="0">
                <a:latin typeface="Georgia" panose="02040502050405020303" pitchFamily="18" charset="0"/>
              </a:rPr>
              <a:t>equences may have diverged from a common ancestor through various types of mutations:</a:t>
            </a:r>
          </a:p>
          <a:p>
            <a:pPr marL="914400" lvl="1" indent="-457200" algn="l">
              <a:lnSpc>
                <a:spcPct val="100000"/>
              </a:lnSpc>
              <a:spcBef>
                <a:spcPts val="0"/>
              </a:spcBef>
              <a:buClr>
                <a:srgbClr val="0070C0"/>
              </a:buClr>
              <a:buFont typeface="Tahoma" panose="020B0604030504040204" pitchFamily="34" charset="0"/>
              <a:buChar char="─"/>
            </a:pPr>
            <a:r>
              <a:rPr lang="en-US" sz="2800" dirty="0" smtClean="0">
                <a:latin typeface="Georgia" panose="02040502050405020303" pitchFamily="18" charset="0"/>
              </a:rPr>
              <a:t>substitutions (</a:t>
            </a:r>
            <a:r>
              <a:rPr lang="en-US" sz="2800" dirty="0" smtClean="0">
                <a:solidFill>
                  <a:srgbClr val="0070C0"/>
                </a:solidFill>
                <a:latin typeface="Georgia" panose="02040502050405020303" pitchFamily="18" charset="0"/>
              </a:rPr>
              <a:t>ACGA</a:t>
            </a:r>
            <a:r>
              <a:rPr lang="en-US" sz="2800" dirty="0" smtClean="0">
                <a:latin typeface="Georgia" panose="02040502050405020303" pitchFamily="18" charset="0"/>
              </a:rPr>
              <a:t> </a:t>
            </a:r>
            <a:r>
              <a:rPr lang="en-US" sz="2800"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2800" dirty="0" smtClean="0">
                <a:latin typeface="Tahoma" panose="020B0604030504040204" pitchFamily="34" charset="0"/>
                <a:ea typeface="Tahoma" panose="020B0604030504040204" pitchFamily="34" charset="0"/>
                <a:cs typeface="Tahoma" panose="020B0604030504040204" pitchFamily="34" charset="0"/>
              </a:rPr>
              <a:t> </a:t>
            </a:r>
            <a:r>
              <a:rPr lang="en-US" sz="2800" dirty="0" smtClean="0">
                <a:solidFill>
                  <a:srgbClr val="00B050"/>
                </a:solidFill>
                <a:latin typeface="Georgia" panose="02040502050405020303" pitchFamily="18" charset="0"/>
              </a:rPr>
              <a:t>AGGA</a:t>
            </a:r>
            <a:r>
              <a:rPr lang="en-US" sz="2800" dirty="0" smtClean="0">
                <a:latin typeface="Georgia" panose="02040502050405020303" pitchFamily="18" charset="0"/>
              </a:rPr>
              <a:t>)</a:t>
            </a:r>
          </a:p>
          <a:p>
            <a:pPr marL="914400" lvl="1" indent="-457200" algn="l">
              <a:lnSpc>
                <a:spcPct val="100000"/>
              </a:lnSpc>
              <a:spcBef>
                <a:spcPts val="0"/>
              </a:spcBef>
              <a:buClr>
                <a:srgbClr val="0070C0"/>
              </a:buClr>
              <a:buFont typeface="Tahoma" panose="020B0604030504040204" pitchFamily="34" charset="0"/>
              <a:buChar char="─"/>
            </a:pPr>
            <a:r>
              <a:rPr lang="en-US" sz="2800" dirty="0" smtClean="0">
                <a:latin typeface="Georgia" panose="02040502050405020303" pitchFamily="18" charset="0"/>
              </a:rPr>
              <a:t>insertions (</a:t>
            </a:r>
            <a:r>
              <a:rPr lang="en-US" sz="2800" dirty="0" smtClean="0">
                <a:solidFill>
                  <a:srgbClr val="0070C0"/>
                </a:solidFill>
                <a:latin typeface="Georgia" panose="02040502050405020303" pitchFamily="18" charset="0"/>
              </a:rPr>
              <a:t>ACGA</a:t>
            </a:r>
            <a:r>
              <a:rPr lang="en-US" sz="2800" dirty="0" smtClean="0">
                <a:latin typeface="Georgia" panose="02040502050405020303" pitchFamily="18" charset="0"/>
              </a:rPr>
              <a:t> </a:t>
            </a:r>
            <a:r>
              <a:rPr lang="en-US" sz="2800"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2800" dirty="0" smtClean="0">
                <a:latin typeface="Tahoma" panose="020B0604030504040204" pitchFamily="34" charset="0"/>
                <a:ea typeface="Tahoma" panose="020B0604030504040204" pitchFamily="34" charset="0"/>
                <a:cs typeface="Tahoma" panose="020B0604030504040204" pitchFamily="34" charset="0"/>
              </a:rPr>
              <a:t> </a:t>
            </a:r>
            <a:r>
              <a:rPr lang="en-US" sz="2800" dirty="0" smtClean="0">
                <a:solidFill>
                  <a:srgbClr val="00B050"/>
                </a:solidFill>
                <a:latin typeface="Georgia" panose="02040502050405020303" pitchFamily="18" charset="0"/>
              </a:rPr>
              <a:t>ACCGGAGA</a:t>
            </a:r>
            <a:r>
              <a:rPr lang="en-US" sz="2800" dirty="0" smtClean="0">
                <a:latin typeface="Georgia" panose="02040502050405020303" pitchFamily="18" charset="0"/>
              </a:rPr>
              <a:t>)</a:t>
            </a:r>
          </a:p>
          <a:p>
            <a:pPr marL="914400" lvl="1" indent="-457200" algn="l">
              <a:lnSpc>
                <a:spcPct val="100000"/>
              </a:lnSpc>
              <a:spcBef>
                <a:spcPts val="0"/>
              </a:spcBef>
              <a:buClr>
                <a:srgbClr val="0070C0"/>
              </a:buClr>
              <a:buFont typeface="Tahoma" panose="020B0604030504040204" pitchFamily="34" charset="0"/>
              <a:buChar char="─"/>
            </a:pPr>
            <a:r>
              <a:rPr lang="en-US" sz="2800" dirty="0" smtClean="0">
                <a:latin typeface="Georgia" panose="02040502050405020303" pitchFamily="18" charset="0"/>
              </a:rPr>
              <a:t>deletions (</a:t>
            </a:r>
            <a:r>
              <a:rPr lang="en-US" sz="2800" dirty="0" smtClean="0">
                <a:solidFill>
                  <a:srgbClr val="0070C0"/>
                </a:solidFill>
                <a:latin typeface="Georgia" panose="02040502050405020303" pitchFamily="18" charset="0"/>
              </a:rPr>
              <a:t>ACGGAGA</a:t>
            </a:r>
            <a:r>
              <a:rPr lang="en-US" sz="2800" dirty="0" smtClean="0">
                <a:latin typeface="Georgia" panose="02040502050405020303" pitchFamily="18" charset="0"/>
              </a:rPr>
              <a:t> </a:t>
            </a:r>
            <a:r>
              <a:rPr lang="en-US" sz="2800"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2800" dirty="0" smtClean="0">
                <a:latin typeface="Tahoma" panose="020B0604030504040204" pitchFamily="34" charset="0"/>
                <a:ea typeface="Tahoma" panose="020B0604030504040204" pitchFamily="34" charset="0"/>
                <a:cs typeface="Tahoma" panose="020B0604030504040204" pitchFamily="34" charset="0"/>
              </a:rPr>
              <a:t> </a:t>
            </a:r>
            <a:r>
              <a:rPr lang="en-US" sz="2800" dirty="0" smtClean="0">
                <a:solidFill>
                  <a:srgbClr val="00B050"/>
                </a:solidFill>
                <a:latin typeface="Georgia" panose="02040502050405020303" pitchFamily="18" charset="0"/>
              </a:rPr>
              <a:t>AGA</a:t>
            </a:r>
            <a:r>
              <a:rPr lang="en-US" sz="2800" dirty="0" smtClean="0">
                <a:latin typeface="Georgia" panose="02040502050405020303" pitchFamily="18" charset="0"/>
              </a:rPr>
              <a:t>)</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the latter two will result in gaps in alignments </a:t>
            </a:r>
            <a:endParaRPr lang="en-US" sz="2800" spc="600" dirty="0" smtClean="0">
              <a:solidFill>
                <a:srgbClr val="C00000"/>
              </a:solidFill>
              <a:latin typeface="Georgia" panose="02040502050405020303" pitchFamily="18" charset="0"/>
            </a:endParaRPr>
          </a:p>
        </p:txBody>
      </p:sp>
    </p:spTree>
    <p:extLst>
      <p:ext uri="{BB962C8B-B14F-4D97-AF65-F5344CB8AC3E}">
        <p14:creationId xmlns:p14="http://schemas.microsoft.com/office/powerpoint/2010/main" val="2853557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Align Biological Sequences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DNA (4)</a:t>
            </a:r>
            <a:endParaRPr lang="en-US" sz="2800" dirty="0" smtClean="0">
              <a:latin typeface="Georgia" panose="02040502050405020303" pitchFamily="18" charset="0"/>
            </a:endParaRPr>
          </a:p>
          <a:p>
            <a:pPr algn="l">
              <a:lnSpc>
                <a:spcPct val="100000"/>
              </a:lnSpc>
              <a:spcBef>
                <a:spcPts val="2400"/>
              </a:spcBef>
              <a:buClr>
                <a:srgbClr val="0070C0"/>
              </a:buClr>
            </a:pPr>
            <a:r>
              <a:rPr lang="en-US" sz="2800" b="1" dirty="0">
                <a:latin typeface="Georgia" panose="02040502050405020303" pitchFamily="18" charset="0"/>
              </a:rPr>
              <a:t>	</a:t>
            </a:r>
            <a:r>
              <a:rPr lang="en-US" sz="2800" spc="300" dirty="0" smtClean="0">
                <a:solidFill>
                  <a:srgbClr val="00B050"/>
                </a:solidFill>
                <a:latin typeface="Georgia" panose="02040502050405020303" pitchFamily="18" charset="0"/>
              </a:rPr>
              <a:t>TT</a:t>
            </a:r>
            <a:r>
              <a:rPr lang="en-US" sz="2800" spc="300" dirty="0" smtClean="0">
                <a:solidFill>
                  <a:srgbClr val="C00000"/>
                </a:solidFill>
                <a:latin typeface="Georgia" panose="02040502050405020303" pitchFamily="18" charset="0"/>
              </a:rPr>
              <a:t>G</a:t>
            </a:r>
            <a:r>
              <a:rPr lang="en-US" sz="2800" spc="300" dirty="0" smtClean="0">
                <a:solidFill>
                  <a:srgbClr val="00B050"/>
                </a:solidFill>
                <a:latin typeface="Georgia" panose="02040502050405020303" pitchFamily="18" charset="0"/>
              </a:rPr>
              <a:t>A</a:t>
            </a:r>
            <a:r>
              <a:rPr lang="en-US" sz="2800" spc="300" dirty="0" smtClean="0">
                <a:latin typeface="Georgia" panose="02040502050405020303" pitchFamily="18" charset="0"/>
              </a:rPr>
              <a:t>T</a:t>
            </a:r>
            <a:r>
              <a:rPr lang="en-US" sz="2800" spc="300" dirty="0" smtClean="0">
                <a:solidFill>
                  <a:srgbClr val="00B050"/>
                </a:solidFill>
                <a:latin typeface="Georgia" panose="02040502050405020303" pitchFamily="18" charset="0"/>
              </a:rPr>
              <a:t>CAC</a:t>
            </a:r>
          </a:p>
          <a:p>
            <a:pPr algn="l">
              <a:lnSpc>
                <a:spcPct val="100000"/>
              </a:lnSpc>
              <a:spcBef>
                <a:spcPts val="1200"/>
              </a:spcBef>
              <a:buClr>
                <a:srgbClr val="0070C0"/>
              </a:buClr>
            </a:pPr>
            <a:r>
              <a:rPr lang="en-US" sz="2800" spc="200" dirty="0" smtClean="0">
                <a:latin typeface="Georgia" panose="02040502050405020303" pitchFamily="18" charset="0"/>
              </a:rPr>
              <a:t>	</a:t>
            </a:r>
            <a:r>
              <a:rPr lang="en-US" sz="2800" spc="300" dirty="0" smtClean="0">
                <a:solidFill>
                  <a:srgbClr val="00B050"/>
                </a:solidFill>
                <a:latin typeface="Georgia" panose="02040502050405020303" pitchFamily="18" charset="0"/>
              </a:rPr>
              <a:t>TT</a:t>
            </a:r>
            <a:r>
              <a:rPr lang="en-US" sz="2800" spc="300" dirty="0" smtClean="0">
                <a:solidFill>
                  <a:srgbClr val="C00000"/>
                </a:solidFill>
                <a:latin typeface="Georgia" panose="02040502050405020303" pitchFamily="18" charset="0"/>
              </a:rPr>
              <a:t>T</a:t>
            </a:r>
            <a:r>
              <a:rPr lang="en-US" sz="2800" spc="600" dirty="0" smtClean="0">
                <a:solidFill>
                  <a:srgbClr val="00B050"/>
                </a:solidFill>
                <a:latin typeface="Georgia" panose="02040502050405020303" pitchFamily="18" charset="0"/>
              </a:rPr>
              <a:t>A</a:t>
            </a:r>
            <a:r>
              <a:rPr lang="en-US" sz="2800" spc="600" dirty="0" smtClean="0">
                <a:latin typeface="Georgia" panose="02040502050405020303" pitchFamily="18" charset="0"/>
              </a:rPr>
              <a:t>-</a:t>
            </a:r>
            <a:r>
              <a:rPr lang="en-US" sz="2800" spc="600" dirty="0" smtClean="0">
                <a:solidFill>
                  <a:srgbClr val="00B050"/>
                </a:solidFill>
                <a:latin typeface="Georgia" panose="02040502050405020303" pitchFamily="18" charset="0"/>
              </a:rPr>
              <a:t>C</a:t>
            </a:r>
            <a:r>
              <a:rPr lang="en-US" sz="2800" spc="300" dirty="0" smtClean="0">
                <a:solidFill>
                  <a:srgbClr val="00B050"/>
                </a:solidFill>
                <a:latin typeface="Georgia" panose="02040502050405020303" pitchFamily="18" charset="0"/>
              </a:rPr>
              <a:t>AC</a:t>
            </a:r>
          </a:p>
          <a:p>
            <a:pPr marL="457200" indent="-457200" algn="l">
              <a:lnSpc>
                <a:spcPct val="100000"/>
              </a:lnSpc>
              <a:spcBef>
                <a:spcPts val="1200"/>
              </a:spcBef>
              <a:buClr>
                <a:srgbClr val="0070C0"/>
              </a:buClr>
              <a:buFont typeface="Wingdings" panose="05000000000000000000" pitchFamily="2" charset="2"/>
              <a:buChar char="§"/>
            </a:pPr>
            <a:r>
              <a:rPr lang="en-US" sz="3200" dirty="0" smtClean="0">
                <a:latin typeface="Georgia" panose="02040502050405020303" pitchFamily="18" charset="0"/>
              </a:rPr>
              <a:t>Protein (20 common amino acids)</a:t>
            </a:r>
          </a:p>
          <a:p>
            <a:pPr algn="l">
              <a:lnSpc>
                <a:spcPct val="100000"/>
              </a:lnSpc>
              <a:spcBef>
                <a:spcPts val="2400"/>
              </a:spcBef>
              <a:buClr>
                <a:srgbClr val="0070C0"/>
              </a:buClr>
            </a:pPr>
            <a:r>
              <a:rPr lang="en-US" sz="2800" dirty="0" smtClean="0">
                <a:latin typeface="Georgia" panose="02040502050405020303" pitchFamily="18" charset="0"/>
              </a:rPr>
              <a:t>	</a:t>
            </a:r>
            <a:r>
              <a:rPr lang="en-US" sz="2800" spc="300" dirty="0" smtClean="0">
                <a:solidFill>
                  <a:srgbClr val="00B050"/>
                </a:solidFill>
                <a:latin typeface="Georgia" panose="02040502050405020303" pitchFamily="18" charset="0"/>
              </a:rPr>
              <a:t>RK</a:t>
            </a:r>
            <a:r>
              <a:rPr lang="en-US" sz="2800" spc="300" dirty="0" smtClean="0">
                <a:latin typeface="Georgia" panose="02040502050405020303" pitchFamily="18" charset="0"/>
              </a:rPr>
              <a:t>V</a:t>
            </a:r>
            <a:r>
              <a:rPr lang="en-US" sz="2800" spc="600" dirty="0" smtClean="0">
                <a:solidFill>
                  <a:srgbClr val="00B050"/>
                </a:solidFill>
                <a:latin typeface="Georgia" panose="02040502050405020303" pitchFamily="18" charset="0"/>
              </a:rPr>
              <a:t>A</a:t>
            </a:r>
            <a:r>
              <a:rPr lang="en-US" sz="2800" spc="600" dirty="0" smtClean="0">
                <a:latin typeface="Georgia" panose="02040502050405020303" pitchFamily="18" charset="0"/>
              </a:rPr>
              <a:t>--</a:t>
            </a:r>
            <a:r>
              <a:rPr lang="en-US" sz="2800" spc="300" dirty="0" smtClean="0">
                <a:solidFill>
                  <a:srgbClr val="C00000"/>
                </a:solidFill>
                <a:latin typeface="Georgia" panose="02040502050405020303" pitchFamily="18" charset="0"/>
              </a:rPr>
              <a:t>GMA</a:t>
            </a:r>
            <a:r>
              <a:rPr lang="en-US" sz="2800" spc="300" dirty="0" smtClean="0">
                <a:solidFill>
                  <a:srgbClr val="00B050"/>
                </a:solidFill>
                <a:latin typeface="Georgia" panose="02040502050405020303" pitchFamily="18" charset="0"/>
              </a:rPr>
              <a:t>KP</a:t>
            </a:r>
            <a:r>
              <a:rPr lang="en-US" sz="2800" spc="300" dirty="0" smtClean="0">
                <a:solidFill>
                  <a:srgbClr val="C00000"/>
                </a:solidFill>
                <a:latin typeface="Georgia" panose="02040502050405020303" pitchFamily="18" charset="0"/>
              </a:rPr>
              <a:t>NM</a:t>
            </a:r>
          </a:p>
          <a:p>
            <a:pPr algn="l">
              <a:lnSpc>
                <a:spcPct val="100000"/>
              </a:lnSpc>
              <a:spcBef>
                <a:spcPts val="1200"/>
              </a:spcBef>
              <a:buClr>
                <a:srgbClr val="0070C0"/>
              </a:buClr>
            </a:pPr>
            <a:r>
              <a:rPr lang="en-US" sz="2800" dirty="0" smtClean="0">
                <a:latin typeface="Georgia" panose="02040502050405020303" pitchFamily="18" charset="0"/>
              </a:rPr>
              <a:t>	</a:t>
            </a:r>
            <a:r>
              <a:rPr lang="en-US" sz="2800" spc="300" dirty="0" smtClean="0">
                <a:solidFill>
                  <a:srgbClr val="00B050"/>
                </a:solidFill>
                <a:latin typeface="Georgia" panose="02040502050405020303" pitchFamily="18" charset="0"/>
              </a:rPr>
              <a:t>R</a:t>
            </a:r>
            <a:r>
              <a:rPr lang="en-US" sz="2800" spc="600" dirty="0" smtClean="0">
                <a:solidFill>
                  <a:srgbClr val="00B050"/>
                </a:solidFill>
                <a:latin typeface="Georgia" panose="02040502050405020303" pitchFamily="18" charset="0"/>
              </a:rPr>
              <a:t>K</a:t>
            </a:r>
            <a:r>
              <a:rPr lang="en-US" sz="2800" spc="600" dirty="0" smtClean="0">
                <a:latin typeface="Georgia" panose="02040502050405020303" pitchFamily="18" charset="0"/>
              </a:rPr>
              <a:t>I</a:t>
            </a:r>
            <a:r>
              <a:rPr lang="en-US" sz="2800" spc="300" dirty="0" smtClean="0">
                <a:solidFill>
                  <a:srgbClr val="00B050"/>
                </a:solidFill>
                <a:latin typeface="Georgia" panose="02040502050405020303" pitchFamily="18" charset="0"/>
              </a:rPr>
              <a:t>A</a:t>
            </a:r>
            <a:r>
              <a:rPr lang="en-US" sz="2800" spc="300" dirty="0" smtClean="0">
                <a:latin typeface="Georgia" panose="02040502050405020303" pitchFamily="18" charset="0"/>
              </a:rPr>
              <a:t>VA</a:t>
            </a:r>
            <a:r>
              <a:rPr lang="en-US" sz="2800" spc="300" dirty="0" smtClean="0">
                <a:solidFill>
                  <a:srgbClr val="C00000"/>
                </a:solidFill>
                <a:latin typeface="Georgia" panose="02040502050405020303" pitchFamily="18" charset="0"/>
              </a:rPr>
              <a:t>AA</a:t>
            </a:r>
            <a:r>
              <a:rPr lang="en-US" sz="2800" spc="600" dirty="0" smtClean="0">
                <a:solidFill>
                  <a:srgbClr val="C00000"/>
                </a:solidFill>
                <a:latin typeface="Georgia" panose="02040502050405020303" pitchFamily="18" charset="0"/>
              </a:rPr>
              <a:t>S</a:t>
            </a:r>
            <a:r>
              <a:rPr lang="en-US" sz="2800" spc="600" dirty="0" smtClean="0">
                <a:solidFill>
                  <a:srgbClr val="00B050"/>
                </a:solidFill>
                <a:latin typeface="Georgia" panose="02040502050405020303" pitchFamily="18" charset="0"/>
              </a:rPr>
              <a:t>KP</a:t>
            </a:r>
            <a:r>
              <a:rPr lang="en-US" sz="2800" spc="600" dirty="0" smtClean="0">
                <a:solidFill>
                  <a:srgbClr val="C00000"/>
                </a:solidFill>
                <a:latin typeface="Georgia" panose="02040502050405020303" pitchFamily="18" charset="0"/>
              </a:rPr>
              <a:t>AV</a:t>
            </a:r>
          </a:p>
        </p:txBody>
      </p:sp>
      <p:pic>
        <p:nvPicPr>
          <p:cNvPr id="4" name="Picture 3"/>
          <p:cNvPicPr>
            <a:picLocks noChangeAspect="1"/>
          </p:cNvPicPr>
          <p:nvPr/>
        </p:nvPicPr>
        <p:blipFill>
          <a:blip r:embed="rId3"/>
          <a:stretch>
            <a:fillRect/>
          </a:stretch>
        </p:blipFill>
        <p:spPr>
          <a:xfrm>
            <a:off x="8381670" y="1465117"/>
            <a:ext cx="3810330" cy="2883658"/>
          </a:xfrm>
          <a:prstGeom prst="rect">
            <a:avLst/>
          </a:prstGeom>
        </p:spPr>
      </p:pic>
    </p:spTree>
    <p:extLst>
      <p:ext uri="{BB962C8B-B14F-4D97-AF65-F5344CB8AC3E}">
        <p14:creationId xmlns:p14="http://schemas.microsoft.com/office/powerpoint/2010/main" val="1584639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DNA Sequence alignment</a:t>
            </a:r>
            <a:endParaRPr lang="en-US" sz="4800" dirty="0">
              <a:latin typeface="Georgia" panose="02040502050405020303" pitchFamily="18" charset="0"/>
            </a:endParaRPr>
          </a:p>
        </p:txBody>
      </p:sp>
      <p:grpSp>
        <p:nvGrpSpPr>
          <p:cNvPr id="11" name="Group 10"/>
          <p:cNvGrpSpPr/>
          <p:nvPr/>
        </p:nvGrpSpPr>
        <p:grpSpPr>
          <a:xfrm>
            <a:off x="1991518" y="2541034"/>
            <a:ext cx="8208963" cy="3508375"/>
            <a:chOff x="539750" y="2565400"/>
            <a:chExt cx="8208963" cy="3508375"/>
          </a:xfrm>
        </p:grpSpPr>
        <p:sp>
          <p:nvSpPr>
            <p:cNvPr id="4" name="Rectangle 4"/>
            <p:cNvSpPr>
              <a:spLocks noChangeArrowheads="1"/>
            </p:cNvSpPr>
            <p:nvPr/>
          </p:nvSpPr>
          <p:spPr bwMode="auto">
            <a:xfrm>
              <a:off x="539750" y="2565400"/>
              <a:ext cx="8208963"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nl-NL" altLang="en-US" sz="2800" b="1" i="1" dirty="0">
                  <a:solidFill>
                    <a:srgbClr val="333399"/>
                  </a:solidFill>
                  <a:latin typeface="Arial" panose="020B0604020202020204" pitchFamily="34" charset="0"/>
                </a:rPr>
                <a:t>DNA-sequence-1</a:t>
              </a:r>
            </a:p>
            <a:p>
              <a:pPr fontAlgn="base">
                <a:spcBef>
                  <a:spcPct val="0"/>
                </a:spcBef>
                <a:spcAft>
                  <a:spcPct val="0"/>
                </a:spcAft>
              </a:pPr>
              <a:endParaRPr lang="nl-NL" altLang="en-US" sz="2800" b="1" i="1" dirty="0">
                <a:solidFill>
                  <a:srgbClr val="333399"/>
                </a:solidFill>
                <a:latin typeface="Arial" panose="020B0604020202020204" pitchFamily="34" charset="0"/>
              </a:endParaRPr>
            </a:p>
            <a:p>
              <a:pPr fontAlgn="base">
                <a:spcBef>
                  <a:spcPct val="0"/>
                </a:spcBef>
                <a:spcAft>
                  <a:spcPct val="0"/>
                </a:spcAft>
              </a:pPr>
              <a:r>
                <a:rPr lang="nl-NL" altLang="en-US" sz="2800" b="1" dirty="0">
                  <a:solidFill>
                    <a:srgbClr val="000000"/>
                  </a:solidFill>
                  <a:latin typeface="Courier New" panose="02070309020205020404" pitchFamily="49" charset="0"/>
                </a:rPr>
                <a:t> tcct</a:t>
              </a:r>
              <a:r>
                <a:rPr lang="nl-NL" altLang="en-US" sz="2800" b="1" dirty="0">
                  <a:solidFill>
                    <a:srgbClr val="FF0000"/>
                  </a:solidFill>
                  <a:latin typeface="Courier New" panose="02070309020205020404" pitchFamily="49" charset="0"/>
                </a:rPr>
                <a:t>c</a:t>
              </a:r>
              <a:r>
                <a:rPr lang="nl-NL" altLang="en-US" sz="2800" b="1" dirty="0">
                  <a:solidFill>
                    <a:srgbClr val="000000"/>
                  </a:solidFill>
                  <a:latin typeface="Courier New" panose="02070309020205020404" pitchFamily="49" charset="0"/>
                </a:rPr>
                <a:t>tgc</a:t>
              </a:r>
              <a:r>
                <a:rPr lang="nl-NL" altLang="en-US" sz="2800" b="1" dirty="0">
                  <a:solidFill>
                    <a:srgbClr val="FF0000"/>
                  </a:solidFill>
                  <a:latin typeface="Courier New" panose="02070309020205020404" pitchFamily="49" charset="0"/>
                </a:rPr>
                <a:t>c</a:t>
              </a:r>
              <a:r>
                <a:rPr lang="nl-NL" altLang="en-US" sz="2800" b="1" dirty="0">
                  <a:solidFill>
                    <a:srgbClr val="000000"/>
                  </a:solidFill>
                  <a:latin typeface="Courier New" panose="02070309020205020404" pitchFamily="49" charset="0"/>
                </a:rPr>
                <a:t>tctgccatcat</a:t>
              </a:r>
              <a:r>
                <a:rPr lang="nl-NL" altLang="en-US" sz="2800" b="1" dirty="0">
                  <a:solidFill>
                    <a:srgbClr val="FF0000"/>
                  </a:solidFill>
                  <a:latin typeface="Courier New" panose="02070309020205020404" pitchFamily="49" charset="0"/>
                </a:rPr>
                <a:t>---</a:t>
              </a:r>
              <a:r>
                <a:rPr lang="nl-NL" altLang="en-US" sz="2800" b="1" dirty="0">
                  <a:solidFill>
                    <a:srgbClr val="000000"/>
                  </a:solidFill>
                  <a:latin typeface="Courier New" panose="02070309020205020404" pitchFamily="49" charset="0"/>
                </a:rPr>
                <a:t>caaccccaaagt</a:t>
              </a:r>
            </a:p>
            <a:p>
              <a:pPr fontAlgn="base">
                <a:spcBef>
                  <a:spcPct val="0"/>
                </a:spcBef>
                <a:spcAft>
                  <a:spcPct val="0"/>
                </a:spcAft>
              </a:pPr>
              <a:r>
                <a:rPr lang="nl-NL" altLang="en-US" sz="2800" b="1" dirty="0">
                  <a:solidFill>
                    <a:srgbClr val="000000"/>
                  </a:solidFill>
                  <a:latin typeface="Courier New" panose="02070309020205020404" pitchFamily="49" charset="0"/>
                </a:rPr>
                <a:t> </a:t>
              </a:r>
              <a:r>
                <a:rPr lang="nl-NL" altLang="en-US" sz="2800" b="1" dirty="0">
                  <a:solidFill>
                    <a:srgbClr val="0033CC"/>
                  </a:solidFill>
                  <a:latin typeface="Courier New" panose="02070309020205020404" pitchFamily="49" charset="0"/>
                </a:rPr>
                <a:t>|||| ||| ||||| |||||   ||||||||||||</a:t>
              </a:r>
            </a:p>
            <a:p>
              <a:pPr fontAlgn="base">
                <a:spcBef>
                  <a:spcPct val="0"/>
                </a:spcBef>
                <a:spcAft>
                  <a:spcPct val="0"/>
                </a:spcAft>
              </a:pPr>
              <a:r>
                <a:rPr lang="nl-NL" altLang="en-US" sz="2800" b="1" dirty="0">
                  <a:solidFill>
                    <a:srgbClr val="000000"/>
                  </a:solidFill>
                  <a:latin typeface="Courier New" panose="02070309020205020404" pitchFamily="49" charset="0"/>
                </a:rPr>
                <a:t> tcct</a:t>
              </a:r>
              <a:r>
                <a:rPr lang="nl-NL" altLang="en-US" sz="2800" b="1" dirty="0">
                  <a:solidFill>
                    <a:srgbClr val="FF0000"/>
                  </a:solidFill>
                  <a:latin typeface="Courier New" panose="02070309020205020404" pitchFamily="49" charset="0"/>
                </a:rPr>
                <a:t>g</a:t>
              </a:r>
              <a:r>
                <a:rPr lang="nl-NL" altLang="en-US" sz="2800" b="1" dirty="0">
                  <a:solidFill>
                    <a:srgbClr val="000000"/>
                  </a:solidFill>
                  <a:latin typeface="Courier New" panose="02070309020205020404" pitchFamily="49" charset="0"/>
                </a:rPr>
                <a:t>tgc</a:t>
              </a:r>
              <a:r>
                <a:rPr lang="nl-NL" altLang="en-US" sz="2800" b="1" dirty="0">
                  <a:solidFill>
                    <a:srgbClr val="FF0000"/>
                  </a:solidFill>
                  <a:latin typeface="Courier New" panose="02070309020205020404" pitchFamily="49" charset="0"/>
                </a:rPr>
                <a:t>a</a:t>
              </a:r>
              <a:r>
                <a:rPr lang="nl-NL" altLang="en-US" sz="2800" b="1" dirty="0">
                  <a:solidFill>
                    <a:srgbClr val="000000"/>
                  </a:solidFill>
                  <a:latin typeface="Courier New" panose="02070309020205020404" pitchFamily="49" charset="0"/>
                </a:rPr>
                <a:t>tctgcaatcat</a:t>
              </a:r>
              <a:r>
                <a:rPr lang="nl-NL" altLang="en-US" sz="2800" b="1" dirty="0">
                  <a:solidFill>
                    <a:srgbClr val="FF0000"/>
                  </a:solidFill>
                  <a:latin typeface="Courier New" panose="02070309020205020404" pitchFamily="49" charset="0"/>
                </a:rPr>
                <a:t>ggg</a:t>
              </a:r>
              <a:r>
                <a:rPr lang="nl-NL" altLang="en-US" sz="2800" b="1" dirty="0">
                  <a:solidFill>
                    <a:srgbClr val="000000"/>
                  </a:solidFill>
                  <a:latin typeface="Courier New" panose="02070309020205020404" pitchFamily="49" charset="0"/>
                </a:rPr>
                <a:t>caaccccaaagt</a:t>
              </a:r>
            </a:p>
            <a:p>
              <a:pPr fontAlgn="base">
                <a:spcBef>
                  <a:spcPct val="0"/>
                </a:spcBef>
                <a:spcAft>
                  <a:spcPct val="0"/>
                </a:spcAft>
              </a:pPr>
              <a:endParaRPr lang="nl-NL" altLang="en-US" sz="2800" b="1" i="1" dirty="0">
                <a:solidFill>
                  <a:srgbClr val="006666"/>
                </a:solidFill>
                <a:latin typeface="Arial" panose="020B0604020202020204" pitchFamily="34" charset="0"/>
              </a:endParaRPr>
            </a:p>
            <a:p>
              <a:pPr fontAlgn="base">
                <a:spcBef>
                  <a:spcPct val="0"/>
                </a:spcBef>
                <a:spcAft>
                  <a:spcPct val="0"/>
                </a:spcAft>
              </a:pPr>
              <a:r>
                <a:rPr lang="nl-NL" altLang="en-US" sz="2800" b="1" i="1" dirty="0">
                  <a:solidFill>
                    <a:srgbClr val="333399"/>
                  </a:solidFill>
                  <a:latin typeface="Arial" panose="020B0604020202020204" pitchFamily="34" charset="0"/>
                </a:rPr>
                <a:t>DNA-sequence-2</a:t>
              </a:r>
            </a:p>
            <a:p>
              <a:pPr fontAlgn="base">
                <a:spcBef>
                  <a:spcPct val="0"/>
                </a:spcBef>
                <a:spcAft>
                  <a:spcPct val="0"/>
                </a:spcAft>
              </a:pPr>
              <a:endParaRPr lang="nl-NL" altLang="en-US" sz="2800" b="1" dirty="0">
                <a:solidFill>
                  <a:srgbClr val="333399"/>
                </a:solidFill>
                <a:latin typeface="Courier New" panose="02070309020205020404" pitchFamily="49" charset="0"/>
              </a:endParaRPr>
            </a:p>
          </p:txBody>
        </p:sp>
        <p:sp>
          <p:nvSpPr>
            <p:cNvPr id="5" name="Rectangle 4"/>
            <p:cNvSpPr>
              <a:spLocks noChangeArrowheads="1"/>
            </p:cNvSpPr>
            <p:nvPr/>
          </p:nvSpPr>
          <p:spPr bwMode="auto">
            <a:xfrm>
              <a:off x="539750" y="2565400"/>
              <a:ext cx="8208963"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nl-NL" altLang="en-US" sz="2800" b="1" i="1" dirty="0">
                  <a:solidFill>
                    <a:srgbClr val="7030A0"/>
                  </a:solidFill>
                  <a:latin typeface="Arial" panose="020B0604020202020204" pitchFamily="34" charset="0"/>
                </a:rPr>
                <a:t>DNA-sequence-1</a:t>
              </a:r>
            </a:p>
            <a:p>
              <a:pPr fontAlgn="base">
                <a:spcBef>
                  <a:spcPct val="0"/>
                </a:spcBef>
                <a:spcAft>
                  <a:spcPct val="0"/>
                </a:spcAft>
              </a:pPr>
              <a:endParaRPr lang="nl-NL" altLang="en-US" sz="2800" b="1" i="1" dirty="0">
                <a:solidFill>
                  <a:srgbClr val="333399"/>
                </a:solidFill>
                <a:latin typeface="Arial" panose="020B0604020202020204" pitchFamily="34" charset="0"/>
              </a:endParaRPr>
            </a:p>
            <a:p>
              <a:pPr fontAlgn="base">
                <a:spcBef>
                  <a:spcPct val="0"/>
                </a:spcBef>
                <a:spcAft>
                  <a:spcPct val="0"/>
                </a:spcAft>
              </a:pPr>
              <a:r>
                <a:rPr lang="nl-NL" altLang="en-US" sz="2800" b="1" dirty="0">
                  <a:solidFill>
                    <a:srgbClr val="000000"/>
                  </a:solidFill>
                  <a:latin typeface="Courier New" panose="02070309020205020404" pitchFamily="49" charset="0"/>
                </a:rPr>
                <a:t> tcct</a:t>
              </a:r>
              <a:r>
                <a:rPr lang="nl-NL" altLang="en-US" sz="2800" b="1" dirty="0">
                  <a:solidFill>
                    <a:srgbClr val="FF0000"/>
                  </a:solidFill>
                  <a:latin typeface="Courier New" panose="02070309020205020404" pitchFamily="49" charset="0"/>
                </a:rPr>
                <a:t>c</a:t>
              </a:r>
              <a:r>
                <a:rPr lang="nl-NL" altLang="en-US" sz="2800" b="1" dirty="0">
                  <a:solidFill>
                    <a:srgbClr val="000000"/>
                  </a:solidFill>
                  <a:latin typeface="Courier New" panose="02070309020205020404" pitchFamily="49" charset="0"/>
                </a:rPr>
                <a:t>tgc</a:t>
              </a:r>
              <a:r>
                <a:rPr lang="nl-NL" altLang="en-US" sz="2800" b="1" dirty="0">
                  <a:solidFill>
                    <a:srgbClr val="FF0000"/>
                  </a:solidFill>
                  <a:latin typeface="Courier New" panose="02070309020205020404" pitchFamily="49" charset="0"/>
                </a:rPr>
                <a:t>c</a:t>
              </a:r>
              <a:r>
                <a:rPr lang="nl-NL" altLang="en-US" sz="2800" b="1" dirty="0">
                  <a:solidFill>
                    <a:srgbClr val="000000"/>
                  </a:solidFill>
                  <a:latin typeface="Courier New" panose="02070309020205020404" pitchFamily="49" charset="0"/>
                </a:rPr>
                <a:t>tctgccatcat</a:t>
              </a:r>
              <a:r>
                <a:rPr lang="nl-NL" altLang="en-US" sz="2800" b="1" dirty="0">
                  <a:solidFill>
                    <a:srgbClr val="FF0000"/>
                  </a:solidFill>
                  <a:latin typeface="Courier New" panose="02070309020205020404" pitchFamily="49" charset="0"/>
                </a:rPr>
                <a:t>---</a:t>
              </a:r>
              <a:r>
                <a:rPr lang="nl-NL" altLang="en-US" sz="2800" b="1" dirty="0">
                  <a:solidFill>
                    <a:srgbClr val="000000"/>
                  </a:solidFill>
                  <a:latin typeface="Courier New" panose="02070309020205020404" pitchFamily="49" charset="0"/>
                </a:rPr>
                <a:t>caaccccaaagt</a:t>
              </a:r>
            </a:p>
            <a:p>
              <a:pPr fontAlgn="base">
                <a:spcBef>
                  <a:spcPct val="0"/>
                </a:spcBef>
                <a:spcAft>
                  <a:spcPct val="0"/>
                </a:spcAft>
              </a:pPr>
              <a:r>
                <a:rPr lang="nl-NL" altLang="en-US" sz="2800" b="1" dirty="0">
                  <a:solidFill>
                    <a:srgbClr val="000000"/>
                  </a:solidFill>
                  <a:latin typeface="Courier New" panose="02070309020205020404" pitchFamily="49" charset="0"/>
                </a:rPr>
                <a:t> </a:t>
              </a:r>
              <a:r>
                <a:rPr lang="nl-NL" altLang="en-US" sz="2800" b="1" dirty="0">
                  <a:solidFill>
                    <a:srgbClr val="00B050"/>
                  </a:solidFill>
                  <a:latin typeface="Courier New" panose="02070309020205020404" pitchFamily="49" charset="0"/>
                </a:rPr>
                <a:t>|||| ||| ||||| |||||   ||||||||||||</a:t>
              </a:r>
            </a:p>
            <a:p>
              <a:pPr fontAlgn="base">
                <a:spcBef>
                  <a:spcPct val="0"/>
                </a:spcBef>
                <a:spcAft>
                  <a:spcPct val="0"/>
                </a:spcAft>
              </a:pPr>
              <a:r>
                <a:rPr lang="nl-NL" altLang="en-US" sz="2800" b="1" dirty="0">
                  <a:solidFill>
                    <a:srgbClr val="000000"/>
                  </a:solidFill>
                  <a:latin typeface="Courier New" panose="02070309020205020404" pitchFamily="49" charset="0"/>
                </a:rPr>
                <a:t> tcct</a:t>
              </a:r>
              <a:r>
                <a:rPr lang="nl-NL" altLang="en-US" sz="2800" b="1" dirty="0">
                  <a:solidFill>
                    <a:srgbClr val="FF0000"/>
                  </a:solidFill>
                  <a:latin typeface="Courier New" panose="02070309020205020404" pitchFamily="49" charset="0"/>
                </a:rPr>
                <a:t>g</a:t>
              </a:r>
              <a:r>
                <a:rPr lang="nl-NL" altLang="en-US" sz="2800" b="1" dirty="0">
                  <a:solidFill>
                    <a:srgbClr val="000000"/>
                  </a:solidFill>
                  <a:latin typeface="Courier New" panose="02070309020205020404" pitchFamily="49" charset="0"/>
                </a:rPr>
                <a:t>tgc</a:t>
              </a:r>
              <a:r>
                <a:rPr lang="nl-NL" altLang="en-US" sz="2800" b="1" dirty="0">
                  <a:solidFill>
                    <a:srgbClr val="FF0000"/>
                  </a:solidFill>
                  <a:latin typeface="Courier New" panose="02070309020205020404" pitchFamily="49" charset="0"/>
                </a:rPr>
                <a:t>a</a:t>
              </a:r>
              <a:r>
                <a:rPr lang="nl-NL" altLang="en-US" sz="2800" b="1" dirty="0">
                  <a:solidFill>
                    <a:srgbClr val="000000"/>
                  </a:solidFill>
                  <a:latin typeface="Courier New" panose="02070309020205020404" pitchFamily="49" charset="0"/>
                </a:rPr>
                <a:t>tctgcaatcat</a:t>
              </a:r>
              <a:r>
                <a:rPr lang="nl-NL" altLang="en-US" sz="2800" b="1" dirty="0">
                  <a:solidFill>
                    <a:srgbClr val="FF0000"/>
                  </a:solidFill>
                  <a:latin typeface="Courier New" panose="02070309020205020404" pitchFamily="49" charset="0"/>
                </a:rPr>
                <a:t>ggg</a:t>
              </a:r>
              <a:r>
                <a:rPr lang="nl-NL" altLang="en-US" sz="2800" b="1" dirty="0">
                  <a:solidFill>
                    <a:srgbClr val="000000"/>
                  </a:solidFill>
                  <a:latin typeface="Courier New" panose="02070309020205020404" pitchFamily="49" charset="0"/>
                </a:rPr>
                <a:t>caaccccaaagt</a:t>
              </a:r>
            </a:p>
            <a:p>
              <a:pPr fontAlgn="base">
                <a:spcBef>
                  <a:spcPct val="0"/>
                </a:spcBef>
                <a:spcAft>
                  <a:spcPct val="0"/>
                </a:spcAft>
              </a:pPr>
              <a:endParaRPr lang="nl-NL" altLang="en-US" sz="2800" b="1" i="1" dirty="0">
                <a:solidFill>
                  <a:srgbClr val="006666"/>
                </a:solidFill>
                <a:latin typeface="Arial" panose="020B0604020202020204" pitchFamily="34" charset="0"/>
              </a:endParaRPr>
            </a:p>
            <a:p>
              <a:pPr fontAlgn="base">
                <a:spcBef>
                  <a:spcPct val="0"/>
                </a:spcBef>
                <a:spcAft>
                  <a:spcPct val="0"/>
                </a:spcAft>
              </a:pPr>
              <a:r>
                <a:rPr lang="nl-NL" altLang="en-US" sz="2800" b="1" i="1" dirty="0">
                  <a:solidFill>
                    <a:srgbClr val="7030A0"/>
                  </a:solidFill>
                  <a:latin typeface="Arial" panose="020B0604020202020204" pitchFamily="34" charset="0"/>
                </a:rPr>
                <a:t>DNA-sequence-2</a:t>
              </a:r>
            </a:p>
            <a:p>
              <a:pPr fontAlgn="base">
                <a:spcBef>
                  <a:spcPct val="0"/>
                </a:spcBef>
                <a:spcAft>
                  <a:spcPct val="0"/>
                </a:spcAft>
              </a:pPr>
              <a:endParaRPr lang="nl-NL" altLang="en-US" sz="2800" b="1" dirty="0">
                <a:solidFill>
                  <a:srgbClr val="333399"/>
                </a:solidFill>
                <a:latin typeface="Courier New" panose="02070309020205020404" pitchFamily="49" charset="0"/>
              </a:endParaRPr>
            </a:p>
          </p:txBody>
        </p:sp>
        <p:sp>
          <p:nvSpPr>
            <p:cNvPr id="6" name="Line 5"/>
            <p:cNvSpPr>
              <a:spLocks noChangeShapeType="1"/>
            </p:cNvSpPr>
            <p:nvPr/>
          </p:nvSpPr>
          <p:spPr bwMode="auto">
            <a:xfrm>
              <a:off x="2124075" y="2997200"/>
              <a:ext cx="719138" cy="503238"/>
            </a:xfrm>
            <a:prstGeom prst="line">
              <a:avLst/>
            </a:prstGeom>
            <a:noFill/>
            <a:ln w="57150">
              <a:solidFill>
                <a:srgbClr val="7030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7" name="Line 6"/>
            <p:cNvSpPr>
              <a:spLocks noChangeShapeType="1"/>
            </p:cNvSpPr>
            <p:nvPr/>
          </p:nvSpPr>
          <p:spPr bwMode="auto">
            <a:xfrm flipV="1">
              <a:off x="2124075" y="4652962"/>
              <a:ext cx="792163" cy="504825"/>
            </a:xfrm>
            <a:prstGeom prst="line">
              <a:avLst/>
            </a:prstGeom>
            <a:noFill/>
            <a:ln w="57150">
              <a:solidFill>
                <a:srgbClr val="7030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nvGrpSpPr>
            <p:cNvPr id="8" name="Group 9"/>
            <p:cNvGrpSpPr>
              <a:grpSpLocks/>
            </p:cNvGrpSpPr>
            <p:nvPr/>
          </p:nvGrpSpPr>
          <p:grpSpPr bwMode="auto">
            <a:xfrm>
              <a:off x="5148263" y="4149726"/>
              <a:ext cx="2624137" cy="1397001"/>
              <a:chOff x="3243" y="2614"/>
              <a:chExt cx="1653" cy="880"/>
            </a:xfrm>
          </p:grpSpPr>
          <p:sp>
            <p:nvSpPr>
              <p:cNvPr id="9" name="Text Box 7"/>
              <p:cNvSpPr txBox="1">
                <a:spLocks noChangeArrowheads="1"/>
              </p:cNvSpPr>
              <p:nvPr/>
            </p:nvSpPr>
            <p:spPr bwMode="auto">
              <a:xfrm>
                <a:off x="3833" y="3203"/>
                <a:ext cx="10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nl-NL" altLang="en-US" sz="2400" b="1" dirty="0">
                    <a:solidFill>
                      <a:srgbClr val="00B050"/>
                    </a:solidFill>
                    <a:latin typeface="Arial" panose="020B0604020202020204" pitchFamily="34" charset="0"/>
                  </a:rPr>
                  <a:t>Alignment</a:t>
                </a:r>
              </a:p>
            </p:txBody>
          </p:sp>
          <p:sp>
            <p:nvSpPr>
              <p:cNvPr id="10" name="Line 8"/>
              <p:cNvSpPr>
                <a:spLocks noChangeShapeType="1"/>
              </p:cNvSpPr>
              <p:nvPr/>
            </p:nvSpPr>
            <p:spPr bwMode="auto">
              <a:xfrm>
                <a:off x="3243" y="2614"/>
                <a:ext cx="635" cy="635"/>
              </a:xfrm>
              <a:prstGeom prst="line">
                <a:avLst/>
              </a:prstGeom>
              <a:noFill/>
              <a:ln w="38100">
                <a:solidFill>
                  <a:srgbClr val="00B050"/>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grpSp>
      <p:sp>
        <p:nvSpPr>
          <p:cNvPr id="12" name="Rectangle 11"/>
          <p:cNvSpPr/>
          <p:nvPr/>
        </p:nvSpPr>
        <p:spPr>
          <a:xfrm>
            <a:off x="1524000" y="1376362"/>
            <a:ext cx="6458819" cy="584775"/>
          </a:xfrm>
          <a:prstGeom prst="rect">
            <a:avLst/>
          </a:prstGeom>
        </p:spPr>
        <p:txBody>
          <a:bodyPr wrap="none">
            <a:spAutoFit/>
          </a:bodyPr>
          <a:lstStyle/>
          <a:p>
            <a:r>
              <a:rPr lang="en-US" sz="3200" dirty="0" smtClean="0">
                <a:latin typeface="Georgia" panose="02040502050405020303" pitchFamily="18" charset="0"/>
              </a:rPr>
              <a:t>Align two sequences of nucleotides</a:t>
            </a:r>
            <a:endParaRPr lang="en-US" sz="3200" dirty="0">
              <a:latin typeface="Georgia" panose="02040502050405020303" pitchFamily="18" charset="0"/>
            </a:endParaRPr>
          </a:p>
        </p:txBody>
      </p:sp>
    </p:spTree>
    <p:extLst>
      <p:ext uri="{BB962C8B-B14F-4D97-AF65-F5344CB8AC3E}">
        <p14:creationId xmlns:p14="http://schemas.microsoft.com/office/powerpoint/2010/main" val="417008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DNA Sequence alignment</a:t>
            </a:r>
            <a:endParaRPr lang="en-US" sz="4800" dirty="0">
              <a:latin typeface="Georgia" panose="02040502050405020303" pitchFamily="18" charset="0"/>
            </a:endParaRPr>
          </a:p>
        </p:txBody>
      </p:sp>
      <p:sp>
        <p:nvSpPr>
          <p:cNvPr id="12" name="Rectangle 11"/>
          <p:cNvSpPr/>
          <p:nvPr/>
        </p:nvSpPr>
        <p:spPr>
          <a:xfrm>
            <a:off x="1524000" y="1376362"/>
            <a:ext cx="9144000" cy="2554545"/>
          </a:xfrm>
          <a:prstGeom prst="rect">
            <a:avLst/>
          </a:prstGeom>
        </p:spPr>
        <p:txBody>
          <a:bodyPr wrap="square">
            <a:spAutoFit/>
          </a:bodyPr>
          <a:lstStyle/>
          <a:p>
            <a:pPr marL="457200" indent="-457200">
              <a:buClr>
                <a:srgbClr val="0070C0"/>
              </a:buClr>
              <a:buFont typeface="Wingdings" panose="05000000000000000000" pitchFamily="2" charset="2"/>
              <a:buChar char="§"/>
            </a:pPr>
            <a:r>
              <a:rPr lang="en-US" sz="3200" dirty="0" smtClean="0">
                <a:latin typeface="Georgia" panose="02040502050405020303" pitchFamily="18" charset="0"/>
              </a:rPr>
              <a:t>If the two genetic sequences are similar enough, we might expect them to have similar functions</a:t>
            </a:r>
          </a:p>
          <a:p>
            <a:pPr marL="457200" indent="-457200">
              <a:buClr>
                <a:srgbClr val="0070C0"/>
              </a:buClr>
              <a:buFont typeface="Wingdings" panose="05000000000000000000" pitchFamily="2" charset="2"/>
              <a:buChar char="§"/>
            </a:pPr>
            <a:r>
              <a:rPr lang="en-US" sz="3200" dirty="0" smtClean="0">
                <a:latin typeface="Georgia" panose="02040502050405020303" pitchFamily="18" charset="0"/>
              </a:rPr>
              <a:t>We would like a way to quantify "</a:t>
            </a:r>
            <a:r>
              <a:rPr lang="en-US" sz="3200" i="1" dirty="0" smtClean="0">
                <a:solidFill>
                  <a:srgbClr val="0070C0"/>
                </a:solidFill>
                <a:latin typeface="Georgia" panose="02040502050405020303" pitchFamily="18" charset="0"/>
              </a:rPr>
              <a:t>similar enough</a:t>
            </a:r>
            <a:r>
              <a:rPr lang="en-US" sz="3200" dirty="0" smtClean="0">
                <a:latin typeface="Georgia" panose="02040502050405020303" pitchFamily="18" charset="0"/>
              </a:rPr>
              <a:t>."</a:t>
            </a:r>
            <a:endParaRPr lang="en-US" sz="3200" dirty="0">
              <a:latin typeface="Georgia" panose="02040502050405020303" pitchFamily="18" charset="0"/>
            </a:endParaRPr>
          </a:p>
        </p:txBody>
      </p:sp>
    </p:spTree>
    <p:extLst>
      <p:ext uri="{BB962C8B-B14F-4D97-AF65-F5344CB8AC3E}">
        <p14:creationId xmlns:p14="http://schemas.microsoft.com/office/powerpoint/2010/main" val="709414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lnSpcReduction="10000"/>
          </a:bodyPr>
          <a:lstStyle/>
          <a:p>
            <a:endParaRPr lang="en-US" sz="4800" dirty="0" smtClean="0">
              <a:latin typeface="Georgia" panose="02040502050405020303" pitchFamily="18" charset="0"/>
            </a:endParaRPr>
          </a:p>
          <a:p>
            <a:r>
              <a:rPr lang="en-US" sz="6300" dirty="0" smtClean="0">
                <a:latin typeface="Georgia" panose="02040502050405020303" pitchFamily="18" charset="0"/>
              </a:rPr>
              <a:t>Implementation</a:t>
            </a:r>
          </a:p>
        </p:txBody>
      </p:sp>
    </p:spTree>
    <p:extLst>
      <p:ext uri="{BB962C8B-B14F-4D97-AF65-F5344CB8AC3E}">
        <p14:creationId xmlns:p14="http://schemas.microsoft.com/office/powerpoint/2010/main" val="868998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Edit Distance </a:t>
            </a:r>
            <a:r>
              <a:rPr lang="en-US" sz="4800" dirty="0">
                <a:latin typeface="Georgia" panose="02040502050405020303" pitchFamily="18" charset="0"/>
              </a:rPr>
              <a:t>A</a:t>
            </a:r>
            <a:r>
              <a:rPr lang="en-US" sz="4800" dirty="0" smtClean="0">
                <a:latin typeface="Georgia" panose="02040502050405020303" pitchFamily="18" charset="0"/>
              </a:rPr>
              <a:t>lgorithm</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16261"/>
            <a:ext cx="9144000" cy="4765562"/>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2800" i="1" dirty="0" smtClean="0">
                <a:solidFill>
                  <a:srgbClr val="0070C0"/>
                </a:solidFill>
                <a:latin typeface="Georgia" panose="02040502050405020303" pitchFamily="18" charset="0"/>
              </a:rPr>
              <a:t>edit distance </a:t>
            </a:r>
            <a:r>
              <a:rPr lang="en-US" sz="2800" dirty="0" smtClean="0">
                <a:latin typeface="Georgia" panose="02040502050405020303" pitchFamily="18" charset="0"/>
              </a:rPr>
              <a:t>is a way of quantifying how dissimilar two strings (e.g., words) are to one another by counting the minimum number of operations required to transform one string into the other</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In information theory and computer science </a:t>
            </a:r>
            <a:r>
              <a:rPr lang="en-US" sz="2800" i="1" dirty="0" smtClean="0">
                <a:solidFill>
                  <a:srgbClr val="0070C0"/>
                </a:solidFill>
                <a:latin typeface="Georgia" panose="02040502050405020303" pitchFamily="18" charset="0"/>
              </a:rPr>
              <a:t>the </a:t>
            </a:r>
            <a:r>
              <a:rPr lang="en-US" sz="2800" i="1" dirty="0" err="1" smtClean="0">
                <a:solidFill>
                  <a:srgbClr val="0070C0"/>
                </a:solidFill>
                <a:latin typeface="Georgia" panose="02040502050405020303" pitchFamily="18" charset="0"/>
              </a:rPr>
              <a:t>Levenshtein</a:t>
            </a:r>
            <a:r>
              <a:rPr lang="en-US" sz="2800" b="1" i="1" dirty="0" smtClean="0">
                <a:solidFill>
                  <a:srgbClr val="0070C0"/>
                </a:solidFill>
                <a:latin typeface="Georgia" panose="02040502050405020303" pitchFamily="18" charset="0"/>
              </a:rPr>
              <a:t> </a:t>
            </a:r>
            <a:r>
              <a:rPr lang="en-US" sz="2800" dirty="0" smtClean="0">
                <a:latin typeface="Georgia" panose="02040502050405020303" pitchFamily="18" charset="0"/>
              </a:rPr>
              <a:t>(</a:t>
            </a:r>
            <a:r>
              <a:rPr lang="en-US" sz="2800" i="1" dirty="0" smtClean="0">
                <a:solidFill>
                  <a:srgbClr val="0070C0"/>
                </a:solidFill>
                <a:latin typeface="Georgia" panose="02040502050405020303" pitchFamily="18" charset="0"/>
              </a:rPr>
              <a:t>edit</a:t>
            </a:r>
            <a:r>
              <a:rPr lang="en-US" sz="2800" dirty="0" smtClean="0">
                <a:latin typeface="Georgia" panose="02040502050405020303" pitchFamily="18" charset="0"/>
              </a:rPr>
              <a:t>) </a:t>
            </a:r>
            <a:r>
              <a:rPr lang="en-US" sz="2800" i="1" dirty="0" smtClean="0">
                <a:solidFill>
                  <a:srgbClr val="0070C0"/>
                </a:solidFill>
                <a:latin typeface="Georgia" panose="02040502050405020303" pitchFamily="18" charset="0"/>
              </a:rPr>
              <a:t>distance</a:t>
            </a:r>
            <a:r>
              <a:rPr lang="en-US" sz="2800" dirty="0" smtClean="0">
                <a:latin typeface="Georgia" panose="02040502050405020303" pitchFamily="18" charset="0"/>
              </a:rPr>
              <a:t> (1965) is a </a:t>
            </a:r>
            <a:r>
              <a:rPr lang="en-US" sz="2800" i="1" dirty="0" smtClean="0">
                <a:latin typeface="Georgia" panose="02040502050405020303" pitchFamily="18" charset="0"/>
              </a:rPr>
              <a:t>string metric </a:t>
            </a:r>
            <a:r>
              <a:rPr lang="en-US" sz="2800" dirty="0" smtClean="0">
                <a:latin typeface="Georgia" panose="02040502050405020303" pitchFamily="18" charset="0"/>
              </a:rPr>
              <a:t>for measuring the difference between two sequences</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The </a:t>
            </a:r>
            <a:r>
              <a:rPr lang="en-US" sz="2800" dirty="0" err="1" smtClean="0">
                <a:latin typeface="Georgia" panose="02040502050405020303" pitchFamily="18" charset="0"/>
              </a:rPr>
              <a:t>Levenshtein</a:t>
            </a:r>
            <a:r>
              <a:rPr lang="en-US" sz="2800" dirty="0" smtClean="0">
                <a:latin typeface="Georgia" panose="02040502050405020303" pitchFamily="18" charset="0"/>
              </a:rPr>
              <a:t> distance between two words is the </a:t>
            </a:r>
            <a:r>
              <a:rPr lang="en-US" sz="2800" i="1" dirty="0" smtClean="0">
                <a:solidFill>
                  <a:srgbClr val="0070C0"/>
                </a:solidFill>
                <a:latin typeface="Georgia" panose="02040502050405020303" pitchFamily="18" charset="0"/>
              </a:rPr>
              <a:t>minimum number of single-character edits </a:t>
            </a:r>
            <a:r>
              <a:rPr lang="en-US" sz="2800" dirty="0" smtClean="0">
                <a:latin typeface="Georgia" panose="02040502050405020303" pitchFamily="18" charset="0"/>
              </a:rPr>
              <a:t>(</a:t>
            </a:r>
            <a:r>
              <a:rPr lang="en-US" sz="2800" i="1" dirty="0" smtClean="0">
                <a:solidFill>
                  <a:srgbClr val="0070C0"/>
                </a:solidFill>
                <a:latin typeface="Georgia" panose="02040502050405020303" pitchFamily="18" charset="0"/>
              </a:rPr>
              <a:t>insertions</a:t>
            </a:r>
            <a:r>
              <a:rPr lang="en-US" sz="2800" dirty="0" smtClean="0">
                <a:latin typeface="Georgia" panose="02040502050405020303" pitchFamily="18" charset="0"/>
              </a:rPr>
              <a:t>, </a:t>
            </a:r>
            <a:r>
              <a:rPr lang="en-US" sz="2800" i="1" dirty="0" smtClean="0">
                <a:solidFill>
                  <a:srgbClr val="0070C0"/>
                </a:solidFill>
                <a:latin typeface="Georgia" panose="02040502050405020303" pitchFamily="18" charset="0"/>
              </a:rPr>
              <a:t>deletions</a:t>
            </a:r>
            <a:r>
              <a:rPr lang="en-US" sz="2800" dirty="0" smtClean="0">
                <a:latin typeface="Georgia" panose="02040502050405020303" pitchFamily="18" charset="0"/>
              </a:rPr>
              <a:t> or </a:t>
            </a:r>
            <a:r>
              <a:rPr lang="en-US" sz="2800" i="1" dirty="0" smtClean="0">
                <a:solidFill>
                  <a:srgbClr val="0070C0"/>
                </a:solidFill>
                <a:latin typeface="Georgia" panose="02040502050405020303" pitchFamily="18" charset="0"/>
              </a:rPr>
              <a:t>substitutions</a:t>
            </a:r>
            <a:r>
              <a:rPr lang="en-US" sz="2800" dirty="0" smtClean="0">
                <a:latin typeface="Georgia" panose="02040502050405020303" pitchFamily="18" charset="0"/>
              </a:rPr>
              <a:t>) required to change one word into the other</a:t>
            </a:r>
            <a:endParaRPr lang="en-US" sz="2600" dirty="0" smtClean="0">
              <a:latin typeface="Georgia" panose="02040502050405020303" pitchFamily="18" charset="0"/>
            </a:endParaRPr>
          </a:p>
        </p:txBody>
      </p:sp>
      <p:sp>
        <p:nvSpPr>
          <p:cNvPr id="4" name="Rectangle 3"/>
          <p:cNvSpPr/>
          <p:nvPr/>
        </p:nvSpPr>
        <p:spPr>
          <a:xfrm>
            <a:off x="5628928" y="6304070"/>
            <a:ext cx="5039072" cy="646331"/>
          </a:xfrm>
          <a:prstGeom prst="rect">
            <a:avLst/>
          </a:prstGeom>
        </p:spPr>
        <p:txBody>
          <a:bodyPr wrap="none">
            <a:spAutoFit/>
          </a:bodyPr>
          <a:lstStyle/>
          <a:p>
            <a:r>
              <a:rPr lang="en-US" dirty="0" smtClean="0">
                <a:hlinkClick r:id="rId3"/>
              </a:rPr>
              <a:t>https://en.wikipedia.org/wiki/Levenshtein_distance</a:t>
            </a:r>
            <a:endParaRPr lang="en-US" dirty="0" smtClean="0"/>
          </a:p>
          <a:p>
            <a:endParaRPr lang="en-US" dirty="0"/>
          </a:p>
        </p:txBody>
      </p:sp>
    </p:spTree>
    <p:extLst>
      <p:ext uri="{BB962C8B-B14F-4D97-AF65-F5344CB8AC3E}">
        <p14:creationId xmlns:p14="http://schemas.microsoft.com/office/powerpoint/2010/main" val="3949010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Edit Distance </a:t>
            </a:r>
            <a:r>
              <a:rPr lang="en-US" sz="4800" dirty="0">
                <a:latin typeface="Georgia" panose="02040502050405020303" pitchFamily="18" charset="0"/>
              </a:rPr>
              <a:t>A</a:t>
            </a:r>
            <a:r>
              <a:rPr lang="en-US" sz="4800" dirty="0" smtClean="0">
                <a:latin typeface="Georgia" panose="02040502050405020303" pitchFamily="18" charset="0"/>
              </a:rPr>
              <a:t>lgorithm</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16261"/>
            <a:ext cx="9144000" cy="4765562"/>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Applications:</a:t>
            </a:r>
          </a:p>
          <a:p>
            <a:pPr marL="914400" lvl="1"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coding theory (Hamming distance)</a:t>
            </a:r>
          </a:p>
          <a:p>
            <a:pPr marL="914400" lvl="1"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computational biology (bioinformatics)</a:t>
            </a:r>
          </a:p>
          <a:p>
            <a:pPr marL="914400" lvl="1"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natural language processing </a:t>
            </a:r>
          </a:p>
          <a:p>
            <a:pPr marL="1371600" lvl="2" indent="-457200" algn="l">
              <a:lnSpc>
                <a:spcPct val="100000"/>
              </a:lnSpc>
              <a:spcBef>
                <a:spcPts val="0"/>
              </a:spcBef>
              <a:buClr>
                <a:srgbClr val="0070C0"/>
              </a:buClr>
              <a:buFont typeface="Georgia" panose="02040502050405020303" pitchFamily="18" charset="0"/>
              <a:buChar char="─"/>
            </a:pPr>
            <a:r>
              <a:rPr lang="en-US" sz="2600" dirty="0" smtClean="0">
                <a:latin typeface="Georgia" panose="02040502050405020303" pitchFamily="18" charset="0"/>
              </a:rPr>
              <a:t>correction of spelling mistakes</a:t>
            </a:r>
          </a:p>
          <a:p>
            <a:pPr marL="1371600" lvl="2" indent="-457200" algn="l">
              <a:lnSpc>
                <a:spcPct val="100000"/>
              </a:lnSpc>
              <a:spcBef>
                <a:spcPts val="0"/>
              </a:spcBef>
              <a:buClr>
                <a:srgbClr val="0070C0"/>
              </a:buClr>
              <a:buFont typeface="Georgia" panose="02040502050405020303" pitchFamily="18" charset="0"/>
              <a:buChar char="─"/>
            </a:pPr>
            <a:r>
              <a:rPr lang="en-US" sz="2600" dirty="0" smtClean="0">
                <a:latin typeface="Georgia" panose="02040502050405020303" pitchFamily="18" charset="0"/>
              </a:rPr>
              <a:t>speech recognition</a:t>
            </a:r>
          </a:p>
          <a:p>
            <a:pPr marL="1371600" lvl="2" indent="-457200" algn="l">
              <a:lnSpc>
                <a:spcPct val="100000"/>
              </a:lnSpc>
              <a:spcBef>
                <a:spcPts val="0"/>
              </a:spcBef>
              <a:buClr>
                <a:srgbClr val="0070C0"/>
              </a:buClr>
              <a:buFont typeface="Georgia" panose="02040502050405020303" pitchFamily="18" charset="0"/>
              <a:buChar char="─"/>
            </a:pPr>
            <a:r>
              <a:rPr lang="en-US" sz="2600" dirty="0" smtClean="0">
                <a:latin typeface="Georgia" panose="02040502050405020303" pitchFamily="18" charset="0"/>
              </a:rPr>
              <a:t>plagiarism detection</a:t>
            </a:r>
          </a:p>
          <a:p>
            <a:pPr marL="1371600" lvl="2" indent="-457200" algn="l">
              <a:lnSpc>
                <a:spcPct val="100000"/>
              </a:lnSpc>
              <a:spcBef>
                <a:spcPts val="0"/>
              </a:spcBef>
              <a:buClr>
                <a:srgbClr val="0070C0"/>
              </a:buClr>
              <a:buFont typeface="Georgia" panose="02040502050405020303" pitchFamily="18" charset="0"/>
              <a:buChar char="─"/>
            </a:pPr>
            <a:r>
              <a:rPr lang="en-US" sz="2600" dirty="0" smtClean="0">
                <a:latin typeface="Georgia" panose="02040502050405020303" pitchFamily="18" charset="0"/>
              </a:rPr>
              <a:t>file </a:t>
            </a:r>
            <a:r>
              <a:rPr lang="en-US" sz="2600" dirty="0" err="1" smtClean="0">
                <a:latin typeface="Georgia" panose="02040502050405020303" pitchFamily="18" charset="0"/>
              </a:rPr>
              <a:t>revisioning</a:t>
            </a:r>
            <a:endParaRPr lang="en-US" sz="2600" dirty="0" smtClean="0">
              <a:latin typeface="Georgia" panose="02040502050405020303" pitchFamily="18" charset="0"/>
            </a:endParaRPr>
          </a:p>
          <a:p>
            <a:pPr marL="1371600" lvl="2" indent="-457200" algn="l">
              <a:lnSpc>
                <a:spcPct val="100000"/>
              </a:lnSpc>
              <a:spcBef>
                <a:spcPts val="0"/>
              </a:spcBef>
              <a:buClr>
                <a:srgbClr val="0070C0"/>
              </a:buClr>
              <a:buFont typeface="Georgia" panose="02040502050405020303" pitchFamily="18" charset="0"/>
              <a:buChar char="─"/>
            </a:pPr>
            <a:r>
              <a:rPr lang="en-US" sz="2600" dirty="0" smtClean="0">
                <a:latin typeface="Georgia" panose="02040502050405020303" pitchFamily="18" charset="0"/>
              </a:rPr>
              <a:t>computational linguistics</a:t>
            </a:r>
          </a:p>
          <a:p>
            <a:pPr marL="1371600" lvl="2" indent="-457200" algn="l">
              <a:lnSpc>
                <a:spcPct val="100000"/>
              </a:lnSpc>
              <a:spcBef>
                <a:spcPts val="0"/>
              </a:spcBef>
              <a:buClr>
                <a:srgbClr val="0070C0"/>
              </a:buClr>
              <a:buFont typeface="Georgia" panose="02040502050405020303" pitchFamily="18" charset="0"/>
              <a:buChar char="─"/>
            </a:pPr>
            <a:endParaRPr lang="en-US" sz="2600" dirty="0" smtClean="0">
              <a:latin typeface="Georgia" panose="02040502050405020303" pitchFamily="18" charset="0"/>
            </a:endParaRPr>
          </a:p>
        </p:txBody>
      </p:sp>
    </p:spTree>
    <p:extLst>
      <p:ext uri="{BB962C8B-B14F-4D97-AF65-F5344CB8AC3E}">
        <p14:creationId xmlns:p14="http://schemas.microsoft.com/office/powerpoint/2010/main" val="174367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DNA Sequence alignment</a:t>
            </a:r>
          </a:p>
        </p:txBody>
      </p:sp>
      <p:sp>
        <p:nvSpPr>
          <p:cNvPr id="3" name="Subtitle 2"/>
          <p:cNvSpPr>
            <a:spLocks noGrp="1"/>
          </p:cNvSpPr>
          <p:nvPr>
            <p:ph type="subTitle" idx="1"/>
          </p:nvPr>
        </p:nvSpPr>
        <p:spPr>
          <a:xfrm>
            <a:off x="1524000" y="1465117"/>
            <a:ext cx="9144000" cy="4406899"/>
          </a:xfrm>
        </p:spPr>
        <p:txBody>
          <a:bodyPr>
            <a:noAutofit/>
          </a:bodyPr>
          <a:lstStyle/>
          <a:p>
            <a:pPr marL="342900" indent="-342900" algn="l">
              <a:buFont typeface="Arial" panose="020B0604020202020204" pitchFamily="34" charset="0"/>
              <a:buChar char="•"/>
            </a:pPr>
            <a:r>
              <a:rPr lang="en-US" sz="2800" dirty="0" smtClean="0">
                <a:latin typeface="Georgia" panose="02040502050405020303" pitchFamily="18" charset="0"/>
              </a:rPr>
              <a:t>Write a program to compute the optimal sequence alignment of two DNA strings</a:t>
            </a:r>
          </a:p>
          <a:p>
            <a:pPr marL="342900" indent="-342900" algn="l">
              <a:buFont typeface="Arial" panose="020B0604020202020204" pitchFamily="34" charset="0"/>
              <a:buChar char="•"/>
            </a:pPr>
            <a:r>
              <a:rPr lang="en-US" sz="2800" dirty="0" smtClean="0">
                <a:latin typeface="Georgia" panose="02040502050405020303" pitchFamily="18" charset="0"/>
              </a:rPr>
              <a:t>This program will introduce you to the field of computational biology in which computers are used to do research on biological systems</a:t>
            </a:r>
          </a:p>
          <a:p>
            <a:pPr marL="342900" indent="-342900" algn="l">
              <a:buFont typeface="Arial" panose="020B0604020202020204" pitchFamily="34" charset="0"/>
              <a:buChar char="•"/>
            </a:pPr>
            <a:r>
              <a:rPr lang="en-US" sz="2800" dirty="0">
                <a:latin typeface="Georgia" panose="02040502050405020303" pitchFamily="18" charset="0"/>
              </a:rPr>
              <a:t>Y</a:t>
            </a:r>
            <a:r>
              <a:rPr lang="en-US" sz="2800" dirty="0" smtClean="0">
                <a:latin typeface="Georgia" panose="02040502050405020303" pitchFamily="18" charset="0"/>
              </a:rPr>
              <a:t>ou will be introduced to a powerful algorithmic design paradigm known as dynamic programming</a:t>
            </a:r>
            <a:endParaRPr lang="en-US" sz="2800" dirty="0">
              <a:latin typeface="Georgia" panose="02040502050405020303" pitchFamily="18" charset="0"/>
            </a:endParaRPr>
          </a:p>
        </p:txBody>
      </p:sp>
      <p:pic>
        <p:nvPicPr>
          <p:cNvPr id="4" name="Picture 3"/>
          <p:cNvPicPr>
            <a:picLocks noChangeAspect="1"/>
          </p:cNvPicPr>
          <p:nvPr/>
        </p:nvPicPr>
        <p:blipFill>
          <a:blip r:embed="rId3"/>
          <a:stretch>
            <a:fillRect/>
          </a:stretch>
        </p:blipFill>
        <p:spPr>
          <a:xfrm>
            <a:off x="2583711" y="4699590"/>
            <a:ext cx="7620000" cy="1826475"/>
          </a:xfrm>
          <a:prstGeom prst="rect">
            <a:avLst/>
          </a:prstGeom>
        </p:spPr>
      </p:pic>
    </p:spTree>
    <p:extLst>
      <p:ext uri="{BB962C8B-B14F-4D97-AF65-F5344CB8AC3E}">
        <p14:creationId xmlns:p14="http://schemas.microsoft.com/office/powerpoint/2010/main" val="2033273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Edit Distance </a:t>
            </a:r>
            <a:r>
              <a:rPr lang="en-US" sz="4800" dirty="0">
                <a:latin typeface="Georgia" panose="02040502050405020303" pitchFamily="18" charset="0"/>
              </a:rPr>
              <a:t>A</a:t>
            </a:r>
            <a:r>
              <a:rPr lang="en-US" sz="4800" dirty="0" smtClean="0">
                <a:latin typeface="Georgia" panose="02040502050405020303" pitchFamily="18" charset="0"/>
              </a:rPr>
              <a:t>lgorithm</a:t>
            </a:r>
            <a:endParaRPr lang="en-US" sz="4800"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8430541"/>
              </p:ext>
            </p:extLst>
          </p:nvPr>
        </p:nvGraphicFramePr>
        <p:xfrm>
          <a:off x="1524001" y="1316261"/>
          <a:ext cx="9093200" cy="2171077"/>
        </p:xfrm>
        <a:graphic>
          <a:graphicData uri="http://schemas.openxmlformats.org/drawingml/2006/table">
            <a:tbl>
              <a:tblPr/>
              <a:tblGrid>
                <a:gridCol w="6781660">
                  <a:extLst>
                    <a:ext uri="{9D8B030D-6E8A-4147-A177-3AD203B41FA5}">
                      <a16:colId xmlns:a16="http://schemas.microsoft.com/office/drawing/2014/main" val="20000"/>
                    </a:ext>
                  </a:extLst>
                </a:gridCol>
                <a:gridCol w="2311540">
                  <a:extLst>
                    <a:ext uri="{9D8B030D-6E8A-4147-A177-3AD203B41FA5}">
                      <a16:colId xmlns:a16="http://schemas.microsoft.com/office/drawing/2014/main" val="20001"/>
                    </a:ext>
                  </a:extLst>
                </a:gridCol>
              </a:tblGrid>
              <a:tr h="616597">
                <a:tc>
                  <a:txBody>
                    <a:bodyPr/>
                    <a:lstStyle/>
                    <a:p>
                      <a:pPr algn="ctr"/>
                      <a:r>
                        <a:rPr lang="en-US" sz="3200" i="1" dirty="0">
                          <a:solidFill>
                            <a:srgbClr val="0070C0"/>
                          </a:solidFill>
                          <a:latin typeface="Georgia" panose="02040502050405020303" pitchFamily="18" charset="0"/>
                        </a:rPr>
                        <a:t>operation</a:t>
                      </a:r>
                      <a:endParaRPr lang="en-US" sz="3200" dirty="0">
                        <a:solidFill>
                          <a:srgbClr val="0070C0"/>
                        </a:solidFill>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i="1" dirty="0"/>
                        <a:t> </a:t>
                      </a:r>
                      <a:r>
                        <a:rPr lang="en-US" sz="2800" b="1" i="1" dirty="0">
                          <a:solidFill>
                            <a:srgbClr val="0070C0"/>
                          </a:solidFill>
                          <a:latin typeface="Georgia" panose="02040502050405020303" pitchFamily="18" charset="0"/>
                        </a:rPr>
                        <a:t>cost</a:t>
                      </a:r>
                      <a:r>
                        <a:rPr lang="en-US" i="1" dirty="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a:r>
                        <a:rPr lang="en-US" sz="2800" i="1" dirty="0">
                          <a:latin typeface="Georgia" panose="02040502050405020303" pitchFamily="18" charset="0"/>
                        </a:rPr>
                        <a:t>insert a gap</a:t>
                      </a:r>
                      <a:endParaRPr lang="en-US" sz="2800" dirty="0">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t>  </a:t>
                      </a:r>
                      <a:r>
                        <a:rPr lang="en-US" sz="2800" dirty="0">
                          <a:latin typeface="Georgia" panose="02040502050405020303" pitchFamily="18" charset="0"/>
                        </a:rPr>
                        <a:t>2 </a:t>
                      </a:r>
                      <a:r>
                        <a:rPr lang="en-US"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a:r>
                        <a:rPr lang="en-US" sz="2800" dirty="0">
                          <a:latin typeface="Georgia" panose="02040502050405020303" pitchFamily="18" charset="0"/>
                        </a:rPr>
                        <a:t>   </a:t>
                      </a:r>
                      <a:r>
                        <a:rPr lang="en-US" sz="2800" i="1" dirty="0">
                          <a:latin typeface="Georgia" panose="02040502050405020303" pitchFamily="18" charset="0"/>
                        </a:rPr>
                        <a:t>align two characters that mismatch</a:t>
                      </a:r>
                      <a:r>
                        <a:rPr lang="en-US" sz="2800" dirty="0">
                          <a:latin typeface="Georgia" panose="02040502050405020303"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800" b="0" dirty="0">
                          <a:latin typeface="Georgia" panose="02040502050405020303"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a:r>
                        <a:rPr lang="en-US" sz="2800" i="1" dirty="0">
                          <a:latin typeface="Georgia" panose="02040502050405020303" pitchFamily="18" charset="0"/>
                        </a:rPr>
                        <a:t>align two characters that match</a:t>
                      </a:r>
                      <a:endParaRPr lang="en-US" sz="2800" dirty="0">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800" dirty="0">
                          <a:latin typeface="Georgia" panose="02040502050405020303"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7820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Edit Distance </a:t>
            </a:r>
            <a:r>
              <a:rPr lang="en-US" sz="4800" dirty="0">
                <a:latin typeface="Georgia" panose="02040502050405020303" pitchFamily="18" charset="0"/>
              </a:rPr>
              <a:t>A</a:t>
            </a:r>
            <a:r>
              <a:rPr lang="en-US" sz="4800" dirty="0" smtClean="0">
                <a:latin typeface="Georgia" panose="02040502050405020303" pitchFamily="18" charset="0"/>
              </a:rPr>
              <a:t>lgorithm</a:t>
            </a:r>
            <a:endParaRPr lang="en-US" sz="4800" dirty="0">
              <a:latin typeface="Georgia" panose="02040502050405020303" pitchFamily="18" charset="0"/>
            </a:endParaRPr>
          </a:p>
        </p:txBody>
      </p:sp>
      <p:sp>
        <p:nvSpPr>
          <p:cNvPr id="3" name="Subtitle 2"/>
          <p:cNvSpPr>
            <a:spLocks noGrp="1"/>
          </p:cNvSpPr>
          <p:nvPr>
            <p:ph type="subTitle" idx="1"/>
          </p:nvPr>
        </p:nvSpPr>
        <p:spPr>
          <a:xfrm>
            <a:off x="8456428" y="3018856"/>
            <a:ext cx="2363972" cy="718090"/>
          </a:xfrm>
          <a:solidFill>
            <a:schemeClr val="accent4">
              <a:lumMod val="20000"/>
              <a:lumOff val="80000"/>
            </a:schemeClr>
          </a:solidFill>
        </p:spPr>
        <p:txBody>
          <a:bodyPr>
            <a:noAutofit/>
          </a:bodyPr>
          <a:lstStyle/>
          <a:p>
            <a:pPr marL="457200" algn="l">
              <a:lnSpc>
                <a:spcPct val="100000"/>
              </a:lnSpc>
              <a:spcBef>
                <a:spcPts val="0"/>
              </a:spcBef>
              <a:buClr>
                <a:srgbClr val="0070C0"/>
              </a:buClr>
            </a:pPr>
            <a:r>
              <a:rPr lang="en-US" sz="3200" dirty="0" smtClean="0">
                <a:latin typeface="Georgia" panose="02040502050405020303" pitchFamily="18" charset="0"/>
              </a:rPr>
              <a:t>Cost=13</a:t>
            </a:r>
          </a:p>
          <a:p>
            <a:pPr marL="457200" algn="l">
              <a:lnSpc>
                <a:spcPct val="100000"/>
              </a:lnSpc>
              <a:spcBef>
                <a:spcPts val="0"/>
              </a:spcBef>
              <a:buClr>
                <a:srgbClr val="0070C0"/>
              </a:buClr>
            </a:pPr>
            <a:endParaRPr lang="en-US" sz="3200" dirty="0" smtClean="0">
              <a:latin typeface="Georgia" panose="02040502050405020303" pitchFamily="18" charset="0"/>
            </a:endParaRPr>
          </a:p>
          <a:p>
            <a:pPr marL="457200" indent="-457200" algn="l">
              <a:lnSpc>
                <a:spcPct val="100000"/>
              </a:lnSpc>
              <a:spcBef>
                <a:spcPts val="0"/>
              </a:spcBef>
              <a:buClr>
                <a:srgbClr val="0070C0"/>
              </a:buClr>
              <a:buFont typeface="Wingdings" panose="05000000000000000000" pitchFamily="2" charset="2"/>
              <a:buChar char="§"/>
            </a:pPr>
            <a:endParaRPr lang="en-US" sz="3200" dirty="0" smtClean="0">
              <a:latin typeface="Georgia" panose="02040502050405020303" pitchFamily="18" charset="0"/>
            </a:endParaRPr>
          </a:p>
        </p:txBody>
      </p:sp>
      <p:sp>
        <p:nvSpPr>
          <p:cNvPr id="5" name="Rectangle 3"/>
          <p:cNvSpPr>
            <a:spLocks noChangeArrowheads="1"/>
          </p:cNvSpPr>
          <p:nvPr/>
        </p:nvSpPr>
        <p:spPr bwMode="auto">
          <a:xfrm>
            <a:off x="3686614" y="2562293"/>
            <a:ext cx="4500456" cy="1631216"/>
          </a:xfrm>
          <a:prstGeom prst="rect">
            <a:avLst/>
          </a:prstGeom>
          <a:solidFill>
            <a:schemeClr val="bg2"/>
          </a:solidFill>
          <a:ln>
            <a:noFill/>
          </a:ln>
          <a:effectLst/>
        </p:spPr>
        <p:txBody>
          <a:bodyPr wrap="square">
            <a:spAutoFit/>
          </a:bodyPr>
          <a:lstStyle/>
          <a:p>
            <a:pPr fontAlgn="base">
              <a:spcBef>
                <a:spcPct val="50000"/>
              </a:spcBef>
              <a:spcAft>
                <a:spcPct val="0"/>
              </a:spcAft>
            </a:pPr>
            <a:r>
              <a:rPr lang="en-US" altLang="en-US" sz="4000" b="1" dirty="0" smtClean="0">
                <a:solidFill>
                  <a:srgbClr val="3333CC"/>
                </a:solidFill>
                <a:latin typeface="Courier New" panose="02070309020205020404" pitchFamily="49" charset="0"/>
              </a:rPr>
              <a:t>C</a:t>
            </a:r>
            <a:r>
              <a:rPr lang="en-US" altLang="en-US" sz="4000" b="1" dirty="0" smtClean="0">
                <a:solidFill>
                  <a:srgbClr val="00CC99"/>
                </a:solidFill>
                <a:latin typeface="Courier New" panose="02070309020205020404" pitchFamily="49" charset="0"/>
              </a:rPr>
              <a:t>TG</a:t>
            </a:r>
            <a:r>
              <a:rPr lang="en-US" altLang="en-US" sz="4000" b="1" dirty="0" smtClean="0">
                <a:solidFill>
                  <a:srgbClr val="FF0000"/>
                </a:solidFill>
                <a:latin typeface="Courier New" panose="02070309020205020404" pitchFamily="49" charset="0"/>
              </a:rPr>
              <a:t>T</a:t>
            </a:r>
            <a:r>
              <a:rPr lang="en-US" altLang="en-US" sz="4000" b="1" dirty="0" smtClean="0">
                <a:solidFill>
                  <a:srgbClr val="3333CC"/>
                </a:solidFill>
                <a:latin typeface="Courier New" panose="02070309020205020404" pitchFamily="49" charset="0"/>
              </a:rPr>
              <a:t>C</a:t>
            </a:r>
            <a:r>
              <a:rPr lang="en-US" altLang="en-US" sz="4000" b="1" dirty="0" smtClean="0">
                <a:solidFill>
                  <a:srgbClr val="FF0000"/>
                </a:solidFill>
                <a:latin typeface="Courier New" panose="02070309020205020404" pitchFamily="49" charset="0"/>
              </a:rPr>
              <a:t>G</a:t>
            </a:r>
            <a:r>
              <a:rPr lang="en-US" altLang="en-US" sz="4000" b="1" dirty="0" smtClean="0">
                <a:solidFill>
                  <a:srgbClr val="3333CC"/>
                </a:solidFill>
                <a:latin typeface="Courier New" panose="02070309020205020404" pitchFamily="49" charset="0"/>
              </a:rPr>
              <a:t>C</a:t>
            </a:r>
            <a:r>
              <a:rPr lang="en-US" altLang="en-US" sz="4000" b="1" dirty="0" smtClean="0">
                <a:solidFill>
                  <a:srgbClr val="00CC99"/>
                </a:solidFill>
                <a:latin typeface="Courier New" panose="02070309020205020404" pitchFamily="49" charset="0"/>
              </a:rPr>
              <a:t>TG</a:t>
            </a:r>
            <a:r>
              <a:rPr lang="en-US" altLang="en-US" sz="4000" b="1" dirty="0" smtClean="0">
                <a:solidFill>
                  <a:srgbClr val="3333CC"/>
                </a:solidFill>
                <a:latin typeface="Courier New" panose="02070309020205020404" pitchFamily="49" charset="0"/>
              </a:rPr>
              <a:t>CACG</a:t>
            </a:r>
            <a:endParaRPr lang="en-US" altLang="en-US" sz="4000" b="1" dirty="0">
              <a:solidFill>
                <a:srgbClr val="3333CC"/>
              </a:solidFill>
              <a:latin typeface="Courier New" panose="02070309020205020404" pitchFamily="49" charset="0"/>
            </a:endParaRPr>
          </a:p>
          <a:p>
            <a:pPr fontAlgn="base">
              <a:spcBef>
                <a:spcPct val="50000"/>
              </a:spcBef>
              <a:spcAft>
                <a:spcPct val="0"/>
              </a:spcAft>
            </a:pPr>
            <a:r>
              <a:rPr lang="en-US" altLang="en-US" sz="4000" b="1" dirty="0">
                <a:solidFill>
                  <a:srgbClr val="3333CC"/>
                </a:solidFill>
                <a:latin typeface="Courier New" panose="02070309020205020404" pitchFamily="49" charset="0"/>
              </a:rPr>
              <a:t>-</a:t>
            </a:r>
            <a:r>
              <a:rPr lang="en-US" altLang="en-US" sz="4000" b="1" dirty="0" smtClean="0">
                <a:solidFill>
                  <a:srgbClr val="00CC99"/>
                </a:solidFill>
                <a:latin typeface="Courier New" panose="02070309020205020404" pitchFamily="49" charset="0"/>
              </a:rPr>
              <a:t>TG</a:t>
            </a:r>
            <a:r>
              <a:rPr lang="en-US" altLang="en-US" sz="4000" b="1" dirty="0" smtClean="0">
                <a:solidFill>
                  <a:srgbClr val="FF0000"/>
                </a:solidFill>
                <a:latin typeface="Courier New" panose="02070309020205020404" pitchFamily="49" charset="0"/>
              </a:rPr>
              <a:t>C</a:t>
            </a:r>
            <a:r>
              <a:rPr lang="en-US" altLang="en-US" sz="4000" b="1" dirty="0" smtClean="0">
                <a:solidFill>
                  <a:srgbClr val="00B050"/>
                </a:solidFill>
                <a:latin typeface="Courier New" panose="02070309020205020404" pitchFamily="49" charset="0"/>
              </a:rPr>
              <a:t>CG</a:t>
            </a:r>
            <a:r>
              <a:rPr lang="en-US" altLang="en-US" sz="4000" b="1" dirty="0" smtClean="0">
                <a:solidFill>
                  <a:srgbClr val="3333CC"/>
                </a:solidFill>
                <a:latin typeface="Courier New" panose="02070309020205020404" pitchFamily="49" charset="0"/>
              </a:rPr>
              <a:t>-</a:t>
            </a:r>
            <a:r>
              <a:rPr lang="en-US" altLang="en-US" sz="4000" b="1" dirty="0" smtClean="0">
                <a:solidFill>
                  <a:srgbClr val="00CC99"/>
                </a:solidFill>
                <a:latin typeface="Courier New" panose="02070309020205020404" pitchFamily="49" charset="0"/>
              </a:rPr>
              <a:t>TG</a:t>
            </a:r>
            <a:r>
              <a:rPr lang="en-US" altLang="en-US" sz="4000" b="1" dirty="0" smtClean="0">
                <a:solidFill>
                  <a:srgbClr val="3333CC"/>
                </a:solidFill>
                <a:latin typeface="Courier New" panose="02070309020205020404" pitchFamily="49" charset="0"/>
              </a:rPr>
              <a:t>-</a:t>
            </a:r>
            <a:r>
              <a:rPr lang="en-US" altLang="en-US" sz="4000" b="1" dirty="0">
                <a:solidFill>
                  <a:srgbClr val="3333CC"/>
                </a:solidFill>
                <a:latin typeface="Courier New" panose="02070309020205020404" pitchFamily="49" charset="0"/>
              </a:rPr>
              <a:t>---</a:t>
            </a:r>
          </a:p>
        </p:txBody>
      </p:sp>
      <p:sp>
        <p:nvSpPr>
          <p:cNvPr id="6" name="Subtitle 2"/>
          <p:cNvSpPr txBox="1">
            <a:spLocks/>
          </p:cNvSpPr>
          <p:nvPr/>
        </p:nvSpPr>
        <p:spPr>
          <a:xfrm>
            <a:off x="1676400" y="1422878"/>
            <a:ext cx="9144000" cy="21074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l">
              <a:lnSpc>
                <a:spcPct val="100000"/>
              </a:lnSpc>
              <a:spcBef>
                <a:spcPts val="0"/>
              </a:spcBef>
              <a:buClr>
                <a:srgbClr val="0070C0"/>
              </a:buClr>
            </a:pPr>
            <a:r>
              <a:rPr lang="en-US" sz="3200" dirty="0" smtClean="0">
                <a:latin typeface="Georgia" panose="02040502050405020303" pitchFamily="18" charset="0"/>
              </a:rPr>
              <a:t>x = “CTGTCGCTGCACG”</a:t>
            </a:r>
          </a:p>
          <a:p>
            <a:pPr marL="457200" algn="l">
              <a:lnSpc>
                <a:spcPct val="100000"/>
              </a:lnSpc>
              <a:spcBef>
                <a:spcPts val="0"/>
              </a:spcBef>
              <a:buClr>
                <a:srgbClr val="0070C0"/>
              </a:buClr>
            </a:pPr>
            <a:r>
              <a:rPr lang="en-US" sz="3200" dirty="0" smtClean="0">
                <a:latin typeface="Georgia" panose="02040502050405020303" pitchFamily="18" charset="0"/>
              </a:rPr>
              <a:t>y = “TGCCGTG”</a:t>
            </a:r>
          </a:p>
          <a:p>
            <a:pPr marL="457200" algn="l">
              <a:lnSpc>
                <a:spcPct val="100000"/>
              </a:lnSpc>
              <a:spcBef>
                <a:spcPts val="0"/>
              </a:spcBef>
              <a:buClr>
                <a:srgbClr val="0070C0"/>
              </a:buClr>
            </a:pPr>
            <a:endParaRPr lang="en-US" sz="3200" dirty="0" smtClean="0">
              <a:latin typeface="Georgia" panose="02040502050405020303" pitchFamily="18" charset="0"/>
            </a:endParaRPr>
          </a:p>
          <a:p>
            <a:pPr marL="457200" indent="-457200" algn="l">
              <a:lnSpc>
                <a:spcPct val="100000"/>
              </a:lnSpc>
              <a:spcBef>
                <a:spcPts val="0"/>
              </a:spcBef>
              <a:buClr>
                <a:srgbClr val="0070C0"/>
              </a:buClr>
              <a:buFont typeface="Wingdings" panose="05000000000000000000" pitchFamily="2" charset="2"/>
              <a:buChar char="§"/>
            </a:pPr>
            <a:endParaRPr lang="en-US" sz="3200" dirty="0">
              <a:latin typeface="Georgia" panose="02040502050405020303" pitchFamily="18" charset="0"/>
            </a:endParaRPr>
          </a:p>
        </p:txBody>
      </p:sp>
      <p:sp>
        <p:nvSpPr>
          <p:cNvPr id="7" name="Rectangle 6"/>
          <p:cNvSpPr/>
          <p:nvPr/>
        </p:nvSpPr>
        <p:spPr>
          <a:xfrm>
            <a:off x="4020536" y="5507849"/>
            <a:ext cx="3581301" cy="646331"/>
          </a:xfrm>
          <a:prstGeom prst="rect">
            <a:avLst/>
          </a:prstGeom>
        </p:spPr>
        <p:txBody>
          <a:bodyPr wrap="none">
            <a:spAutoFit/>
          </a:bodyPr>
          <a:lstStyle/>
          <a:p>
            <a:r>
              <a:rPr lang="en-US" dirty="0" smtClean="0">
                <a:hlinkClick r:id="rId3"/>
              </a:rPr>
              <a:t>http://www.let.rug.nl/~kleiweg/lev/</a:t>
            </a:r>
            <a:endParaRPr lang="en-US" dirty="0" smtClean="0"/>
          </a:p>
          <a:p>
            <a:endParaRPr lang="en-US" dirty="0"/>
          </a:p>
        </p:txBody>
      </p:sp>
    </p:spTree>
    <p:extLst>
      <p:ext uri="{BB962C8B-B14F-4D97-AF65-F5344CB8AC3E}">
        <p14:creationId xmlns:p14="http://schemas.microsoft.com/office/powerpoint/2010/main" val="244813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Edit Distance </a:t>
            </a:r>
            <a:r>
              <a:rPr lang="en-US" sz="4800" dirty="0">
                <a:latin typeface="Georgia" panose="02040502050405020303" pitchFamily="18" charset="0"/>
              </a:rPr>
              <a:t>A</a:t>
            </a:r>
            <a:r>
              <a:rPr lang="en-US" sz="4800" dirty="0" smtClean="0">
                <a:latin typeface="Georgia" panose="02040502050405020303" pitchFamily="18" charset="0"/>
              </a:rPr>
              <a:t>lgorithm</a:t>
            </a:r>
            <a:endParaRPr lang="en-US" sz="4800" dirty="0">
              <a:latin typeface="Georgia" panose="02040502050405020303" pitchFamily="18" charset="0"/>
            </a:endParaRPr>
          </a:p>
        </p:txBody>
      </p:sp>
      <p:sp>
        <p:nvSpPr>
          <p:cNvPr id="6" name="Subtitle 2"/>
          <p:cNvSpPr txBox="1">
            <a:spLocks/>
          </p:cNvSpPr>
          <p:nvPr/>
        </p:nvSpPr>
        <p:spPr>
          <a:xfrm>
            <a:off x="1524000" y="1154638"/>
            <a:ext cx="9144000" cy="21074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rgbClr val="0070C0"/>
              </a:buClr>
            </a:pPr>
            <a:r>
              <a:rPr lang="en-US" sz="3200" dirty="0" smtClean="0">
                <a:latin typeface="Georgia" panose="02040502050405020303" pitchFamily="18" charset="0"/>
              </a:rPr>
              <a:t>x = “AACAGTTACC”</a:t>
            </a:r>
          </a:p>
          <a:p>
            <a:pPr algn="l">
              <a:lnSpc>
                <a:spcPct val="100000"/>
              </a:lnSpc>
              <a:spcBef>
                <a:spcPts val="0"/>
              </a:spcBef>
              <a:buClr>
                <a:srgbClr val="0070C0"/>
              </a:buClr>
            </a:pPr>
            <a:r>
              <a:rPr lang="en-US" sz="3200" dirty="0" smtClean="0">
                <a:latin typeface="Georgia" panose="02040502050405020303" pitchFamily="18" charset="0"/>
              </a:rPr>
              <a:t>y = “TAAGGTCA”</a:t>
            </a:r>
          </a:p>
          <a:p>
            <a:pPr marL="457200" algn="l">
              <a:lnSpc>
                <a:spcPct val="100000"/>
              </a:lnSpc>
              <a:spcBef>
                <a:spcPts val="0"/>
              </a:spcBef>
              <a:buClr>
                <a:srgbClr val="0070C0"/>
              </a:buClr>
            </a:pPr>
            <a:endParaRPr lang="en-US" sz="3200" dirty="0" smtClean="0">
              <a:latin typeface="Georgia" panose="02040502050405020303" pitchFamily="18" charset="0"/>
            </a:endParaRPr>
          </a:p>
          <a:p>
            <a:pPr marL="457200" indent="-457200" algn="l">
              <a:lnSpc>
                <a:spcPct val="100000"/>
              </a:lnSpc>
              <a:spcBef>
                <a:spcPts val="0"/>
              </a:spcBef>
              <a:buClr>
                <a:srgbClr val="0070C0"/>
              </a:buClr>
              <a:buFont typeface="Wingdings" panose="05000000000000000000" pitchFamily="2" charset="2"/>
              <a:buChar char="§"/>
            </a:pPr>
            <a:endParaRPr lang="en-US" sz="3200" dirty="0">
              <a:latin typeface="Georgia" panose="02040502050405020303" pitchFamily="18" charset="0"/>
            </a:endParaRPr>
          </a:p>
        </p:txBody>
      </p:sp>
      <p:sp>
        <p:nvSpPr>
          <p:cNvPr id="4" name="Rectangle 3"/>
          <p:cNvSpPr/>
          <p:nvPr/>
        </p:nvSpPr>
        <p:spPr>
          <a:xfrm>
            <a:off x="5857463" y="1154638"/>
            <a:ext cx="2072334" cy="5493812"/>
          </a:xfrm>
          <a:prstGeom prst="rect">
            <a:avLst/>
          </a:prstGeom>
          <a:ln>
            <a:solidFill>
              <a:srgbClr val="0070C0"/>
            </a:solidFill>
          </a:ln>
        </p:spPr>
        <p:txBody>
          <a:bodyPr wrap="square">
            <a:spAutoFit/>
          </a:bodyPr>
          <a:lstStyle/>
          <a:p>
            <a:r>
              <a:rPr lang="fr-FR" sz="2800" b="1" u="sng" dirty="0" smtClean="0">
                <a:solidFill>
                  <a:srgbClr val="0070C0"/>
                </a:solidFill>
                <a:latin typeface="Georgia" panose="02040502050405020303" pitchFamily="18" charset="0"/>
              </a:rPr>
              <a:t> x    y  </a:t>
            </a:r>
            <a:r>
              <a:rPr lang="fr-FR" sz="2800" b="1" u="sng" dirty="0" err="1" smtClean="0">
                <a:solidFill>
                  <a:srgbClr val="0070C0"/>
                </a:solidFill>
                <a:latin typeface="Georgia" panose="02040502050405020303" pitchFamily="18" charset="0"/>
              </a:rPr>
              <a:t>cost</a:t>
            </a:r>
            <a:endParaRPr lang="fr-FR" sz="2800" b="1" u="sng" dirty="0" smtClean="0">
              <a:solidFill>
                <a:srgbClr val="0070C0"/>
              </a:solidFill>
              <a:latin typeface="Georgia" panose="02040502050405020303" pitchFamily="18" charset="0"/>
            </a:endParaRPr>
          </a:p>
          <a:p>
            <a:pPr>
              <a:spcBef>
                <a:spcPts val="600"/>
              </a:spcBef>
            </a:pPr>
            <a:r>
              <a:rPr lang="fr-FR" sz="2800" b="1" dirty="0" smtClean="0">
                <a:latin typeface="Georgia" panose="02040502050405020303" pitchFamily="18" charset="0"/>
              </a:rPr>
              <a:t> </a:t>
            </a:r>
            <a:r>
              <a:rPr lang="fr-FR" sz="2800" b="1" dirty="0" smtClean="0">
                <a:solidFill>
                  <a:srgbClr val="FF0000"/>
                </a:solidFill>
                <a:latin typeface="Georgia" panose="02040502050405020303" pitchFamily="18" charset="0"/>
              </a:rPr>
              <a:t>A   T</a:t>
            </a:r>
            <a:r>
              <a:rPr lang="fr-FR" sz="2800" b="1" dirty="0" smtClean="0">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1</a:t>
            </a:r>
          </a:p>
          <a:p>
            <a:r>
              <a:rPr lang="fr-FR" sz="2800" b="1" dirty="0" smtClean="0">
                <a:latin typeface="Georgia" panose="02040502050405020303" pitchFamily="18" charset="0"/>
              </a:rPr>
              <a:t> </a:t>
            </a:r>
            <a:r>
              <a:rPr lang="fr-FR" sz="2800" b="1" dirty="0" smtClean="0">
                <a:solidFill>
                  <a:srgbClr val="00B050"/>
                </a:solidFill>
                <a:latin typeface="Georgia" panose="02040502050405020303" pitchFamily="18" charset="0"/>
              </a:rPr>
              <a:t>A   </a:t>
            </a:r>
            <a:r>
              <a:rPr lang="fr-FR" sz="2800" b="1" dirty="0" err="1" smtClean="0">
                <a:solidFill>
                  <a:srgbClr val="00B050"/>
                </a:solidFill>
                <a:latin typeface="Georgia" panose="02040502050405020303" pitchFamily="18" charset="0"/>
              </a:rPr>
              <a:t>A</a:t>
            </a:r>
            <a:r>
              <a:rPr lang="fr-FR" sz="2800" b="1" dirty="0" smtClean="0">
                <a:solidFill>
                  <a:srgbClr val="00B050"/>
                </a:solidFill>
                <a:latin typeface="Georgia" panose="02040502050405020303" pitchFamily="18" charset="0"/>
              </a:rPr>
              <a:t> </a:t>
            </a:r>
            <a:r>
              <a:rPr lang="fr-FR" sz="2800" b="1" dirty="0" smtClean="0">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pPr>
              <a:spcBef>
                <a:spcPts val="600"/>
              </a:spcBef>
            </a:pPr>
            <a:r>
              <a:rPr lang="fr-FR" sz="2800" b="1" dirty="0" smtClean="0">
                <a:latin typeface="Georgia" panose="02040502050405020303" pitchFamily="18" charset="0"/>
              </a:rPr>
              <a:t> </a:t>
            </a:r>
            <a:r>
              <a:rPr lang="fr-FR" sz="2800" b="1" dirty="0" smtClean="0">
                <a:solidFill>
                  <a:srgbClr val="FF0000"/>
                </a:solidFill>
                <a:latin typeface="Georgia" panose="02040502050405020303" pitchFamily="18" charset="0"/>
              </a:rPr>
              <a:t>C   A    </a:t>
            </a:r>
            <a:r>
              <a:rPr lang="fr-FR" sz="2800" b="1" dirty="0" smtClean="0">
                <a:latin typeface="Courier New" panose="02070309020205020404" pitchFamily="49" charset="0"/>
                <a:cs typeface="Courier New" panose="02070309020205020404" pitchFamily="49" charset="0"/>
              </a:rPr>
              <a:t>1</a:t>
            </a:r>
          </a:p>
          <a:p>
            <a:pPr>
              <a:spcBef>
                <a:spcPts val="600"/>
              </a:spcBef>
            </a:pPr>
            <a:r>
              <a:rPr lang="fr-FR" sz="2800" b="1" dirty="0" smtClean="0">
                <a:latin typeface="Georgia" panose="02040502050405020303" pitchFamily="18" charset="0"/>
              </a:rPr>
              <a:t> </a:t>
            </a:r>
            <a:r>
              <a:rPr lang="fr-FR" sz="2800" b="1" dirty="0" smtClean="0">
                <a:solidFill>
                  <a:srgbClr val="FF0000"/>
                </a:solidFill>
                <a:latin typeface="Georgia" panose="02040502050405020303" pitchFamily="18" charset="0"/>
              </a:rPr>
              <a:t>A   G    </a:t>
            </a:r>
            <a:r>
              <a:rPr lang="fr-FR" sz="2800" b="1" dirty="0" smtClean="0">
                <a:latin typeface="Courier New" panose="02070309020205020404" pitchFamily="49" charset="0"/>
                <a:cs typeface="Courier New" panose="02070309020205020404" pitchFamily="49" charset="0"/>
              </a:rPr>
              <a:t>1</a:t>
            </a:r>
          </a:p>
          <a:p>
            <a:r>
              <a:rPr lang="fr-FR" sz="2800" b="1" dirty="0" smtClean="0">
                <a:latin typeface="Georgia" panose="02040502050405020303" pitchFamily="18" charset="0"/>
              </a:rPr>
              <a:t> </a:t>
            </a:r>
            <a:r>
              <a:rPr lang="fr-FR" sz="2800" b="1" dirty="0" smtClean="0">
                <a:solidFill>
                  <a:srgbClr val="00B050"/>
                </a:solidFill>
                <a:latin typeface="Georgia" panose="02040502050405020303" pitchFamily="18" charset="0"/>
              </a:rPr>
              <a:t>G   </a:t>
            </a:r>
            <a:r>
              <a:rPr lang="fr-FR" sz="2800" b="1" dirty="0" err="1" smtClean="0">
                <a:solidFill>
                  <a:srgbClr val="00B050"/>
                </a:solidFill>
                <a:latin typeface="Georgia" panose="02040502050405020303" pitchFamily="18" charset="0"/>
              </a:rPr>
              <a:t>G</a:t>
            </a:r>
            <a:r>
              <a:rPr lang="fr-FR" sz="2800" b="1" dirty="0" smtClean="0">
                <a:solidFill>
                  <a:srgbClr val="00B050"/>
                </a:solidFill>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r>
              <a:rPr lang="fr-FR" sz="2800" b="1" dirty="0" smtClean="0">
                <a:solidFill>
                  <a:srgbClr val="00B050"/>
                </a:solidFill>
                <a:latin typeface="Georgia" panose="02040502050405020303" pitchFamily="18" charset="0"/>
              </a:rPr>
              <a:t> T   </a:t>
            </a:r>
            <a:r>
              <a:rPr lang="fr-FR" sz="2800" b="1" dirty="0" err="1" smtClean="0">
                <a:solidFill>
                  <a:srgbClr val="00B050"/>
                </a:solidFill>
                <a:latin typeface="Georgia" panose="02040502050405020303" pitchFamily="18" charset="0"/>
              </a:rPr>
              <a:t>T</a:t>
            </a:r>
            <a:r>
              <a:rPr lang="fr-FR" sz="2800" b="1" dirty="0" smtClean="0">
                <a:solidFill>
                  <a:srgbClr val="00B050"/>
                </a:solidFill>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r>
              <a:rPr lang="fr-FR" sz="2800" b="1" dirty="0" smtClean="0">
                <a:latin typeface="Georgia" panose="02040502050405020303" pitchFamily="18" charset="0"/>
              </a:rPr>
              <a:t> </a:t>
            </a:r>
            <a:r>
              <a:rPr lang="fr-FR" sz="2800" b="1" dirty="0" smtClean="0">
                <a:solidFill>
                  <a:srgbClr val="FF0000"/>
                </a:solidFill>
                <a:latin typeface="Georgia" panose="02040502050405020303" pitchFamily="18" charset="0"/>
              </a:rPr>
              <a:t>T   C     </a:t>
            </a:r>
            <a:r>
              <a:rPr lang="fr-FR" sz="2800" b="1" dirty="0" smtClean="0">
                <a:latin typeface="Courier New" panose="02070309020205020404" pitchFamily="49" charset="0"/>
                <a:cs typeface="Courier New" panose="02070309020205020404" pitchFamily="49" charset="0"/>
              </a:rPr>
              <a:t>1</a:t>
            </a:r>
          </a:p>
          <a:p>
            <a:r>
              <a:rPr lang="fr-FR" sz="2800" b="1" dirty="0" smtClean="0">
                <a:solidFill>
                  <a:srgbClr val="00B050"/>
                </a:solidFill>
                <a:latin typeface="Georgia" panose="02040502050405020303" pitchFamily="18" charset="0"/>
              </a:rPr>
              <a:t> A   </a:t>
            </a:r>
            <a:r>
              <a:rPr lang="fr-FR" sz="2800" b="1" dirty="0" err="1" smtClean="0">
                <a:solidFill>
                  <a:srgbClr val="00B050"/>
                </a:solidFill>
                <a:latin typeface="Georgia" panose="02040502050405020303" pitchFamily="18" charset="0"/>
              </a:rPr>
              <a:t>A</a:t>
            </a:r>
            <a:r>
              <a:rPr lang="fr-FR" sz="2800" b="1" dirty="0" smtClean="0">
                <a:solidFill>
                  <a:srgbClr val="00B050"/>
                </a:solidFill>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r>
              <a:rPr lang="fr-FR" sz="2800" b="1" dirty="0" smtClean="0">
                <a:latin typeface="Georgia" panose="02040502050405020303" pitchFamily="18" charset="0"/>
              </a:rPr>
              <a:t> </a:t>
            </a:r>
            <a:r>
              <a:rPr lang="fr-FR" sz="2800" b="1" dirty="0" smtClean="0">
                <a:solidFill>
                  <a:srgbClr val="0070C0"/>
                </a:solidFill>
                <a:latin typeface="Georgia" panose="02040502050405020303" pitchFamily="18" charset="0"/>
              </a:rPr>
              <a:t>C   </a:t>
            </a:r>
            <a:r>
              <a:rPr lang="fr-FR" sz="2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a:t>
            </a:r>
            <a:r>
              <a:rPr lang="fr-FR" sz="2800" b="1" dirty="0" smtClean="0">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2</a:t>
            </a:r>
          </a:p>
          <a:p>
            <a:r>
              <a:rPr lang="fr-FR" sz="2800" b="1" dirty="0" smtClean="0">
                <a:latin typeface="Georgia" panose="02040502050405020303" pitchFamily="18" charset="0"/>
              </a:rPr>
              <a:t> </a:t>
            </a:r>
            <a:r>
              <a:rPr lang="fr-FR" sz="2800" b="1" dirty="0" smtClean="0">
                <a:solidFill>
                  <a:srgbClr val="0070C0"/>
                </a:solidFill>
                <a:latin typeface="Georgia" panose="02040502050405020303" pitchFamily="18" charset="0"/>
              </a:rPr>
              <a:t>C   </a:t>
            </a:r>
            <a:r>
              <a:rPr lang="fr-FR" sz="2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a:t>
            </a:r>
            <a:r>
              <a:rPr lang="fr-FR" sz="2800" b="1" dirty="0" smtClean="0">
                <a:latin typeface="Tahoma" panose="020B0604030504040204" pitchFamily="34" charset="0"/>
                <a:ea typeface="Tahoma" panose="020B0604030504040204" pitchFamily="34" charset="0"/>
                <a:cs typeface="Tahoma" panose="020B0604030504040204" pitchFamily="34" charset="0"/>
              </a:rPr>
              <a:t>   </a:t>
            </a:r>
            <a:r>
              <a:rPr lang="fr-FR" sz="2800" b="1" u="sng" dirty="0" smtClean="0">
                <a:latin typeface="Tahoma" panose="020B0604030504040204" pitchFamily="34" charset="0"/>
                <a:ea typeface="Tahoma" panose="020B0604030504040204" pitchFamily="34" charset="0"/>
                <a:cs typeface="Tahoma" panose="020B0604030504040204" pitchFamily="34" charset="0"/>
              </a:rPr>
              <a:t> </a:t>
            </a:r>
            <a:r>
              <a:rPr lang="fr-FR" sz="2800" b="1" u="sng" dirty="0" smtClean="0">
                <a:latin typeface="Courier New" panose="02070309020205020404" pitchFamily="49" charset="0"/>
                <a:cs typeface="Courier New" panose="02070309020205020404" pitchFamily="49" charset="0"/>
              </a:rPr>
              <a:t>2</a:t>
            </a:r>
            <a:r>
              <a:rPr lang="fr-FR" sz="2800" b="1" u="sng" dirty="0" smtClean="0">
                <a:latin typeface="Georgia" panose="02040502050405020303" pitchFamily="18" charset="0"/>
              </a:rPr>
              <a:t> </a:t>
            </a:r>
          </a:p>
          <a:p>
            <a:r>
              <a:rPr lang="fr-FR" sz="2800" b="1" dirty="0">
                <a:latin typeface="Georgia" panose="02040502050405020303" pitchFamily="18" charset="0"/>
              </a:rPr>
              <a:t>	</a:t>
            </a:r>
            <a:r>
              <a:rPr lang="fr-FR" sz="2800" b="1" dirty="0" smtClean="0">
                <a:latin typeface="Georgia" panose="02040502050405020303" pitchFamily="18" charset="0"/>
              </a:rPr>
              <a:t>    </a:t>
            </a:r>
            <a:r>
              <a:rPr lang="fr-FR" sz="2800" b="1" dirty="0" smtClean="0">
                <a:solidFill>
                  <a:srgbClr val="FF0000"/>
                </a:solidFill>
                <a:latin typeface="Courier New" panose="02070309020205020404" pitchFamily="49" charset="0"/>
                <a:cs typeface="Courier New" panose="02070309020205020404" pitchFamily="49" charset="0"/>
              </a:rPr>
              <a:t>8</a:t>
            </a:r>
            <a:endParaRPr lang="fr-FR" sz="2800" b="1" dirty="0">
              <a:solidFill>
                <a:srgbClr val="FF0000"/>
              </a:solidFill>
              <a:latin typeface="Courier New" panose="02070309020205020404" pitchFamily="49" charset="0"/>
              <a:cs typeface="Courier New" panose="02070309020205020404" pitchFamily="49" charset="0"/>
            </a:endParaRPr>
          </a:p>
        </p:txBody>
      </p:sp>
      <p:sp>
        <p:nvSpPr>
          <p:cNvPr id="8" name="Rectangle 7"/>
          <p:cNvSpPr/>
          <p:nvPr/>
        </p:nvSpPr>
        <p:spPr>
          <a:xfrm>
            <a:off x="8604353" y="1154638"/>
            <a:ext cx="2033649" cy="5493812"/>
          </a:xfrm>
          <a:prstGeom prst="rect">
            <a:avLst/>
          </a:prstGeom>
          <a:ln>
            <a:solidFill>
              <a:srgbClr val="0070C0"/>
            </a:solidFill>
          </a:ln>
        </p:spPr>
        <p:txBody>
          <a:bodyPr wrap="square">
            <a:spAutoFit/>
          </a:bodyPr>
          <a:lstStyle/>
          <a:p>
            <a:r>
              <a:rPr lang="fr-FR" sz="2800" b="1" u="sng" dirty="0" smtClean="0">
                <a:solidFill>
                  <a:srgbClr val="0070C0"/>
                </a:solidFill>
                <a:latin typeface="Georgia" panose="02040502050405020303" pitchFamily="18" charset="0"/>
              </a:rPr>
              <a:t> x    y  </a:t>
            </a:r>
            <a:r>
              <a:rPr lang="fr-FR" sz="2800" b="1" u="sng" dirty="0" err="1" smtClean="0">
                <a:solidFill>
                  <a:srgbClr val="0070C0"/>
                </a:solidFill>
                <a:latin typeface="Georgia" panose="02040502050405020303" pitchFamily="18" charset="0"/>
              </a:rPr>
              <a:t>cost</a:t>
            </a:r>
            <a:endParaRPr lang="fr-FR" sz="2800" b="1" u="sng" dirty="0" smtClean="0">
              <a:solidFill>
                <a:srgbClr val="0070C0"/>
              </a:solidFill>
              <a:latin typeface="Georgia" panose="02040502050405020303" pitchFamily="18" charset="0"/>
            </a:endParaRPr>
          </a:p>
          <a:p>
            <a:pPr>
              <a:spcBef>
                <a:spcPts val="600"/>
              </a:spcBef>
            </a:pPr>
            <a:r>
              <a:rPr lang="fr-FR" sz="2800" b="1" dirty="0" smtClean="0">
                <a:latin typeface="Georgia" panose="02040502050405020303" pitchFamily="18" charset="0"/>
              </a:rPr>
              <a:t> </a:t>
            </a:r>
            <a:r>
              <a:rPr lang="fr-FR" sz="2800" b="1" dirty="0" smtClean="0">
                <a:solidFill>
                  <a:srgbClr val="FF0000"/>
                </a:solidFill>
                <a:latin typeface="Georgia" panose="02040502050405020303" pitchFamily="18" charset="0"/>
              </a:rPr>
              <a:t>A   T</a:t>
            </a:r>
            <a:r>
              <a:rPr lang="fr-FR" sz="2800" b="1" dirty="0" smtClean="0">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1</a:t>
            </a:r>
          </a:p>
          <a:p>
            <a:r>
              <a:rPr lang="fr-FR" sz="2800" b="1" dirty="0" smtClean="0">
                <a:latin typeface="Georgia" panose="02040502050405020303" pitchFamily="18" charset="0"/>
              </a:rPr>
              <a:t> </a:t>
            </a:r>
            <a:r>
              <a:rPr lang="fr-FR" sz="2800" b="1" dirty="0" smtClean="0">
                <a:solidFill>
                  <a:srgbClr val="00B050"/>
                </a:solidFill>
                <a:latin typeface="Georgia" panose="02040502050405020303" pitchFamily="18" charset="0"/>
              </a:rPr>
              <a:t>A   </a:t>
            </a:r>
            <a:r>
              <a:rPr lang="fr-FR" sz="2800" b="1" dirty="0" err="1" smtClean="0">
                <a:solidFill>
                  <a:srgbClr val="00B050"/>
                </a:solidFill>
                <a:latin typeface="Georgia" panose="02040502050405020303" pitchFamily="18" charset="0"/>
              </a:rPr>
              <a:t>A</a:t>
            </a:r>
            <a:r>
              <a:rPr lang="fr-FR" sz="2800" b="1" dirty="0" smtClean="0">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pPr>
              <a:spcBef>
                <a:spcPts val="600"/>
              </a:spcBef>
            </a:pPr>
            <a:r>
              <a:rPr lang="fr-FR" sz="2800" b="1" dirty="0" smtClean="0">
                <a:latin typeface="Georgia" panose="02040502050405020303" pitchFamily="18" charset="0"/>
              </a:rPr>
              <a:t> </a:t>
            </a:r>
            <a:r>
              <a:rPr lang="fr-FR" sz="2800" b="1" dirty="0" smtClean="0">
                <a:solidFill>
                  <a:srgbClr val="FF0000"/>
                </a:solidFill>
                <a:latin typeface="Georgia" panose="02040502050405020303" pitchFamily="18" charset="0"/>
              </a:rPr>
              <a:t>C   </a:t>
            </a:r>
            <a:r>
              <a:rPr lang="fr-FR" sz="2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a:t>
            </a:r>
            <a:r>
              <a:rPr lang="fr-FR" sz="2800" b="1" dirty="0" smtClean="0">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2</a:t>
            </a:r>
          </a:p>
          <a:p>
            <a:pPr>
              <a:spcBef>
                <a:spcPts val="600"/>
              </a:spcBef>
            </a:pPr>
            <a:r>
              <a:rPr lang="fr-FR" sz="2800" b="1" dirty="0" smtClean="0">
                <a:latin typeface="Georgia" panose="02040502050405020303" pitchFamily="18" charset="0"/>
              </a:rPr>
              <a:t> </a:t>
            </a:r>
            <a:r>
              <a:rPr lang="fr-FR" sz="2800" b="1" dirty="0" smtClean="0">
                <a:solidFill>
                  <a:srgbClr val="00B050"/>
                </a:solidFill>
                <a:latin typeface="Georgia" panose="02040502050405020303" pitchFamily="18" charset="0"/>
              </a:rPr>
              <a:t>A   </a:t>
            </a:r>
            <a:r>
              <a:rPr lang="fr-FR" sz="2800" b="1" dirty="0" err="1" smtClean="0">
                <a:solidFill>
                  <a:srgbClr val="00B050"/>
                </a:solidFill>
                <a:latin typeface="Georgia" panose="02040502050405020303" pitchFamily="18" charset="0"/>
              </a:rPr>
              <a:t>A</a:t>
            </a:r>
            <a:r>
              <a:rPr lang="fr-FR" sz="2800" b="1" dirty="0" smtClean="0">
                <a:solidFill>
                  <a:srgbClr val="00B050"/>
                </a:solidFill>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r>
              <a:rPr lang="fr-FR" sz="2800" b="1" dirty="0" smtClean="0">
                <a:latin typeface="Georgia" panose="02040502050405020303" pitchFamily="18" charset="0"/>
              </a:rPr>
              <a:t> </a:t>
            </a:r>
            <a:r>
              <a:rPr lang="fr-FR" sz="2800" b="1" dirty="0" smtClean="0">
                <a:solidFill>
                  <a:srgbClr val="00B050"/>
                </a:solidFill>
                <a:latin typeface="Georgia" panose="02040502050405020303" pitchFamily="18" charset="0"/>
              </a:rPr>
              <a:t>G   </a:t>
            </a:r>
            <a:r>
              <a:rPr lang="fr-FR" sz="2800" b="1" dirty="0" err="1" smtClean="0">
                <a:solidFill>
                  <a:srgbClr val="00B050"/>
                </a:solidFill>
                <a:latin typeface="Georgia" panose="02040502050405020303" pitchFamily="18" charset="0"/>
              </a:rPr>
              <a:t>G</a:t>
            </a:r>
            <a:r>
              <a:rPr lang="fr-FR" sz="2800" b="1" dirty="0" smtClean="0">
                <a:solidFill>
                  <a:srgbClr val="00B050"/>
                </a:solidFill>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r>
              <a:rPr lang="fr-FR" sz="2800" b="1" dirty="0" smtClean="0">
                <a:solidFill>
                  <a:srgbClr val="00B050"/>
                </a:solidFill>
                <a:latin typeface="Georgia" panose="02040502050405020303" pitchFamily="18" charset="0"/>
              </a:rPr>
              <a:t> </a:t>
            </a:r>
            <a:r>
              <a:rPr lang="fr-FR" sz="2800" b="1" dirty="0" smtClean="0">
                <a:solidFill>
                  <a:srgbClr val="FF0000"/>
                </a:solidFill>
                <a:latin typeface="Georgia" panose="02040502050405020303" pitchFamily="18" charset="0"/>
              </a:rPr>
              <a:t>T   G    </a:t>
            </a:r>
            <a:r>
              <a:rPr lang="fr-FR" sz="2800" b="1" dirty="0" smtClean="0">
                <a:latin typeface="Courier New" panose="02070309020205020404" pitchFamily="49" charset="0"/>
                <a:cs typeface="Courier New" panose="02070309020205020404" pitchFamily="49" charset="0"/>
              </a:rPr>
              <a:t>1</a:t>
            </a:r>
          </a:p>
          <a:p>
            <a:r>
              <a:rPr lang="fr-FR" sz="2800" b="1" dirty="0" smtClean="0">
                <a:latin typeface="Georgia" panose="02040502050405020303" pitchFamily="18" charset="0"/>
              </a:rPr>
              <a:t> </a:t>
            </a:r>
            <a:r>
              <a:rPr lang="fr-FR" sz="2800" b="1" dirty="0" smtClean="0">
                <a:solidFill>
                  <a:srgbClr val="FF0000"/>
                </a:solidFill>
                <a:latin typeface="Georgia" panose="02040502050405020303" pitchFamily="18" charset="0"/>
              </a:rPr>
              <a:t>T   </a:t>
            </a:r>
            <a:r>
              <a:rPr lang="fr-FR" sz="2800" b="1" dirty="0" err="1" smtClean="0">
                <a:solidFill>
                  <a:srgbClr val="FF0000"/>
                </a:solidFill>
                <a:latin typeface="Georgia" panose="02040502050405020303" pitchFamily="18" charset="0"/>
                <a:ea typeface="Tahoma" panose="020B0604030504040204" pitchFamily="34" charset="0"/>
                <a:cs typeface="Tahoma" panose="020B0604030504040204" pitchFamily="34" charset="0"/>
              </a:rPr>
              <a:t>T</a:t>
            </a:r>
            <a:r>
              <a:rPr lang="fr-FR" sz="2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fr-FR" sz="2800" b="1" dirty="0" smtClean="0">
                <a:latin typeface="Courier New" panose="02070309020205020404" pitchFamily="49" charset="0"/>
                <a:cs typeface="Courier New" panose="02070309020205020404" pitchFamily="49" charset="0"/>
              </a:rPr>
              <a:t>0</a:t>
            </a:r>
          </a:p>
          <a:p>
            <a:r>
              <a:rPr lang="fr-FR" sz="2800" b="1" dirty="0" smtClean="0">
                <a:solidFill>
                  <a:srgbClr val="00B050"/>
                </a:solidFill>
                <a:latin typeface="Georgia" panose="02040502050405020303" pitchFamily="18" charset="0"/>
              </a:rPr>
              <a:t> A   </a:t>
            </a:r>
            <a:r>
              <a:rPr lang="fr-FR" sz="2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a:t>
            </a:r>
            <a:r>
              <a:rPr lang="fr-FR" sz="2800" b="1" dirty="0" smtClean="0">
                <a:solidFill>
                  <a:srgbClr val="00B050"/>
                </a:solidFill>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2</a:t>
            </a:r>
          </a:p>
          <a:p>
            <a:r>
              <a:rPr lang="fr-FR" sz="2800" b="1" dirty="0" smtClean="0">
                <a:latin typeface="Georgia" panose="02040502050405020303" pitchFamily="18" charset="0"/>
              </a:rPr>
              <a:t> </a:t>
            </a:r>
            <a:r>
              <a:rPr lang="fr-FR" sz="2800" b="1" dirty="0" smtClean="0">
                <a:solidFill>
                  <a:srgbClr val="0070C0"/>
                </a:solidFill>
                <a:latin typeface="Georgia" panose="02040502050405020303" pitchFamily="18" charset="0"/>
              </a:rPr>
              <a:t>C   </a:t>
            </a:r>
            <a:r>
              <a:rPr lang="fr-FR" sz="2800" b="1" dirty="0" err="1" smtClean="0">
                <a:solidFill>
                  <a:srgbClr val="0070C0"/>
                </a:solidFill>
                <a:latin typeface="Georgia" panose="02040502050405020303" pitchFamily="18" charset="0"/>
                <a:ea typeface="Tahoma" panose="020B0604030504040204" pitchFamily="34" charset="0"/>
                <a:cs typeface="Tahoma" panose="020B0604030504040204" pitchFamily="34" charset="0"/>
              </a:rPr>
              <a:t>C</a:t>
            </a:r>
            <a:r>
              <a:rPr lang="fr-FR" sz="2800" b="1" dirty="0" smtClean="0">
                <a:latin typeface="Georgia" panose="02040502050405020303" pitchFamily="18" charset="0"/>
              </a:rPr>
              <a:t>    </a:t>
            </a:r>
            <a:r>
              <a:rPr lang="fr-FR" sz="2800" b="1" dirty="0" smtClean="0">
                <a:latin typeface="Courier New" panose="02070309020205020404" pitchFamily="49" charset="0"/>
                <a:cs typeface="Courier New" panose="02070309020205020404" pitchFamily="49" charset="0"/>
              </a:rPr>
              <a:t>0</a:t>
            </a:r>
          </a:p>
          <a:p>
            <a:r>
              <a:rPr lang="fr-FR" sz="2800" b="1" dirty="0" smtClean="0">
                <a:solidFill>
                  <a:srgbClr val="FF0000"/>
                </a:solidFill>
                <a:latin typeface="Georgia" panose="02040502050405020303" pitchFamily="18" charset="0"/>
              </a:rPr>
              <a:t> C   </a:t>
            </a:r>
            <a:r>
              <a:rPr lang="fr-FR" sz="2800" b="1" dirty="0" smtClean="0">
                <a:solidFill>
                  <a:srgbClr val="FF0000"/>
                </a:solidFill>
                <a:latin typeface="Georgia" panose="02040502050405020303" pitchFamily="18" charset="0"/>
                <a:ea typeface="Tahoma" panose="020B0604030504040204" pitchFamily="34" charset="0"/>
                <a:cs typeface="Tahoma" panose="020B0604030504040204" pitchFamily="34" charset="0"/>
              </a:rPr>
              <a:t>A   </a:t>
            </a:r>
            <a:r>
              <a:rPr lang="fr-FR" sz="2800" b="1" u="sng" dirty="0" smtClean="0">
                <a:latin typeface="Georgia" panose="02040502050405020303" pitchFamily="18" charset="0"/>
                <a:ea typeface="Tahoma" panose="020B0604030504040204" pitchFamily="34" charset="0"/>
                <a:cs typeface="Tahoma" panose="020B0604030504040204" pitchFamily="34" charset="0"/>
              </a:rPr>
              <a:t> </a:t>
            </a:r>
            <a:r>
              <a:rPr lang="fr-FR" sz="2800" b="1" u="sng" dirty="0" smtClean="0">
                <a:latin typeface="Courier New" panose="02070309020205020404" pitchFamily="49" charset="0"/>
                <a:cs typeface="Courier New" panose="02070309020205020404" pitchFamily="49" charset="0"/>
              </a:rPr>
              <a:t>1</a:t>
            </a:r>
            <a:endParaRPr lang="fr-FR" sz="2800" b="1" u="sng" dirty="0" smtClean="0">
              <a:latin typeface="Georgia" panose="02040502050405020303" pitchFamily="18" charset="0"/>
            </a:endParaRPr>
          </a:p>
          <a:p>
            <a:r>
              <a:rPr lang="fr-FR" sz="2800" b="1" dirty="0">
                <a:latin typeface="Georgia" panose="02040502050405020303" pitchFamily="18" charset="0"/>
              </a:rPr>
              <a:t>	</a:t>
            </a:r>
            <a:r>
              <a:rPr lang="fr-FR" sz="2800" b="1" dirty="0" smtClean="0">
                <a:latin typeface="Georgia" panose="02040502050405020303" pitchFamily="18" charset="0"/>
              </a:rPr>
              <a:t>    </a:t>
            </a:r>
            <a:r>
              <a:rPr lang="fr-FR" sz="2800" b="1" dirty="0" smtClean="0">
                <a:solidFill>
                  <a:srgbClr val="00B050"/>
                </a:solidFill>
                <a:latin typeface="Courier New" panose="02070309020205020404" pitchFamily="49" charset="0"/>
                <a:cs typeface="Courier New" panose="02070309020205020404" pitchFamily="49" charset="0"/>
              </a:rPr>
              <a:t>7</a:t>
            </a:r>
            <a:endParaRPr lang="fr-FR" sz="28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392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Implementation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Recursive without </a:t>
            </a:r>
            <a:r>
              <a:rPr lang="en-US" sz="3200" dirty="0" err="1" smtClean="0">
                <a:latin typeface="Georgia" panose="02040502050405020303" pitchFamily="18" charset="0"/>
              </a:rPr>
              <a:t>memoization</a:t>
            </a:r>
            <a:r>
              <a:rPr lang="en-US" sz="3200" dirty="0" smtClean="0">
                <a:latin typeface="Georgia" panose="02040502050405020303" pitchFamily="18" charset="0"/>
              </a:rPr>
              <a:t> (too slow to be practical, but order </a:t>
            </a:r>
            <a:r>
              <a:rPr lang="en-US" sz="3200" i="1" dirty="0" smtClean="0">
                <a:latin typeface="Georgia" panose="02040502050405020303" pitchFamily="18" charset="0"/>
              </a:rPr>
              <a:t>N</a:t>
            </a:r>
            <a:r>
              <a:rPr lang="en-US" sz="3200" dirty="0" smtClean="0">
                <a:latin typeface="Georgia" panose="02040502050405020303" pitchFamily="18" charset="0"/>
              </a:rPr>
              <a:t> in space)</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Recursive using </a:t>
            </a:r>
            <a:r>
              <a:rPr lang="en-US" sz="3200" dirty="0" err="1" smtClean="0">
                <a:latin typeface="Georgia" panose="02040502050405020303" pitchFamily="18" charset="0"/>
              </a:rPr>
              <a:t>memoization</a:t>
            </a:r>
            <a:endParaRPr lang="en-US" sz="3200" dirty="0" smtClean="0">
              <a:latin typeface="Georgia" panose="02040502050405020303" pitchFamily="18" charset="0"/>
            </a:endParaRP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Dynamic programming using an </a:t>
            </a:r>
            <a:r>
              <a:rPr lang="en-US" sz="3200" i="1" dirty="0" smtClean="0">
                <a:latin typeface="Georgia" panose="02040502050405020303" pitchFamily="18" charset="0"/>
              </a:rPr>
              <a:t>N</a:t>
            </a:r>
            <a:r>
              <a:rPr lang="en-US" sz="3200" dirty="0" smtClean="0">
                <a:latin typeface="Georgia" panose="02040502050405020303" pitchFamily="18" charset="0"/>
              </a:rPr>
              <a:t>×</a:t>
            </a:r>
            <a:r>
              <a:rPr lang="en-US" sz="3200" i="1" dirty="0" smtClean="0">
                <a:latin typeface="Georgia" panose="02040502050405020303" pitchFamily="18" charset="0"/>
              </a:rPr>
              <a:t>M </a:t>
            </a:r>
            <a:r>
              <a:rPr lang="en-US" sz="3200" dirty="0" smtClean="0">
                <a:latin typeface="Georgia" panose="02040502050405020303" pitchFamily="18" charset="0"/>
              </a:rPr>
              <a:t>matrix, per the Princeton problem set (aka, the </a:t>
            </a:r>
            <a:r>
              <a:rPr lang="en-US" sz="3200" i="1" dirty="0" smtClean="0">
                <a:solidFill>
                  <a:srgbClr val="0070C0"/>
                </a:solidFill>
                <a:latin typeface="Georgia" panose="02040502050405020303" pitchFamily="18" charset="0"/>
              </a:rPr>
              <a:t>Needleman-</a:t>
            </a:r>
            <a:r>
              <a:rPr lang="en-US" sz="3200" i="1" dirty="0" err="1" smtClean="0">
                <a:solidFill>
                  <a:srgbClr val="0070C0"/>
                </a:solidFill>
                <a:latin typeface="Georgia" panose="02040502050405020303" pitchFamily="18" charset="0"/>
              </a:rPr>
              <a:t>Wunsch</a:t>
            </a:r>
            <a:r>
              <a:rPr lang="en-US" sz="3200" dirty="0" smtClean="0">
                <a:latin typeface="Georgia" panose="02040502050405020303" pitchFamily="18" charset="0"/>
              </a:rPr>
              <a:t> method)</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Using </a:t>
            </a:r>
            <a:r>
              <a:rPr lang="en-US" sz="3200" i="1" dirty="0" smtClean="0">
                <a:solidFill>
                  <a:srgbClr val="0070C0"/>
                </a:solidFill>
                <a:latin typeface="Georgia" panose="02040502050405020303" pitchFamily="18" charset="0"/>
              </a:rPr>
              <a:t>Hirschberg</a:t>
            </a:r>
            <a:r>
              <a:rPr lang="en-US" sz="3200" dirty="0" smtClean="0">
                <a:latin typeface="Georgia" panose="02040502050405020303" pitchFamily="18" charset="0"/>
              </a:rPr>
              <a:t>'s algorithm, which is linear in space</a:t>
            </a:r>
          </a:p>
        </p:txBody>
      </p:sp>
    </p:spTree>
    <p:extLst>
      <p:ext uri="{BB962C8B-B14F-4D97-AF65-F5344CB8AC3E}">
        <p14:creationId xmlns:p14="http://schemas.microsoft.com/office/powerpoint/2010/main" val="1060540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lnSpcReduction="10000"/>
          </a:bodyPr>
          <a:lstStyle/>
          <a:p>
            <a:endParaRPr lang="en-US" sz="4800" dirty="0" smtClean="0">
              <a:latin typeface="Georgia" panose="02040502050405020303" pitchFamily="18" charset="0"/>
            </a:endParaRPr>
          </a:p>
          <a:p>
            <a:r>
              <a:rPr lang="en-US" sz="6300" dirty="0" smtClean="0">
                <a:latin typeface="Georgia" panose="02040502050405020303" pitchFamily="18" charset="0"/>
              </a:rPr>
              <a:t>A recursive solution</a:t>
            </a:r>
          </a:p>
        </p:txBody>
      </p:sp>
    </p:spTree>
    <p:extLst>
      <p:ext uri="{BB962C8B-B14F-4D97-AF65-F5344CB8AC3E}">
        <p14:creationId xmlns:p14="http://schemas.microsoft.com/office/powerpoint/2010/main" val="278312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A recursive solution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80057"/>
            <a:ext cx="9144000" cy="4406899"/>
          </a:xfrm>
        </p:spPr>
        <p:txBody>
          <a:bodyPr>
            <a:noAutofit/>
          </a:bodyPr>
          <a:lstStyle/>
          <a:p>
            <a:pPr marL="457200" indent="-457200" algn="l">
              <a:lnSpc>
                <a:spcPct val="100000"/>
              </a:lnSpc>
              <a:spcBef>
                <a:spcPts val="0"/>
              </a:spcBef>
              <a:buClr>
                <a:srgbClr val="0070C0"/>
              </a:buClr>
              <a:buFont typeface="Arial" panose="020B0604020202020204" pitchFamily="34" charset="0"/>
              <a:buChar char="•"/>
            </a:pPr>
            <a:r>
              <a:rPr lang="en-US" sz="3200" dirty="0">
                <a:latin typeface="Georgia" panose="02040502050405020303" pitchFamily="18" charset="0"/>
              </a:rPr>
              <a:t>S</a:t>
            </a:r>
            <a:r>
              <a:rPr lang="en-US" sz="3200" dirty="0" smtClean="0">
                <a:latin typeface="Georgia" panose="02040502050405020303" pitchFamily="18" charset="0"/>
              </a:rPr>
              <a:t>olving many edit-distance problems on smaller </a:t>
            </a:r>
            <a:r>
              <a:rPr lang="en-US" sz="3200" i="1" dirty="0" smtClean="0">
                <a:solidFill>
                  <a:srgbClr val="C00000"/>
                </a:solidFill>
                <a:latin typeface="Georgia" panose="02040502050405020303" pitchFamily="18" charset="0"/>
              </a:rPr>
              <a:t>suffixes</a:t>
            </a:r>
            <a:r>
              <a:rPr lang="en-US" sz="3200" dirty="0" smtClean="0">
                <a:latin typeface="Georgia" panose="02040502050405020303" pitchFamily="18" charset="0"/>
              </a:rPr>
              <a:t> of the two strings</a:t>
            </a:r>
          </a:p>
          <a:p>
            <a:pPr marL="457200" indent="-457200" algn="l">
              <a:lnSpc>
                <a:spcPct val="100000"/>
              </a:lnSpc>
              <a:spcBef>
                <a:spcPts val="0"/>
              </a:spcBef>
              <a:buClr>
                <a:srgbClr val="0070C0"/>
              </a:buClr>
              <a:buFont typeface="Arial" panose="020B0604020202020204" pitchFamily="34" charset="0"/>
              <a:buChar char="•"/>
            </a:pPr>
            <a:r>
              <a:rPr lang="en-US" sz="3200" dirty="0" smtClean="0">
                <a:latin typeface="Georgia" panose="02040502050405020303" pitchFamily="18" charset="0"/>
              </a:rPr>
              <a:t>Sequence </a:t>
            </a:r>
            <a:r>
              <a:rPr lang="en-US" sz="3200" i="1" dirty="0" smtClean="0">
                <a:solidFill>
                  <a:srgbClr val="0070C0"/>
                </a:solidFill>
                <a:latin typeface="Georgia" panose="02040502050405020303" pitchFamily="18" charset="0"/>
              </a:rPr>
              <a:t>x</a:t>
            </a:r>
            <a:r>
              <a:rPr lang="en-US" sz="3200" i="1" dirty="0" smtClean="0">
                <a:latin typeface="Georgia" panose="02040502050405020303" pitchFamily="18" charset="0"/>
              </a:rPr>
              <a:t> </a:t>
            </a:r>
            <a:r>
              <a:rPr lang="en-US" sz="3200" dirty="0" smtClean="0">
                <a:latin typeface="Georgia" panose="02040502050405020303" pitchFamily="18" charset="0"/>
              </a:rPr>
              <a:t>length </a:t>
            </a:r>
            <a:r>
              <a:rPr lang="en-US" sz="3200" i="1" dirty="0" smtClean="0">
                <a:solidFill>
                  <a:srgbClr val="0070C0"/>
                </a:solidFill>
                <a:latin typeface="Georgia" panose="02040502050405020303" pitchFamily="18" charset="0"/>
              </a:rPr>
              <a:t>M</a:t>
            </a:r>
            <a:r>
              <a:rPr lang="en-US" sz="3200" i="1" dirty="0" smtClean="0">
                <a:latin typeface="Georgia" panose="02040502050405020303" pitchFamily="18" charset="0"/>
              </a:rPr>
              <a:t> </a:t>
            </a:r>
            <a:r>
              <a:rPr lang="en-US" sz="3200" dirty="0" smtClean="0">
                <a:latin typeface="Georgia" panose="02040502050405020303" pitchFamily="18" charset="0"/>
              </a:rPr>
              <a:t>and sequence </a:t>
            </a:r>
            <a:r>
              <a:rPr lang="en-US" sz="3200" i="1" dirty="0" smtClean="0">
                <a:solidFill>
                  <a:srgbClr val="0070C0"/>
                </a:solidFill>
                <a:latin typeface="Georgia" panose="02040502050405020303" pitchFamily="18" charset="0"/>
              </a:rPr>
              <a:t>y</a:t>
            </a:r>
            <a:r>
              <a:rPr lang="en-US" sz="3200" i="1" dirty="0" smtClean="0">
                <a:latin typeface="Georgia" panose="02040502050405020303" pitchFamily="18" charset="0"/>
              </a:rPr>
              <a:t> </a:t>
            </a:r>
            <a:r>
              <a:rPr lang="en-US" sz="3200" dirty="0" smtClean="0">
                <a:latin typeface="Georgia" panose="02040502050405020303" pitchFamily="18" charset="0"/>
              </a:rPr>
              <a:t>length </a:t>
            </a:r>
            <a:r>
              <a:rPr lang="en-US" sz="3200" i="1" dirty="0" smtClean="0">
                <a:solidFill>
                  <a:srgbClr val="0070C0"/>
                </a:solidFill>
                <a:latin typeface="Georgia" panose="02040502050405020303" pitchFamily="18" charset="0"/>
              </a:rPr>
              <a:t>N</a:t>
            </a:r>
          </a:p>
          <a:p>
            <a:pPr marL="457200" indent="-457200" algn="l">
              <a:lnSpc>
                <a:spcPct val="100000"/>
              </a:lnSpc>
              <a:spcBef>
                <a:spcPts val="0"/>
              </a:spcBef>
              <a:buClr>
                <a:srgbClr val="0070C0"/>
              </a:buClr>
              <a:buFont typeface="Arial" panose="020B0604020202020204" pitchFamily="34" charset="0"/>
              <a:buChar char="•"/>
            </a:pPr>
            <a:r>
              <a:rPr lang="en-US" sz="3200" dirty="0" smtClean="0">
                <a:latin typeface="Georgia" panose="02040502050405020303" pitchFamily="18" charset="0"/>
              </a:rPr>
              <a:t>Notation:</a:t>
            </a:r>
          </a:p>
          <a:p>
            <a:pPr marL="457200" algn="l">
              <a:lnSpc>
                <a:spcPct val="100000"/>
              </a:lnSpc>
              <a:spcBef>
                <a:spcPts val="0"/>
              </a:spcBef>
              <a:buClr>
                <a:srgbClr val="0070C0"/>
              </a:buClr>
            </a:pPr>
            <a:r>
              <a:rPr lang="en-US" sz="3200" i="1" dirty="0" smtClean="0">
                <a:solidFill>
                  <a:srgbClr val="0070C0"/>
                </a:solidFill>
                <a:latin typeface="Georgia" panose="02040502050405020303" pitchFamily="18" charset="0"/>
              </a:rPr>
              <a:t>x</a:t>
            </a:r>
            <a:r>
              <a:rPr lang="en-US" sz="3200" dirty="0" smtClean="0">
                <a:solidFill>
                  <a:srgbClr val="0070C0"/>
                </a:solidFill>
                <a:latin typeface="Georgia" panose="02040502050405020303" pitchFamily="18" charset="0"/>
              </a:rPr>
              <a:t>[</a:t>
            </a:r>
            <a:r>
              <a:rPr lang="en-US" sz="3200" i="1" dirty="0" err="1" smtClean="0">
                <a:solidFill>
                  <a:srgbClr val="0070C0"/>
                </a:solidFill>
                <a:latin typeface="Georgia" panose="02040502050405020303" pitchFamily="18" charset="0"/>
              </a:rPr>
              <a:t>i</a:t>
            </a:r>
            <a:r>
              <a:rPr lang="en-US" sz="3200" dirty="0" smtClean="0">
                <a:solidFill>
                  <a:srgbClr val="0070C0"/>
                </a:solidFill>
                <a:latin typeface="Georgia" panose="02040502050405020303" pitchFamily="18" charset="0"/>
              </a:rPr>
              <a:t>]</a:t>
            </a:r>
            <a:r>
              <a:rPr lang="en-US" sz="3200" dirty="0" smtClean="0">
                <a:latin typeface="Georgia" panose="02040502050405020303" pitchFamily="18" charset="0"/>
              </a:rPr>
              <a:t>	    	─ character </a:t>
            </a:r>
            <a:r>
              <a:rPr lang="en-US" sz="3200" i="1" dirty="0" err="1" smtClean="0">
                <a:solidFill>
                  <a:srgbClr val="0070C0"/>
                </a:solidFill>
                <a:latin typeface="Georgia" panose="02040502050405020303" pitchFamily="18" charset="0"/>
              </a:rPr>
              <a:t>i</a:t>
            </a:r>
            <a:r>
              <a:rPr lang="en-US" sz="3200" dirty="0" smtClean="0">
                <a:latin typeface="Georgia" panose="02040502050405020303" pitchFamily="18" charset="0"/>
              </a:rPr>
              <a:t> of the string</a:t>
            </a:r>
          </a:p>
          <a:p>
            <a:pPr marL="457200" algn="l">
              <a:lnSpc>
                <a:spcPct val="100000"/>
              </a:lnSpc>
              <a:spcBef>
                <a:spcPts val="0"/>
              </a:spcBef>
              <a:buClr>
                <a:srgbClr val="0070C0"/>
              </a:buClr>
            </a:pPr>
            <a:r>
              <a:rPr lang="en-US" sz="3200" i="1" dirty="0" smtClean="0">
                <a:solidFill>
                  <a:srgbClr val="0070C0"/>
                </a:solidFill>
                <a:latin typeface="Georgia" panose="02040502050405020303" pitchFamily="18" charset="0"/>
              </a:rPr>
              <a:t>x</a:t>
            </a:r>
            <a:r>
              <a:rPr lang="en-US" sz="3200" dirty="0" smtClean="0">
                <a:solidFill>
                  <a:srgbClr val="0070C0"/>
                </a:solidFill>
                <a:latin typeface="Georgia" panose="02040502050405020303" pitchFamily="18" charset="0"/>
              </a:rPr>
              <a:t>[</a:t>
            </a:r>
            <a:r>
              <a:rPr lang="en-US" sz="3200" i="1" dirty="0" err="1" smtClean="0">
                <a:solidFill>
                  <a:srgbClr val="0070C0"/>
                </a:solidFill>
                <a:latin typeface="Georgia" panose="02040502050405020303" pitchFamily="18" charset="0"/>
              </a:rPr>
              <a:t>i</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M</a:t>
            </a:r>
            <a:r>
              <a:rPr lang="en-US" sz="3200" dirty="0" smtClean="0">
                <a:solidFill>
                  <a:srgbClr val="0070C0"/>
                </a:solidFill>
                <a:latin typeface="Georgia" panose="02040502050405020303" pitchFamily="18" charset="0"/>
              </a:rPr>
              <a:t>] </a:t>
            </a:r>
            <a:r>
              <a:rPr lang="en-US" sz="3200" dirty="0" smtClean="0">
                <a:latin typeface="Georgia" panose="02040502050405020303" pitchFamily="18" charset="0"/>
              </a:rPr>
              <a:t>		─ the suffix of x consisting of the 			    characters </a:t>
            </a:r>
            <a:r>
              <a:rPr lang="en-US" sz="3200" i="1" dirty="0" smtClean="0">
                <a:latin typeface="Georgia" panose="02040502050405020303" pitchFamily="18" charset="0"/>
              </a:rPr>
              <a:t>x</a:t>
            </a:r>
            <a:r>
              <a:rPr lang="en-US" sz="3200" dirty="0" smtClean="0">
                <a:latin typeface="Georgia" panose="02040502050405020303" pitchFamily="18" charset="0"/>
              </a:rPr>
              <a:t>[</a:t>
            </a:r>
            <a:r>
              <a:rPr lang="en-US" sz="3200" i="1" dirty="0" err="1" smtClean="0">
                <a:latin typeface="Georgia" panose="02040502050405020303" pitchFamily="18" charset="0"/>
              </a:rPr>
              <a:t>i</a:t>
            </a:r>
            <a:r>
              <a:rPr lang="en-US" sz="3200" dirty="0" smtClean="0">
                <a:latin typeface="Georgia" panose="02040502050405020303" pitchFamily="18" charset="0"/>
              </a:rPr>
              <a:t>], </a:t>
            </a:r>
            <a:r>
              <a:rPr lang="en-US" sz="3200" i="1" dirty="0" smtClean="0">
                <a:latin typeface="Georgia" panose="02040502050405020303" pitchFamily="18" charset="0"/>
              </a:rPr>
              <a:t>x</a:t>
            </a:r>
            <a:r>
              <a:rPr lang="en-US" sz="3200" dirty="0" smtClean="0">
                <a:latin typeface="Georgia" panose="02040502050405020303" pitchFamily="18" charset="0"/>
              </a:rPr>
              <a:t>[</a:t>
            </a:r>
            <a:r>
              <a:rPr lang="en-US" sz="3200" i="1" dirty="0" smtClean="0">
                <a:latin typeface="Georgia" panose="02040502050405020303" pitchFamily="18" charset="0"/>
              </a:rPr>
              <a:t>i</a:t>
            </a:r>
            <a:r>
              <a:rPr lang="en-US" sz="3200" dirty="0" smtClean="0">
                <a:latin typeface="Georgia" panose="02040502050405020303" pitchFamily="18" charset="0"/>
              </a:rPr>
              <a:t>+1], ..., </a:t>
            </a:r>
            <a:r>
              <a:rPr lang="en-US" sz="3200" i="1" dirty="0" smtClean="0">
                <a:latin typeface="Georgia" panose="02040502050405020303" pitchFamily="18" charset="0"/>
              </a:rPr>
              <a:t>x</a:t>
            </a:r>
            <a:r>
              <a:rPr lang="en-US" sz="3200" dirty="0" smtClean="0">
                <a:latin typeface="Georgia" panose="02040502050405020303" pitchFamily="18" charset="0"/>
              </a:rPr>
              <a:t>[</a:t>
            </a:r>
            <a:r>
              <a:rPr lang="en-US" sz="3200" i="1" dirty="0" smtClean="0">
                <a:latin typeface="Georgia" panose="02040502050405020303" pitchFamily="18" charset="0"/>
              </a:rPr>
              <a:t>M</a:t>
            </a:r>
            <a:r>
              <a:rPr lang="en-US" sz="3200" dirty="0" smtClean="0">
                <a:latin typeface="Georgia" panose="02040502050405020303" pitchFamily="18" charset="0"/>
              </a:rPr>
              <a:t>-1]</a:t>
            </a:r>
          </a:p>
          <a:p>
            <a:pPr marL="457200" algn="l">
              <a:lnSpc>
                <a:spcPct val="100000"/>
              </a:lnSpc>
              <a:spcBef>
                <a:spcPts val="0"/>
              </a:spcBef>
              <a:buClr>
                <a:srgbClr val="0070C0"/>
              </a:buClr>
            </a:pPr>
            <a:r>
              <a:rPr lang="en-US" sz="3200" i="1" dirty="0" smtClean="0">
                <a:solidFill>
                  <a:srgbClr val="0070C0"/>
                </a:solidFill>
                <a:latin typeface="Georgia" panose="02040502050405020303" pitchFamily="18" charset="0"/>
              </a:rPr>
              <a:t>opt</a:t>
            </a:r>
            <a:r>
              <a:rPr lang="en-US" sz="3200" dirty="0" smtClean="0">
                <a:solidFill>
                  <a:srgbClr val="0070C0"/>
                </a:solidFill>
                <a:latin typeface="Georgia" panose="02040502050405020303" pitchFamily="18" charset="0"/>
              </a:rPr>
              <a:t>[</a:t>
            </a:r>
            <a:r>
              <a:rPr lang="en-US" sz="3200" i="1" dirty="0" err="1" smtClean="0">
                <a:solidFill>
                  <a:srgbClr val="0070C0"/>
                </a:solidFill>
                <a:latin typeface="Georgia" panose="02040502050405020303" pitchFamily="18" charset="0"/>
              </a:rPr>
              <a:t>i</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j</a:t>
            </a:r>
            <a:r>
              <a:rPr lang="en-US" sz="3200" dirty="0" smtClean="0">
                <a:solidFill>
                  <a:srgbClr val="0070C0"/>
                </a:solidFill>
                <a:latin typeface="Georgia" panose="02040502050405020303" pitchFamily="18" charset="0"/>
              </a:rPr>
              <a:t>] </a:t>
            </a:r>
            <a:r>
              <a:rPr lang="en-US" sz="3200" dirty="0" smtClean="0">
                <a:latin typeface="Georgia" panose="02040502050405020303" pitchFamily="18" charset="0"/>
              </a:rPr>
              <a:t>	─ the edit distance of </a:t>
            </a:r>
            <a:r>
              <a:rPr lang="en-US" sz="3200" i="1" dirty="0" smtClean="0">
                <a:latin typeface="Georgia" panose="02040502050405020303" pitchFamily="18" charset="0"/>
              </a:rPr>
              <a:t>x</a:t>
            </a:r>
            <a:r>
              <a:rPr lang="en-US" sz="3200" dirty="0" smtClean="0">
                <a:latin typeface="Georgia" panose="02040502050405020303" pitchFamily="18" charset="0"/>
              </a:rPr>
              <a:t>[</a:t>
            </a:r>
            <a:r>
              <a:rPr lang="en-US" sz="3200" i="1" dirty="0" err="1" smtClean="0">
                <a:latin typeface="Georgia" panose="02040502050405020303" pitchFamily="18" charset="0"/>
              </a:rPr>
              <a:t>i</a:t>
            </a:r>
            <a:r>
              <a:rPr lang="en-US" sz="3200" i="1" dirty="0" smtClean="0">
                <a:latin typeface="Georgia" panose="02040502050405020303" pitchFamily="18" charset="0"/>
              </a:rPr>
              <a:t>..M</a:t>
            </a:r>
            <a:r>
              <a:rPr lang="en-US" sz="3200" dirty="0" smtClean="0">
                <a:latin typeface="Georgia" panose="02040502050405020303" pitchFamily="18" charset="0"/>
              </a:rPr>
              <a:t>] and 			    </a:t>
            </a:r>
            <a:r>
              <a:rPr lang="en-US" sz="3200" i="1" dirty="0" smtClean="0">
                <a:latin typeface="Georgia" panose="02040502050405020303" pitchFamily="18" charset="0"/>
              </a:rPr>
              <a:t>y</a:t>
            </a:r>
            <a:r>
              <a:rPr lang="en-US" sz="3200" dirty="0" smtClean="0">
                <a:latin typeface="Georgia" panose="02040502050405020303" pitchFamily="18" charset="0"/>
              </a:rPr>
              <a:t>[</a:t>
            </a:r>
            <a:r>
              <a:rPr lang="en-US" sz="3200" i="1" dirty="0" err="1" smtClean="0">
                <a:latin typeface="Georgia" panose="02040502050405020303" pitchFamily="18" charset="0"/>
              </a:rPr>
              <a:t>j..N</a:t>
            </a:r>
            <a:r>
              <a:rPr lang="en-US" sz="3200" dirty="0" smtClean="0">
                <a:latin typeface="Georgia" panose="02040502050405020303" pitchFamily="18" charset="0"/>
              </a:rPr>
              <a:t>]</a:t>
            </a:r>
          </a:p>
        </p:txBody>
      </p:sp>
    </p:spTree>
    <p:extLst>
      <p:ext uri="{BB962C8B-B14F-4D97-AF65-F5344CB8AC3E}">
        <p14:creationId xmlns:p14="http://schemas.microsoft.com/office/powerpoint/2010/main" val="518500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A recursive solution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80057"/>
            <a:ext cx="9144000" cy="4406899"/>
          </a:xfrm>
        </p:spPr>
        <p:txBody>
          <a:bodyPr>
            <a:noAutofit/>
          </a:bodyPr>
          <a:lstStyle/>
          <a:p>
            <a:pPr algn="l">
              <a:lnSpc>
                <a:spcPct val="100000"/>
              </a:lnSpc>
              <a:spcBef>
                <a:spcPts val="0"/>
              </a:spcBef>
              <a:buClr>
                <a:srgbClr val="0070C0"/>
              </a:buClr>
            </a:pPr>
            <a:r>
              <a:rPr lang="en-US" sz="3200" dirty="0" smtClean="0">
                <a:solidFill>
                  <a:srgbClr val="0070C0"/>
                </a:solidFill>
                <a:latin typeface="Georgia" panose="02040502050405020303" pitchFamily="18" charset="0"/>
              </a:rPr>
              <a:t>Example</a:t>
            </a:r>
            <a:r>
              <a:rPr lang="en-US" sz="3200" dirty="0" smtClean="0">
                <a:latin typeface="Georgia" panose="02040502050405020303" pitchFamily="18" charset="0"/>
              </a:rPr>
              <a:t>:</a:t>
            </a:r>
          </a:p>
          <a:p>
            <a:pPr algn="l">
              <a:lnSpc>
                <a:spcPct val="100000"/>
              </a:lnSpc>
              <a:spcBef>
                <a:spcPts val="0"/>
              </a:spcBef>
              <a:buClr>
                <a:srgbClr val="0070C0"/>
              </a:buClr>
            </a:pPr>
            <a:endParaRPr lang="en-US" sz="3200" dirty="0" smtClean="0">
              <a:latin typeface="Georgia" panose="02040502050405020303" pitchFamily="18" charset="0"/>
            </a:endParaRPr>
          </a:p>
          <a:p>
            <a:pPr algn="l">
              <a:lnSpc>
                <a:spcPct val="100000"/>
              </a:lnSpc>
              <a:spcBef>
                <a:spcPts val="0"/>
              </a:spcBef>
              <a:buClr>
                <a:srgbClr val="0070C0"/>
              </a:buClr>
            </a:pPr>
            <a:r>
              <a:rPr lang="en-US" sz="3200" i="1" dirty="0" smtClean="0">
                <a:latin typeface="Georgia" panose="02040502050405020303" pitchFamily="18" charset="0"/>
              </a:rPr>
              <a:t>x</a:t>
            </a:r>
            <a:r>
              <a:rPr lang="en-US" sz="3200" dirty="0" smtClean="0">
                <a:latin typeface="Georgia" panose="02040502050405020303" pitchFamily="18" charset="0"/>
              </a:rPr>
              <a:t> = "</a:t>
            </a:r>
            <a:r>
              <a:rPr lang="en-US" sz="3200" dirty="0" smtClean="0">
                <a:solidFill>
                  <a:srgbClr val="0070C0"/>
                </a:solidFill>
                <a:latin typeface="Georgia" panose="02040502050405020303" pitchFamily="18" charset="0"/>
              </a:rPr>
              <a:t>AACAGTTACC</a:t>
            </a:r>
            <a:r>
              <a:rPr lang="en-US" sz="3200" dirty="0" smtClean="0">
                <a:latin typeface="Georgia" panose="02040502050405020303" pitchFamily="18" charset="0"/>
              </a:rPr>
              <a:t>" </a:t>
            </a:r>
          </a:p>
          <a:p>
            <a:pPr algn="l">
              <a:lnSpc>
                <a:spcPct val="100000"/>
              </a:lnSpc>
              <a:spcBef>
                <a:spcPts val="0"/>
              </a:spcBef>
              <a:buClr>
                <a:srgbClr val="0070C0"/>
              </a:buClr>
            </a:pPr>
            <a:r>
              <a:rPr lang="en-US" sz="3200" i="1" dirty="0" smtClean="0">
                <a:latin typeface="Georgia" panose="02040502050405020303" pitchFamily="18" charset="0"/>
              </a:rPr>
              <a:t>y</a:t>
            </a:r>
            <a:r>
              <a:rPr lang="en-US" sz="3200" dirty="0" smtClean="0">
                <a:latin typeface="Georgia" panose="02040502050405020303" pitchFamily="18" charset="0"/>
              </a:rPr>
              <a:t> = "</a:t>
            </a:r>
            <a:r>
              <a:rPr lang="en-US" sz="3200" dirty="0" smtClean="0">
                <a:solidFill>
                  <a:srgbClr val="0070C0"/>
                </a:solidFill>
                <a:latin typeface="Georgia" panose="02040502050405020303" pitchFamily="18" charset="0"/>
              </a:rPr>
              <a:t>TAAGGTCA</a:t>
            </a:r>
            <a:r>
              <a:rPr lang="en-US" sz="3200" dirty="0" smtClean="0">
                <a:latin typeface="Georgia" panose="02040502050405020303" pitchFamily="18" charset="0"/>
              </a:rPr>
              <a:t>“</a:t>
            </a:r>
          </a:p>
          <a:p>
            <a:pPr algn="l">
              <a:lnSpc>
                <a:spcPct val="100000"/>
              </a:lnSpc>
              <a:spcBef>
                <a:spcPts val="0"/>
              </a:spcBef>
              <a:buClr>
                <a:srgbClr val="0070C0"/>
              </a:buClr>
            </a:pPr>
            <a:endParaRPr lang="en-US" sz="3200" dirty="0" smtClean="0">
              <a:latin typeface="Georgia" panose="02040502050405020303" pitchFamily="18" charset="0"/>
            </a:endParaRPr>
          </a:p>
          <a:p>
            <a:pPr algn="l">
              <a:lnSpc>
                <a:spcPct val="100000"/>
              </a:lnSpc>
              <a:spcBef>
                <a:spcPts val="0"/>
              </a:spcBef>
              <a:buClr>
                <a:srgbClr val="0070C0"/>
              </a:buClr>
            </a:pPr>
            <a:r>
              <a:rPr lang="en-US" sz="3200" i="1" dirty="0" smtClean="0">
                <a:latin typeface="Georgia" panose="02040502050405020303" pitchFamily="18" charset="0"/>
              </a:rPr>
              <a:t>M </a:t>
            </a:r>
            <a:r>
              <a:rPr lang="en-US" sz="3200" dirty="0" smtClean="0">
                <a:latin typeface="Georgia" panose="02040502050405020303" pitchFamily="18" charset="0"/>
              </a:rPr>
              <a:t>= 10, </a:t>
            </a:r>
            <a:r>
              <a:rPr lang="en-US" sz="3200" i="1" dirty="0" smtClean="0">
                <a:latin typeface="Georgia" panose="02040502050405020303" pitchFamily="18" charset="0"/>
              </a:rPr>
              <a:t>N</a:t>
            </a:r>
            <a:r>
              <a:rPr lang="en-US" sz="3200" dirty="0" smtClean="0">
                <a:latin typeface="Georgia" panose="02040502050405020303" pitchFamily="18" charset="0"/>
              </a:rPr>
              <a:t> = 8;</a:t>
            </a:r>
          </a:p>
          <a:p>
            <a:pPr algn="l">
              <a:lnSpc>
                <a:spcPct val="100000"/>
              </a:lnSpc>
              <a:spcBef>
                <a:spcPts val="0"/>
              </a:spcBef>
              <a:buClr>
                <a:srgbClr val="0070C0"/>
              </a:buClr>
            </a:pPr>
            <a:r>
              <a:rPr lang="en-US" sz="3200" i="1" dirty="0" smtClean="0">
                <a:latin typeface="Georgia" panose="02040502050405020303" pitchFamily="18" charset="0"/>
              </a:rPr>
              <a:t>x</a:t>
            </a:r>
            <a:r>
              <a:rPr lang="en-US" sz="3200" dirty="0" smtClean="0">
                <a:latin typeface="Georgia" panose="02040502050405020303" pitchFamily="18" charset="0"/>
              </a:rPr>
              <a:t>[</a:t>
            </a:r>
            <a:r>
              <a:rPr lang="en-US" sz="3200" dirty="0">
                <a:latin typeface="Georgia" panose="02040502050405020303" pitchFamily="18" charset="0"/>
              </a:rPr>
              <a:t>2</a:t>
            </a:r>
            <a:r>
              <a:rPr lang="en-US" sz="3200" dirty="0" smtClean="0">
                <a:latin typeface="Georgia" panose="02040502050405020303" pitchFamily="18" charset="0"/>
              </a:rPr>
              <a:t>] = ‘C’</a:t>
            </a:r>
          </a:p>
          <a:p>
            <a:pPr algn="l">
              <a:lnSpc>
                <a:spcPct val="100000"/>
              </a:lnSpc>
              <a:spcBef>
                <a:spcPts val="0"/>
              </a:spcBef>
              <a:buClr>
                <a:srgbClr val="0070C0"/>
              </a:buClr>
            </a:pPr>
            <a:r>
              <a:rPr lang="en-US" sz="3200" i="1" dirty="0" smtClean="0">
                <a:latin typeface="Georgia" panose="02040502050405020303" pitchFamily="18" charset="0"/>
              </a:rPr>
              <a:t>x</a:t>
            </a:r>
            <a:r>
              <a:rPr lang="en-US" sz="3200" dirty="0" smtClean="0">
                <a:latin typeface="Georgia" panose="02040502050405020303" pitchFamily="18" charset="0"/>
              </a:rPr>
              <a:t>[2</a:t>
            </a:r>
            <a:r>
              <a:rPr lang="en-US" sz="3200" i="1" dirty="0" smtClean="0">
                <a:latin typeface="Georgia" panose="02040502050405020303" pitchFamily="18" charset="0"/>
              </a:rPr>
              <a:t>..M</a:t>
            </a:r>
            <a:r>
              <a:rPr lang="en-US" sz="3200" dirty="0" smtClean="0">
                <a:latin typeface="Georgia" panose="02040502050405020303" pitchFamily="18" charset="0"/>
              </a:rPr>
              <a:t>] = "CAGTTACC“</a:t>
            </a:r>
          </a:p>
          <a:p>
            <a:pPr algn="l">
              <a:lnSpc>
                <a:spcPct val="100000"/>
              </a:lnSpc>
              <a:spcBef>
                <a:spcPts val="0"/>
              </a:spcBef>
              <a:buClr>
                <a:srgbClr val="0070C0"/>
              </a:buClr>
            </a:pPr>
            <a:r>
              <a:rPr lang="en-US" sz="3200" i="1" dirty="0" smtClean="0">
                <a:latin typeface="Georgia" panose="02040502050405020303" pitchFamily="18" charset="0"/>
              </a:rPr>
              <a:t>y</a:t>
            </a:r>
            <a:r>
              <a:rPr lang="en-US" sz="3200" dirty="0" smtClean="0">
                <a:latin typeface="Georgia" panose="02040502050405020303" pitchFamily="18" charset="0"/>
              </a:rPr>
              <a:t>[8</a:t>
            </a:r>
            <a:r>
              <a:rPr lang="en-US" sz="3200" i="1" dirty="0" smtClean="0">
                <a:latin typeface="Georgia" panose="02040502050405020303" pitchFamily="18" charset="0"/>
              </a:rPr>
              <a:t>..N</a:t>
            </a:r>
            <a:r>
              <a:rPr lang="en-US" sz="3200" dirty="0" smtClean="0">
                <a:latin typeface="Georgia" panose="02040502050405020303" pitchFamily="18" charset="0"/>
              </a:rPr>
              <a:t>] = </a:t>
            </a:r>
            <a:r>
              <a:rPr lang="en-US" sz="3200" dirty="0" smtClean="0">
                <a:latin typeface="Georgia" panose="02040502050405020303" pitchFamily="18" charset="0"/>
                <a:sym typeface="Symbol" panose="05050102010706020507" pitchFamily="18" charset="2"/>
              </a:rPr>
              <a:t></a:t>
            </a:r>
            <a:endParaRPr lang="en-US" sz="3200" dirty="0" smtClean="0">
              <a:latin typeface="Georgia" panose="02040502050405020303" pitchFamily="18" charset="0"/>
            </a:endParaRPr>
          </a:p>
          <a:p>
            <a:pPr algn="l">
              <a:lnSpc>
                <a:spcPct val="100000"/>
              </a:lnSpc>
              <a:spcBef>
                <a:spcPts val="0"/>
              </a:spcBef>
              <a:buClr>
                <a:srgbClr val="0070C0"/>
              </a:buClr>
            </a:pPr>
            <a:r>
              <a:rPr lang="en-US" sz="3200" dirty="0" smtClean="0">
                <a:latin typeface="Georgia" panose="02040502050405020303" pitchFamily="18" charset="0"/>
              </a:rPr>
              <a:t>			</a:t>
            </a:r>
          </a:p>
          <a:p>
            <a:pPr algn="l">
              <a:lnSpc>
                <a:spcPct val="100000"/>
              </a:lnSpc>
              <a:spcBef>
                <a:spcPts val="0"/>
              </a:spcBef>
              <a:buClr>
                <a:srgbClr val="0070C0"/>
              </a:buClr>
            </a:pPr>
            <a:endParaRPr lang="en-US" sz="3200" dirty="0" smtClean="0">
              <a:latin typeface="Georgia" panose="02040502050405020303" pitchFamily="18" charset="0"/>
            </a:endParaRPr>
          </a:p>
        </p:txBody>
      </p:sp>
    </p:spTree>
    <p:extLst>
      <p:ext uri="{BB962C8B-B14F-4D97-AF65-F5344CB8AC3E}">
        <p14:creationId xmlns:p14="http://schemas.microsoft.com/office/powerpoint/2010/main" val="419808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A recursive solution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3999" y="1245145"/>
            <a:ext cx="9418821" cy="4406899"/>
          </a:xfrm>
        </p:spPr>
        <p:txBody>
          <a:bodyPr>
            <a:noAutofit/>
          </a:bodyPr>
          <a:lstStyle/>
          <a:p>
            <a:pPr algn="l">
              <a:lnSpc>
                <a:spcPct val="100000"/>
              </a:lnSpc>
              <a:spcBef>
                <a:spcPts val="0"/>
              </a:spcBef>
              <a:buClr>
                <a:srgbClr val="0070C0"/>
              </a:buClr>
            </a:pPr>
            <a:r>
              <a:rPr lang="en-US" sz="2800" dirty="0" smtClean="0">
                <a:latin typeface="Georgia" panose="02040502050405020303" pitchFamily="18" charset="0"/>
              </a:rPr>
              <a:t>Consider the first pair of characters in an optimal alignment of </a:t>
            </a:r>
            <a:r>
              <a:rPr lang="en-US" sz="2800" i="1" dirty="0" smtClean="0">
                <a:solidFill>
                  <a:schemeClr val="accent1"/>
                </a:solidFill>
                <a:latin typeface="Georgia" panose="02040502050405020303" pitchFamily="18" charset="0"/>
              </a:rPr>
              <a:t>x</a:t>
            </a:r>
            <a:r>
              <a:rPr lang="en-US" sz="2800" dirty="0" smtClean="0">
                <a:solidFill>
                  <a:schemeClr val="accent1"/>
                </a:solidFill>
                <a:latin typeface="Georgia" panose="02040502050405020303" pitchFamily="18" charset="0"/>
              </a:rPr>
              <a:t>[</a:t>
            </a:r>
            <a:r>
              <a:rPr lang="en-US" sz="2800" i="1" dirty="0" err="1" smtClean="0">
                <a:solidFill>
                  <a:schemeClr val="accent1"/>
                </a:solidFill>
                <a:latin typeface="Georgia" panose="02040502050405020303" pitchFamily="18" charset="0"/>
              </a:rPr>
              <a:t>i</a:t>
            </a:r>
            <a:r>
              <a:rPr lang="en-US" sz="2800" i="1" dirty="0" smtClean="0">
                <a:solidFill>
                  <a:schemeClr val="accent1"/>
                </a:solidFill>
                <a:latin typeface="Georgia" panose="02040502050405020303" pitchFamily="18" charset="0"/>
              </a:rPr>
              <a:t>..M</a:t>
            </a:r>
            <a:r>
              <a:rPr lang="en-US" sz="2800" dirty="0" smtClean="0">
                <a:solidFill>
                  <a:schemeClr val="accent1"/>
                </a:solidFill>
                <a:latin typeface="Georgia" panose="02040502050405020303" pitchFamily="18" charset="0"/>
              </a:rPr>
              <a:t>] </a:t>
            </a:r>
            <a:r>
              <a:rPr lang="en-US" sz="2800" dirty="0" smtClean="0">
                <a:latin typeface="Georgia" panose="02040502050405020303" pitchFamily="18" charset="0"/>
              </a:rPr>
              <a:t>with </a:t>
            </a:r>
            <a:r>
              <a:rPr lang="en-US" sz="2800" i="1" dirty="0" smtClean="0">
                <a:solidFill>
                  <a:schemeClr val="accent1"/>
                </a:solidFill>
                <a:latin typeface="Georgia" panose="02040502050405020303" pitchFamily="18" charset="0"/>
              </a:rPr>
              <a:t>y</a:t>
            </a:r>
            <a:r>
              <a:rPr lang="en-US" sz="2800" dirty="0" smtClean="0">
                <a:solidFill>
                  <a:schemeClr val="accent1"/>
                </a:solidFill>
                <a:latin typeface="Georgia" panose="02040502050405020303" pitchFamily="18" charset="0"/>
              </a:rPr>
              <a:t>[</a:t>
            </a:r>
            <a:r>
              <a:rPr lang="en-US" sz="2800" i="1" dirty="0" err="1" smtClean="0">
                <a:solidFill>
                  <a:schemeClr val="accent1"/>
                </a:solidFill>
                <a:latin typeface="Georgia" panose="02040502050405020303" pitchFamily="18" charset="0"/>
              </a:rPr>
              <a:t>j..N</a:t>
            </a:r>
            <a:r>
              <a:rPr lang="en-US" sz="2800" dirty="0" smtClean="0">
                <a:solidFill>
                  <a:schemeClr val="accent1"/>
                </a:solidFill>
                <a:latin typeface="Georgia" panose="02040502050405020303" pitchFamily="18" charset="0"/>
              </a:rPr>
              <a:t>]</a:t>
            </a:r>
          </a:p>
          <a:p>
            <a:pPr algn="l">
              <a:lnSpc>
                <a:spcPct val="100000"/>
              </a:lnSpc>
              <a:spcBef>
                <a:spcPts val="1200"/>
              </a:spcBef>
              <a:buClr>
                <a:srgbClr val="0070C0"/>
              </a:buClr>
            </a:pPr>
            <a:r>
              <a:rPr lang="en-US" sz="2800" dirty="0" smtClean="0">
                <a:latin typeface="Georgia" panose="02040502050405020303" pitchFamily="18" charset="0"/>
              </a:rPr>
              <a:t>The optimal alignment matches:</a:t>
            </a:r>
          </a:p>
          <a:p>
            <a:pPr marL="514350" indent="-514350" algn="l">
              <a:lnSpc>
                <a:spcPct val="100000"/>
              </a:lnSpc>
              <a:spcBef>
                <a:spcPts val="0"/>
              </a:spcBef>
              <a:buClr>
                <a:srgbClr val="0070C0"/>
              </a:buClr>
              <a:buFont typeface="+mj-lt"/>
              <a:buAutoNum type="arabicPeriod"/>
            </a:pPr>
            <a:r>
              <a:rPr lang="en-US" sz="2600" i="1" dirty="0" smtClean="0">
                <a:solidFill>
                  <a:srgbClr val="C00000"/>
                </a:solidFill>
                <a:latin typeface="Georgia" panose="02040502050405020303" pitchFamily="18" charset="0"/>
              </a:rPr>
              <a:t>x</a:t>
            </a:r>
            <a:r>
              <a:rPr lang="en-US" sz="2600" dirty="0" smtClean="0">
                <a:solidFill>
                  <a:srgbClr val="C00000"/>
                </a:solidFill>
                <a:latin typeface="Georgia" panose="02040502050405020303" pitchFamily="18" charset="0"/>
              </a:rPr>
              <a:t>[</a:t>
            </a:r>
            <a:r>
              <a:rPr lang="en-US" sz="2600" i="1" dirty="0" err="1" smtClean="0">
                <a:solidFill>
                  <a:srgbClr val="C00000"/>
                </a:solidFill>
                <a:latin typeface="Georgia" panose="02040502050405020303" pitchFamily="18" charset="0"/>
              </a:rPr>
              <a:t>i</a:t>
            </a:r>
            <a:r>
              <a:rPr lang="en-US" sz="2600" dirty="0" smtClean="0">
                <a:solidFill>
                  <a:srgbClr val="C00000"/>
                </a:solidFill>
                <a:latin typeface="Georgia" panose="02040502050405020303" pitchFamily="18" charset="0"/>
              </a:rPr>
              <a:t>]</a:t>
            </a:r>
            <a:r>
              <a:rPr lang="en-US" sz="2600" dirty="0" smtClean="0">
                <a:latin typeface="Georgia" panose="02040502050405020303" pitchFamily="18" charset="0"/>
              </a:rPr>
              <a:t> up with </a:t>
            </a:r>
            <a:r>
              <a:rPr lang="en-US" sz="2600" i="1" dirty="0" smtClean="0">
                <a:solidFill>
                  <a:srgbClr val="C00000"/>
                </a:solidFill>
                <a:latin typeface="Georgia" panose="02040502050405020303" pitchFamily="18" charset="0"/>
              </a:rPr>
              <a:t>y</a:t>
            </a:r>
            <a:r>
              <a:rPr lang="en-US" sz="2600" dirty="0" smtClean="0">
                <a:solidFill>
                  <a:srgbClr val="C00000"/>
                </a:solidFill>
                <a:latin typeface="Georgia" panose="02040502050405020303" pitchFamily="18" charset="0"/>
              </a:rPr>
              <a:t>[</a:t>
            </a:r>
            <a:r>
              <a:rPr lang="en-US" sz="2600" i="1" dirty="0" smtClean="0">
                <a:solidFill>
                  <a:srgbClr val="C00000"/>
                </a:solidFill>
                <a:latin typeface="Georgia" panose="02040502050405020303" pitchFamily="18" charset="0"/>
              </a:rPr>
              <a:t>j</a:t>
            </a:r>
            <a:r>
              <a:rPr lang="en-US" sz="2600" dirty="0" smtClean="0">
                <a:solidFill>
                  <a:srgbClr val="C00000"/>
                </a:solidFill>
                <a:latin typeface="Georgia" panose="02040502050405020303" pitchFamily="18" charset="0"/>
              </a:rPr>
              <a:t>]</a:t>
            </a:r>
          </a:p>
          <a:p>
            <a:pPr marL="971550" lvl="1" indent="-514350" algn="l">
              <a:lnSpc>
                <a:spcPct val="100000"/>
              </a:lnSpc>
              <a:spcBef>
                <a:spcPts val="0"/>
              </a:spcBef>
              <a:buClr>
                <a:srgbClr val="0070C0"/>
              </a:buClr>
              <a:buFont typeface="Arial" panose="020B0604020202020204" pitchFamily="34" charset="0"/>
              <a:buChar char="•"/>
            </a:pPr>
            <a:r>
              <a:rPr lang="en-US" sz="2400" dirty="0" smtClean="0">
                <a:solidFill>
                  <a:srgbClr val="C00000"/>
                </a:solidFill>
                <a:latin typeface="Georgia" panose="02040502050405020303" pitchFamily="18" charset="0"/>
              </a:rPr>
              <a:t>penalty</a:t>
            </a:r>
            <a:r>
              <a:rPr lang="en-US" sz="2400" dirty="0" smtClean="0">
                <a:latin typeface="Georgia" panose="02040502050405020303" pitchFamily="18" charset="0"/>
              </a:rPr>
              <a:t> of either </a:t>
            </a:r>
            <a:r>
              <a:rPr lang="en-US" sz="2400" b="1" dirty="0" smtClean="0">
                <a:solidFill>
                  <a:srgbClr val="C00000"/>
                </a:solidFill>
                <a:latin typeface="Courier New" panose="02070309020205020404" pitchFamily="49" charset="0"/>
                <a:cs typeface="Courier New" panose="02070309020205020404" pitchFamily="49" charset="0"/>
              </a:rPr>
              <a:t>0</a:t>
            </a:r>
            <a:r>
              <a:rPr lang="en-US" sz="2400" dirty="0" smtClean="0">
                <a:latin typeface="Georgia" panose="02040502050405020303" pitchFamily="18" charset="0"/>
              </a:rPr>
              <a:t> or </a:t>
            </a:r>
            <a:r>
              <a:rPr lang="en-US" sz="2400" b="1" dirty="0" smtClean="0">
                <a:solidFill>
                  <a:srgbClr val="C00000"/>
                </a:solidFill>
                <a:latin typeface="Courier New" panose="02070309020205020404" pitchFamily="49" charset="0"/>
                <a:cs typeface="Courier New" panose="02070309020205020404" pitchFamily="49" charset="0"/>
              </a:rPr>
              <a:t>1</a:t>
            </a:r>
          </a:p>
          <a:p>
            <a:pPr marL="971550" lvl="1" indent="-514350" algn="l">
              <a:lnSpc>
                <a:spcPct val="100000"/>
              </a:lnSpc>
              <a:spcBef>
                <a:spcPts val="0"/>
              </a:spcBef>
              <a:buClr>
                <a:srgbClr val="0070C0"/>
              </a:buClr>
              <a:buFont typeface="Arial" panose="020B0604020202020204" pitchFamily="34" charset="0"/>
              <a:buChar char="•"/>
            </a:pPr>
            <a:r>
              <a:rPr lang="en-US" sz="2400" dirty="0" smtClean="0">
                <a:latin typeface="Georgia" panose="02040502050405020303" pitchFamily="18" charset="0"/>
                <a:cs typeface="Courier New" panose="02070309020205020404" pitchFamily="49" charset="0"/>
              </a:rPr>
              <a:t>align </a:t>
            </a:r>
            <a:r>
              <a:rPr lang="en-US" sz="2400" i="1" dirty="0" smtClean="0">
                <a:solidFill>
                  <a:srgbClr val="0070C0"/>
                </a:solidFill>
                <a:latin typeface="Georgia" panose="02040502050405020303" pitchFamily="18" charset="0"/>
                <a:cs typeface="Courier New" panose="02070309020205020404" pitchFamily="49" charset="0"/>
              </a:rPr>
              <a:t>x</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i</a:t>
            </a:r>
            <a:r>
              <a:rPr lang="en-US" sz="2400" dirty="0" smtClean="0">
                <a:solidFill>
                  <a:srgbClr val="0070C0"/>
                </a:solidFill>
                <a:latin typeface="Georgia" panose="02040502050405020303" pitchFamily="18"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1</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M</a:t>
            </a:r>
            <a:r>
              <a:rPr lang="en-US" sz="2400" dirty="0" smtClean="0">
                <a:solidFill>
                  <a:srgbClr val="0070C0"/>
                </a:solidFill>
                <a:latin typeface="Georgia" panose="02040502050405020303" pitchFamily="18" charset="0"/>
                <a:cs typeface="Courier New" panose="02070309020205020404" pitchFamily="49" charset="0"/>
              </a:rPr>
              <a:t>] </a:t>
            </a:r>
            <a:r>
              <a:rPr lang="en-US" sz="2400" dirty="0" smtClean="0">
                <a:latin typeface="Georgia" panose="02040502050405020303" pitchFamily="18" charset="0"/>
                <a:cs typeface="Courier New" panose="02070309020205020404" pitchFamily="49" charset="0"/>
              </a:rPr>
              <a:t>with </a:t>
            </a:r>
            <a:r>
              <a:rPr lang="en-US" sz="2400" i="1" dirty="0" smtClean="0">
                <a:solidFill>
                  <a:srgbClr val="0070C0"/>
                </a:solidFill>
                <a:latin typeface="Georgia" panose="02040502050405020303" pitchFamily="18" charset="0"/>
                <a:cs typeface="Courier New" panose="02070309020205020404" pitchFamily="49" charset="0"/>
              </a:rPr>
              <a:t>y</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j</a:t>
            </a:r>
            <a:r>
              <a:rPr lang="en-US" sz="2400" dirty="0" smtClean="0">
                <a:solidFill>
                  <a:srgbClr val="0070C0"/>
                </a:solidFill>
                <a:latin typeface="Georgia" panose="02040502050405020303" pitchFamily="18" charset="0"/>
                <a:cs typeface="Courier New" panose="02070309020205020404" pitchFamily="49" charset="0"/>
              </a:rPr>
              <a:t>+1..</a:t>
            </a:r>
            <a:r>
              <a:rPr lang="en-US" sz="2400" i="1" dirty="0" smtClean="0">
                <a:solidFill>
                  <a:srgbClr val="0070C0"/>
                </a:solidFill>
                <a:latin typeface="Georgia" panose="02040502050405020303" pitchFamily="18" charset="0"/>
                <a:cs typeface="Courier New" panose="02070309020205020404" pitchFamily="49" charset="0"/>
              </a:rPr>
              <a:t>N</a:t>
            </a:r>
            <a:r>
              <a:rPr lang="en-US" sz="2400" dirty="0" smtClean="0">
                <a:solidFill>
                  <a:srgbClr val="0070C0"/>
                </a:solidFill>
                <a:latin typeface="Georgia" panose="02040502050405020303" pitchFamily="18" charset="0"/>
                <a:cs typeface="Courier New" panose="02070309020205020404" pitchFamily="49" charset="0"/>
              </a:rPr>
              <a:t>] </a:t>
            </a:r>
            <a:r>
              <a:rPr lang="en-US" sz="2400" dirty="0" smtClean="0">
                <a:latin typeface="Georgia" panose="02040502050405020303" pitchFamily="18" charset="0"/>
                <a:cs typeface="Courier New" panose="02070309020205020404" pitchFamily="49" charset="0"/>
              </a:rPr>
              <a:t>─ </a:t>
            </a:r>
            <a:r>
              <a:rPr lang="en-US" sz="2400" i="1" dirty="0" smtClean="0">
                <a:solidFill>
                  <a:schemeClr val="accent1"/>
                </a:solidFill>
                <a:latin typeface="Georgia" panose="02040502050405020303" pitchFamily="18" charset="0"/>
                <a:cs typeface="Courier New" panose="02070309020205020404" pitchFamily="49" charset="0"/>
              </a:rPr>
              <a:t>suffixes</a:t>
            </a:r>
            <a:r>
              <a:rPr lang="en-US" sz="2400" dirty="0" smtClean="0">
                <a:solidFill>
                  <a:schemeClr val="accent1"/>
                </a:solidFill>
                <a:latin typeface="Georgia" panose="02040502050405020303" pitchFamily="18" charset="0"/>
                <a:cs typeface="Courier New" panose="02070309020205020404" pitchFamily="49" charset="0"/>
              </a:rPr>
              <a:t> </a:t>
            </a:r>
            <a:r>
              <a:rPr lang="en-US" sz="2400" dirty="0" smtClean="0">
                <a:latin typeface="Georgia" panose="02040502050405020303" pitchFamily="18" charset="0"/>
                <a:cs typeface="Courier New" panose="02070309020205020404" pitchFamily="49" charset="0"/>
              </a:rPr>
              <a:t>of the original inputs</a:t>
            </a:r>
          </a:p>
          <a:p>
            <a:pPr marL="514350" indent="-514350" algn="l">
              <a:lnSpc>
                <a:spcPct val="100000"/>
              </a:lnSpc>
              <a:spcBef>
                <a:spcPts val="0"/>
              </a:spcBef>
              <a:buClr>
                <a:srgbClr val="0070C0"/>
              </a:buClr>
              <a:buFont typeface="+mj-lt"/>
              <a:buAutoNum type="arabicPeriod"/>
            </a:pPr>
            <a:r>
              <a:rPr lang="en-US" sz="2600" i="1" dirty="0" smtClean="0">
                <a:solidFill>
                  <a:srgbClr val="C00000"/>
                </a:solidFill>
                <a:latin typeface="Georgia" panose="02040502050405020303" pitchFamily="18" charset="0"/>
              </a:rPr>
              <a:t>x</a:t>
            </a:r>
            <a:r>
              <a:rPr lang="en-US" sz="2600" dirty="0" smtClean="0">
                <a:solidFill>
                  <a:srgbClr val="C00000"/>
                </a:solidFill>
                <a:latin typeface="Georgia" panose="02040502050405020303" pitchFamily="18" charset="0"/>
              </a:rPr>
              <a:t>[</a:t>
            </a:r>
            <a:r>
              <a:rPr lang="en-US" sz="2600" i="1" dirty="0" err="1" smtClean="0">
                <a:solidFill>
                  <a:srgbClr val="C00000"/>
                </a:solidFill>
                <a:latin typeface="Georgia" panose="02040502050405020303" pitchFamily="18" charset="0"/>
              </a:rPr>
              <a:t>i</a:t>
            </a:r>
            <a:r>
              <a:rPr lang="en-US" sz="2600" dirty="0" smtClean="0">
                <a:solidFill>
                  <a:srgbClr val="C00000"/>
                </a:solidFill>
                <a:latin typeface="Georgia" panose="02040502050405020303" pitchFamily="18" charset="0"/>
              </a:rPr>
              <a:t>]</a:t>
            </a:r>
            <a:r>
              <a:rPr lang="en-US" sz="2600" dirty="0" smtClean="0">
                <a:latin typeface="Georgia" panose="02040502050405020303" pitchFamily="18" charset="0"/>
              </a:rPr>
              <a:t> up with a </a:t>
            </a:r>
            <a:r>
              <a:rPr lang="en-US" sz="2600" i="1" dirty="0" smtClean="0">
                <a:solidFill>
                  <a:srgbClr val="C00000"/>
                </a:solidFill>
                <a:latin typeface="Georgia" panose="02040502050405020303" pitchFamily="18" charset="0"/>
              </a:rPr>
              <a:t>gap</a:t>
            </a:r>
          </a:p>
          <a:p>
            <a:pPr marL="971550" lvl="1" indent="-514350" algn="l">
              <a:lnSpc>
                <a:spcPct val="100000"/>
              </a:lnSpc>
              <a:spcBef>
                <a:spcPts val="0"/>
              </a:spcBef>
              <a:buClr>
                <a:srgbClr val="0070C0"/>
              </a:buClr>
              <a:buFont typeface="Arial" panose="020B0604020202020204" pitchFamily="34" charset="0"/>
              <a:buChar char="•"/>
            </a:pPr>
            <a:r>
              <a:rPr lang="en-US" sz="2400" dirty="0" smtClean="0">
                <a:solidFill>
                  <a:srgbClr val="C00000"/>
                </a:solidFill>
                <a:latin typeface="Georgia" panose="02040502050405020303" pitchFamily="18" charset="0"/>
              </a:rPr>
              <a:t>penalty </a:t>
            </a:r>
            <a:r>
              <a:rPr lang="en-US" sz="2400" dirty="0" smtClean="0">
                <a:latin typeface="Georgia" panose="02040502050405020303" pitchFamily="18" charset="0"/>
              </a:rPr>
              <a:t>of </a:t>
            </a:r>
            <a:r>
              <a:rPr lang="en-US" sz="2400" b="1" dirty="0" smtClean="0">
                <a:solidFill>
                  <a:srgbClr val="C00000"/>
                </a:solidFill>
                <a:latin typeface="Courier New" panose="02070309020205020404" pitchFamily="49" charset="0"/>
                <a:cs typeface="Courier New" panose="02070309020205020404" pitchFamily="49" charset="0"/>
              </a:rPr>
              <a:t>2</a:t>
            </a:r>
          </a:p>
          <a:p>
            <a:pPr marL="971550" lvl="1" indent="-514350" algn="l">
              <a:lnSpc>
                <a:spcPct val="100000"/>
              </a:lnSpc>
              <a:spcBef>
                <a:spcPts val="0"/>
              </a:spcBef>
              <a:buClr>
                <a:srgbClr val="0070C0"/>
              </a:buClr>
              <a:buFont typeface="Arial" panose="020B0604020202020204" pitchFamily="34" charset="0"/>
              <a:buChar char="•"/>
            </a:pPr>
            <a:r>
              <a:rPr lang="en-US" sz="2400" dirty="0" smtClean="0">
                <a:latin typeface="Georgia" panose="02040502050405020303" pitchFamily="18" charset="0"/>
                <a:cs typeface="Courier New" panose="02070309020205020404" pitchFamily="49" charset="0"/>
              </a:rPr>
              <a:t>need to align </a:t>
            </a:r>
            <a:r>
              <a:rPr lang="en-US" sz="2400" i="1" dirty="0" smtClean="0">
                <a:solidFill>
                  <a:srgbClr val="0070C0"/>
                </a:solidFill>
                <a:latin typeface="Georgia" panose="02040502050405020303" pitchFamily="18" charset="0"/>
                <a:cs typeface="Courier New" panose="02070309020205020404" pitchFamily="49" charset="0"/>
              </a:rPr>
              <a:t>x</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i</a:t>
            </a:r>
            <a:r>
              <a:rPr lang="en-US" sz="2400" dirty="0" smtClean="0">
                <a:solidFill>
                  <a:srgbClr val="0070C0"/>
                </a:solidFill>
                <a:latin typeface="Georgia" panose="02040502050405020303" pitchFamily="18"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1</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M</a:t>
            </a:r>
            <a:r>
              <a:rPr lang="en-US" sz="2400" dirty="0" smtClean="0">
                <a:solidFill>
                  <a:srgbClr val="0070C0"/>
                </a:solidFill>
                <a:latin typeface="Georgia" panose="02040502050405020303" pitchFamily="18" charset="0"/>
                <a:cs typeface="Courier New" panose="02070309020205020404" pitchFamily="49" charset="0"/>
              </a:rPr>
              <a:t>] </a:t>
            </a:r>
            <a:r>
              <a:rPr lang="en-US" sz="2400" dirty="0" smtClean="0">
                <a:latin typeface="Georgia" panose="02040502050405020303" pitchFamily="18" charset="0"/>
                <a:cs typeface="Courier New" panose="02070309020205020404" pitchFamily="49" charset="0"/>
              </a:rPr>
              <a:t>with </a:t>
            </a:r>
            <a:r>
              <a:rPr lang="en-US" sz="2400" i="1" dirty="0" smtClean="0">
                <a:solidFill>
                  <a:srgbClr val="0070C0"/>
                </a:solidFill>
                <a:latin typeface="Georgia" panose="02040502050405020303" pitchFamily="18" charset="0"/>
                <a:cs typeface="Courier New" panose="02070309020205020404" pitchFamily="49" charset="0"/>
              </a:rPr>
              <a:t>y</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err="1" smtClean="0">
                <a:solidFill>
                  <a:srgbClr val="0070C0"/>
                </a:solidFill>
                <a:latin typeface="Georgia" panose="02040502050405020303" pitchFamily="18" charset="0"/>
                <a:cs typeface="Courier New" panose="02070309020205020404" pitchFamily="49" charset="0"/>
              </a:rPr>
              <a:t>j</a:t>
            </a:r>
            <a:r>
              <a:rPr lang="en-US" sz="2400" dirty="0" err="1" smtClean="0">
                <a:solidFill>
                  <a:srgbClr val="0070C0"/>
                </a:solidFill>
                <a:latin typeface="Georgia" panose="02040502050405020303" pitchFamily="18" charset="0"/>
                <a:cs typeface="Courier New" panose="02070309020205020404" pitchFamily="49" charset="0"/>
              </a:rPr>
              <a:t>..</a:t>
            </a:r>
            <a:r>
              <a:rPr lang="en-US" sz="2400" i="1" dirty="0" err="1" smtClean="0">
                <a:solidFill>
                  <a:srgbClr val="0070C0"/>
                </a:solidFill>
                <a:latin typeface="Georgia" panose="02040502050405020303" pitchFamily="18" charset="0"/>
                <a:cs typeface="Courier New" panose="02070309020205020404" pitchFamily="49" charset="0"/>
              </a:rPr>
              <a:t>N</a:t>
            </a:r>
            <a:r>
              <a:rPr lang="en-US" sz="2400" dirty="0" smtClean="0">
                <a:solidFill>
                  <a:srgbClr val="0070C0"/>
                </a:solidFill>
                <a:latin typeface="Georgia" panose="02040502050405020303" pitchFamily="18" charset="0"/>
                <a:cs typeface="Courier New" panose="02070309020205020404" pitchFamily="49" charset="0"/>
              </a:rPr>
              <a:t>] </a:t>
            </a:r>
            <a:r>
              <a:rPr lang="en-US" sz="2400" dirty="0" smtClean="0">
                <a:latin typeface="Georgia" panose="02040502050405020303" pitchFamily="18" charset="0"/>
                <a:cs typeface="Courier New" panose="02070309020205020404" pitchFamily="49" charset="0"/>
              </a:rPr>
              <a:t>─ 1st input is  proper </a:t>
            </a:r>
            <a:r>
              <a:rPr lang="en-US" sz="2400" i="1" dirty="0" smtClean="0">
                <a:solidFill>
                  <a:schemeClr val="accent1"/>
                </a:solidFill>
                <a:latin typeface="Georgia" panose="02040502050405020303" pitchFamily="18" charset="0"/>
                <a:cs typeface="Courier New" panose="02070309020205020404" pitchFamily="49" charset="0"/>
              </a:rPr>
              <a:t>suffix</a:t>
            </a:r>
            <a:endParaRPr lang="en-US" sz="2400" dirty="0" smtClean="0">
              <a:latin typeface="Georgia" panose="02040502050405020303" pitchFamily="18" charset="0"/>
              <a:cs typeface="Courier New" panose="02070309020205020404" pitchFamily="49" charset="0"/>
            </a:endParaRPr>
          </a:p>
          <a:p>
            <a:pPr marL="514350" indent="-514350" algn="l">
              <a:lnSpc>
                <a:spcPct val="100000"/>
              </a:lnSpc>
              <a:spcBef>
                <a:spcPts val="0"/>
              </a:spcBef>
              <a:buClr>
                <a:srgbClr val="0070C0"/>
              </a:buClr>
              <a:buFont typeface="+mj-lt"/>
              <a:buAutoNum type="arabicPeriod"/>
            </a:pPr>
            <a:r>
              <a:rPr lang="en-US" sz="2600" i="1" dirty="0" smtClean="0">
                <a:solidFill>
                  <a:srgbClr val="C00000"/>
                </a:solidFill>
                <a:latin typeface="Georgia" panose="02040502050405020303" pitchFamily="18" charset="0"/>
                <a:cs typeface="Courier New" panose="02070309020205020404" pitchFamily="49" charset="0"/>
              </a:rPr>
              <a:t>y</a:t>
            </a:r>
            <a:r>
              <a:rPr lang="en-US" sz="2600" dirty="0" smtClean="0">
                <a:solidFill>
                  <a:srgbClr val="C00000"/>
                </a:solidFill>
                <a:latin typeface="Georgia" panose="02040502050405020303" pitchFamily="18" charset="0"/>
                <a:cs typeface="Courier New" panose="02070309020205020404" pitchFamily="49" charset="0"/>
              </a:rPr>
              <a:t>[</a:t>
            </a:r>
            <a:r>
              <a:rPr lang="en-US" sz="2600" i="1" dirty="0" smtClean="0">
                <a:solidFill>
                  <a:srgbClr val="C00000"/>
                </a:solidFill>
                <a:latin typeface="Georgia" panose="02040502050405020303" pitchFamily="18" charset="0"/>
                <a:cs typeface="Courier New" panose="02070309020205020404" pitchFamily="49" charset="0"/>
              </a:rPr>
              <a:t>j</a:t>
            </a:r>
            <a:r>
              <a:rPr lang="en-US" sz="2600" dirty="0" smtClean="0">
                <a:solidFill>
                  <a:srgbClr val="C00000"/>
                </a:solidFill>
                <a:latin typeface="Georgia" panose="02040502050405020303" pitchFamily="18" charset="0"/>
                <a:cs typeface="Courier New" panose="02070309020205020404" pitchFamily="49" charset="0"/>
              </a:rPr>
              <a:t>]</a:t>
            </a:r>
            <a:r>
              <a:rPr lang="en-US" sz="2600" dirty="0" smtClean="0">
                <a:solidFill>
                  <a:schemeClr val="accent1"/>
                </a:solidFill>
                <a:latin typeface="Georgia" panose="02040502050405020303" pitchFamily="18" charset="0"/>
                <a:cs typeface="Courier New" panose="02070309020205020404" pitchFamily="49" charset="0"/>
              </a:rPr>
              <a:t> </a:t>
            </a:r>
            <a:r>
              <a:rPr lang="en-US" sz="2600" dirty="0" smtClean="0">
                <a:latin typeface="Georgia" panose="02040502050405020303" pitchFamily="18" charset="0"/>
                <a:cs typeface="Courier New" panose="02070309020205020404" pitchFamily="49" charset="0"/>
              </a:rPr>
              <a:t>up with a </a:t>
            </a:r>
            <a:r>
              <a:rPr lang="en-US" sz="2600" dirty="0" smtClean="0">
                <a:solidFill>
                  <a:srgbClr val="C00000"/>
                </a:solidFill>
                <a:latin typeface="Georgia" panose="02040502050405020303" pitchFamily="18" charset="0"/>
                <a:cs typeface="Courier New" panose="02070309020205020404" pitchFamily="49" charset="0"/>
              </a:rPr>
              <a:t>gap</a:t>
            </a:r>
          </a:p>
          <a:p>
            <a:pPr marL="971550" lvl="1" indent="-514350" algn="l">
              <a:lnSpc>
                <a:spcPct val="100000"/>
              </a:lnSpc>
              <a:spcBef>
                <a:spcPts val="0"/>
              </a:spcBef>
              <a:buClr>
                <a:srgbClr val="0070C0"/>
              </a:buClr>
              <a:buFont typeface="Arial" panose="020B0604020202020204" pitchFamily="34" charset="0"/>
              <a:buChar char="•"/>
            </a:pPr>
            <a:r>
              <a:rPr lang="en-US" sz="2400" dirty="0" smtClean="0">
                <a:solidFill>
                  <a:srgbClr val="C00000"/>
                </a:solidFill>
                <a:latin typeface="Georgia" panose="02040502050405020303" pitchFamily="18" charset="0"/>
              </a:rPr>
              <a:t>penalty</a:t>
            </a:r>
            <a:r>
              <a:rPr lang="en-US" sz="2400" dirty="0" smtClean="0">
                <a:latin typeface="Georgia" panose="02040502050405020303" pitchFamily="18" charset="0"/>
              </a:rPr>
              <a:t> of </a:t>
            </a:r>
            <a:r>
              <a:rPr lang="en-US" sz="2400" b="1" dirty="0" smtClean="0">
                <a:solidFill>
                  <a:srgbClr val="C00000"/>
                </a:solidFill>
                <a:latin typeface="Courier New" panose="02070309020205020404" pitchFamily="49" charset="0"/>
                <a:cs typeface="Courier New" panose="02070309020205020404" pitchFamily="49" charset="0"/>
              </a:rPr>
              <a:t>2</a:t>
            </a:r>
          </a:p>
          <a:p>
            <a:pPr marL="971550" lvl="1" indent="-514350" algn="l">
              <a:lnSpc>
                <a:spcPct val="100000"/>
              </a:lnSpc>
              <a:spcBef>
                <a:spcPts val="0"/>
              </a:spcBef>
              <a:buClr>
                <a:srgbClr val="0070C0"/>
              </a:buClr>
              <a:buFont typeface="Arial" panose="020B0604020202020204" pitchFamily="34" charset="0"/>
              <a:buChar char="•"/>
            </a:pPr>
            <a:r>
              <a:rPr lang="en-US" sz="2400" dirty="0" smtClean="0">
                <a:latin typeface="Georgia" panose="02040502050405020303" pitchFamily="18" charset="0"/>
                <a:cs typeface="Courier New" panose="02070309020205020404" pitchFamily="49" charset="0"/>
              </a:rPr>
              <a:t>align </a:t>
            </a:r>
            <a:r>
              <a:rPr lang="en-US" sz="2400" i="1" dirty="0" smtClean="0">
                <a:solidFill>
                  <a:srgbClr val="0070C0"/>
                </a:solidFill>
                <a:latin typeface="Georgia" panose="02040502050405020303" pitchFamily="18" charset="0"/>
                <a:cs typeface="Courier New" panose="02070309020205020404" pitchFamily="49" charset="0"/>
              </a:rPr>
              <a:t>x</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err="1" smtClean="0">
                <a:solidFill>
                  <a:srgbClr val="0070C0"/>
                </a:solidFill>
                <a:latin typeface="Georgia" panose="02040502050405020303" pitchFamily="18" charset="0"/>
                <a:cs typeface="Courier New" panose="02070309020205020404" pitchFamily="49" charset="0"/>
              </a:rPr>
              <a:t>i</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M</a:t>
            </a:r>
            <a:r>
              <a:rPr lang="en-US" sz="2400" dirty="0" smtClean="0">
                <a:solidFill>
                  <a:srgbClr val="0070C0"/>
                </a:solidFill>
                <a:latin typeface="Georgia" panose="02040502050405020303" pitchFamily="18" charset="0"/>
                <a:cs typeface="Courier New" panose="02070309020205020404" pitchFamily="49" charset="0"/>
              </a:rPr>
              <a:t>] </a:t>
            </a:r>
            <a:r>
              <a:rPr lang="en-US" sz="2400" dirty="0" smtClean="0">
                <a:latin typeface="Georgia" panose="02040502050405020303" pitchFamily="18" charset="0"/>
                <a:cs typeface="Courier New" panose="02070309020205020404" pitchFamily="49" charset="0"/>
              </a:rPr>
              <a:t>with </a:t>
            </a:r>
            <a:r>
              <a:rPr lang="en-US" sz="2400" i="1" dirty="0" smtClean="0">
                <a:solidFill>
                  <a:srgbClr val="0070C0"/>
                </a:solidFill>
                <a:latin typeface="Georgia" panose="02040502050405020303" pitchFamily="18" charset="0"/>
                <a:cs typeface="Courier New" panose="02070309020205020404" pitchFamily="49" charset="0"/>
              </a:rPr>
              <a:t>y</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j</a:t>
            </a:r>
            <a:r>
              <a:rPr lang="en-US" sz="2400" dirty="0" smtClean="0">
                <a:solidFill>
                  <a:srgbClr val="0070C0"/>
                </a:solidFill>
                <a:latin typeface="Georgia" panose="02040502050405020303" pitchFamily="18"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1</a:t>
            </a:r>
            <a:r>
              <a:rPr lang="en-US" sz="2400" dirty="0" smtClean="0">
                <a:solidFill>
                  <a:srgbClr val="0070C0"/>
                </a:solidFill>
                <a:latin typeface="Georgia" panose="02040502050405020303" pitchFamily="18" charset="0"/>
                <a:cs typeface="Courier New" panose="02070309020205020404" pitchFamily="49" charset="0"/>
              </a:rPr>
              <a:t>..</a:t>
            </a:r>
            <a:r>
              <a:rPr lang="en-US" sz="2400" i="1" dirty="0" smtClean="0">
                <a:solidFill>
                  <a:srgbClr val="0070C0"/>
                </a:solidFill>
                <a:latin typeface="Georgia" panose="02040502050405020303" pitchFamily="18" charset="0"/>
                <a:cs typeface="Courier New" panose="02070309020205020404" pitchFamily="49" charset="0"/>
              </a:rPr>
              <a:t>N</a:t>
            </a:r>
            <a:r>
              <a:rPr lang="en-US" sz="2400" dirty="0" smtClean="0">
                <a:solidFill>
                  <a:srgbClr val="0070C0"/>
                </a:solidFill>
                <a:latin typeface="Georgia" panose="02040502050405020303" pitchFamily="18" charset="0"/>
                <a:cs typeface="Courier New" panose="02070309020205020404" pitchFamily="49" charset="0"/>
              </a:rPr>
              <a:t>] </a:t>
            </a:r>
            <a:r>
              <a:rPr lang="en-US" sz="2400" dirty="0" smtClean="0">
                <a:latin typeface="Georgia" panose="02040502050405020303" pitchFamily="18" charset="0"/>
                <a:cs typeface="Courier New" panose="02070309020205020404" pitchFamily="49" charset="0"/>
              </a:rPr>
              <a:t>─ 2nd input is  proper </a:t>
            </a:r>
            <a:r>
              <a:rPr lang="en-US" sz="2400" i="1" dirty="0" smtClean="0">
                <a:solidFill>
                  <a:schemeClr val="accent1"/>
                </a:solidFill>
                <a:latin typeface="Georgia" panose="02040502050405020303" pitchFamily="18" charset="0"/>
                <a:cs typeface="Courier New" panose="02070309020205020404" pitchFamily="49" charset="0"/>
              </a:rPr>
              <a:t>suffix</a:t>
            </a:r>
            <a:endParaRPr lang="en-US" sz="2800" i="1" dirty="0" smtClean="0">
              <a:solidFill>
                <a:schemeClr val="accent1"/>
              </a:solidFill>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457121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A recursive solution</a:t>
            </a:r>
            <a:endParaRPr lang="en-US" sz="4800" dirty="0">
              <a:latin typeface="Georgia" panose="02040502050405020303" pitchFamily="18" charset="0"/>
            </a:endParaRPr>
          </a:p>
        </p:txBody>
      </p:sp>
      <p:sp>
        <p:nvSpPr>
          <p:cNvPr id="3" name="Subtitle 2"/>
          <p:cNvSpPr>
            <a:spLocks noGrp="1"/>
          </p:cNvSpPr>
          <p:nvPr>
            <p:ph type="subTitle" idx="1"/>
          </p:nvPr>
        </p:nvSpPr>
        <p:spPr>
          <a:xfrm>
            <a:off x="444708" y="1469999"/>
            <a:ext cx="11302584" cy="673596"/>
          </a:xfrm>
        </p:spPr>
        <p:txBody>
          <a:bodyPr>
            <a:noAutofit/>
          </a:bodyPr>
          <a:lstStyle/>
          <a:p>
            <a:pPr algn="l">
              <a:lnSpc>
                <a:spcPct val="100000"/>
              </a:lnSpc>
              <a:spcBef>
                <a:spcPts val="0"/>
              </a:spcBef>
              <a:buClr>
                <a:srgbClr val="0070C0"/>
              </a:buClr>
            </a:pPr>
            <a:r>
              <a:rPr lang="en-US" sz="2800" i="1" dirty="0" smtClean="0">
                <a:latin typeface="Georgia" panose="02040502050405020303" pitchFamily="18" charset="0"/>
              </a:rPr>
              <a:t>opt</a:t>
            </a:r>
            <a:r>
              <a:rPr lang="en-US" sz="2800" dirty="0" smtClean="0">
                <a:latin typeface="Georgia" panose="02040502050405020303" pitchFamily="18" charset="0"/>
              </a:rPr>
              <a:t>[</a:t>
            </a:r>
            <a:r>
              <a:rPr lang="en-US" sz="2800" i="1" dirty="0" err="1" smtClean="0">
                <a:latin typeface="Georgia" panose="02040502050405020303" pitchFamily="18" charset="0"/>
              </a:rPr>
              <a:t>i</a:t>
            </a:r>
            <a:r>
              <a:rPr lang="en-US" sz="2800" dirty="0" smtClean="0">
                <a:latin typeface="Georgia" panose="02040502050405020303" pitchFamily="18" charset="0"/>
              </a:rPr>
              <a:t>][</a:t>
            </a:r>
            <a:r>
              <a:rPr lang="en-US" sz="2800" i="1" dirty="0" smtClean="0">
                <a:latin typeface="Georgia" panose="02040502050405020303" pitchFamily="18" charset="0"/>
              </a:rPr>
              <a:t>j</a:t>
            </a:r>
            <a:r>
              <a:rPr lang="en-US" sz="2800" dirty="0" smtClean="0">
                <a:latin typeface="Georgia" panose="02040502050405020303" pitchFamily="18" charset="0"/>
              </a:rPr>
              <a:t>] = </a:t>
            </a:r>
            <a:r>
              <a:rPr lang="en-US" sz="2800" i="1" dirty="0" smtClean="0">
                <a:latin typeface="Georgia" panose="02040502050405020303" pitchFamily="18" charset="0"/>
              </a:rPr>
              <a:t>min</a:t>
            </a:r>
            <a:r>
              <a:rPr lang="en-US" sz="2800" dirty="0" smtClean="0">
                <a:latin typeface="Georgia" panose="02040502050405020303" pitchFamily="18" charset="0"/>
              </a:rPr>
              <a:t> { </a:t>
            </a:r>
            <a:r>
              <a:rPr lang="en-US" sz="2800" i="1" dirty="0" smtClean="0">
                <a:latin typeface="Georgia" panose="02040502050405020303" pitchFamily="18" charset="0"/>
              </a:rPr>
              <a:t>opt</a:t>
            </a:r>
            <a:r>
              <a:rPr lang="en-US" sz="2800" dirty="0" smtClean="0">
                <a:latin typeface="Georgia" panose="02040502050405020303" pitchFamily="18" charset="0"/>
              </a:rPr>
              <a:t>[</a:t>
            </a:r>
            <a:r>
              <a:rPr lang="en-US" sz="2800" i="1" dirty="0" smtClean="0">
                <a:latin typeface="Georgia" panose="02040502050405020303" pitchFamily="18" charset="0"/>
              </a:rPr>
              <a:t>i</a:t>
            </a:r>
            <a:r>
              <a:rPr lang="en-US" sz="2800" dirty="0" smtClean="0">
                <a:latin typeface="Georgia" panose="02040502050405020303" pitchFamily="18" charset="0"/>
              </a:rPr>
              <a:t>+</a:t>
            </a:r>
            <a:r>
              <a:rPr lang="en-US" sz="2800" b="1" dirty="0" smtClean="0">
                <a:latin typeface="Courier New" panose="02070309020205020404" pitchFamily="49" charset="0"/>
                <a:cs typeface="Courier New" panose="02070309020205020404" pitchFamily="49" charset="0"/>
              </a:rPr>
              <a:t>1</a:t>
            </a:r>
            <a:r>
              <a:rPr lang="en-US" sz="2800" dirty="0" smtClean="0">
                <a:latin typeface="Georgia" panose="02040502050405020303" pitchFamily="18" charset="0"/>
              </a:rPr>
              <a:t>][</a:t>
            </a:r>
            <a:r>
              <a:rPr lang="en-US" sz="2800" i="1" dirty="0" smtClean="0">
                <a:latin typeface="Georgia" panose="02040502050405020303" pitchFamily="18" charset="0"/>
              </a:rPr>
              <a:t>j</a:t>
            </a:r>
            <a:r>
              <a:rPr lang="en-US" sz="2800" dirty="0" smtClean="0">
                <a:latin typeface="Georgia" panose="02040502050405020303" pitchFamily="18" charset="0"/>
              </a:rPr>
              <a:t>+</a:t>
            </a:r>
            <a:r>
              <a:rPr lang="en-US" sz="2800" b="1" dirty="0" smtClean="0">
                <a:latin typeface="Courier New" panose="02070309020205020404" pitchFamily="49" charset="0"/>
                <a:cs typeface="Courier New" panose="02070309020205020404" pitchFamily="49" charset="0"/>
              </a:rPr>
              <a:t>1</a:t>
            </a:r>
            <a:r>
              <a:rPr lang="en-US" sz="2800" dirty="0" smtClean="0">
                <a:latin typeface="Georgia" panose="02040502050405020303" pitchFamily="18" charset="0"/>
              </a:rPr>
              <a:t>] + </a:t>
            </a:r>
            <a:r>
              <a:rPr lang="en-US" sz="2800" b="1" dirty="0" smtClean="0">
                <a:latin typeface="Courier New" panose="02070309020205020404" pitchFamily="49" charset="0"/>
                <a:cs typeface="Courier New" panose="02070309020205020404" pitchFamily="49" charset="0"/>
              </a:rPr>
              <a:t>0</a:t>
            </a:r>
            <a:r>
              <a:rPr lang="en-US" sz="2800" dirty="0" smtClean="0">
                <a:latin typeface="Georgia" panose="02040502050405020303" pitchFamily="18" charset="0"/>
              </a:rPr>
              <a:t>/</a:t>
            </a:r>
            <a:r>
              <a:rPr lang="en-US" sz="2800" b="1" dirty="0" smtClean="0">
                <a:latin typeface="Courier New" panose="02070309020205020404" pitchFamily="49" charset="0"/>
                <a:cs typeface="Courier New" panose="02070309020205020404" pitchFamily="49" charset="0"/>
              </a:rPr>
              <a:t>1</a:t>
            </a:r>
            <a:r>
              <a:rPr lang="en-US" sz="2800" dirty="0" smtClean="0">
                <a:latin typeface="Georgia" panose="02040502050405020303" pitchFamily="18" charset="0"/>
              </a:rPr>
              <a:t>, </a:t>
            </a:r>
            <a:r>
              <a:rPr lang="en-US" sz="2800" i="1" dirty="0" smtClean="0">
                <a:latin typeface="Georgia" panose="02040502050405020303" pitchFamily="18" charset="0"/>
              </a:rPr>
              <a:t>opt</a:t>
            </a:r>
            <a:r>
              <a:rPr lang="en-US" sz="2800" dirty="0" smtClean="0">
                <a:latin typeface="Georgia" panose="02040502050405020303" pitchFamily="18" charset="0"/>
              </a:rPr>
              <a:t>[</a:t>
            </a:r>
            <a:r>
              <a:rPr lang="en-US" sz="2800" i="1" dirty="0" smtClean="0">
                <a:latin typeface="Georgia" panose="02040502050405020303" pitchFamily="18" charset="0"/>
              </a:rPr>
              <a:t>i</a:t>
            </a:r>
            <a:r>
              <a:rPr lang="en-US" sz="2800" dirty="0" smtClean="0">
                <a:latin typeface="Georgia" panose="02040502050405020303" pitchFamily="18" charset="0"/>
              </a:rPr>
              <a:t>+</a:t>
            </a:r>
            <a:r>
              <a:rPr lang="en-US" sz="2800" b="1" dirty="0" smtClean="0">
                <a:latin typeface="Courier New" panose="02070309020205020404" pitchFamily="49" charset="0"/>
                <a:cs typeface="Courier New" panose="02070309020205020404" pitchFamily="49" charset="0"/>
              </a:rPr>
              <a:t>1</a:t>
            </a:r>
            <a:r>
              <a:rPr lang="en-US" sz="2800" dirty="0" smtClean="0">
                <a:latin typeface="Georgia" panose="02040502050405020303" pitchFamily="18" charset="0"/>
              </a:rPr>
              <a:t>][</a:t>
            </a:r>
            <a:r>
              <a:rPr lang="en-US" sz="2800" i="1" dirty="0" smtClean="0">
                <a:latin typeface="Georgia" panose="02040502050405020303" pitchFamily="18" charset="0"/>
              </a:rPr>
              <a:t>j</a:t>
            </a:r>
            <a:r>
              <a:rPr lang="en-US" sz="2800" dirty="0" smtClean="0">
                <a:latin typeface="Georgia" panose="02040502050405020303" pitchFamily="18" charset="0"/>
              </a:rPr>
              <a:t>] + </a:t>
            </a:r>
            <a:r>
              <a:rPr lang="en-US" sz="2800" b="1" dirty="0" smtClean="0">
                <a:latin typeface="Courier New" panose="02070309020205020404" pitchFamily="49" charset="0"/>
                <a:cs typeface="Courier New" panose="02070309020205020404" pitchFamily="49" charset="0"/>
              </a:rPr>
              <a:t>2</a:t>
            </a:r>
            <a:r>
              <a:rPr lang="en-US" sz="2800" dirty="0" smtClean="0">
                <a:latin typeface="Georgia" panose="02040502050405020303" pitchFamily="18" charset="0"/>
              </a:rPr>
              <a:t>, </a:t>
            </a:r>
            <a:r>
              <a:rPr lang="en-US" sz="2800" i="1" dirty="0" smtClean="0">
                <a:latin typeface="Georgia" panose="02040502050405020303" pitchFamily="18" charset="0"/>
              </a:rPr>
              <a:t>opt</a:t>
            </a:r>
            <a:r>
              <a:rPr lang="en-US" sz="2800" dirty="0" smtClean="0">
                <a:latin typeface="Georgia" panose="02040502050405020303" pitchFamily="18" charset="0"/>
              </a:rPr>
              <a:t>[</a:t>
            </a:r>
            <a:r>
              <a:rPr lang="en-US" sz="2800" i="1" dirty="0" err="1" smtClean="0">
                <a:latin typeface="Georgia" panose="02040502050405020303" pitchFamily="18" charset="0"/>
              </a:rPr>
              <a:t>i</a:t>
            </a:r>
            <a:r>
              <a:rPr lang="en-US" sz="2800" dirty="0" smtClean="0">
                <a:latin typeface="Georgia" panose="02040502050405020303" pitchFamily="18" charset="0"/>
              </a:rPr>
              <a:t>][</a:t>
            </a:r>
            <a:r>
              <a:rPr lang="en-US" sz="2800" i="1" dirty="0" smtClean="0">
                <a:latin typeface="Georgia" panose="02040502050405020303" pitchFamily="18" charset="0"/>
              </a:rPr>
              <a:t>j</a:t>
            </a:r>
            <a:r>
              <a:rPr lang="en-US" sz="2800" dirty="0" smtClean="0">
                <a:latin typeface="Georgia" panose="02040502050405020303" pitchFamily="18" charset="0"/>
              </a:rPr>
              <a:t>+</a:t>
            </a:r>
            <a:r>
              <a:rPr lang="en-US" sz="2800" b="1" dirty="0" smtClean="0">
                <a:latin typeface="Courier New" panose="02070309020205020404" pitchFamily="49" charset="0"/>
                <a:cs typeface="Courier New" panose="02070309020205020404" pitchFamily="49" charset="0"/>
              </a:rPr>
              <a:t>1</a:t>
            </a:r>
            <a:r>
              <a:rPr lang="en-US" sz="2800" dirty="0" smtClean="0">
                <a:latin typeface="Georgia" panose="02040502050405020303" pitchFamily="18" charset="0"/>
              </a:rPr>
              <a:t>] + </a:t>
            </a:r>
            <a:r>
              <a:rPr lang="en-US" sz="2800" b="1" dirty="0" smtClean="0">
                <a:latin typeface="Courier New" panose="02070309020205020404" pitchFamily="49" charset="0"/>
                <a:cs typeface="Courier New" panose="02070309020205020404" pitchFamily="49" charset="0"/>
              </a:rPr>
              <a:t>2</a:t>
            </a:r>
            <a:r>
              <a:rPr lang="en-US" sz="2800" dirty="0" smtClean="0">
                <a:latin typeface="Georgia" panose="02040502050405020303" pitchFamily="18" charset="0"/>
              </a:rPr>
              <a:t> }</a:t>
            </a:r>
            <a:endParaRPr lang="en-US" sz="2800" i="1" dirty="0" smtClean="0">
              <a:solidFill>
                <a:schemeClr val="accent1"/>
              </a:solidFill>
              <a:latin typeface="Georgia" panose="02040502050405020303" pitchFamily="18" charset="0"/>
              <a:cs typeface="Courier New" panose="02070309020205020404" pitchFamily="49" charset="0"/>
            </a:endParaRPr>
          </a:p>
        </p:txBody>
      </p:sp>
      <p:sp>
        <p:nvSpPr>
          <p:cNvPr id="4" name="Subtitle 2"/>
          <p:cNvSpPr txBox="1">
            <a:spLocks/>
          </p:cNvSpPr>
          <p:nvPr/>
        </p:nvSpPr>
        <p:spPr>
          <a:xfrm>
            <a:off x="1524000" y="2259595"/>
            <a:ext cx="9144000" cy="4406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Aligning an </a:t>
            </a:r>
            <a:r>
              <a:rPr lang="en-US" sz="3200" i="1" dirty="0" smtClean="0">
                <a:solidFill>
                  <a:schemeClr val="accent1"/>
                </a:solidFill>
                <a:latin typeface="Georgia" panose="02040502050405020303" pitchFamily="18" charset="0"/>
              </a:rPr>
              <a:t>empty</a:t>
            </a:r>
            <a:r>
              <a:rPr lang="en-US" sz="3200" dirty="0" smtClean="0">
                <a:solidFill>
                  <a:schemeClr val="accent1"/>
                </a:solidFill>
                <a:latin typeface="Georgia" panose="02040502050405020303" pitchFamily="18" charset="0"/>
              </a:rPr>
              <a:t> </a:t>
            </a:r>
            <a:r>
              <a:rPr lang="en-US" sz="3200" dirty="0" smtClean="0">
                <a:latin typeface="Georgia" panose="02040502050405020303" pitchFamily="18" charset="0"/>
              </a:rPr>
              <a:t>string with another </a:t>
            </a:r>
            <a:r>
              <a:rPr lang="en-US" sz="3200" i="1" dirty="0" smtClean="0">
                <a:solidFill>
                  <a:schemeClr val="accent1"/>
                </a:solidFill>
                <a:latin typeface="Georgia" panose="02040502050405020303" pitchFamily="18" charset="0"/>
              </a:rPr>
              <a:t>string of length k </a:t>
            </a:r>
            <a:r>
              <a:rPr lang="en-US" sz="3200" dirty="0" smtClean="0">
                <a:latin typeface="Georgia" panose="02040502050405020303" pitchFamily="18" charset="0"/>
              </a:rPr>
              <a:t>requires inserting </a:t>
            </a:r>
            <a:r>
              <a:rPr lang="en-US" sz="3200" i="1" dirty="0" smtClean="0">
                <a:solidFill>
                  <a:srgbClr val="C00000"/>
                </a:solidFill>
                <a:latin typeface="Georgia" panose="02040502050405020303" pitchFamily="18" charset="0"/>
              </a:rPr>
              <a:t>k</a:t>
            </a:r>
            <a:r>
              <a:rPr lang="en-US" sz="3200" i="1" dirty="0" smtClean="0">
                <a:solidFill>
                  <a:schemeClr val="accent1"/>
                </a:solidFill>
                <a:latin typeface="Georgia" panose="02040502050405020303" pitchFamily="18" charset="0"/>
              </a:rPr>
              <a:t> gaps</a:t>
            </a:r>
            <a:r>
              <a:rPr lang="en-US" sz="3200" dirty="0" smtClean="0">
                <a:latin typeface="Georgia" panose="02040502050405020303" pitchFamily="18" charset="0"/>
              </a:rPr>
              <a:t>, for a total cost of </a:t>
            </a:r>
            <a:r>
              <a:rPr lang="en-US" sz="3200" b="1" dirty="0" smtClean="0">
                <a:solidFill>
                  <a:srgbClr val="C00000"/>
                </a:solidFill>
                <a:latin typeface="Courier New" panose="02070309020205020404" pitchFamily="49" charset="0"/>
                <a:cs typeface="Courier New" panose="02070309020205020404" pitchFamily="49" charset="0"/>
              </a:rPr>
              <a:t>2k</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In general we should set </a:t>
            </a:r>
            <a:r>
              <a:rPr lang="en-US" sz="3200" i="1" dirty="0" smtClean="0">
                <a:solidFill>
                  <a:srgbClr val="0070C0"/>
                </a:solidFill>
                <a:latin typeface="Georgia" panose="02040502050405020303" pitchFamily="18" charset="0"/>
              </a:rPr>
              <a:t>opt</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M</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j</a:t>
            </a:r>
            <a:r>
              <a:rPr lang="en-US" sz="3200" dirty="0" smtClean="0">
                <a:solidFill>
                  <a:srgbClr val="0070C0"/>
                </a:solidFill>
                <a:latin typeface="Georgia" panose="02040502050405020303" pitchFamily="18" charset="0"/>
              </a:rPr>
              <a:t>] = </a:t>
            </a:r>
            <a:r>
              <a:rPr lang="en-US" sz="3200" b="1" dirty="0" smtClean="0">
                <a:solidFill>
                  <a:srgbClr val="0070C0"/>
                </a:solidFill>
                <a:latin typeface="Courier New" panose="02070309020205020404" pitchFamily="49" charset="0"/>
                <a:cs typeface="Courier New" panose="02070309020205020404" pitchFamily="49" charset="0"/>
              </a:rPr>
              <a:t>2</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N </a:t>
            </a:r>
            <a:r>
              <a:rPr lang="en-US" sz="3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i="1" dirty="0" smtClean="0">
                <a:solidFill>
                  <a:srgbClr val="0070C0"/>
                </a:solidFill>
                <a:latin typeface="Georgia" panose="02040502050405020303" pitchFamily="18" charset="0"/>
              </a:rPr>
              <a:t>j</a:t>
            </a:r>
            <a:r>
              <a:rPr lang="en-US" sz="3200" dirty="0" smtClean="0">
                <a:solidFill>
                  <a:srgbClr val="0070C0"/>
                </a:solidFill>
                <a:latin typeface="Georgia" panose="02040502050405020303" pitchFamily="18" charset="0"/>
              </a:rPr>
              <a:t>) </a:t>
            </a:r>
            <a:r>
              <a:rPr lang="en-US" sz="3200" dirty="0" smtClean="0">
                <a:latin typeface="Georgia" panose="02040502050405020303" pitchFamily="18" charset="0"/>
              </a:rPr>
              <a:t>and </a:t>
            </a:r>
            <a:r>
              <a:rPr lang="en-US" sz="3200" i="1" dirty="0" smtClean="0">
                <a:solidFill>
                  <a:srgbClr val="0070C0"/>
                </a:solidFill>
                <a:latin typeface="Georgia" panose="02040502050405020303" pitchFamily="18" charset="0"/>
              </a:rPr>
              <a:t>opt</a:t>
            </a:r>
            <a:r>
              <a:rPr lang="en-US" sz="3200" dirty="0" smtClean="0">
                <a:solidFill>
                  <a:srgbClr val="0070C0"/>
                </a:solidFill>
                <a:latin typeface="Georgia" panose="02040502050405020303" pitchFamily="18" charset="0"/>
              </a:rPr>
              <a:t>[</a:t>
            </a:r>
            <a:r>
              <a:rPr lang="en-US" sz="3200" i="1" dirty="0" err="1" smtClean="0">
                <a:solidFill>
                  <a:srgbClr val="0070C0"/>
                </a:solidFill>
                <a:latin typeface="Georgia" panose="02040502050405020303" pitchFamily="18" charset="0"/>
              </a:rPr>
              <a:t>i</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N</a:t>
            </a:r>
            <a:r>
              <a:rPr lang="en-US" sz="3200" dirty="0" smtClean="0">
                <a:solidFill>
                  <a:srgbClr val="0070C0"/>
                </a:solidFill>
                <a:latin typeface="Georgia" panose="02040502050405020303" pitchFamily="18" charset="0"/>
              </a:rPr>
              <a:t>] = </a:t>
            </a:r>
            <a:r>
              <a:rPr lang="en-US" sz="3200" b="1" dirty="0" smtClean="0">
                <a:solidFill>
                  <a:srgbClr val="0070C0"/>
                </a:solidFill>
                <a:latin typeface="Courier New" panose="02070309020205020404" pitchFamily="49" charset="0"/>
                <a:cs typeface="Courier New" panose="02070309020205020404" pitchFamily="49" charset="0"/>
              </a:rPr>
              <a:t>2</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M</a:t>
            </a:r>
            <a:r>
              <a:rPr lang="en-US" sz="3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 </a:t>
            </a:r>
            <a:r>
              <a:rPr lang="en-US" sz="3200" i="1" dirty="0" err="1" smtClean="0">
                <a:solidFill>
                  <a:srgbClr val="0070C0"/>
                </a:solidFill>
                <a:latin typeface="Georgia" panose="02040502050405020303" pitchFamily="18" charset="0"/>
              </a:rPr>
              <a:t>i</a:t>
            </a:r>
            <a:r>
              <a:rPr lang="en-US" sz="3200" dirty="0" smtClean="0">
                <a:solidFill>
                  <a:srgbClr val="0070C0"/>
                </a:solidFill>
                <a:latin typeface="Georgia" panose="02040502050405020303" pitchFamily="18" charset="0"/>
              </a:rPr>
              <a:t>)</a:t>
            </a:r>
            <a:endParaRPr lang="en-US" sz="32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839764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A recursive solution</a:t>
            </a:r>
            <a:endParaRPr lang="en-US" sz="4800" dirty="0">
              <a:latin typeface="Georgia" panose="02040502050405020303" pitchFamily="18" charset="0"/>
            </a:endParaRPr>
          </a:p>
        </p:txBody>
      </p:sp>
      <p:sp>
        <p:nvSpPr>
          <p:cNvPr id="4" name="Subtitle 2"/>
          <p:cNvSpPr txBox="1">
            <a:spLocks/>
          </p:cNvSpPr>
          <p:nvPr/>
        </p:nvSpPr>
        <p:spPr>
          <a:xfrm>
            <a:off x="1524000" y="1375175"/>
            <a:ext cx="9144000" cy="4406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rgbClr val="0070C0"/>
              </a:buClr>
            </a:pPr>
            <a:r>
              <a:rPr lang="en-US" sz="3200" dirty="0" smtClean="0">
                <a:solidFill>
                  <a:srgbClr val="00B050"/>
                </a:solidFill>
                <a:latin typeface="Georgia" panose="02040502050405020303" pitchFamily="18" charset="0"/>
              </a:rPr>
              <a:t>Good</a:t>
            </a:r>
            <a:r>
              <a:rPr lang="en-US" sz="3200" dirty="0" smtClean="0">
                <a:latin typeface="Georgia" panose="02040502050405020303" pitchFamily="18" charset="0"/>
              </a:rPr>
              <a:t> or </a:t>
            </a:r>
            <a:r>
              <a:rPr lang="en-US" sz="3200" dirty="0" smtClean="0">
                <a:solidFill>
                  <a:srgbClr val="C00000"/>
                </a:solidFill>
                <a:latin typeface="Georgia" panose="02040502050405020303" pitchFamily="18" charset="0"/>
              </a:rPr>
              <a:t>Bad</a:t>
            </a:r>
            <a:r>
              <a:rPr lang="en-US" sz="3200" dirty="0" smtClean="0">
                <a:latin typeface="Georgia" panose="02040502050405020303" pitchFamily="18" charset="0"/>
              </a:rPr>
              <a:t>?</a:t>
            </a:r>
          </a:p>
          <a:p>
            <a:pPr algn="l">
              <a:lnSpc>
                <a:spcPct val="100000"/>
              </a:lnSpc>
              <a:spcBef>
                <a:spcPts val="0"/>
              </a:spcBef>
              <a:buClr>
                <a:srgbClr val="0070C0"/>
              </a:buClr>
            </a:pPr>
            <a:r>
              <a:rPr lang="en-US" sz="3200" dirty="0" smtClean="0">
                <a:solidFill>
                  <a:srgbClr val="0070C0"/>
                </a:solidFill>
                <a:latin typeface="Georgia" panose="02040502050405020303" pitchFamily="18" charset="0"/>
              </a:rPr>
              <a:t>If both input strings have N characters, how many recursive calls will be needed? </a:t>
            </a:r>
            <a:endParaRPr lang="en-US" sz="3200" dirty="0">
              <a:solidFill>
                <a:srgbClr val="0070C0"/>
              </a:solidFill>
              <a:latin typeface="Georgia" panose="02040502050405020303" pitchFamily="18" charset="0"/>
            </a:endParaRPr>
          </a:p>
        </p:txBody>
      </p:sp>
      <p:sp>
        <p:nvSpPr>
          <p:cNvPr id="6" name="TextBox 5"/>
          <p:cNvSpPr txBox="1"/>
          <p:nvPr/>
        </p:nvSpPr>
        <p:spPr>
          <a:xfrm>
            <a:off x="4198685" y="3055404"/>
            <a:ext cx="3794629" cy="523220"/>
          </a:xfrm>
          <a:prstGeom prst="rect">
            <a:avLst/>
          </a:prstGeom>
          <a:noFill/>
        </p:spPr>
        <p:txBody>
          <a:bodyPr wrap="none" rtlCol="0">
            <a:spAutoFit/>
          </a:bodyPr>
          <a:lstStyle/>
          <a:p>
            <a:r>
              <a:rPr lang="en-US" sz="2800" dirty="0" smtClean="0">
                <a:solidFill>
                  <a:srgbClr val="C00000"/>
                </a:solidFill>
                <a:latin typeface="Georgia" panose="02040502050405020303" pitchFamily="18" charset="0"/>
              </a:rPr>
              <a:t>Number will exceed 2</a:t>
            </a:r>
            <a:r>
              <a:rPr lang="en-US" sz="2800" baseline="30000" dirty="0" smtClean="0">
                <a:solidFill>
                  <a:srgbClr val="C00000"/>
                </a:solidFill>
                <a:latin typeface="Georgia" panose="02040502050405020303" pitchFamily="18" charset="0"/>
              </a:rPr>
              <a:t>N</a:t>
            </a:r>
          </a:p>
        </p:txBody>
      </p:sp>
    </p:spTree>
    <p:extLst>
      <p:ext uri="{BB962C8B-B14F-4D97-AF65-F5344CB8AC3E}">
        <p14:creationId xmlns:p14="http://schemas.microsoft.com/office/powerpoint/2010/main" val="152354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smtClean="0">
                <a:latin typeface="Georgia" panose="02040502050405020303" pitchFamily="18" charset="0"/>
              </a:rPr>
              <a:t>Sequence alignment</a:t>
            </a:r>
            <a:endParaRPr lang="en-US" sz="4800" dirty="0">
              <a:latin typeface="Georgia" panose="02040502050405020303" pitchFamily="18" charset="0"/>
            </a:endParaRPr>
          </a:p>
        </p:txBody>
      </p:sp>
      <p:pic>
        <p:nvPicPr>
          <p:cNvPr id="4" name="Picture 3"/>
          <p:cNvPicPr>
            <a:picLocks noChangeAspect="1"/>
          </p:cNvPicPr>
          <p:nvPr/>
        </p:nvPicPr>
        <p:blipFill>
          <a:blip r:embed="rId3"/>
          <a:stretch>
            <a:fillRect/>
          </a:stretch>
        </p:blipFill>
        <p:spPr>
          <a:xfrm>
            <a:off x="2286000" y="978195"/>
            <a:ext cx="7620000" cy="1826475"/>
          </a:xfrm>
          <a:prstGeom prst="rect">
            <a:avLst/>
          </a:prstGeom>
        </p:spPr>
      </p:pic>
    </p:spTree>
    <p:extLst>
      <p:ext uri="{BB962C8B-B14F-4D97-AF65-F5344CB8AC3E}">
        <p14:creationId xmlns:p14="http://schemas.microsoft.com/office/powerpoint/2010/main" val="169161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Memoization</a:t>
            </a:r>
            <a:r>
              <a:rPr lang="en-US" sz="4800" dirty="0" smtClean="0">
                <a:latin typeface="Georgia" panose="02040502050405020303" pitchFamily="18" charset="0"/>
              </a:rPr>
              <a:t> </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b="1" i="1" dirty="0" err="1" smtClean="0">
                <a:solidFill>
                  <a:srgbClr val="0070C0"/>
                </a:solidFill>
                <a:latin typeface="Georgia" panose="02040502050405020303" pitchFamily="18" charset="0"/>
              </a:rPr>
              <a:t>Memoization</a:t>
            </a:r>
            <a:r>
              <a:rPr lang="en-US" sz="3200" dirty="0" smtClean="0">
                <a:latin typeface="Georgia" panose="02040502050405020303" pitchFamily="18" charset="0"/>
              </a:rPr>
              <a:t>  (</a:t>
            </a:r>
            <a:r>
              <a:rPr lang="en-US" sz="3200" dirty="0" err="1" smtClean="0">
                <a:latin typeface="Georgia" panose="02040502050405020303" pitchFamily="18" charset="0"/>
              </a:rPr>
              <a:t>memoisation</a:t>
            </a:r>
            <a:r>
              <a:rPr lang="en-US" sz="3200" dirty="0" smtClean="0">
                <a:latin typeface="Georgia" panose="02040502050405020303" pitchFamily="18" charset="0"/>
              </a:rPr>
              <a:t>) is an optimization technique used primarily to speed up computer programs by storing the results of expensive function calls and returning the cached result when the same inputs occur again</a:t>
            </a:r>
          </a:p>
        </p:txBody>
      </p:sp>
    </p:spTree>
    <p:extLst>
      <p:ext uri="{BB962C8B-B14F-4D97-AF65-F5344CB8AC3E}">
        <p14:creationId xmlns:p14="http://schemas.microsoft.com/office/powerpoint/2010/main" val="2371970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A recursive solution</a:t>
            </a:r>
            <a:endParaRPr lang="en-US" sz="4800" dirty="0">
              <a:latin typeface="Georgia" panose="02040502050405020303" pitchFamily="18" charset="0"/>
            </a:endParaRPr>
          </a:p>
        </p:txBody>
      </p:sp>
      <p:sp>
        <p:nvSpPr>
          <p:cNvPr id="4" name="Subtitle 2"/>
          <p:cNvSpPr txBox="1">
            <a:spLocks/>
          </p:cNvSpPr>
          <p:nvPr/>
        </p:nvSpPr>
        <p:spPr>
          <a:xfrm>
            <a:off x="1524000" y="1225273"/>
            <a:ext cx="9144000" cy="4406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In a top-down recursive approach we can use </a:t>
            </a:r>
            <a:r>
              <a:rPr lang="en-US" sz="2800" dirty="0" err="1" smtClean="0">
                <a:latin typeface="Georgia" panose="02040502050405020303" pitchFamily="18" charset="0"/>
              </a:rPr>
              <a:t>memoization</a:t>
            </a:r>
            <a:r>
              <a:rPr lang="en-US" sz="2800" dirty="0" smtClean="0">
                <a:latin typeface="Georgia" panose="02040502050405020303" pitchFamily="18" charset="0"/>
              </a:rPr>
              <a:t> to create a potentially large dictionary indexed by each of the </a:t>
            </a:r>
            <a:r>
              <a:rPr lang="en-US" sz="2800" dirty="0" err="1" smtClean="0">
                <a:latin typeface="Georgia" panose="02040502050405020303" pitchFamily="18" charset="0"/>
              </a:rPr>
              <a:t>subproblems</a:t>
            </a:r>
            <a:r>
              <a:rPr lang="en-US" sz="2800" dirty="0" smtClean="0">
                <a:latin typeface="Georgia" panose="02040502050405020303" pitchFamily="18" charset="0"/>
              </a:rPr>
              <a:t> that we are solving (aligned sequences)</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This needs O(</a:t>
            </a:r>
            <a:r>
              <a:rPr lang="en-US" sz="2800" i="1" dirty="0" smtClean="0">
                <a:latin typeface="Georgia" panose="02040502050405020303" pitchFamily="18" charset="0"/>
              </a:rPr>
              <a:t>N</a:t>
            </a:r>
            <a:r>
              <a:rPr lang="en-US" sz="2800" baseline="30000" dirty="0" smtClean="0">
                <a:latin typeface="Georgia" panose="02040502050405020303" pitchFamily="18" charset="0"/>
              </a:rPr>
              <a:t>2</a:t>
            </a:r>
            <a:r>
              <a:rPr lang="en-US" sz="2800" i="1" dirty="0" smtClean="0">
                <a:latin typeface="Georgia" panose="02040502050405020303" pitchFamily="18" charset="0"/>
              </a:rPr>
              <a:t>M</a:t>
            </a:r>
            <a:r>
              <a:rPr lang="en-US" sz="2800" baseline="30000" dirty="0" smtClean="0">
                <a:latin typeface="Georgia" panose="02040502050405020303" pitchFamily="18" charset="0"/>
              </a:rPr>
              <a:t>2</a:t>
            </a:r>
            <a:r>
              <a:rPr lang="en-US" sz="2800" dirty="0" smtClean="0">
                <a:latin typeface="Georgia" panose="02040502050405020303" pitchFamily="18" charset="0"/>
              </a:rPr>
              <a:t>) space if we index each </a:t>
            </a:r>
            <a:r>
              <a:rPr lang="en-US" sz="2800" dirty="0" err="1" smtClean="0">
                <a:latin typeface="Georgia" panose="02040502050405020303" pitchFamily="18" charset="0"/>
              </a:rPr>
              <a:t>subproblem</a:t>
            </a:r>
            <a:r>
              <a:rPr lang="en-US" sz="2800" dirty="0" smtClean="0">
                <a:latin typeface="Georgia" panose="02040502050405020303" pitchFamily="18" charset="0"/>
              </a:rPr>
              <a:t> by the starting and end points of the subsequences for which an optimal alignment needs to be computed</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The advantage is that we solve each </a:t>
            </a:r>
            <a:r>
              <a:rPr lang="en-US" sz="2800" dirty="0" err="1" smtClean="0">
                <a:latin typeface="Georgia" panose="02040502050405020303" pitchFamily="18" charset="0"/>
              </a:rPr>
              <a:t>subproblem</a:t>
            </a:r>
            <a:r>
              <a:rPr lang="en-US" sz="2800" dirty="0" smtClean="0">
                <a:latin typeface="Georgia" panose="02040502050405020303" pitchFamily="18" charset="0"/>
              </a:rPr>
              <a:t> at most once</a:t>
            </a:r>
            <a:endParaRPr lang="en-US" sz="28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242369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Dynamic Programming</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i="1" dirty="0">
                <a:solidFill>
                  <a:srgbClr val="0070C0"/>
                </a:solidFill>
                <a:latin typeface="Georgia" panose="02040502050405020303" pitchFamily="18" charset="0"/>
              </a:rPr>
              <a:t>D</a:t>
            </a:r>
            <a:r>
              <a:rPr lang="en-US" sz="3200" i="1" dirty="0" smtClean="0">
                <a:solidFill>
                  <a:srgbClr val="0070C0"/>
                </a:solidFill>
                <a:latin typeface="Georgia" panose="02040502050405020303" pitchFamily="18" charset="0"/>
              </a:rPr>
              <a:t>ynamic programming </a:t>
            </a:r>
            <a:r>
              <a:rPr lang="en-US" sz="3200" dirty="0" smtClean="0">
                <a:latin typeface="Georgia" panose="02040502050405020303" pitchFamily="18" charset="0"/>
              </a:rPr>
              <a:t>(also known as dynamic optimization) is a method for solving a complex problem by breaking it down into a collection of simpler </a:t>
            </a:r>
            <a:r>
              <a:rPr lang="en-US" sz="3200" dirty="0" err="1" smtClean="0">
                <a:latin typeface="Georgia" panose="02040502050405020303" pitchFamily="18" charset="0"/>
              </a:rPr>
              <a:t>subproblems</a:t>
            </a:r>
            <a:endParaRPr lang="en-US" sz="3200" dirty="0" smtClean="0">
              <a:latin typeface="Georgia" panose="02040502050405020303" pitchFamily="18" charset="0"/>
            </a:endParaRP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In addition to finding optimal solutions to some problem, dynamic programming can also be used for counting the number of solutions</a:t>
            </a:r>
          </a:p>
        </p:txBody>
      </p:sp>
      <p:sp>
        <p:nvSpPr>
          <p:cNvPr id="4" name="Rectangle 3"/>
          <p:cNvSpPr/>
          <p:nvPr/>
        </p:nvSpPr>
        <p:spPr>
          <a:xfrm>
            <a:off x="6681941" y="6243119"/>
            <a:ext cx="5213928" cy="646331"/>
          </a:xfrm>
          <a:prstGeom prst="rect">
            <a:avLst/>
          </a:prstGeom>
        </p:spPr>
        <p:txBody>
          <a:bodyPr wrap="none">
            <a:spAutoFit/>
          </a:bodyPr>
          <a:lstStyle/>
          <a:p>
            <a:r>
              <a:rPr lang="en-US" dirty="0" smtClean="0">
                <a:hlinkClick r:id="rId3"/>
              </a:rPr>
              <a:t>https://en.wikipedia.org/wiki/Dynamic_programming</a:t>
            </a:r>
            <a:endParaRPr lang="en-US" dirty="0" smtClean="0"/>
          </a:p>
          <a:p>
            <a:endParaRPr lang="en-US" dirty="0"/>
          </a:p>
        </p:txBody>
      </p:sp>
    </p:spTree>
    <p:extLst>
      <p:ext uri="{BB962C8B-B14F-4D97-AF65-F5344CB8AC3E}">
        <p14:creationId xmlns:p14="http://schemas.microsoft.com/office/powerpoint/2010/main" val="15753965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Dynamic Programming</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Essence of dynamic programming:</a:t>
            </a:r>
          </a:p>
          <a:p>
            <a:pPr marL="914400" lvl="1"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Store the sub-problem solutions for later use</a:t>
            </a:r>
          </a:p>
          <a:p>
            <a:pPr marL="914400" lvl="1"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Best alignment at </a:t>
            </a:r>
            <a:r>
              <a:rPr lang="en-US" sz="2800" dirty="0"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i</a:t>
            </a:r>
            <a:r>
              <a:rPr lang="en-US" sz="2800" dirty="0" err="1"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is the best alignment previous to </a:t>
            </a:r>
            <a:r>
              <a:rPr lang="en-US" sz="2800" dirty="0"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i</a:t>
            </a:r>
            <a:r>
              <a:rPr lang="en-US" sz="2800" dirty="0" err="1"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plus aligning these two</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Earliest method, Needleman &amp; </a:t>
            </a:r>
            <a:r>
              <a:rPr lang="en-US" sz="3200" dirty="0" err="1" smtClean="0">
                <a:latin typeface="Georgia" panose="02040502050405020303" pitchFamily="18" charset="0"/>
              </a:rPr>
              <a:t>Wunsch</a:t>
            </a:r>
            <a:r>
              <a:rPr lang="en-US" sz="3200" dirty="0" smtClean="0">
                <a:latin typeface="Georgia" panose="02040502050405020303" pitchFamily="18" charset="0"/>
              </a:rPr>
              <a:t> 1969 </a:t>
            </a:r>
          </a:p>
          <a:p>
            <a:pPr marL="457200" indent="-457200" algn="l">
              <a:lnSpc>
                <a:spcPct val="100000"/>
              </a:lnSpc>
              <a:spcBef>
                <a:spcPts val="0"/>
              </a:spcBef>
              <a:buClr>
                <a:srgbClr val="0070C0"/>
              </a:buClr>
              <a:buFont typeface="Wingdings" panose="05000000000000000000" pitchFamily="2" charset="2"/>
              <a:buChar char="§"/>
            </a:pPr>
            <a:r>
              <a:rPr lang="en-US" sz="3200" dirty="0" smtClean="0">
                <a:latin typeface="Georgia" panose="02040502050405020303" pitchFamily="18" charset="0"/>
              </a:rPr>
              <a:t>Still the best (sensitive and optimal) algorithm for pair-wise alignment </a:t>
            </a:r>
          </a:p>
        </p:txBody>
      </p:sp>
    </p:spTree>
    <p:extLst>
      <p:ext uri="{BB962C8B-B14F-4D97-AF65-F5344CB8AC3E}">
        <p14:creationId xmlns:p14="http://schemas.microsoft.com/office/powerpoint/2010/main" val="8367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fontScale="70000" lnSpcReduction="20000"/>
          </a:bodyPr>
          <a:lstStyle/>
          <a:p>
            <a:endParaRPr lang="en-US" sz="4800" dirty="0" smtClean="0">
              <a:latin typeface="Georgia" panose="02040502050405020303" pitchFamily="18" charset="0"/>
            </a:endParaRPr>
          </a:p>
          <a:p>
            <a:r>
              <a:rPr lang="en-US" sz="6300" dirty="0" smtClean="0">
                <a:latin typeface="Georgia" panose="02040502050405020303" pitchFamily="18" charset="0"/>
              </a:rPr>
              <a:t>The Needleman-</a:t>
            </a:r>
            <a:r>
              <a:rPr lang="en-US" sz="6300" dirty="0" err="1" smtClean="0">
                <a:latin typeface="Georgia" panose="02040502050405020303" pitchFamily="18" charset="0"/>
              </a:rPr>
              <a:t>Wunsch</a:t>
            </a:r>
            <a:r>
              <a:rPr lang="en-US" sz="6300" dirty="0" smtClean="0">
                <a:latin typeface="Georgia" panose="02040502050405020303" pitchFamily="18" charset="0"/>
              </a:rPr>
              <a:t> algorithm</a:t>
            </a:r>
          </a:p>
        </p:txBody>
      </p:sp>
      <p:sp>
        <p:nvSpPr>
          <p:cNvPr id="2" name="Rectangle 1"/>
          <p:cNvSpPr/>
          <p:nvPr/>
        </p:nvSpPr>
        <p:spPr>
          <a:xfrm>
            <a:off x="4951749" y="6358701"/>
            <a:ext cx="7834859" cy="646331"/>
          </a:xfrm>
          <a:prstGeom prst="rect">
            <a:avLst/>
          </a:prstGeom>
        </p:spPr>
        <p:txBody>
          <a:bodyPr wrap="square">
            <a:spAutoFit/>
          </a:bodyPr>
          <a:lstStyle/>
          <a:p>
            <a:r>
              <a:rPr lang="en-US" dirty="0" smtClean="0">
                <a:hlinkClick r:id="rId3"/>
              </a:rPr>
              <a:t>https://en.wikipedia.org/wiki/Needleman%E2%80%93Wunsch_algorithm</a:t>
            </a:r>
            <a:endParaRPr lang="en-US" dirty="0" smtClean="0"/>
          </a:p>
          <a:p>
            <a:endParaRPr lang="en-US" dirty="0"/>
          </a:p>
        </p:txBody>
      </p:sp>
    </p:spTree>
    <p:extLst>
      <p:ext uri="{BB962C8B-B14F-4D97-AF65-F5344CB8AC3E}">
        <p14:creationId xmlns:p14="http://schemas.microsoft.com/office/powerpoint/2010/main" val="1183624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sz="4800" dirty="0" smtClean="0">
                <a:latin typeface="Georgia" panose="02040502050405020303" pitchFamily="18" charset="0"/>
              </a:rPr>
              <a:t>The Needleman-</a:t>
            </a:r>
            <a:r>
              <a:rPr lang="en-US" sz="4800" dirty="0" err="1" smtClean="0">
                <a:latin typeface="Georgia" panose="02040502050405020303" pitchFamily="18" charset="0"/>
              </a:rPr>
              <a:t>Wunsch</a:t>
            </a:r>
            <a:r>
              <a:rPr lang="en-US" sz="4800" dirty="0" smtClean="0">
                <a:latin typeface="Georgia" panose="02040502050405020303" pitchFamily="18" charset="0"/>
              </a:rPr>
              <a:t> algorithm</a:t>
            </a:r>
          </a:p>
        </p:txBody>
      </p:sp>
      <p:sp>
        <p:nvSpPr>
          <p:cNvPr id="3" name="Subtitle 2"/>
          <p:cNvSpPr>
            <a:spLocks noGrp="1"/>
          </p:cNvSpPr>
          <p:nvPr>
            <p:ph type="subTitle" idx="1"/>
          </p:nvPr>
        </p:nvSpPr>
        <p:spPr>
          <a:xfrm>
            <a:off x="1524000" y="14651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The Needleman-</a:t>
            </a:r>
            <a:r>
              <a:rPr lang="en-US" sz="2800" dirty="0" err="1" smtClean="0">
                <a:latin typeface="Georgia" panose="02040502050405020303" pitchFamily="18" charset="0"/>
              </a:rPr>
              <a:t>Wunsch</a:t>
            </a:r>
            <a:r>
              <a:rPr lang="en-US" sz="2800" dirty="0" smtClean="0">
                <a:latin typeface="Georgia" panose="02040502050405020303" pitchFamily="18" charset="0"/>
              </a:rPr>
              <a:t> algorithm is an example of dynamic programming, and is guaranteed to find the alignment with the maximum score</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Instead of using recursion, use a nested loop that calculates</a:t>
            </a:r>
            <a:r>
              <a:rPr lang="en-US" sz="2800" dirty="0" smtClean="0">
                <a:solidFill>
                  <a:srgbClr val="0070C0"/>
                </a:solidFill>
                <a:latin typeface="Georgia" panose="02040502050405020303" pitchFamily="18" charset="0"/>
              </a:rPr>
              <a:t> </a:t>
            </a:r>
            <a:r>
              <a:rPr lang="en-US" sz="2800" i="1" dirty="0" smtClean="0">
                <a:solidFill>
                  <a:srgbClr val="0070C0"/>
                </a:solidFill>
                <a:latin typeface="Georgia" panose="02040502050405020303" pitchFamily="18" charset="0"/>
              </a:rPr>
              <a:t>opt</a:t>
            </a:r>
            <a:r>
              <a:rPr lang="en-US" sz="2800" dirty="0"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i</a:t>
            </a:r>
            <a:r>
              <a:rPr lang="en-US" sz="2800" dirty="0" smtClean="0">
                <a:solidFill>
                  <a:srgbClr val="0070C0"/>
                </a:solidFill>
                <a:latin typeface="Georgia" panose="02040502050405020303" pitchFamily="18" charset="0"/>
              </a:rPr>
              <a:t>][</a:t>
            </a:r>
            <a:r>
              <a:rPr lang="en-US" sz="2800" i="1" dirty="0"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in the right order so that </a:t>
            </a:r>
            <a:r>
              <a:rPr lang="en-US" sz="2800" i="1" dirty="0" smtClean="0">
                <a:solidFill>
                  <a:srgbClr val="0070C0"/>
                </a:solidFill>
                <a:latin typeface="Georgia" panose="02040502050405020303" pitchFamily="18" charset="0"/>
              </a:rPr>
              <a:t>opt</a:t>
            </a:r>
            <a:r>
              <a:rPr lang="en-US" sz="2800" dirty="0" smtClean="0">
                <a:solidFill>
                  <a:srgbClr val="0070C0"/>
                </a:solidFill>
                <a:latin typeface="Georgia" panose="02040502050405020303" pitchFamily="18" charset="0"/>
              </a:rPr>
              <a:t>[</a:t>
            </a:r>
            <a:r>
              <a:rPr lang="en-US" sz="2800" i="1" dirty="0" smtClean="0">
                <a:solidFill>
                  <a:srgbClr val="0070C0"/>
                </a:solidFill>
                <a:latin typeface="Georgia" panose="02040502050405020303" pitchFamily="18" charset="0"/>
              </a:rPr>
              <a:t>i</a:t>
            </a:r>
            <a:r>
              <a:rPr lang="en-US" sz="2800" dirty="0" smtClean="0">
                <a:solidFill>
                  <a:srgbClr val="0070C0"/>
                </a:solidFill>
                <a:latin typeface="Georgia" panose="02040502050405020303" pitchFamily="18" charset="0"/>
              </a:rPr>
              <a:t>+1][</a:t>
            </a:r>
            <a:r>
              <a:rPr lang="en-US" sz="2800" i="1" dirty="0"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+1], </a:t>
            </a:r>
            <a:r>
              <a:rPr lang="en-US" sz="2800" i="1" dirty="0" smtClean="0">
                <a:solidFill>
                  <a:srgbClr val="0070C0"/>
                </a:solidFill>
                <a:latin typeface="Georgia" panose="02040502050405020303" pitchFamily="18" charset="0"/>
              </a:rPr>
              <a:t>opt</a:t>
            </a:r>
            <a:r>
              <a:rPr lang="en-US" sz="2800" dirty="0" smtClean="0">
                <a:solidFill>
                  <a:srgbClr val="0070C0"/>
                </a:solidFill>
                <a:latin typeface="Georgia" panose="02040502050405020303" pitchFamily="18" charset="0"/>
              </a:rPr>
              <a:t>[</a:t>
            </a:r>
            <a:r>
              <a:rPr lang="en-US" sz="2800" i="1" dirty="0" smtClean="0">
                <a:solidFill>
                  <a:srgbClr val="0070C0"/>
                </a:solidFill>
                <a:latin typeface="Georgia" panose="02040502050405020303" pitchFamily="18" charset="0"/>
              </a:rPr>
              <a:t>i</a:t>
            </a:r>
            <a:r>
              <a:rPr lang="en-US" sz="2800" dirty="0" smtClean="0">
                <a:solidFill>
                  <a:srgbClr val="0070C0"/>
                </a:solidFill>
                <a:latin typeface="Georgia" panose="02040502050405020303" pitchFamily="18" charset="0"/>
              </a:rPr>
              <a:t>+1][</a:t>
            </a:r>
            <a:r>
              <a:rPr lang="en-US" sz="2800" i="1" dirty="0"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a:t>
            </a:r>
            <a:r>
              <a:rPr lang="en-US" sz="2800" dirty="0" smtClean="0">
                <a:latin typeface="Georgia" panose="02040502050405020303" pitchFamily="18" charset="0"/>
              </a:rPr>
              <a:t>, and </a:t>
            </a:r>
            <a:r>
              <a:rPr lang="en-US" sz="2800" i="1" dirty="0" smtClean="0">
                <a:solidFill>
                  <a:srgbClr val="0070C0"/>
                </a:solidFill>
                <a:latin typeface="Georgia" panose="02040502050405020303" pitchFamily="18" charset="0"/>
              </a:rPr>
              <a:t>opt</a:t>
            </a:r>
            <a:r>
              <a:rPr lang="en-US" sz="2800" dirty="0"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i</a:t>
            </a:r>
            <a:r>
              <a:rPr lang="en-US" sz="2800" dirty="0" smtClean="0">
                <a:solidFill>
                  <a:srgbClr val="0070C0"/>
                </a:solidFill>
                <a:latin typeface="Georgia" panose="02040502050405020303" pitchFamily="18" charset="0"/>
              </a:rPr>
              <a:t>][</a:t>
            </a:r>
            <a:r>
              <a:rPr lang="en-US" sz="2800" i="1" dirty="0"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+1] </a:t>
            </a:r>
            <a:r>
              <a:rPr lang="en-US" sz="2800" dirty="0" smtClean="0">
                <a:latin typeface="Georgia" panose="02040502050405020303" pitchFamily="18" charset="0"/>
              </a:rPr>
              <a:t>are all computed before we try to compute </a:t>
            </a:r>
            <a:r>
              <a:rPr lang="en-US" sz="2800" i="1" dirty="0" smtClean="0">
                <a:solidFill>
                  <a:srgbClr val="0070C0"/>
                </a:solidFill>
                <a:latin typeface="Georgia" panose="02040502050405020303" pitchFamily="18" charset="0"/>
              </a:rPr>
              <a:t>opt</a:t>
            </a:r>
            <a:r>
              <a:rPr lang="en-US" sz="2800" dirty="0"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i</a:t>
            </a:r>
            <a:r>
              <a:rPr lang="en-US" sz="2800" dirty="0" smtClean="0">
                <a:solidFill>
                  <a:srgbClr val="0070C0"/>
                </a:solidFill>
                <a:latin typeface="Georgia" panose="02040502050405020303" pitchFamily="18" charset="0"/>
              </a:rPr>
              <a:t>][</a:t>
            </a:r>
            <a:r>
              <a:rPr lang="en-US" sz="2800" i="1" dirty="0"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a:t>
            </a:r>
          </a:p>
          <a:p>
            <a:pPr marL="457200" indent="-457200" algn="l">
              <a:lnSpc>
                <a:spcPct val="100000"/>
              </a:lnSpc>
              <a:spcBef>
                <a:spcPts val="0"/>
              </a:spcBef>
              <a:buClr>
                <a:srgbClr val="0070C0"/>
              </a:buClr>
              <a:buFont typeface="Wingdings" panose="05000000000000000000" pitchFamily="2" charset="2"/>
              <a:buChar char="§"/>
            </a:pPr>
            <a:endParaRPr lang="en-US" sz="26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4098267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sz="4800" dirty="0" smtClean="0">
                <a:latin typeface="Georgia" panose="02040502050405020303" pitchFamily="18" charset="0"/>
              </a:rPr>
              <a:t>The Needleman-</a:t>
            </a:r>
            <a:r>
              <a:rPr lang="en-US" sz="4800" dirty="0" err="1" smtClean="0">
                <a:latin typeface="Georgia" panose="02040502050405020303" pitchFamily="18" charset="0"/>
              </a:rPr>
              <a:t>Wunsch</a:t>
            </a:r>
            <a:r>
              <a:rPr lang="en-US" sz="4800" dirty="0" smtClean="0">
                <a:latin typeface="Georgia" panose="02040502050405020303" pitchFamily="18" charset="0"/>
              </a:rPr>
              <a:t> algorithm</a:t>
            </a:r>
          </a:p>
        </p:txBody>
      </p:sp>
      <p:grpSp>
        <p:nvGrpSpPr>
          <p:cNvPr id="6" name="Group 5"/>
          <p:cNvGrpSpPr/>
          <p:nvPr/>
        </p:nvGrpSpPr>
        <p:grpSpPr>
          <a:xfrm>
            <a:off x="3390900" y="1842702"/>
            <a:ext cx="5410200" cy="3148216"/>
            <a:chOff x="1905000" y="1812722"/>
            <a:chExt cx="5410200" cy="3148216"/>
          </a:xfrm>
        </p:grpSpPr>
        <p:sp>
          <p:nvSpPr>
            <p:cNvPr id="10" name="Rectangle 6"/>
            <p:cNvSpPr>
              <a:spLocks noChangeArrowheads="1"/>
            </p:cNvSpPr>
            <p:nvPr/>
          </p:nvSpPr>
          <p:spPr bwMode="auto">
            <a:xfrm>
              <a:off x="1905000" y="1828800"/>
              <a:ext cx="5410200" cy="3132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Unicode MS" panose="020B0604020202020204" pitchFamily="34" charset="-128"/>
              </a:endParaRPr>
            </a:p>
          </p:txBody>
        </p:sp>
        <p:sp>
          <p:nvSpPr>
            <p:cNvPr id="11" name="Text Box 7"/>
            <p:cNvSpPr txBox="1">
              <a:spLocks noChangeArrowheads="1"/>
            </p:cNvSpPr>
            <p:nvPr/>
          </p:nvSpPr>
          <p:spPr bwMode="auto">
            <a:xfrm>
              <a:off x="5486400" y="4412298"/>
              <a:ext cx="1828800" cy="5486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ctr" fontAlgn="base">
                <a:spcBef>
                  <a:spcPct val="0"/>
                </a:spcBef>
                <a:spcAft>
                  <a:spcPct val="0"/>
                </a:spcAft>
              </a:pPr>
              <a:r>
                <a:rPr kumimoji="0" lang="en-US" altLang="en-US" sz="2400" b="0" i="1" u="none" strike="noStrike" kern="0" cap="none" spc="0" normalizeH="0" baseline="0" noProof="0" dirty="0" smtClean="0">
                  <a:ln>
                    <a:noFill/>
                  </a:ln>
                  <a:solidFill>
                    <a:srgbClr val="000000"/>
                  </a:solidFill>
                  <a:effectLst/>
                  <a:uLnTx/>
                  <a:uFillTx/>
                  <a:latin typeface="Comic Sans MS" panose="030F0702030302020204" pitchFamily="66" charset="0"/>
                </a:rPr>
                <a:t>opt</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rPr>
                <a:t>(</a:t>
              </a:r>
              <a:r>
                <a:rPr kumimoji="0" lang="en-US" altLang="en-US" sz="2400" b="0" i="0" u="none" strike="noStrike" kern="0" cap="none" spc="0" normalizeH="0" baseline="0" noProof="0" dirty="0" err="1" smtClean="0">
                  <a:ln>
                    <a:noFill/>
                  </a:ln>
                  <a:solidFill>
                    <a:srgbClr val="000000"/>
                  </a:solidFill>
                  <a:effectLst/>
                  <a:uLnTx/>
                  <a:uFillTx/>
                  <a:latin typeface="Comic Sans MS" panose="030F0702030302020204" pitchFamily="66" charset="0"/>
                </a:rPr>
                <a:t>n,m</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rPr>
                <a:t>)</a:t>
              </a:r>
            </a:p>
          </p:txBody>
        </p:sp>
        <p:sp>
          <p:nvSpPr>
            <p:cNvPr id="12" name="Text Box 8"/>
            <p:cNvSpPr txBox="1">
              <a:spLocks noChangeArrowheads="1"/>
            </p:cNvSpPr>
            <p:nvPr/>
          </p:nvSpPr>
          <p:spPr bwMode="auto">
            <a:xfrm>
              <a:off x="1905000" y="1812722"/>
              <a:ext cx="1828800" cy="5486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ts val="1800"/>
                </a:spcBef>
                <a:spcAft>
                  <a:spcPts val="1800"/>
                </a:spcAft>
                <a:buClrTx/>
                <a:buSzTx/>
                <a:buFontTx/>
                <a:buNone/>
                <a:tabLst/>
                <a:defRPr/>
              </a:pPr>
              <a:r>
                <a:rPr kumimoji="0" lang="en-US" altLang="en-US" sz="2400" b="0" i="1" u="none" strike="noStrike" kern="0" cap="none" spc="0" normalizeH="0" baseline="0" noProof="0" dirty="0" smtClean="0">
                  <a:ln>
                    <a:noFill/>
                  </a:ln>
                  <a:solidFill>
                    <a:srgbClr val="000000"/>
                  </a:solidFill>
                  <a:effectLst/>
                  <a:uLnTx/>
                  <a:uFillTx/>
                  <a:latin typeface="Comic Sans MS" panose="030F0702030302020204" pitchFamily="66" charset="0"/>
                </a:rPr>
                <a:t>opt</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rPr>
                <a:t>(0,0)</a:t>
              </a:r>
            </a:p>
          </p:txBody>
        </p:sp>
        <p:sp>
          <p:nvSpPr>
            <p:cNvPr id="17" name="Rectangle 13"/>
            <p:cNvSpPr>
              <a:spLocks noChangeArrowheads="1"/>
            </p:cNvSpPr>
            <p:nvPr/>
          </p:nvSpPr>
          <p:spPr bwMode="auto">
            <a:xfrm>
              <a:off x="2799730" y="2947039"/>
              <a:ext cx="1828800" cy="5486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spcBef>
                  <a:spcPts val="1800"/>
                </a:spcBef>
                <a:spcAft>
                  <a:spcPts val="1800"/>
                </a:spcAft>
              </a:pPr>
              <a:r>
                <a:rPr kumimoji="0" lang="en-US" altLang="en-US" sz="2400" b="0" i="1" u="none" strike="noStrike" kern="0" cap="none" spc="0" normalizeH="0" baseline="0" noProof="0" dirty="0" smtClean="0">
                  <a:ln>
                    <a:noFill/>
                  </a:ln>
                  <a:solidFill>
                    <a:srgbClr val="FF0000"/>
                  </a:solidFill>
                  <a:effectLst/>
                  <a:uLnTx/>
                  <a:uFillTx/>
                  <a:latin typeface="Comic Sans MS" panose="030F0702030302020204" pitchFamily="66" charset="0"/>
                </a:rPr>
                <a:t>opt</a:t>
              </a:r>
              <a:r>
                <a:rPr kumimoji="0" lang="en-US" altLang="en-US" sz="2400" b="1" i="0" u="none" strike="noStrike" kern="0" cap="none" spc="0" normalizeH="0" baseline="0" noProof="0" dirty="0" smtClean="0">
                  <a:ln>
                    <a:noFill/>
                  </a:ln>
                  <a:solidFill>
                    <a:srgbClr val="FF0000"/>
                  </a:solidFill>
                  <a:effectLst/>
                  <a:uLnTx/>
                  <a:uFillTx/>
                  <a:latin typeface="Comic Sans MS" panose="030F0702030302020204" pitchFamily="66" charset="0"/>
                </a:rPr>
                <a:t>(</a:t>
              </a:r>
              <a:r>
                <a:rPr kumimoji="0" lang="en-US" altLang="en-US" sz="2400" b="1" i="0" u="none" strike="noStrike" kern="0" cap="none" spc="0" normalizeH="0" baseline="0" noProof="0" dirty="0" err="1" smtClean="0">
                  <a:ln>
                    <a:noFill/>
                  </a:ln>
                  <a:solidFill>
                    <a:srgbClr val="FF0000"/>
                  </a:solidFill>
                  <a:effectLst/>
                  <a:uLnTx/>
                  <a:uFillTx/>
                  <a:latin typeface="Comic Sans MS" panose="030F0702030302020204" pitchFamily="66" charset="0"/>
                </a:rPr>
                <a:t>i,j</a:t>
              </a:r>
              <a:r>
                <a:rPr kumimoji="0" lang="en-US" altLang="en-US" sz="2400" b="1" i="0" u="none" strike="noStrike" kern="0" cap="none" spc="0" normalizeH="0" baseline="0" noProof="0" dirty="0" smtClean="0">
                  <a:ln>
                    <a:noFill/>
                  </a:ln>
                  <a:solidFill>
                    <a:srgbClr val="FF0000"/>
                  </a:solidFill>
                  <a:effectLst/>
                  <a:uLnTx/>
                  <a:uFillTx/>
                  <a:latin typeface="Comic Sans MS" panose="030F0702030302020204" pitchFamily="66" charset="0"/>
                </a:rPr>
                <a:t>)</a:t>
              </a:r>
            </a:p>
          </p:txBody>
        </p:sp>
        <p:grpSp>
          <p:nvGrpSpPr>
            <p:cNvPr id="18" name="Group 15"/>
            <p:cNvGrpSpPr>
              <a:grpSpLocks/>
            </p:cNvGrpSpPr>
            <p:nvPr/>
          </p:nvGrpSpPr>
          <p:grpSpPr bwMode="auto">
            <a:xfrm>
              <a:off x="2801938" y="2946404"/>
              <a:ext cx="3657602" cy="1098551"/>
              <a:chOff x="1765" y="1856"/>
              <a:chExt cx="2304" cy="692"/>
            </a:xfrm>
          </p:grpSpPr>
          <p:sp>
            <p:nvSpPr>
              <p:cNvPr id="19" name="Line 16"/>
              <p:cNvSpPr>
                <a:spLocks noChangeShapeType="1"/>
              </p:cNvSpPr>
              <p:nvPr/>
            </p:nvSpPr>
            <p:spPr bwMode="auto">
              <a:xfrm>
                <a:off x="2727" y="2049"/>
                <a:ext cx="312" cy="224"/>
              </a:xfrm>
              <a:prstGeom prst="line">
                <a:avLst/>
              </a:prstGeom>
              <a:noFill/>
              <a:ln w="34925">
                <a:solidFill>
                  <a:srgbClr val="002060"/>
                </a:solidFill>
                <a:round/>
                <a:headEnd type="stealth"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Unicode MS" panose="020B0604020202020204" pitchFamily="34" charset="-128"/>
                </a:endParaRPr>
              </a:p>
            </p:txBody>
          </p:sp>
          <p:sp>
            <p:nvSpPr>
              <p:cNvPr id="20" name="Line 17"/>
              <p:cNvSpPr>
                <a:spLocks noChangeShapeType="1"/>
              </p:cNvSpPr>
              <p:nvPr/>
            </p:nvSpPr>
            <p:spPr bwMode="auto">
              <a:xfrm>
                <a:off x="2700" y="2114"/>
                <a:ext cx="0" cy="295"/>
              </a:xfrm>
              <a:prstGeom prst="line">
                <a:avLst/>
              </a:prstGeom>
              <a:noFill/>
              <a:ln w="31750">
                <a:solidFill>
                  <a:srgbClr val="3333CC"/>
                </a:solidFill>
                <a:round/>
                <a:headEnd type="stealth"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Unicode MS" panose="020B0604020202020204" pitchFamily="34" charset="-128"/>
                </a:endParaRPr>
              </a:p>
            </p:txBody>
          </p:sp>
          <p:sp>
            <p:nvSpPr>
              <p:cNvPr id="21" name="Line 18"/>
              <p:cNvSpPr>
                <a:spLocks noChangeShapeType="1"/>
              </p:cNvSpPr>
              <p:nvPr/>
            </p:nvSpPr>
            <p:spPr bwMode="auto">
              <a:xfrm flipV="1">
                <a:off x="2727" y="1971"/>
                <a:ext cx="225" cy="0"/>
              </a:xfrm>
              <a:prstGeom prst="line">
                <a:avLst/>
              </a:prstGeom>
              <a:noFill/>
              <a:ln w="31750">
                <a:solidFill>
                  <a:srgbClr val="3333CC"/>
                </a:solidFill>
                <a:round/>
                <a:headEnd type="stealth"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Unicode MS" panose="020B0604020202020204" pitchFamily="34" charset="-128"/>
                </a:endParaRPr>
              </a:p>
            </p:txBody>
          </p:sp>
          <p:sp>
            <p:nvSpPr>
              <p:cNvPr id="22" name="Rectangle 19"/>
              <p:cNvSpPr>
                <a:spLocks noChangeArrowheads="1"/>
              </p:cNvSpPr>
              <p:nvPr/>
            </p:nvSpPr>
            <p:spPr bwMode="auto">
              <a:xfrm>
                <a:off x="2916" y="1856"/>
                <a:ext cx="1152" cy="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kumimoji="0" lang="en-US" altLang="en-US" sz="2400" b="0" i="1" u="none" strike="noStrike" kern="0" cap="none" spc="0" normalizeH="0" baseline="0" noProof="0" dirty="0" smtClean="0">
                    <a:ln>
                      <a:noFill/>
                    </a:ln>
                    <a:solidFill>
                      <a:srgbClr val="000000"/>
                    </a:solidFill>
                    <a:effectLst/>
                    <a:uLnTx/>
                    <a:uFillTx/>
                    <a:latin typeface="Comic Sans MS" panose="030F0702030302020204" pitchFamily="66" charset="0"/>
                  </a:rPr>
                  <a:t>opt</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rPr>
                  <a:t>(i+1,j)</a:t>
                </a:r>
              </a:p>
            </p:txBody>
          </p:sp>
          <p:sp>
            <p:nvSpPr>
              <p:cNvPr id="23" name="Rectangle 20"/>
              <p:cNvSpPr>
                <a:spLocks noChangeArrowheads="1"/>
              </p:cNvSpPr>
              <p:nvPr/>
            </p:nvSpPr>
            <p:spPr bwMode="auto">
              <a:xfrm>
                <a:off x="2917" y="2202"/>
                <a:ext cx="1152" cy="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kumimoji="0" lang="en-US" altLang="en-US" sz="2400" b="0" i="1" u="none" strike="noStrike" kern="0" cap="none" spc="0" normalizeH="0" baseline="0" noProof="0" dirty="0" smtClean="0">
                    <a:ln>
                      <a:noFill/>
                    </a:ln>
                    <a:solidFill>
                      <a:srgbClr val="000000"/>
                    </a:solidFill>
                    <a:effectLst/>
                    <a:uLnTx/>
                    <a:uFillTx/>
                    <a:latin typeface="Comic Sans MS" panose="030F0702030302020204" pitchFamily="66" charset="0"/>
                  </a:rPr>
                  <a:t>opt</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rPr>
                  <a:t>(</a:t>
                </a:r>
                <a:r>
                  <a:rPr kumimoji="0" lang="en-US" altLang="en-US" sz="2400" b="0" i="0" u="none" strike="noStrike" kern="0" cap="none" spc="0" normalizeH="0" baseline="0" noProof="0" dirty="0" err="1" smtClean="0">
                    <a:ln>
                      <a:noFill/>
                    </a:ln>
                    <a:solidFill>
                      <a:srgbClr val="000000"/>
                    </a:solidFill>
                    <a:effectLst/>
                    <a:uLnTx/>
                    <a:uFillTx/>
                    <a:latin typeface="Comic Sans MS" panose="030F0702030302020204" pitchFamily="66" charset="0"/>
                  </a:rPr>
                  <a:t>i</a:t>
                </a:r>
                <a:r>
                  <a:rPr kumimoji="0" lang="en-US" altLang="en-US" sz="2400" b="0" i="0" u="none" strike="noStrike" kern="0" cap="none" spc="0" normalizeH="0" noProof="0" dirty="0" smtClean="0">
                    <a:ln>
                      <a:noFill/>
                    </a:ln>
                    <a:solidFill>
                      <a:srgbClr val="000000"/>
                    </a:solidFill>
                    <a:effectLst/>
                    <a:uLnTx/>
                    <a:uFillTx/>
                    <a:latin typeface="Comic Sans MS" panose="030F0702030302020204" pitchFamily="66" charset="0"/>
                  </a:rPr>
                  <a:t> +</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rPr>
                  <a:t>1,j+1)</a:t>
                </a:r>
              </a:p>
            </p:txBody>
          </p:sp>
          <p:sp>
            <p:nvSpPr>
              <p:cNvPr id="24" name="Rectangle 21"/>
              <p:cNvSpPr>
                <a:spLocks noChangeArrowheads="1"/>
              </p:cNvSpPr>
              <p:nvPr/>
            </p:nvSpPr>
            <p:spPr bwMode="auto">
              <a:xfrm>
                <a:off x="1765" y="2202"/>
                <a:ext cx="1152" cy="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kumimoji="0" lang="en-US" altLang="en-US" sz="2400" b="0" i="1" u="none" strike="noStrike" kern="0" cap="none" spc="0" normalizeH="0" baseline="0" noProof="0" dirty="0" smtClean="0">
                    <a:ln>
                      <a:noFill/>
                    </a:ln>
                    <a:solidFill>
                      <a:srgbClr val="000000"/>
                    </a:solidFill>
                    <a:effectLst/>
                    <a:uLnTx/>
                    <a:uFillTx/>
                    <a:latin typeface="Comic Sans MS" panose="030F0702030302020204" pitchFamily="66" charset="0"/>
                  </a:rPr>
                  <a:t>opt</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rPr>
                  <a:t>(i,j+1)</a:t>
                </a:r>
              </a:p>
            </p:txBody>
          </p:sp>
        </p:grpSp>
      </p:grpSp>
    </p:spTree>
    <p:extLst>
      <p:ext uri="{BB962C8B-B14F-4D97-AF65-F5344CB8AC3E}">
        <p14:creationId xmlns:p14="http://schemas.microsoft.com/office/powerpoint/2010/main" val="31730633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sz="4800" dirty="0" smtClean="0">
                <a:latin typeface="Georgia" panose="02040502050405020303" pitchFamily="18" charset="0"/>
              </a:rPr>
              <a:t>The Needleman-</a:t>
            </a:r>
            <a:r>
              <a:rPr lang="en-US" sz="4800" dirty="0" err="1" smtClean="0">
                <a:latin typeface="Georgia" panose="02040502050405020303" pitchFamily="18" charset="0"/>
              </a:rPr>
              <a:t>Wunsch</a:t>
            </a:r>
            <a:r>
              <a:rPr lang="en-US" sz="4800" dirty="0" smtClean="0">
                <a:latin typeface="Georgia" panose="02040502050405020303" pitchFamily="18" charset="0"/>
              </a:rPr>
              <a:t> algorithm</a:t>
            </a:r>
          </a:p>
        </p:txBody>
      </p:sp>
      <p:graphicFrame>
        <p:nvGraphicFramePr>
          <p:cNvPr id="4" name="Group 7"/>
          <p:cNvGraphicFramePr>
            <a:graphicFrameLocks noGrp="1"/>
          </p:cNvGraphicFramePr>
          <p:nvPr>
            <p:extLst>
              <p:ext uri="{D42A27DB-BD31-4B8C-83A1-F6EECF244321}">
                <p14:modId xmlns:p14="http://schemas.microsoft.com/office/powerpoint/2010/main" val="1679605574"/>
              </p:ext>
            </p:extLst>
          </p:nvPr>
        </p:nvGraphicFramePr>
        <p:xfrm>
          <a:off x="4579336" y="1623799"/>
          <a:ext cx="6361143" cy="4721505"/>
        </p:xfrm>
        <a:graphic>
          <a:graphicData uri="http://schemas.openxmlformats.org/drawingml/2006/table">
            <a:tbl>
              <a:tblPr/>
              <a:tblGrid>
                <a:gridCol w="763714">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60945">
                  <a:extLst>
                    <a:ext uri="{9D8B030D-6E8A-4147-A177-3AD203B41FA5}">
                      <a16:colId xmlns:a16="http://schemas.microsoft.com/office/drawing/2014/main" val="20002"/>
                    </a:ext>
                  </a:extLst>
                </a:gridCol>
                <a:gridCol w="541549">
                  <a:extLst>
                    <a:ext uri="{9D8B030D-6E8A-4147-A177-3AD203B41FA5}">
                      <a16:colId xmlns:a16="http://schemas.microsoft.com/office/drawing/2014/main" val="20003"/>
                    </a:ext>
                  </a:extLst>
                </a:gridCol>
                <a:gridCol w="263479">
                  <a:extLst>
                    <a:ext uri="{9D8B030D-6E8A-4147-A177-3AD203B41FA5}">
                      <a16:colId xmlns:a16="http://schemas.microsoft.com/office/drawing/2014/main" val="20004"/>
                    </a:ext>
                  </a:extLst>
                </a:gridCol>
                <a:gridCol w="807059">
                  <a:extLst>
                    <a:ext uri="{9D8B030D-6E8A-4147-A177-3AD203B41FA5}">
                      <a16:colId xmlns:a16="http://schemas.microsoft.com/office/drawing/2014/main" val="20005"/>
                    </a:ext>
                  </a:extLst>
                </a:gridCol>
                <a:gridCol w="830959">
                  <a:extLst>
                    <a:ext uri="{9D8B030D-6E8A-4147-A177-3AD203B41FA5}">
                      <a16:colId xmlns:a16="http://schemas.microsoft.com/office/drawing/2014/main" val="20006"/>
                    </a:ext>
                  </a:extLst>
                </a:gridCol>
                <a:gridCol w="830959">
                  <a:extLst>
                    <a:ext uri="{9D8B030D-6E8A-4147-A177-3AD203B41FA5}">
                      <a16:colId xmlns:a16="http://schemas.microsoft.com/office/drawing/2014/main" val="20007"/>
                    </a:ext>
                  </a:extLst>
                </a:gridCol>
                <a:gridCol w="830959">
                  <a:extLst>
                    <a:ext uri="{9D8B030D-6E8A-4147-A177-3AD203B41FA5}">
                      <a16:colId xmlns:a16="http://schemas.microsoft.com/office/drawing/2014/main" val="20008"/>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rPr>
                        <a:t>x\y</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1" u="none" strike="noStrike" cap="none" normalizeH="0" baseline="0" smtClean="0">
                        <a:ln>
                          <a:solidFill>
                            <a:sysClr val="windowText" lastClr="000000"/>
                          </a:solidFill>
                        </a:ln>
                        <a:solidFill>
                          <a:srgbClr val="002060"/>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5</a:t>
                      </a:r>
                      <a:endPar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rgbClr val="002060"/>
                        </a:solidFill>
                        <a:effectLst/>
                        <a:latin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1" u="none" strike="noStrike" cap="none" normalizeH="0" baseline="0" dirty="0" smtClean="0">
                        <a:ln>
                          <a:solidFill>
                            <a:sysClr val="windowText" lastClr="000000"/>
                          </a:solidFill>
                        </a:ln>
                        <a:solidFill>
                          <a:srgbClr val="002060"/>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smtClean="0">
                          <a:ln>
                            <a:solidFill>
                              <a:sysClr val="windowText" lastClr="000000"/>
                            </a:solidFill>
                          </a:ln>
                          <a:solidFill>
                            <a:srgbClr val="002060"/>
                          </a:solidFill>
                          <a:effectLst/>
                          <a:latin typeface="Times New Roman" panose="02020603050405020304"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O</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smtClean="0">
                        <a:ln>
                          <a:solidFill>
                            <a:sysClr val="windowText" lastClr="000000"/>
                          </a:solidFill>
                        </a:ln>
                        <a:solidFill>
                          <a:srgbClr val="002060"/>
                        </a:solidFill>
                        <a:effectLst/>
                        <a:latin typeface="Times New Roman" panose="02020603050405020304"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smtClean="0">
                          <a:ln>
                            <a:solidFill>
                              <a:sysClr val="windowText" lastClr="000000"/>
                            </a:solidFill>
                          </a:ln>
                          <a:solidFill>
                            <a:srgbClr val="002060"/>
                          </a:solidFill>
                          <a:effectLst/>
                          <a:latin typeface="Times New Roman" panose="02020603050405020304" pitchFamily="18" charset="0"/>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smtClean="0">
                          <a:ln>
                            <a:solidFill>
                              <a:sysClr val="windowText" lastClr="000000"/>
                            </a:solidFill>
                          </a:ln>
                          <a:solidFill>
                            <a:srgbClr val="002060"/>
                          </a:solidFill>
                          <a:effectLst/>
                          <a:latin typeface="Times New Roman" panose="02020603050405020304" pitchFamily="18"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800" b="1" i="0" u="none" strike="noStrike" cap="none" normalizeH="0" baseline="0" dirty="0" smtClean="0">
                          <a:ln>
                            <a:solidFill>
                              <a:sysClr val="windowText" lastClr="000000"/>
                            </a:solid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ln>
                          <a:solidFill>
                            <a:sysClr val="windowText" lastClr="000000"/>
                          </a:solidFill>
                        </a:l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4</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6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defRPr>
                      </a:lvl1pPr>
                      <a:lvl2pPr marL="457200" algn="l" defTabSz="914400" rtl="0" eaLnBrk="1" latinLnBrk="0" hangingPunct="1">
                        <a:spcBef>
                          <a:spcPct val="20000"/>
                        </a:spcBef>
                        <a:defRPr sz="2400" kern="1200">
                          <a:solidFill>
                            <a:schemeClr val="tx1"/>
                          </a:solidFill>
                          <a:latin typeface="Times New Roman" panose="02020603050405020304" pitchFamily="18" charset="0"/>
                        </a:defRPr>
                      </a:lvl2pPr>
                      <a:lvl3pPr marL="914400" algn="l" defTabSz="914400" rtl="0" eaLnBrk="1" latinLnBrk="0" hangingPunct="1">
                        <a:spcBef>
                          <a:spcPct val="20000"/>
                        </a:spcBef>
                        <a:defRPr sz="2000" kern="1200">
                          <a:solidFill>
                            <a:schemeClr val="tx1"/>
                          </a:solidFill>
                          <a:latin typeface="Times New Roman" panose="02020603050405020304" pitchFamily="18" charset="0"/>
                        </a:defRPr>
                      </a:lvl3pPr>
                      <a:lvl4pPr marL="1371600" algn="l" defTabSz="914400" rtl="0" eaLnBrk="1" latinLnBrk="0" hangingPunct="1">
                        <a:spcBef>
                          <a:spcPct val="20000"/>
                        </a:spcBef>
                        <a:defRPr sz="1800" kern="1200">
                          <a:solidFill>
                            <a:schemeClr val="tx1"/>
                          </a:solidFill>
                          <a:latin typeface="Times New Roman" panose="02020603050405020304" pitchFamily="18" charset="0"/>
                        </a:defRPr>
                      </a:lvl4pPr>
                      <a:lvl5pPr marL="1828800" algn="l" defTabSz="914400" rtl="0" eaLnBrk="1" latinLnBrk="0" hangingPunct="1">
                        <a:spcBef>
                          <a:spcPct val="20000"/>
                        </a:spcBef>
                        <a:defRPr sz="1800" kern="1200">
                          <a:solidFill>
                            <a:schemeClr val="tx1"/>
                          </a:solidFill>
                          <a:latin typeface="Times New Roman"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rPr>
                        <a:t>5</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solidFill>
                              <a:sysClr val="windowText" lastClr="000000"/>
                            </a:solidFill>
                          </a:ln>
                          <a:solidFill>
                            <a:srgbClr val="002060"/>
                          </a:solidFill>
                          <a:effectLst/>
                          <a:latin typeface="Times New Roman" panose="02020603050405020304" pitchFamily="18"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ln>
                          <a:solidFill>
                            <a:sysClr val="windowText" lastClr="000000"/>
                          </a:solidFill>
                        </a:ln>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6</a:t>
                      </a:r>
                      <a:endPar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1" i="0" u="none" strike="noStrike" cap="none" normalizeH="0" baseline="0" dirty="0" smtClean="0">
                          <a:ln>
                            <a:solidFill>
                              <a:sysClr val="windowText" lastClr="000000"/>
                            </a:solid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kumimoji="0" lang="en-US" altLang="en-US" sz="2800" b="1"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solidFill>
                            <a:sysClr val="windowText" lastClr="000000"/>
                          </a:solid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Subtitle 2"/>
          <p:cNvSpPr txBox="1">
            <a:spLocks/>
          </p:cNvSpPr>
          <p:nvPr/>
        </p:nvSpPr>
        <p:spPr>
          <a:xfrm>
            <a:off x="1524000" y="1154639"/>
            <a:ext cx="9144000" cy="9383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rgbClr val="0070C0"/>
              </a:buClr>
            </a:pPr>
            <a:r>
              <a:rPr lang="en-US" sz="2800" dirty="0" smtClean="0">
                <a:latin typeface="Georgia" panose="02040502050405020303" pitchFamily="18" charset="0"/>
              </a:rPr>
              <a:t>x = “MCCOHN”</a:t>
            </a:r>
          </a:p>
          <a:p>
            <a:pPr algn="l">
              <a:lnSpc>
                <a:spcPct val="100000"/>
              </a:lnSpc>
              <a:spcBef>
                <a:spcPts val="0"/>
              </a:spcBef>
              <a:buClr>
                <a:srgbClr val="0070C0"/>
              </a:buClr>
            </a:pPr>
            <a:r>
              <a:rPr lang="en-US" sz="2800" dirty="0" smtClean="0">
                <a:latin typeface="Georgia" panose="02040502050405020303" pitchFamily="18" charset="0"/>
              </a:rPr>
              <a:t>y = “COHEN”</a:t>
            </a:r>
          </a:p>
          <a:p>
            <a:pPr marL="457200" algn="l">
              <a:lnSpc>
                <a:spcPct val="100000"/>
              </a:lnSpc>
              <a:spcBef>
                <a:spcPts val="0"/>
              </a:spcBef>
              <a:buClr>
                <a:srgbClr val="0070C0"/>
              </a:buClr>
            </a:pPr>
            <a:endParaRPr lang="en-US" sz="3200" dirty="0" smtClean="0">
              <a:latin typeface="Georgia" panose="02040502050405020303" pitchFamily="18" charset="0"/>
            </a:endParaRPr>
          </a:p>
        </p:txBody>
      </p:sp>
    </p:spTree>
    <p:extLst>
      <p:ext uri="{BB962C8B-B14F-4D97-AF65-F5344CB8AC3E}">
        <p14:creationId xmlns:p14="http://schemas.microsoft.com/office/powerpoint/2010/main" val="1804433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Traceback</a:t>
            </a:r>
            <a:endParaRPr lang="en-US" sz="4800" dirty="0" smtClean="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algn="l">
              <a:lnSpc>
                <a:spcPct val="100000"/>
              </a:lnSpc>
              <a:spcBef>
                <a:spcPts val="0"/>
              </a:spcBef>
              <a:buClr>
                <a:srgbClr val="0070C0"/>
              </a:buClr>
            </a:pPr>
            <a:r>
              <a:rPr lang="en-US" sz="3200" dirty="0" smtClean="0">
                <a:latin typeface="Georgia" panose="02040502050405020303" pitchFamily="18" charset="0"/>
              </a:rPr>
              <a:t>To determine the choice that led to </a:t>
            </a:r>
            <a:r>
              <a:rPr lang="en-US" sz="3200" i="1" dirty="0" smtClean="0">
                <a:solidFill>
                  <a:srgbClr val="0070C0"/>
                </a:solidFill>
                <a:latin typeface="Georgia" panose="02040502050405020303" pitchFamily="18" charset="0"/>
              </a:rPr>
              <a:t>opt</a:t>
            </a:r>
            <a:r>
              <a:rPr lang="en-US" sz="3200" dirty="0" smtClean="0">
                <a:solidFill>
                  <a:srgbClr val="0070C0"/>
                </a:solidFill>
                <a:latin typeface="Georgia" panose="02040502050405020303" pitchFamily="18" charset="0"/>
              </a:rPr>
              <a:t>[</a:t>
            </a:r>
            <a:r>
              <a:rPr lang="en-US" sz="3200" i="1" dirty="0" err="1" smtClean="0">
                <a:solidFill>
                  <a:srgbClr val="0070C0"/>
                </a:solidFill>
                <a:latin typeface="Georgia" panose="02040502050405020303" pitchFamily="18" charset="0"/>
              </a:rPr>
              <a:t>i</a:t>
            </a:r>
            <a:r>
              <a:rPr lang="en-US" sz="3200" dirty="0" smtClean="0">
                <a:solidFill>
                  <a:srgbClr val="0070C0"/>
                </a:solidFill>
                <a:latin typeface="Georgia" panose="02040502050405020303" pitchFamily="18" charset="0"/>
              </a:rPr>
              <a:t>][</a:t>
            </a:r>
            <a:r>
              <a:rPr lang="en-US" sz="3200" i="1" dirty="0" smtClean="0">
                <a:solidFill>
                  <a:srgbClr val="0070C0"/>
                </a:solidFill>
                <a:latin typeface="Georgia" panose="02040502050405020303" pitchFamily="18" charset="0"/>
              </a:rPr>
              <a:t>j</a:t>
            </a:r>
            <a:r>
              <a:rPr lang="en-US" sz="3200" dirty="0" smtClean="0">
                <a:solidFill>
                  <a:srgbClr val="0070C0"/>
                </a:solidFill>
                <a:latin typeface="Georgia" panose="02040502050405020303" pitchFamily="18" charset="0"/>
              </a:rPr>
              <a:t>]</a:t>
            </a:r>
            <a:r>
              <a:rPr lang="en-US" sz="3200" dirty="0" smtClean="0">
                <a:latin typeface="Georgia" panose="02040502050405020303" pitchFamily="18" charset="0"/>
              </a:rPr>
              <a:t>, we consider the three possibilities:</a:t>
            </a:r>
          </a:p>
          <a:p>
            <a:pPr algn="l">
              <a:lnSpc>
                <a:spcPct val="100000"/>
              </a:lnSpc>
              <a:spcBef>
                <a:spcPts val="0"/>
              </a:spcBef>
              <a:buClr>
                <a:srgbClr val="0070C0"/>
              </a:buClr>
            </a:pPr>
            <a:r>
              <a:rPr lang="en-US" sz="3200" dirty="0" smtClean="0">
                <a:latin typeface="Georgia" panose="02040502050405020303" pitchFamily="18" charset="0"/>
              </a:rPr>
              <a:t>	The optimal alignment matches</a:t>
            </a:r>
          </a:p>
          <a:p>
            <a:pPr marL="914400"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 </a:t>
            </a:r>
            <a:r>
              <a:rPr lang="en-US" sz="2800" i="1" dirty="0" smtClean="0">
                <a:solidFill>
                  <a:srgbClr val="0070C0"/>
                </a:solidFill>
                <a:latin typeface="Georgia" panose="02040502050405020303" pitchFamily="18" charset="0"/>
              </a:rPr>
              <a:t>x</a:t>
            </a:r>
            <a:r>
              <a:rPr lang="en-US" sz="2800" dirty="0"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i</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up with </a:t>
            </a:r>
            <a:r>
              <a:rPr lang="en-US" sz="2800" i="1" dirty="0" smtClean="0">
                <a:solidFill>
                  <a:srgbClr val="0070C0"/>
                </a:solidFill>
                <a:latin typeface="Georgia" panose="02040502050405020303" pitchFamily="18" charset="0"/>
              </a:rPr>
              <a:t>y</a:t>
            </a:r>
            <a:r>
              <a:rPr lang="en-US" sz="2800" dirty="0" smtClean="0">
                <a:solidFill>
                  <a:srgbClr val="0070C0"/>
                </a:solidFill>
                <a:latin typeface="Georgia" panose="02040502050405020303" pitchFamily="18" charset="0"/>
              </a:rPr>
              <a:t>[</a:t>
            </a:r>
            <a:r>
              <a:rPr lang="en-US" sz="2800" i="1" dirty="0"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a:t>
            </a:r>
            <a:r>
              <a:rPr lang="en-US" sz="2800" dirty="0" smtClean="0">
                <a:latin typeface="Georgia" panose="02040502050405020303" pitchFamily="18" charset="0"/>
              </a:rPr>
              <a:t>:</a:t>
            </a:r>
            <a:r>
              <a:rPr lang="en-US" sz="2800" dirty="0" smtClean="0">
                <a:solidFill>
                  <a:srgbClr val="0070C0"/>
                </a:solidFill>
                <a:latin typeface="Georgia" panose="02040502050405020303" pitchFamily="18" charset="0"/>
              </a:rPr>
              <a:t> </a:t>
            </a:r>
          </a:p>
          <a:p>
            <a:pPr marL="1371600" lvl="1" indent="-514350" algn="l">
              <a:lnSpc>
                <a:spcPct val="100000"/>
              </a:lnSpc>
              <a:spcBef>
                <a:spcPts val="0"/>
              </a:spcBef>
              <a:buClr>
                <a:srgbClr val="0070C0"/>
              </a:buClr>
              <a:buFont typeface="Tahoma" panose="020B0604030504040204" pitchFamily="34" charset="0"/>
              <a:buChar char="─"/>
            </a:pPr>
            <a:r>
              <a:rPr lang="en-US" sz="2600" i="1" dirty="0" smtClean="0">
                <a:solidFill>
                  <a:srgbClr val="0070C0"/>
                </a:solidFill>
                <a:latin typeface="Georgia" panose="02040502050405020303" pitchFamily="18" charset="0"/>
              </a:rPr>
              <a:t>opt</a:t>
            </a:r>
            <a:r>
              <a:rPr lang="en-US" sz="2600" dirty="0" smtClean="0">
                <a:solidFill>
                  <a:srgbClr val="0070C0"/>
                </a:solidFill>
                <a:latin typeface="Georgia" panose="02040502050405020303" pitchFamily="18" charset="0"/>
              </a:rPr>
              <a:t>[</a:t>
            </a:r>
            <a:r>
              <a:rPr lang="en-US" sz="2600" i="1" dirty="0" err="1"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 = </a:t>
            </a:r>
            <a:r>
              <a:rPr lang="en-US" sz="2600" i="1" dirty="0" smtClean="0">
                <a:solidFill>
                  <a:srgbClr val="0070C0"/>
                </a:solidFill>
                <a:latin typeface="Georgia" panose="02040502050405020303" pitchFamily="18" charset="0"/>
              </a:rPr>
              <a:t>opt</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+1][</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+1] </a:t>
            </a:r>
            <a:r>
              <a:rPr lang="en-US" sz="2600" dirty="0" smtClean="0">
                <a:solidFill>
                  <a:srgbClr val="C00000"/>
                </a:solidFill>
                <a:latin typeface="Georgia" panose="02040502050405020303" pitchFamily="18" charset="0"/>
              </a:rPr>
              <a:t>if </a:t>
            </a:r>
            <a:r>
              <a:rPr lang="en-US" sz="2600" i="1" dirty="0" smtClean="0">
                <a:solidFill>
                  <a:srgbClr val="C00000"/>
                </a:solidFill>
                <a:latin typeface="Georgia" panose="02040502050405020303" pitchFamily="18" charset="0"/>
              </a:rPr>
              <a:t>x</a:t>
            </a:r>
            <a:r>
              <a:rPr lang="en-US" sz="2600" dirty="0" smtClean="0">
                <a:solidFill>
                  <a:srgbClr val="C00000"/>
                </a:solidFill>
                <a:latin typeface="Georgia" panose="02040502050405020303" pitchFamily="18" charset="0"/>
              </a:rPr>
              <a:t>[</a:t>
            </a:r>
            <a:r>
              <a:rPr lang="en-US" sz="2600" i="1" dirty="0" err="1" smtClean="0">
                <a:solidFill>
                  <a:srgbClr val="C00000"/>
                </a:solidFill>
                <a:latin typeface="Georgia" panose="02040502050405020303" pitchFamily="18" charset="0"/>
              </a:rPr>
              <a:t>i</a:t>
            </a:r>
            <a:r>
              <a:rPr lang="en-US" sz="2600" dirty="0" smtClean="0">
                <a:solidFill>
                  <a:srgbClr val="C00000"/>
                </a:solidFill>
                <a:latin typeface="Georgia" panose="02040502050405020303" pitchFamily="18" charset="0"/>
              </a:rPr>
              <a:t>] equals </a:t>
            </a:r>
            <a:r>
              <a:rPr lang="en-US" sz="2600" i="1" dirty="0" smtClean="0">
                <a:solidFill>
                  <a:srgbClr val="C00000"/>
                </a:solidFill>
                <a:latin typeface="Georgia" panose="02040502050405020303" pitchFamily="18" charset="0"/>
              </a:rPr>
              <a:t>y</a:t>
            </a:r>
            <a:r>
              <a:rPr lang="en-US" sz="2600" dirty="0" smtClean="0">
                <a:solidFill>
                  <a:srgbClr val="C00000"/>
                </a:solidFill>
                <a:latin typeface="Georgia" panose="02040502050405020303" pitchFamily="18" charset="0"/>
              </a:rPr>
              <a:t>[</a:t>
            </a:r>
            <a:r>
              <a:rPr lang="en-US" sz="2600" i="1" dirty="0" smtClean="0">
                <a:solidFill>
                  <a:srgbClr val="C00000"/>
                </a:solidFill>
                <a:latin typeface="Georgia" panose="02040502050405020303" pitchFamily="18" charset="0"/>
              </a:rPr>
              <a:t>j</a:t>
            </a:r>
            <a:r>
              <a:rPr lang="en-US" sz="2600" dirty="0" smtClean="0">
                <a:solidFill>
                  <a:srgbClr val="C00000"/>
                </a:solidFill>
                <a:latin typeface="Georgia" panose="02040502050405020303" pitchFamily="18" charset="0"/>
              </a:rPr>
              <a:t>]</a:t>
            </a:r>
          </a:p>
          <a:p>
            <a:pPr marL="1371600" lvl="1" indent="-514350" algn="l">
              <a:lnSpc>
                <a:spcPct val="100000"/>
              </a:lnSpc>
              <a:spcBef>
                <a:spcPts val="0"/>
              </a:spcBef>
              <a:buClr>
                <a:srgbClr val="0070C0"/>
              </a:buClr>
              <a:buFont typeface="Tahoma" panose="020B0604030504040204" pitchFamily="34" charset="0"/>
              <a:buChar char="─"/>
            </a:pPr>
            <a:r>
              <a:rPr lang="en-US" sz="2600" i="1" dirty="0" smtClean="0">
                <a:solidFill>
                  <a:srgbClr val="0070C0"/>
                </a:solidFill>
                <a:latin typeface="Georgia" panose="02040502050405020303" pitchFamily="18" charset="0"/>
              </a:rPr>
              <a:t>opt</a:t>
            </a:r>
            <a:r>
              <a:rPr lang="en-US" sz="2600" dirty="0" smtClean="0">
                <a:solidFill>
                  <a:srgbClr val="0070C0"/>
                </a:solidFill>
                <a:latin typeface="Georgia" panose="02040502050405020303" pitchFamily="18" charset="0"/>
              </a:rPr>
              <a:t>[</a:t>
            </a:r>
            <a:r>
              <a:rPr lang="en-US" sz="2600" i="1" dirty="0" err="1"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 = </a:t>
            </a:r>
            <a:r>
              <a:rPr lang="en-US" sz="2600" i="1" dirty="0" smtClean="0">
                <a:solidFill>
                  <a:srgbClr val="0070C0"/>
                </a:solidFill>
                <a:latin typeface="Georgia" panose="02040502050405020303" pitchFamily="18" charset="0"/>
              </a:rPr>
              <a:t>opt</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+1][</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+1] + 1 </a:t>
            </a:r>
            <a:r>
              <a:rPr lang="en-US" sz="2600" dirty="0" smtClean="0">
                <a:solidFill>
                  <a:srgbClr val="C00000"/>
                </a:solidFill>
                <a:latin typeface="Georgia" panose="02040502050405020303" pitchFamily="18" charset="0"/>
              </a:rPr>
              <a:t>otherwise</a:t>
            </a:r>
          </a:p>
          <a:p>
            <a:pPr marL="914400"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 </a:t>
            </a:r>
            <a:r>
              <a:rPr lang="en-US" sz="2800" i="1" dirty="0" smtClean="0">
                <a:solidFill>
                  <a:srgbClr val="0070C0"/>
                </a:solidFill>
                <a:latin typeface="Georgia" panose="02040502050405020303" pitchFamily="18" charset="0"/>
              </a:rPr>
              <a:t>x</a:t>
            </a:r>
            <a:r>
              <a:rPr lang="en-US" sz="2800" dirty="0" smtClean="0">
                <a:solidFill>
                  <a:srgbClr val="0070C0"/>
                </a:solidFill>
                <a:latin typeface="Georgia" panose="02040502050405020303" pitchFamily="18" charset="0"/>
              </a:rPr>
              <a:t>[</a:t>
            </a:r>
            <a:r>
              <a:rPr lang="en-US" sz="2800" i="1" dirty="0" err="1" smtClean="0">
                <a:solidFill>
                  <a:srgbClr val="0070C0"/>
                </a:solidFill>
                <a:latin typeface="Georgia" panose="02040502050405020303" pitchFamily="18" charset="0"/>
              </a:rPr>
              <a:t>i</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up with a gap</a:t>
            </a:r>
            <a:r>
              <a:rPr lang="en-US" sz="2600" dirty="0">
                <a:latin typeface="Georgia" panose="02040502050405020303" pitchFamily="18" charset="0"/>
              </a:rPr>
              <a:t>:</a:t>
            </a:r>
            <a:endParaRPr lang="en-US" sz="2600" dirty="0" smtClean="0">
              <a:latin typeface="Georgia" panose="02040502050405020303" pitchFamily="18" charset="0"/>
            </a:endParaRPr>
          </a:p>
          <a:p>
            <a:pPr marL="1371600" lvl="1" indent="-514350" algn="l">
              <a:lnSpc>
                <a:spcPct val="100000"/>
              </a:lnSpc>
              <a:spcBef>
                <a:spcPts val="0"/>
              </a:spcBef>
              <a:buClr>
                <a:srgbClr val="0070C0"/>
              </a:buClr>
              <a:buFont typeface="Tahoma" panose="020B0604030504040204" pitchFamily="34" charset="0"/>
              <a:buChar char="─"/>
            </a:pPr>
            <a:r>
              <a:rPr lang="en-US" sz="2600" i="1" dirty="0" smtClean="0">
                <a:solidFill>
                  <a:srgbClr val="0070C0"/>
                </a:solidFill>
                <a:latin typeface="Georgia" panose="02040502050405020303" pitchFamily="18" charset="0"/>
              </a:rPr>
              <a:t>opt</a:t>
            </a:r>
            <a:r>
              <a:rPr lang="en-US" sz="2600" dirty="0" smtClean="0">
                <a:solidFill>
                  <a:srgbClr val="0070C0"/>
                </a:solidFill>
                <a:latin typeface="Georgia" panose="02040502050405020303" pitchFamily="18" charset="0"/>
              </a:rPr>
              <a:t>[</a:t>
            </a:r>
            <a:r>
              <a:rPr lang="en-US" sz="2600" i="1" dirty="0" err="1"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 = </a:t>
            </a:r>
            <a:r>
              <a:rPr lang="en-US" sz="2600" i="1" dirty="0" smtClean="0">
                <a:solidFill>
                  <a:srgbClr val="0070C0"/>
                </a:solidFill>
                <a:latin typeface="Georgia" panose="02040502050405020303" pitchFamily="18" charset="0"/>
              </a:rPr>
              <a:t>opt</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+1][</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 + 2</a:t>
            </a:r>
          </a:p>
          <a:p>
            <a:pPr marL="914400" indent="-514350" algn="l">
              <a:lnSpc>
                <a:spcPct val="100000"/>
              </a:lnSpc>
              <a:spcBef>
                <a:spcPts val="0"/>
              </a:spcBef>
              <a:buClr>
                <a:srgbClr val="0070C0"/>
              </a:buClr>
              <a:buFont typeface="+mj-lt"/>
              <a:buAutoNum type="arabicPeriod"/>
            </a:pPr>
            <a:r>
              <a:rPr lang="en-US" sz="2800" dirty="0" smtClean="0">
                <a:solidFill>
                  <a:srgbClr val="0070C0"/>
                </a:solidFill>
                <a:latin typeface="Georgia" panose="02040502050405020303" pitchFamily="18" charset="0"/>
              </a:rPr>
              <a:t> </a:t>
            </a:r>
            <a:r>
              <a:rPr lang="en-US" sz="2800" i="1" dirty="0" smtClean="0">
                <a:solidFill>
                  <a:srgbClr val="0070C0"/>
                </a:solidFill>
                <a:latin typeface="Georgia" panose="02040502050405020303" pitchFamily="18" charset="0"/>
              </a:rPr>
              <a:t>y</a:t>
            </a:r>
            <a:r>
              <a:rPr lang="en-US" sz="2800" dirty="0" smtClean="0">
                <a:solidFill>
                  <a:srgbClr val="0070C0"/>
                </a:solidFill>
                <a:latin typeface="Georgia" panose="02040502050405020303" pitchFamily="18" charset="0"/>
              </a:rPr>
              <a:t>[</a:t>
            </a:r>
            <a:r>
              <a:rPr lang="en-US" sz="2800" i="1" dirty="0" smtClean="0">
                <a:solidFill>
                  <a:srgbClr val="0070C0"/>
                </a:solidFill>
                <a:latin typeface="Georgia" panose="02040502050405020303" pitchFamily="18" charset="0"/>
              </a:rPr>
              <a:t>j</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up with a gap:</a:t>
            </a:r>
          </a:p>
          <a:p>
            <a:pPr marL="1371600" lvl="1" indent="-514350" algn="l">
              <a:lnSpc>
                <a:spcPct val="100000"/>
              </a:lnSpc>
              <a:spcBef>
                <a:spcPts val="0"/>
              </a:spcBef>
              <a:buClr>
                <a:srgbClr val="0070C0"/>
              </a:buClr>
              <a:buFont typeface="Tahoma" panose="020B0604030504040204" pitchFamily="34" charset="0"/>
              <a:buChar char="─"/>
            </a:pPr>
            <a:r>
              <a:rPr lang="en-US" sz="2600" dirty="0" smtClean="0">
                <a:solidFill>
                  <a:srgbClr val="0070C0"/>
                </a:solidFill>
                <a:latin typeface="Georgia" panose="02040502050405020303" pitchFamily="18" charset="0"/>
              </a:rPr>
              <a:t>opt[</a:t>
            </a:r>
            <a:r>
              <a:rPr lang="en-US" sz="2600" i="1" dirty="0" err="1"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 = opt[</a:t>
            </a:r>
            <a:r>
              <a:rPr lang="en-US" sz="2600" i="1" dirty="0" err="1" smtClean="0">
                <a:solidFill>
                  <a:srgbClr val="0070C0"/>
                </a:solidFill>
                <a:latin typeface="Georgia" panose="02040502050405020303" pitchFamily="18" charset="0"/>
              </a:rPr>
              <a:t>i</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j</a:t>
            </a:r>
            <a:r>
              <a:rPr lang="en-US" sz="2600" dirty="0" smtClean="0">
                <a:solidFill>
                  <a:srgbClr val="0070C0"/>
                </a:solidFill>
                <a:latin typeface="Georgia" panose="02040502050405020303" pitchFamily="18" charset="0"/>
              </a:rPr>
              <a:t>+1] + 2</a:t>
            </a:r>
            <a:endParaRPr lang="en-US" sz="2600" dirty="0">
              <a:solidFill>
                <a:srgbClr val="0070C0"/>
              </a:solidFill>
              <a:latin typeface="Georgia" panose="02040502050405020303" pitchFamily="18" charset="0"/>
            </a:endParaRPr>
          </a:p>
        </p:txBody>
      </p:sp>
      <p:cxnSp>
        <p:nvCxnSpPr>
          <p:cNvPr id="5" name="Straight Arrow Connector 4"/>
          <p:cNvCxnSpPr/>
          <p:nvPr/>
        </p:nvCxnSpPr>
        <p:spPr>
          <a:xfrm>
            <a:off x="9446469" y="3324924"/>
            <a:ext cx="604436" cy="387439"/>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9446469" y="4287520"/>
            <a:ext cx="0" cy="570292"/>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413824" y="5242560"/>
            <a:ext cx="637081" cy="0"/>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563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lnSpcReduction="10000"/>
          </a:bodyPr>
          <a:lstStyle/>
          <a:p>
            <a:endParaRPr lang="en-US" sz="4800" dirty="0" smtClean="0">
              <a:latin typeface="Georgia" panose="02040502050405020303" pitchFamily="18" charset="0"/>
            </a:endParaRPr>
          </a:p>
          <a:p>
            <a:r>
              <a:rPr lang="en-US" sz="6300" dirty="0" smtClean="0">
                <a:latin typeface="Georgia" panose="02040502050405020303" pitchFamily="18" charset="0"/>
              </a:rPr>
              <a:t>Hirschberg's algorithm</a:t>
            </a:r>
          </a:p>
        </p:txBody>
      </p:sp>
    </p:spTree>
    <p:extLst>
      <p:ext uri="{BB962C8B-B14F-4D97-AF65-F5344CB8AC3E}">
        <p14:creationId xmlns:p14="http://schemas.microsoft.com/office/powerpoint/2010/main" val="1031064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Sequence alignment</a:t>
            </a:r>
          </a:p>
        </p:txBody>
      </p:sp>
      <p:sp>
        <p:nvSpPr>
          <p:cNvPr id="3" name="Subtitle 2"/>
          <p:cNvSpPr>
            <a:spLocks noGrp="1"/>
          </p:cNvSpPr>
          <p:nvPr>
            <p:ph type="subTitle" idx="1"/>
          </p:nvPr>
        </p:nvSpPr>
        <p:spPr>
          <a:xfrm>
            <a:off x="1524000" y="1465117"/>
            <a:ext cx="9144000" cy="4406899"/>
          </a:xfrm>
        </p:spPr>
        <p:txBody>
          <a:bodyPr>
            <a:noAutofit/>
          </a:bodyPr>
          <a:lstStyle/>
          <a:p>
            <a:pPr algn="l"/>
            <a:r>
              <a:rPr lang="en-US" sz="3200" b="1" i="1" dirty="0" smtClean="0">
                <a:solidFill>
                  <a:srgbClr val="0070C0"/>
                </a:solidFill>
                <a:latin typeface="Georgia" panose="02040502050405020303" pitchFamily="18" charset="0"/>
              </a:rPr>
              <a:t>Sequence alignment </a:t>
            </a:r>
            <a:r>
              <a:rPr lang="en-US" sz="3200" dirty="0" smtClean="0">
                <a:latin typeface="Georgia" panose="02040502050405020303" pitchFamily="18" charset="0"/>
              </a:rPr>
              <a:t>is the procedure of comparing  two (pair-wise) or more sequences by searching for a series of individual characters or patterns that are in the same order in the sequences</a:t>
            </a:r>
          </a:p>
          <a:p>
            <a:pPr algn="l"/>
            <a:r>
              <a:rPr lang="en-US" sz="3200" dirty="0" smtClean="0">
                <a:latin typeface="Georgia" panose="02040502050405020303" pitchFamily="18" charset="0"/>
              </a:rPr>
              <a:t>Sequence alignment arises in many fields:</a:t>
            </a:r>
          </a:p>
          <a:p>
            <a:pPr marL="342900" indent="-342900" algn="l">
              <a:lnSpc>
                <a:spcPct val="100000"/>
              </a:lnSpc>
              <a:spcBef>
                <a:spcPts val="0"/>
              </a:spcBef>
              <a:buFont typeface="Arial" panose="020B0604020202020204" pitchFamily="34" charset="0"/>
              <a:buChar char="•"/>
            </a:pPr>
            <a:r>
              <a:rPr lang="en-US" sz="2800" dirty="0" smtClean="0">
                <a:latin typeface="Georgia" panose="02040502050405020303" pitchFamily="18" charset="0"/>
              </a:rPr>
              <a:t>Molecular biology</a:t>
            </a:r>
          </a:p>
          <a:p>
            <a:pPr marL="342900" indent="-342900" algn="l">
              <a:lnSpc>
                <a:spcPct val="100000"/>
              </a:lnSpc>
              <a:spcBef>
                <a:spcPts val="0"/>
              </a:spcBef>
              <a:buFont typeface="Arial" panose="020B0604020202020204" pitchFamily="34" charset="0"/>
              <a:buChar char="•"/>
            </a:pPr>
            <a:r>
              <a:rPr lang="en-US" sz="2800" dirty="0" smtClean="0">
                <a:latin typeface="Georgia" panose="02040502050405020303" pitchFamily="18" charset="0"/>
              </a:rPr>
              <a:t>Inexact text matching (e.g. spell checkers; web page search)</a:t>
            </a:r>
          </a:p>
          <a:p>
            <a:pPr marL="342900" indent="-342900" algn="l">
              <a:lnSpc>
                <a:spcPct val="100000"/>
              </a:lnSpc>
              <a:spcBef>
                <a:spcPts val="0"/>
              </a:spcBef>
              <a:buFont typeface="Arial" panose="020B0604020202020204" pitchFamily="34" charset="0"/>
              <a:buChar char="•"/>
            </a:pPr>
            <a:r>
              <a:rPr lang="en-US" sz="2800" dirty="0" smtClean="0">
                <a:latin typeface="Georgia" panose="02040502050405020303" pitchFamily="18" charset="0"/>
              </a:rPr>
              <a:t>Speech recognition</a:t>
            </a:r>
            <a:endParaRPr lang="en-US" sz="2800" dirty="0">
              <a:latin typeface="Georgia" panose="02040502050405020303" pitchFamily="18" charset="0"/>
            </a:endParaRPr>
          </a:p>
        </p:txBody>
      </p:sp>
    </p:spTree>
    <p:extLst>
      <p:ext uri="{BB962C8B-B14F-4D97-AF65-F5344CB8AC3E}">
        <p14:creationId xmlns:p14="http://schemas.microsoft.com/office/powerpoint/2010/main" val="1395278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Hirschberg's algorithm</a:t>
            </a:r>
          </a:p>
        </p:txBody>
      </p:sp>
      <p:sp>
        <p:nvSpPr>
          <p:cNvPr id="3" name="Subtitle 2"/>
          <p:cNvSpPr>
            <a:spLocks noGrp="1"/>
          </p:cNvSpPr>
          <p:nvPr>
            <p:ph type="subTitle" idx="1"/>
          </p:nvPr>
        </p:nvSpPr>
        <p:spPr>
          <a:xfrm>
            <a:off x="1748853" y="148010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2800" i="1" dirty="0" smtClean="0">
                <a:solidFill>
                  <a:srgbClr val="0070C0"/>
                </a:solidFill>
                <a:latin typeface="Georgia" panose="02040502050405020303" pitchFamily="18" charset="0"/>
              </a:rPr>
              <a:t>Hirschberg</a:t>
            </a:r>
            <a:r>
              <a:rPr lang="en-US" sz="2800" dirty="0" smtClean="0">
                <a:latin typeface="Georgia" panose="02040502050405020303" pitchFamily="18" charset="0"/>
              </a:rPr>
              <a:t>'s algorithm is a </a:t>
            </a:r>
            <a:r>
              <a:rPr lang="en-US" sz="2800" i="1" dirty="0" smtClean="0">
                <a:solidFill>
                  <a:srgbClr val="0070C0"/>
                </a:solidFill>
                <a:latin typeface="Georgia" panose="02040502050405020303" pitchFamily="18" charset="0"/>
              </a:rPr>
              <a:t>divide and conquer </a:t>
            </a:r>
            <a:r>
              <a:rPr lang="en-US" sz="2800" dirty="0" smtClean="0">
                <a:latin typeface="Georgia" panose="02040502050405020303" pitchFamily="18" charset="0"/>
              </a:rPr>
              <a:t>version of the Needleman–</a:t>
            </a:r>
            <a:r>
              <a:rPr lang="en-US" sz="2800" dirty="0" err="1" smtClean="0">
                <a:latin typeface="Georgia" panose="02040502050405020303" pitchFamily="18" charset="0"/>
              </a:rPr>
              <a:t>Wunsch</a:t>
            </a:r>
            <a:r>
              <a:rPr lang="en-US" sz="2800" dirty="0" smtClean="0">
                <a:latin typeface="Georgia" panose="02040502050405020303" pitchFamily="18" charset="0"/>
              </a:rPr>
              <a:t> algorithm</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The Hirschberg algorithm can be derived from the Needleman-</a:t>
            </a:r>
            <a:r>
              <a:rPr lang="en-US" sz="2800" dirty="0" err="1" smtClean="0">
                <a:latin typeface="Georgia" panose="02040502050405020303" pitchFamily="18" charset="0"/>
              </a:rPr>
              <a:t>Wunsch</a:t>
            </a:r>
            <a:r>
              <a:rPr lang="en-US" sz="2800" dirty="0" smtClean="0">
                <a:latin typeface="Georgia" panose="02040502050405020303" pitchFamily="18" charset="0"/>
              </a:rPr>
              <a:t> algorithm by observing that:</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one can compute the optimal alignment score by only storing the </a:t>
            </a:r>
            <a:r>
              <a:rPr lang="en-US" sz="2600" i="1" dirty="0" smtClean="0">
                <a:solidFill>
                  <a:srgbClr val="0070C0"/>
                </a:solidFill>
                <a:latin typeface="Georgia" panose="02040502050405020303" pitchFamily="18" charset="0"/>
              </a:rPr>
              <a:t>current</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and </a:t>
            </a:r>
            <a:r>
              <a:rPr lang="en-US" sz="2600" i="1" dirty="0" smtClean="0">
                <a:solidFill>
                  <a:srgbClr val="0070C0"/>
                </a:solidFill>
                <a:latin typeface="Georgia" panose="02040502050405020303" pitchFamily="18" charset="0"/>
              </a:rPr>
              <a:t>previous</a:t>
            </a:r>
            <a:r>
              <a:rPr lang="en-US" sz="2600" dirty="0" smtClean="0">
                <a:latin typeface="Georgia" panose="02040502050405020303" pitchFamily="18" charset="0"/>
              </a:rPr>
              <a:t> </a:t>
            </a:r>
            <a:r>
              <a:rPr lang="en-US" sz="2600" dirty="0" smtClean="0">
                <a:solidFill>
                  <a:srgbClr val="0070C0"/>
                </a:solidFill>
                <a:latin typeface="Georgia" panose="02040502050405020303" pitchFamily="18" charset="0"/>
              </a:rPr>
              <a:t>row</a:t>
            </a:r>
            <a:r>
              <a:rPr lang="en-US" sz="2600" dirty="0" smtClean="0">
                <a:latin typeface="Georgia" panose="02040502050405020303" pitchFamily="18" charset="0"/>
              </a:rPr>
              <a:t> of the Needleman-</a:t>
            </a:r>
            <a:r>
              <a:rPr lang="en-US" sz="2600" dirty="0" err="1" smtClean="0">
                <a:latin typeface="Georgia" panose="02040502050405020303" pitchFamily="18" charset="0"/>
              </a:rPr>
              <a:t>Wunsch</a:t>
            </a:r>
            <a:r>
              <a:rPr lang="en-US" sz="2600" dirty="0" smtClean="0">
                <a:latin typeface="Georgia" panose="02040502050405020303" pitchFamily="18" charset="0"/>
              </a:rPr>
              <a:t> score matrix;</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if</a:t>
            </a:r>
            <a:r>
              <a:rPr lang="en-US" sz="2600" dirty="0" smtClean="0">
                <a:solidFill>
                  <a:srgbClr val="0070C0"/>
                </a:solidFill>
                <a:latin typeface="Georgia" panose="02040502050405020303" pitchFamily="18" charset="0"/>
              </a:rPr>
              <a:t> (</a:t>
            </a:r>
            <a:r>
              <a:rPr lang="en-US" sz="2600" i="1" dirty="0" smtClean="0">
                <a:solidFill>
                  <a:srgbClr val="0070C0"/>
                </a:solidFill>
                <a:latin typeface="Georgia" panose="02040502050405020303" pitchFamily="18" charset="0"/>
              </a:rPr>
              <a:t>Z</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W</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NW</a:t>
            </a:r>
            <a:r>
              <a:rPr lang="en-US" sz="2600" dirty="0" smtClean="0">
                <a:solidFill>
                  <a:srgbClr val="0070C0"/>
                </a:solidFill>
                <a:latin typeface="Georgia" panose="02040502050405020303" pitchFamily="18" charset="0"/>
              </a:rPr>
              <a:t> (</a:t>
            </a:r>
            <a:r>
              <a:rPr lang="en-US" sz="2600" i="1" dirty="0" smtClean="0">
                <a:solidFill>
                  <a:srgbClr val="0070C0"/>
                </a:solidFill>
                <a:latin typeface="Georgia" panose="02040502050405020303" pitchFamily="18" charset="0"/>
              </a:rPr>
              <a:t>X</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Y</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is the optimal alignment of </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X</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Y</a:t>
            </a:r>
            <a:r>
              <a:rPr lang="en-US" sz="2600" dirty="0" smtClean="0">
                <a:solidFill>
                  <a:srgbClr val="0070C0"/>
                </a:solidFill>
                <a:latin typeface="Georgia" panose="02040502050405020303" pitchFamily="18" charset="0"/>
              </a:rPr>
              <a:t>)</a:t>
            </a:r>
            <a:r>
              <a:rPr lang="en-US" sz="2600" dirty="0" smtClean="0">
                <a:latin typeface="Georgia" panose="02040502050405020303" pitchFamily="18" charset="0"/>
              </a:rPr>
              <a:t>,</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and</a:t>
            </a:r>
            <a:r>
              <a:rPr lang="en-US" sz="2600" dirty="0" smtClean="0">
                <a:solidFill>
                  <a:srgbClr val="0070C0"/>
                </a:solidFill>
                <a:latin typeface="Georgia" panose="02040502050405020303" pitchFamily="18" charset="0"/>
              </a:rPr>
              <a:t> </a:t>
            </a:r>
            <a:r>
              <a:rPr lang="en-US" sz="2600" i="1" dirty="0" smtClean="0">
                <a:solidFill>
                  <a:srgbClr val="0070C0"/>
                </a:solidFill>
                <a:latin typeface="Georgia" panose="02040502050405020303" pitchFamily="18" charset="0"/>
              </a:rPr>
              <a:t>X</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X</a:t>
            </a:r>
            <a:r>
              <a:rPr lang="en-US" sz="2600" i="1" baseline="30000" dirty="0" smtClean="0">
                <a:solidFill>
                  <a:srgbClr val="0070C0"/>
                </a:solidFill>
                <a:latin typeface="Georgia" panose="02040502050405020303" pitchFamily="18" charset="0"/>
              </a:rPr>
              <a:t>l </a:t>
            </a:r>
            <a:r>
              <a:rPr lang="en-US" sz="2600" dirty="0" smtClean="0">
                <a:solidFill>
                  <a:srgbClr val="0070C0"/>
                </a:solidFill>
                <a:latin typeface="Georgia" panose="02040502050405020303" pitchFamily="18" charset="0"/>
              </a:rPr>
              <a:t>+ </a:t>
            </a:r>
            <a:r>
              <a:rPr lang="en-US" sz="2600" i="1" dirty="0" err="1" smtClean="0">
                <a:solidFill>
                  <a:srgbClr val="0070C0"/>
                </a:solidFill>
                <a:latin typeface="Georgia" panose="02040502050405020303" pitchFamily="18" charset="0"/>
              </a:rPr>
              <a:t>X</a:t>
            </a:r>
            <a:r>
              <a:rPr lang="en-US" sz="2600" i="1" baseline="30000" dirty="0" err="1" smtClean="0">
                <a:solidFill>
                  <a:srgbClr val="0070C0"/>
                </a:solidFill>
                <a:latin typeface="Georgia" panose="02040502050405020303" pitchFamily="18" charset="0"/>
              </a:rPr>
              <a:t>r</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is an arbitrary partition of </a:t>
            </a:r>
            <a:r>
              <a:rPr lang="en-US" sz="2600" i="1" dirty="0" smtClean="0">
                <a:solidFill>
                  <a:srgbClr val="0070C0"/>
                </a:solidFill>
                <a:latin typeface="Georgia" panose="02040502050405020303" pitchFamily="18" charset="0"/>
              </a:rPr>
              <a:t>X</a:t>
            </a:r>
            <a:r>
              <a:rPr lang="en-US" sz="2600" dirty="0" smtClean="0">
                <a:latin typeface="Georgia" panose="02040502050405020303" pitchFamily="18" charset="0"/>
              </a:rPr>
              <a:t>, there exists a partition </a:t>
            </a:r>
            <a:r>
              <a:rPr lang="en-US" sz="2600" i="1" dirty="0" err="1" smtClean="0">
                <a:solidFill>
                  <a:srgbClr val="0070C0"/>
                </a:solidFill>
                <a:latin typeface="Georgia" panose="02040502050405020303" pitchFamily="18" charset="0"/>
              </a:rPr>
              <a:t>Y</a:t>
            </a:r>
            <a:r>
              <a:rPr lang="en-US" sz="2600" i="1" baseline="30000" dirty="0" err="1" smtClean="0">
                <a:solidFill>
                  <a:srgbClr val="0070C0"/>
                </a:solidFill>
                <a:latin typeface="Georgia" panose="02040502050405020303" pitchFamily="18" charset="0"/>
              </a:rPr>
              <a:t>l</a:t>
            </a:r>
            <a:r>
              <a:rPr lang="en-US" sz="2600" dirty="0">
                <a:solidFill>
                  <a:srgbClr val="0070C0"/>
                </a:solidFill>
                <a:latin typeface="Georgia" panose="02040502050405020303" pitchFamily="18" charset="0"/>
              </a:rPr>
              <a:t> </a:t>
            </a:r>
            <a:r>
              <a:rPr lang="en-US" sz="2600" dirty="0" smtClean="0">
                <a:solidFill>
                  <a:srgbClr val="0070C0"/>
                </a:solidFill>
                <a:latin typeface="Georgia" panose="02040502050405020303" pitchFamily="18" charset="0"/>
              </a:rPr>
              <a:t>+ </a:t>
            </a:r>
            <a:r>
              <a:rPr lang="en-US" sz="2600" i="1" dirty="0" err="1" smtClean="0">
                <a:solidFill>
                  <a:srgbClr val="0070C0"/>
                </a:solidFill>
                <a:latin typeface="Georgia" panose="02040502050405020303" pitchFamily="18" charset="0"/>
              </a:rPr>
              <a:t>Y</a:t>
            </a:r>
            <a:r>
              <a:rPr lang="en-US" sz="2600" i="1" baseline="30000" dirty="0" err="1" smtClean="0">
                <a:solidFill>
                  <a:srgbClr val="0070C0"/>
                </a:solidFill>
                <a:latin typeface="Georgia" panose="02040502050405020303" pitchFamily="18" charset="0"/>
              </a:rPr>
              <a:t>r</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of </a:t>
            </a:r>
            <a:r>
              <a:rPr lang="en-US" sz="2600" i="1" dirty="0" smtClean="0">
                <a:solidFill>
                  <a:srgbClr val="0070C0"/>
                </a:solidFill>
                <a:latin typeface="Georgia" panose="02040502050405020303" pitchFamily="18" charset="0"/>
              </a:rPr>
              <a:t>Y</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such that 		</a:t>
            </a:r>
            <a:r>
              <a:rPr lang="en-US" sz="2600" i="1" dirty="0" smtClean="0">
                <a:solidFill>
                  <a:srgbClr val="0070C0"/>
                </a:solidFill>
                <a:latin typeface="Georgia" panose="02040502050405020303" pitchFamily="18" charset="0"/>
              </a:rPr>
              <a:t>NW</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X</a:t>
            </a:r>
            <a:r>
              <a:rPr lang="en-US" sz="2600" dirty="0" smtClean="0">
                <a:solidFill>
                  <a:srgbClr val="0070C0"/>
                </a:solidFill>
                <a:latin typeface="Georgia" panose="02040502050405020303" pitchFamily="18" charset="0"/>
              </a:rPr>
              <a:t>,</a:t>
            </a:r>
            <a:r>
              <a:rPr lang="en-US" sz="2600" i="1" dirty="0" smtClean="0">
                <a:solidFill>
                  <a:srgbClr val="0070C0"/>
                </a:solidFill>
                <a:latin typeface="Georgia" panose="02040502050405020303" pitchFamily="18" charset="0"/>
              </a:rPr>
              <a:t>Y</a:t>
            </a:r>
            <a:r>
              <a:rPr lang="en-US" sz="2600" dirty="0" smtClean="0">
                <a:solidFill>
                  <a:srgbClr val="0070C0"/>
                </a:solidFill>
                <a:latin typeface="Georgia" panose="02040502050405020303" pitchFamily="18" charset="0"/>
              </a:rPr>
              <a:t>)= </a:t>
            </a:r>
            <a:r>
              <a:rPr lang="en-US" sz="2600" i="1" dirty="0" smtClean="0">
                <a:solidFill>
                  <a:srgbClr val="0070C0"/>
                </a:solidFill>
                <a:latin typeface="Georgia" panose="02040502050405020303" pitchFamily="18" charset="0"/>
              </a:rPr>
              <a:t>NW</a:t>
            </a:r>
            <a:r>
              <a:rPr lang="en-US" sz="2600" dirty="0" smtClean="0">
                <a:solidFill>
                  <a:srgbClr val="0070C0"/>
                </a:solidFill>
                <a:latin typeface="Georgia" panose="02040502050405020303" pitchFamily="18" charset="0"/>
              </a:rPr>
              <a:t>(</a:t>
            </a:r>
            <a:r>
              <a:rPr lang="en-US" sz="2600" i="1" dirty="0" err="1" smtClean="0">
                <a:solidFill>
                  <a:srgbClr val="0070C0"/>
                </a:solidFill>
                <a:latin typeface="Georgia" panose="02040502050405020303" pitchFamily="18" charset="0"/>
              </a:rPr>
              <a:t>X</a:t>
            </a:r>
            <a:r>
              <a:rPr lang="en-US" sz="2600" i="1" baseline="30000" dirty="0" err="1" smtClean="0">
                <a:solidFill>
                  <a:srgbClr val="0070C0"/>
                </a:solidFill>
                <a:latin typeface="Georgia" panose="02040502050405020303" pitchFamily="18" charset="0"/>
              </a:rPr>
              <a:t>l</a:t>
            </a:r>
            <a:r>
              <a:rPr lang="en-US" sz="2600" dirty="0" err="1" smtClean="0">
                <a:solidFill>
                  <a:srgbClr val="0070C0"/>
                </a:solidFill>
                <a:latin typeface="Georgia" panose="02040502050405020303" pitchFamily="18" charset="0"/>
              </a:rPr>
              <a:t>,</a:t>
            </a:r>
            <a:r>
              <a:rPr lang="en-US" sz="2600" i="1" dirty="0" err="1" smtClean="0">
                <a:solidFill>
                  <a:srgbClr val="0070C0"/>
                </a:solidFill>
                <a:latin typeface="Georgia" panose="02040502050405020303" pitchFamily="18" charset="0"/>
              </a:rPr>
              <a:t>Y</a:t>
            </a:r>
            <a:r>
              <a:rPr lang="en-US" sz="2600" i="1" baseline="30000" dirty="0" err="1" smtClean="0">
                <a:solidFill>
                  <a:srgbClr val="0070C0"/>
                </a:solidFill>
                <a:latin typeface="Georgia" panose="02040502050405020303" pitchFamily="18" charset="0"/>
              </a:rPr>
              <a:t>l</a:t>
            </a:r>
            <a:r>
              <a:rPr lang="en-US" sz="2600" dirty="0" smtClean="0">
                <a:solidFill>
                  <a:srgbClr val="0070C0"/>
                </a:solidFill>
                <a:latin typeface="Georgia" panose="02040502050405020303" pitchFamily="18" charset="0"/>
              </a:rPr>
              <a:t>) + </a:t>
            </a:r>
            <a:r>
              <a:rPr lang="en-US" sz="2600" i="1" dirty="0" smtClean="0">
                <a:solidFill>
                  <a:srgbClr val="0070C0"/>
                </a:solidFill>
                <a:latin typeface="Georgia" panose="02040502050405020303" pitchFamily="18" charset="0"/>
              </a:rPr>
              <a:t>NW</a:t>
            </a:r>
            <a:r>
              <a:rPr lang="en-US" sz="2600" dirty="0" smtClean="0">
                <a:solidFill>
                  <a:srgbClr val="0070C0"/>
                </a:solidFill>
                <a:latin typeface="Georgia" panose="02040502050405020303" pitchFamily="18" charset="0"/>
              </a:rPr>
              <a:t>(</a:t>
            </a:r>
            <a:r>
              <a:rPr lang="en-US" sz="2600" i="1" dirty="0" err="1" smtClean="0">
                <a:solidFill>
                  <a:srgbClr val="0070C0"/>
                </a:solidFill>
                <a:latin typeface="Georgia" panose="02040502050405020303" pitchFamily="18" charset="0"/>
              </a:rPr>
              <a:t>X</a:t>
            </a:r>
            <a:r>
              <a:rPr lang="en-US" sz="2600" i="1" baseline="30000" dirty="0" err="1" smtClean="0">
                <a:solidFill>
                  <a:srgbClr val="0070C0"/>
                </a:solidFill>
                <a:latin typeface="Georgia" panose="02040502050405020303" pitchFamily="18" charset="0"/>
              </a:rPr>
              <a:t>r</a:t>
            </a:r>
            <a:r>
              <a:rPr lang="en-US" sz="2600" dirty="0" err="1" smtClean="0">
                <a:solidFill>
                  <a:srgbClr val="0070C0"/>
                </a:solidFill>
                <a:latin typeface="Georgia" panose="02040502050405020303" pitchFamily="18" charset="0"/>
              </a:rPr>
              <a:t>,</a:t>
            </a:r>
            <a:r>
              <a:rPr lang="en-US" sz="2600" i="1" dirty="0" err="1" smtClean="0">
                <a:solidFill>
                  <a:srgbClr val="0070C0"/>
                </a:solidFill>
                <a:latin typeface="Georgia" panose="02040502050405020303" pitchFamily="18" charset="0"/>
              </a:rPr>
              <a:t>Y</a:t>
            </a:r>
            <a:r>
              <a:rPr lang="en-US" sz="2600" i="1" baseline="30000" dirty="0" err="1" smtClean="0">
                <a:solidFill>
                  <a:srgbClr val="0070C0"/>
                </a:solidFill>
                <a:latin typeface="Georgia" panose="02040502050405020303" pitchFamily="18" charset="0"/>
              </a:rPr>
              <a:t>r</a:t>
            </a:r>
            <a:r>
              <a:rPr lang="en-US" sz="2600" dirty="0" smtClean="0">
                <a:solidFill>
                  <a:srgbClr val="0070C0"/>
                </a:solidFill>
                <a:latin typeface="Georgia" panose="02040502050405020303" pitchFamily="18" charset="0"/>
              </a:rPr>
              <a:t>)</a:t>
            </a:r>
            <a:endParaRPr lang="en-US" sz="26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2663743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Hirschberg's algorithm</a:t>
            </a:r>
          </a:p>
        </p:txBody>
      </p:sp>
      <p:sp>
        <p:nvSpPr>
          <p:cNvPr id="5" name="Rectangle 4"/>
          <p:cNvSpPr/>
          <p:nvPr/>
        </p:nvSpPr>
        <p:spPr>
          <a:xfrm>
            <a:off x="2827544" y="1695042"/>
            <a:ext cx="6536912" cy="3108543"/>
          </a:xfrm>
          <a:prstGeom prst="rect">
            <a:avLst/>
          </a:prstGeom>
        </p:spPr>
        <p:txBody>
          <a:bodyPr wrap="square">
            <a:spAutoFit/>
          </a:bodyPr>
          <a:lstStyle/>
          <a:p>
            <a:pPr algn="ctr"/>
            <a:r>
              <a:rPr lang="en-US" sz="2800" b="1" dirty="0" smtClean="0"/>
              <a:t>	   (AGTACGCA, TATGC)</a:t>
            </a:r>
          </a:p>
          <a:p>
            <a:pPr algn="ctr"/>
            <a:r>
              <a:rPr lang="en-US" sz="2800" b="1" dirty="0" smtClean="0"/>
              <a:t>               /             		 \</a:t>
            </a:r>
          </a:p>
          <a:p>
            <a:pPr algn="ctr"/>
            <a:r>
              <a:rPr lang="en-US" sz="2800" b="1" dirty="0" smtClean="0"/>
              <a:t>        (AGTA, TA)   	 (CGCA, TGC)</a:t>
            </a:r>
          </a:p>
          <a:p>
            <a:pPr algn="ctr"/>
            <a:r>
              <a:rPr lang="en-US" sz="2800" b="1" dirty="0" smtClean="0"/>
              <a:t>         /     \              		/      \</a:t>
            </a:r>
          </a:p>
          <a:p>
            <a:pPr algn="ctr"/>
            <a:r>
              <a:rPr lang="en-US" sz="2800" b="1" dirty="0" smtClean="0"/>
              <a:t>     (AG, )   (TA, TA)      (CG, TG)  (CA, C)</a:t>
            </a:r>
          </a:p>
          <a:p>
            <a:pPr algn="ctr"/>
            <a:r>
              <a:rPr lang="en-US" sz="2800" b="1" dirty="0" smtClean="0"/>
              <a:t>         /   \       		 /   \</a:t>
            </a:r>
          </a:p>
          <a:p>
            <a:pPr algn="ctr"/>
            <a:r>
              <a:rPr lang="en-US" sz="2800" b="1" dirty="0" smtClean="0"/>
              <a:t>         (T, T)  (A, A)	           (C, T)      (G, G)</a:t>
            </a:r>
            <a:endParaRPr lang="en-US" sz="2800" b="1" dirty="0"/>
          </a:p>
        </p:txBody>
      </p:sp>
      <p:sp>
        <p:nvSpPr>
          <p:cNvPr id="7" name="Rectangle 6"/>
          <p:cNvSpPr/>
          <p:nvPr/>
        </p:nvSpPr>
        <p:spPr>
          <a:xfrm>
            <a:off x="5883711" y="6325158"/>
            <a:ext cx="5910977" cy="646331"/>
          </a:xfrm>
          <a:prstGeom prst="rect">
            <a:avLst/>
          </a:prstGeom>
        </p:spPr>
        <p:txBody>
          <a:bodyPr wrap="none">
            <a:spAutoFit/>
          </a:bodyPr>
          <a:lstStyle/>
          <a:p>
            <a:r>
              <a:rPr lang="en-US" dirty="0" smtClean="0">
                <a:hlinkClick r:id="rId3"/>
              </a:rPr>
              <a:t>http://users.monash.edu/~lloyd/tildeAlgDS/Dynamic/Hirsch/</a:t>
            </a:r>
            <a:endParaRPr lang="en-US" dirty="0" smtClean="0"/>
          </a:p>
          <a:p>
            <a:endParaRPr lang="en-US" dirty="0"/>
          </a:p>
        </p:txBody>
      </p:sp>
    </p:spTree>
    <p:extLst>
      <p:ext uri="{BB962C8B-B14F-4D97-AF65-F5344CB8AC3E}">
        <p14:creationId xmlns:p14="http://schemas.microsoft.com/office/powerpoint/2010/main" val="3935328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Sequence alignment</a:t>
            </a:r>
          </a:p>
        </p:txBody>
      </p:sp>
      <p:sp>
        <p:nvSpPr>
          <p:cNvPr id="3" name="Subtitle 2"/>
          <p:cNvSpPr>
            <a:spLocks noGrp="1"/>
          </p:cNvSpPr>
          <p:nvPr>
            <p:ph type="subTitle" idx="1"/>
          </p:nvPr>
        </p:nvSpPr>
        <p:spPr>
          <a:xfrm>
            <a:off x="1524000" y="1465117"/>
            <a:ext cx="9144000" cy="4406899"/>
          </a:xfrm>
        </p:spPr>
        <p:txBody>
          <a:bodyPr>
            <a:noAutofit/>
          </a:bodyPr>
          <a:lstStyle/>
          <a:p>
            <a:pPr algn="l"/>
            <a:r>
              <a:rPr lang="en-US" sz="3200" dirty="0" smtClean="0">
                <a:latin typeface="Georgia" panose="02040502050405020303" pitchFamily="18" charset="0"/>
              </a:rPr>
              <a:t>This is a hard example.</a:t>
            </a:r>
          </a:p>
          <a:p>
            <a:pPr algn="l"/>
            <a:r>
              <a:rPr lang="en-US" sz="3200" dirty="0" smtClean="0">
                <a:latin typeface="Georgia" panose="02040502050405020303" pitchFamily="18" charset="0"/>
              </a:rPr>
              <a:t>That is another easy example.</a:t>
            </a:r>
          </a:p>
          <a:p>
            <a:pPr algn="l"/>
            <a:endParaRPr lang="en-US" sz="3200" dirty="0" smtClean="0">
              <a:latin typeface="Georgia" panose="02040502050405020303" pitchFamily="18" charset="0"/>
            </a:endParaRPr>
          </a:p>
        </p:txBody>
      </p:sp>
      <p:sp>
        <p:nvSpPr>
          <p:cNvPr id="12" name="Subtitle 2"/>
          <p:cNvSpPr txBox="1">
            <a:spLocks/>
          </p:cNvSpPr>
          <p:nvPr/>
        </p:nvSpPr>
        <p:spPr>
          <a:xfrm>
            <a:off x="1524000" y="3668566"/>
            <a:ext cx="9144000" cy="1863619"/>
          </a:xfrm>
          <a:prstGeom prst="rect">
            <a:avLst/>
          </a:prstGeom>
          <a:solidFill>
            <a:schemeClr val="accent1">
              <a:lumMod val="40000"/>
              <a:lumOff val="60000"/>
            </a:schemeClr>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0" algn="l"/>
            <a:r>
              <a:rPr lang="en-US" sz="3200" spc="200" dirty="0" smtClean="0">
                <a:solidFill>
                  <a:srgbClr val="00B050"/>
                </a:solidFill>
                <a:latin typeface="Georgia" panose="02040502050405020303" pitchFamily="18" charset="0"/>
              </a:rPr>
              <a:t>Th</a:t>
            </a:r>
            <a:r>
              <a:rPr lang="en-US" sz="3200" spc="200" dirty="0" smtClean="0">
                <a:solidFill>
                  <a:srgbClr val="C00000"/>
                </a:solidFill>
                <a:latin typeface="Georgia" panose="02040502050405020303" pitchFamily="18" charset="0"/>
              </a:rPr>
              <a:t>is</a:t>
            </a:r>
            <a:r>
              <a:rPr lang="en-US" sz="3200" spc="200" dirty="0" smtClean="0">
                <a:latin typeface="Georgia" panose="02040502050405020303" pitchFamily="18" charset="0"/>
              </a:rPr>
              <a:t>  </a:t>
            </a:r>
            <a:r>
              <a:rPr lang="en-US" sz="3200" spc="200" dirty="0" smtClean="0">
                <a:solidFill>
                  <a:srgbClr val="00B050"/>
                </a:solidFill>
                <a:latin typeface="Georgia" panose="02040502050405020303" pitchFamily="18" charset="0"/>
              </a:rPr>
              <a:t>is</a:t>
            </a:r>
            <a:r>
              <a:rPr lang="en-US" sz="3200" spc="200" dirty="0" smtClean="0">
                <a:latin typeface="Georgia" panose="02040502050405020303" pitchFamily="18" charset="0"/>
              </a:rPr>
              <a:t>  </a:t>
            </a:r>
            <a:r>
              <a:rPr lang="en-US" sz="3200" spc="200" dirty="0" smtClean="0">
                <a:solidFill>
                  <a:srgbClr val="00B050"/>
                </a:solidFill>
                <a:latin typeface="Georgia" panose="02040502050405020303" pitchFamily="18" charset="0"/>
              </a:rPr>
              <a:t>a</a:t>
            </a:r>
            <a:r>
              <a:rPr lang="en-US" sz="3200" spc="300" dirty="0" smtClean="0">
                <a:solidFill>
                  <a:schemeClr val="accent5">
                    <a:lumMod val="75000"/>
                  </a:schemeClr>
                </a:solidFill>
                <a:latin typeface="Georgia" panose="02040502050405020303" pitchFamily="18" charset="0"/>
              </a:rPr>
              <a:t>---</a:t>
            </a:r>
            <a:r>
              <a:rPr lang="en-US" sz="3200" spc="200" dirty="0" smtClean="0">
                <a:solidFill>
                  <a:srgbClr val="00B050"/>
                </a:solidFill>
                <a:latin typeface="Georgia" panose="02040502050405020303" pitchFamily="18" charset="0"/>
              </a:rPr>
              <a:t>h</a:t>
            </a:r>
            <a:r>
              <a:rPr lang="en-US" sz="3200" spc="250" dirty="0" smtClean="0">
                <a:latin typeface="Georgia" panose="02040502050405020303" pitchFamily="18" charset="0"/>
              </a:rPr>
              <a:t>a</a:t>
            </a:r>
            <a:r>
              <a:rPr lang="en-US" sz="3200" spc="250" dirty="0" smtClean="0">
                <a:solidFill>
                  <a:srgbClr val="00B050"/>
                </a:solidFill>
                <a:latin typeface="Georgia" panose="02040502050405020303" pitchFamily="18" charset="0"/>
              </a:rPr>
              <a:t>r</a:t>
            </a:r>
            <a:r>
              <a:rPr lang="en-US" sz="3200" spc="200" dirty="0" smtClean="0">
                <a:latin typeface="Georgia" panose="02040502050405020303" pitchFamily="18" charset="0"/>
              </a:rPr>
              <a:t>d </a:t>
            </a:r>
            <a:r>
              <a:rPr lang="en-US" sz="3200" spc="200" dirty="0" smtClean="0">
                <a:solidFill>
                  <a:schemeClr val="accent5">
                    <a:lumMod val="75000"/>
                  </a:schemeClr>
                </a:solidFill>
                <a:latin typeface="Georgia" panose="02040502050405020303" pitchFamily="18" charset="0"/>
              </a:rPr>
              <a:t>----</a:t>
            </a:r>
            <a:r>
              <a:rPr lang="en-US" sz="3200" spc="200" dirty="0" smtClean="0">
                <a:latin typeface="Georgia" panose="02040502050405020303" pitchFamily="18" charset="0"/>
              </a:rPr>
              <a:t>  </a:t>
            </a:r>
            <a:r>
              <a:rPr lang="en-US" sz="3200" spc="200" dirty="0" smtClean="0">
                <a:solidFill>
                  <a:srgbClr val="00B050"/>
                </a:solidFill>
                <a:latin typeface="Georgia" panose="02040502050405020303" pitchFamily="18" charset="0"/>
              </a:rPr>
              <a:t>example.</a:t>
            </a:r>
          </a:p>
          <a:p>
            <a:pPr marL="1828800" algn="l"/>
            <a:r>
              <a:rPr lang="en-US" sz="3200" spc="200" dirty="0" smtClean="0">
                <a:latin typeface="Georgia" panose="02040502050405020303" pitchFamily="18" charset="0"/>
              </a:rPr>
              <a:t>| |    |||||      | </a:t>
            </a:r>
            <a:r>
              <a:rPr lang="en-US" sz="3200" spc="100" dirty="0" smtClean="0">
                <a:latin typeface="Georgia" panose="02040502050405020303" pitchFamily="18" charset="0"/>
              </a:rPr>
              <a:t>  </a:t>
            </a:r>
            <a:r>
              <a:rPr lang="en-US" sz="3200" spc="200" dirty="0" smtClean="0">
                <a:latin typeface="Georgia" panose="02040502050405020303" pitchFamily="18" charset="0"/>
              </a:rPr>
              <a:t>|          </a:t>
            </a:r>
            <a:r>
              <a:rPr lang="en-US" sz="3200" spc="250" dirty="0" smtClean="0">
                <a:latin typeface="Georgia" panose="02040502050405020303" pitchFamily="18" charset="0"/>
              </a:rPr>
              <a:t>|</a:t>
            </a:r>
            <a:r>
              <a:rPr lang="en-US" sz="3200" dirty="0" smtClean="0">
                <a:latin typeface="Georgia" panose="02040502050405020303" pitchFamily="18" charset="0"/>
              </a:rPr>
              <a:t>| </a:t>
            </a:r>
            <a:r>
              <a:rPr lang="en-US" sz="3200" spc="250" dirty="0" smtClean="0">
                <a:latin typeface="Georgia" panose="02040502050405020303" pitchFamily="18" charset="0"/>
              </a:rPr>
              <a:t>|||||||</a:t>
            </a:r>
          </a:p>
          <a:p>
            <a:pPr marL="1828800" algn="l"/>
            <a:r>
              <a:rPr lang="en-US" sz="3200" spc="200" dirty="0" smtClean="0">
                <a:solidFill>
                  <a:srgbClr val="00B050"/>
                </a:solidFill>
                <a:latin typeface="Georgia" panose="02040502050405020303" pitchFamily="18" charset="0"/>
              </a:rPr>
              <a:t>Th</a:t>
            </a:r>
            <a:r>
              <a:rPr lang="en-US" sz="3200" spc="200" dirty="0" smtClean="0">
                <a:solidFill>
                  <a:srgbClr val="C00000"/>
                </a:solidFill>
                <a:latin typeface="Georgia" panose="02040502050405020303" pitchFamily="18" charset="0"/>
              </a:rPr>
              <a:t>at</a:t>
            </a:r>
            <a:r>
              <a:rPr lang="en-US" sz="3200" spc="200" dirty="0" smtClean="0">
                <a:latin typeface="Georgia" panose="02040502050405020303" pitchFamily="18" charset="0"/>
              </a:rPr>
              <a:t>  </a:t>
            </a:r>
            <a:r>
              <a:rPr lang="en-US" sz="3200" spc="200" dirty="0" smtClean="0">
                <a:solidFill>
                  <a:srgbClr val="00B050"/>
                </a:solidFill>
                <a:latin typeface="Georgia" panose="02040502050405020303" pitchFamily="18" charset="0"/>
              </a:rPr>
              <a:t>is</a:t>
            </a:r>
            <a:r>
              <a:rPr lang="en-US" sz="3200" spc="200" dirty="0" smtClean="0">
                <a:latin typeface="Georgia" panose="02040502050405020303" pitchFamily="18" charset="0"/>
              </a:rPr>
              <a:t> </a:t>
            </a:r>
            <a:r>
              <a:rPr lang="en-US" sz="3200" dirty="0" smtClean="0">
                <a:latin typeface="Georgia" panose="02040502050405020303" pitchFamily="18" charset="0"/>
              </a:rPr>
              <a:t> </a:t>
            </a:r>
            <a:r>
              <a:rPr lang="en-US" sz="3200" spc="200" dirty="0" smtClean="0">
                <a:solidFill>
                  <a:srgbClr val="00B050"/>
                </a:solidFill>
                <a:latin typeface="Georgia" panose="02040502050405020303" pitchFamily="18" charset="0"/>
              </a:rPr>
              <a:t>a</a:t>
            </a:r>
            <a:r>
              <a:rPr lang="en-US" sz="3200" spc="200" dirty="0" smtClean="0">
                <a:latin typeface="Georgia" panose="02040502050405020303" pitchFamily="18" charset="0"/>
              </a:rPr>
              <a:t>not</a:t>
            </a:r>
            <a:r>
              <a:rPr lang="en-US" sz="3200" spc="200" dirty="0" smtClean="0">
                <a:solidFill>
                  <a:srgbClr val="00B050"/>
                </a:solidFill>
                <a:latin typeface="Georgia" panose="02040502050405020303" pitchFamily="18" charset="0"/>
              </a:rPr>
              <a:t>h</a:t>
            </a:r>
            <a:r>
              <a:rPr lang="en-US" sz="3200" spc="200" dirty="0" smtClean="0">
                <a:latin typeface="Georgia" panose="02040502050405020303" pitchFamily="18" charset="0"/>
              </a:rPr>
              <a:t>e</a:t>
            </a:r>
            <a:r>
              <a:rPr lang="en-US" sz="3200" spc="200" dirty="0" smtClean="0">
                <a:solidFill>
                  <a:srgbClr val="00B050"/>
                </a:solidFill>
                <a:latin typeface="Georgia" panose="02040502050405020303" pitchFamily="18" charset="0"/>
              </a:rPr>
              <a:t>r</a:t>
            </a:r>
            <a:r>
              <a:rPr lang="en-US" sz="3200" spc="200" dirty="0" smtClean="0">
                <a:solidFill>
                  <a:schemeClr val="accent5">
                    <a:lumMod val="75000"/>
                  </a:schemeClr>
                </a:solidFill>
                <a:latin typeface="Georgia" panose="02040502050405020303" pitchFamily="18" charset="0"/>
              </a:rPr>
              <a:t>- </a:t>
            </a:r>
            <a:r>
              <a:rPr lang="en-US" sz="3200" spc="200" dirty="0" smtClean="0">
                <a:latin typeface="Georgia" panose="02040502050405020303" pitchFamily="18" charset="0"/>
              </a:rPr>
              <a:t>easy </a:t>
            </a:r>
            <a:r>
              <a:rPr lang="en-US" sz="3200" spc="200" dirty="0" smtClean="0">
                <a:solidFill>
                  <a:srgbClr val="00B050"/>
                </a:solidFill>
                <a:latin typeface="Georgia" panose="02040502050405020303" pitchFamily="18" charset="0"/>
              </a:rPr>
              <a:t>example.</a:t>
            </a:r>
            <a:endParaRPr lang="en-US" sz="3200" spc="200" dirty="0">
              <a:solidFill>
                <a:srgbClr val="00B050"/>
              </a:solidFill>
              <a:latin typeface="Georgia" panose="02040502050405020303" pitchFamily="18" charset="0"/>
            </a:endParaRPr>
          </a:p>
        </p:txBody>
      </p:sp>
      <p:grpSp>
        <p:nvGrpSpPr>
          <p:cNvPr id="13" name="Group 11"/>
          <p:cNvGrpSpPr>
            <a:grpSpLocks/>
          </p:cNvGrpSpPr>
          <p:nvPr/>
        </p:nvGrpSpPr>
        <p:grpSpPr bwMode="auto">
          <a:xfrm>
            <a:off x="3272589" y="3157997"/>
            <a:ext cx="8639593" cy="2936594"/>
            <a:chOff x="768" y="2674"/>
            <a:chExt cx="4430" cy="1384"/>
          </a:xfrm>
        </p:grpSpPr>
        <p:sp>
          <p:nvSpPr>
            <p:cNvPr id="14" name="Text Box 4"/>
            <p:cNvSpPr txBox="1">
              <a:spLocks noChangeArrowheads="1"/>
            </p:cNvSpPr>
            <p:nvPr/>
          </p:nvSpPr>
          <p:spPr bwMode="auto">
            <a:xfrm>
              <a:off x="3220" y="2674"/>
              <a:ext cx="6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dirty="0" smtClean="0">
                  <a:ln>
                    <a:noFill/>
                  </a:ln>
                  <a:solidFill>
                    <a:schemeClr val="accent1">
                      <a:lumMod val="50000"/>
                    </a:schemeClr>
                  </a:solidFill>
                  <a:effectLst/>
                  <a:uLnTx/>
                  <a:uFillTx/>
                  <a:latin typeface="Georgia" panose="02040502050405020303" pitchFamily="18" charset="0"/>
                </a:rPr>
                <a:t> gap</a:t>
              </a:r>
            </a:p>
          </p:txBody>
        </p:sp>
        <p:sp>
          <p:nvSpPr>
            <p:cNvPr id="15" name="Text Box 5"/>
            <p:cNvSpPr txBox="1">
              <a:spLocks noChangeArrowheads="1"/>
            </p:cNvSpPr>
            <p:nvPr/>
          </p:nvSpPr>
          <p:spPr bwMode="auto">
            <a:xfrm>
              <a:off x="4595" y="3155"/>
              <a:ext cx="60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dirty="0" smtClean="0">
                  <a:ln>
                    <a:noFill/>
                  </a:ln>
                  <a:solidFill>
                    <a:srgbClr val="00B050"/>
                  </a:solidFill>
                  <a:effectLst/>
                  <a:uLnTx/>
                  <a:uFillTx/>
                  <a:latin typeface="Georgia" panose="02040502050405020303" pitchFamily="18" charset="0"/>
                </a:rPr>
                <a:t>match</a:t>
              </a:r>
            </a:p>
          </p:txBody>
        </p:sp>
        <p:sp>
          <p:nvSpPr>
            <p:cNvPr id="16" name="Text Box 6"/>
            <p:cNvSpPr txBox="1">
              <a:spLocks noChangeArrowheads="1"/>
            </p:cNvSpPr>
            <p:nvPr/>
          </p:nvSpPr>
          <p:spPr bwMode="auto">
            <a:xfrm>
              <a:off x="768" y="3840"/>
              <a:ext cx="89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dirty="0" smtClean="0">
                  <a:ln>
                    <a:noFill/>
                  </a:ln>
                  <a:solidFill>
                    <a:srgbClr val="C00000"/>
                  </a:solidFill>
                  <a:effectLst/>
                  <a:uLnTx/>
                  <a:uFillTx/>
                  <a:latin typeface="Georgia" panose="02040502050405020303" pitchFamily="18" charset="0"/>
                </a:rPr>
                <a:t>mismatch</a:t>
              </a:r>
            </a:p>
          </p:txBody>
        </p:sp>
        <p:sp>
          <p:nvSpPr>
            <p:cNvPr id="17" name="Line 8"/>
            <p:cNvSpPr>
              <a:spLocks noChangeShapeType="1"/>
            </p:cNvSpPr>
            <p:nvPr/>
          </p:nvSpPr>
          <p:spPr bwMode="auto">
            <a:xfrm flipH="1">
              <a:off x="2928" y="2810"/>
              <a:ext cx="466" cy="214"/>
            </a:xfrm>
            <a:prstGeom prst="line">
              <a:avLst/>
            </a:prstGeom>
            <a:noFill/>
            <a:ln w="38100">
              <a:solidFill>
                <a:schemeClr val="accent5">
                  <a:lumMod val="75000"/>
                </a:schemeClr>
              </a:solidFill>
              <a:round/>
              <a:headEnd/>
              <a:tailEnd type="arrow"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8" name="Line 9"/>
            <p:cNvSpPr>
              <a:spLocks noChangeShapeType="1"/>
            </p:cNvSpPr>
            <p:nvPr/>
          </p:nvSpPr>
          <p:spPr bwMode="auto">
            <a:xfrm flipH="1">
              <a:off x="4128" y="3284"/>
              <a:ext cx="488" cy="124"/>
            </a:xfrm>
            <a:prstGeom prst="line">
              <a:avLst/>
            </a:prstGeom>
            <a:noFill/>
            <a:ln w="38100">
              <a:solidFill>
                <a:srgbClr val="00B05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9" name="Line 10"/>
            <p:cNvSpPr>
              <a:spLocks noChangeShapeType="1"/>
            </p:cNvSpPr>
            <p:nvPr/>
          </p:nvSpPr>
          <p:spPr bwMode="auto">
            <a:xfrm flipV="1">
              <a:off x="1104" y="3373"/>
              <a:ext cx="15" cy="515"/>
            </a:xfrm>
            <a:prstGeom prst="line">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8663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sz="4800" dirty="0" smtClean="0">
                <a:latin typeface="Georgia" panose="02040502050405020303" pitchFamily="18" charset="0"/>
              </a:rPr>
              <a:t>Global alignment vs Local alignment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12221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2800" dirty="0" smtClean="0">
                <a:solidFill>
                  <a:srgbClr val="C00000"/>
                </a:solidFill>
                <a:latin typeface="Georgia" panose="02040502050405020303" pitchFamily="18" charset="0"/>
              </a:rPr>
              <a:t>Global</a:t>
            </a:r>
            <a:r>
              <a:rPr lang="en-US" sz="2800" dirty="0" smtClean="0">
                <a:latin typeface="Georgia" panose="02040502050405020303" pitchFamily="18" charset="0"/>
              </a:rPr>
              <a:t> alignment is attempting to match as much of the sequence as possible (align the </a:t>
            </a:r>
            <a:r>
              <a:rPr lang="en-US" sz="2800" i="1" dirty="0" smtClean="0">
                <a:solidFill>
                  <a:srgbClr val="C00000"/>
                </a:solidFill>
                <a:latin typeface="Georgia" panose="02040502050405020303" pitchFamily="18" charset="0"/>
              </a:rPr>
              <a:t>entire</a:t>
            </a:r>
            <a:r>
              <a:rPr lang="en-US" sz="2800" dirty="0" smtClean="0">
                <a:solidFill>
                  <a:srgbClr val="C00000"/>
                </a:solidFill>
                <a:latin typeface="Georgia" panose="02040502050405020303" pitchFamily="18" charset="0"/>
              </a:rPr>
              <a:t> </a:t>
            </a:r>
            <a:r>
              <a:rPr lang="en-US" sz="2800" dirty="0" smtClean="0">
                <a:latin typeface="Georgia" panose="02040502050405020303" pitchFamily="18" charset="0"/>
              </a:rPr>
              <a:t>sequence)</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Sequences have approximately the same length</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Sequences are closely related</a:t>
            </a:r>
            <a:endParaRPr lang="en-US" sz="2600" dirty="0">
              <a:latin typeface="Georgia" panose="02040502050405020303" pitchFamily="18" charset="0"/>
            </a:endParaRP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The tool for Global alignment is based on    </a:t>
            </a:r>
            <a:r>
              <a:rPr lang="en-US" sz="2600" i="1" dirty="0" smtClean="0">
                <a:solidFill>
                  <a:srgbClr val="0070C0"/>
                </a:solidFill>
                <a:latin typeface="Georgia" panose="02040502050405020303" pitchFamily="18" charset="0"/>
              </a:rPr>
              <a:t>Needleman-</a:t>
            </a:r>
            <a:r>
              <a:rPr lang="en-US" sz="2600" i="1" dirty="0" err="1" smtClean="0">
                <a:solidFill>
                  <a:srgbClr val="0070C0"/>
                </a:solidFill>
                <a:latin typeface="Georgia" panose="02040502050405020303" pitchFamily="18" charset="0"/>
              </a:rPr>
              <a:t>Wunsch</a:t>
            </a:r>
            <a:r>
              <a:rPr lang="en-US" sz="2600" i="1" dirty="0" smtClean="0">
                <a:solidFill>
                  <a:srgbClr val="0070C0"/>
                </a:solidFill>
                <a:latin typeface="Georgia" panose="02040502050405020303" pitchFamily="18" charset="0"/>
              </a:rPr>
              <a:t> </a:t>
            </a:r>
            <a:r>
              <a:rPr lang="en-US" sz="2600" dirty="0" smtClean="0">
                <a:latin typeface="Georgia" panose="02040502050405020303" pitchFamily="18" charset="0"/>
              </a:rPr>
              <a:t>algorithm</a:t>
            </a:r>
            <a:r>
              <a:rPr lang="en-US" sz="2800" dirty="0" smtClean="0">
                <a:latin typeface="Georgia" panose="02040502050405020303" pitchFamily="18" charset="0"/>
              </a:rPr>
              <a:t> </a:t>
            </a:r>
          </a:p>
          <a:p>
            <a:pPr marL="457200" indent="-457200" algn="l">
              <a:lnSpc>
                <a:spcPct val="100000"/>
              </a:lnSpc>
              <a:spcBef>
                <a:spcPts val="0"/>
              </a:spcBef>
              <a:buClr>
                <a:srgbClr val="0070C0"/>
              </a:buClr>
              <a:buFont typeface="Wingdings" panose="05000000000000000000" pitchFamily="2" charset="2"/>
              <a:buChar char="§"/>
            </a:pPr>
            <a:r>
              <a:rPr lang="en-US" sz="2800" dirty="0" smtClean="0">
                <a:solidFill>
                  <a:srgbClr val="C00000"/>
                </a:solidFill>
                <a:latin typeface="Georgia" panose="02040502050405020303" pitchFamily="18" charset="0"/>
              </a:rPr>
              <a:t>Local</a:t>
            </a:r>
            <a:r>
              <a:rPr lang="en-US" sz="2800" dirty="0" smtClean="0">
                <a:latin typeface="Georgia" panose="02040502050405020303" pitchFamily="18" charset="0"/>
              </a:rPr>
              <a:t> alignment is to try to find the regions with highest density of matches</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Finds local regions with highest level of similarity</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Aligns these regions without considering the rest </a:t>
            </a:r>
          </a:p>
          <a:p>
            <a:pPr marL="914400" lvl="1" indent="-457200" algn="l">
              <a:lnSpc>
                <a:spcPct val="100000"/>
              </a:lnSpc>
              <a:spcBef>
                <a:spcPts val="0"/>
              </a:spcBef>
              <a:buClr>
                <a:srgbClr val="0070C0"/>
              </a:buClr>
              <a:buFont typeface="Wingdings" panose="05000000000000000000" pitchFamily="2" charset="2"/>
              <a:buChar char="§"/>
            </a:pPr>
            <a:r>
              <a:rPr lang="en-US" sz="2600" dirty="0" smtClean="0">
                <a:latin typeface="Georgia" panose="02040502050405020303" pitchFamily="18" charset="0"/>
              </a:rPr>
              <a:t>The tool for local alignment is based on   	         </a:t>
            </a:r>
            <a:r>
              <a:rPr lang="en-US" sz="2600" i="1" dirty="0" smtClean="0">
                <a:solidFill>
                  <a:srgbClr val="0070C0"/>
                </a:solidFill>
                <a:latin typeface="Georgia" panose="02040502050405020303" pitchFamily="18" charset="0"/>
              </a:rPr>
              <a:t>Smith-Waterman </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Based on the basic dynamic programming algorithm</a:t>
            </a:r>
            <a:endParaRPr lang="en-US" sz="2800" dirty="0">
              <a:latin typeface="Georgia" panose="02040502050405020303" pitchFamily="18" charset="0"/>
            </a:endParaRPr>
          </a:p>
        </p:txBody>
      </p:sp>
    </p:spTree>
    <p:extLst>
      <p:ext uri="{BB962C8B-B14F-4D97-AF65-F5344CB8AC3E}">
        <p14:creationId xmlns:p14="http://schemas.microsoft.com/office/powerpoint/2010/main" val="52781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sz="4800" dirty="0" smtClean="0">
                <a:latin typeface="Georgia" panose="02040502050405020303" pitchFamily="18" charset="0"/>
              </a:rPr>
              <a:t>Global alignment vs Local alignment</a:t>
            </a:r>
            <a:endParaRPr lang="en-US" sz="4800" dirty="0">
              <a:latin typeface="Georgia" panose="02040502050405020303" pitchFamily="18" charset="0"/>
            </a:endParaRPr>
          </a:p>
        </p:txBody>
      </p:sp>
      <p:sp>
        <p:nvSpPr>
          <p:cNvPr id="5" name="Text Box 4"/>
          <p:cNvSpPr txBox="1">
            <a:spLocks noChangeArrowheads="1"/>
          </p:cNvSpPr>
          <p:nvPr/>
        </p:nvSpPr>
        <p:spPr bwMode="auto">
          <a:xfrm>
            <a:off x="1524000" y="4804914"/>
            <a:ext cx="9144000" cy="1015663"/>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1200"/>
              </a:spcBef>
            </a:pPr>
            <a:r>
              <a:rPr lang="en-AU" altLang="en-US" sz="2400" b="1" spc="200" dirty="0" smtClean="0">
                <a:latin typeface="Georgia" panose="02040502050405020303" pitchFamily="18" charset="0"/>
              </a:rPr>
              <a:t>- </a:t>
            </a:r>
            <a:r>
              <a:rPr lang="en-AU" altLang="en-US" sz="2400" b="1" spc="200" dirty="0">
                <a:latin typeface="Georgia" panose="02040502050405020303" pitchFamily="18" charset="0"/>
              </a:rPr>
              <a:t>- - - - - - T G K G - - - - - - - -  </a:t>
            </a:r>
          </a:p>
          <a:p>
            <a:pPr algn="ctr" eaLnBrk="1" hangingPunct="1">
              <a:spcBef>
                <a:spcPts val="1200"/>
              </a:spcBef>
            </a:pPr>
            <a:r>
              <a:rPr lang="en-AU" altLang="en-US" sz="2400" b="1" spc="200" dirty="0" smtClean="0">
                <a:latin typeface="Georgia" panose="02040502050405020303" pitchFamily="18" charset="0"/>
              </a:rPr>
              <a:t>- </a:t>
            </a:r>
            <a:r>
              <a:rPr lang="en-AU" altLang="en-US" sz="2400" b="1" spc="200" dirty="0">
                <a:latin typeface="Georgia" panose="02040502050405020303" pitchFamily="18" charset="0"/>
              </a:rPr>
              <a:t>- - - - - - A G K G - - - - - - - - </a:t>
            </a:r>
          </a:p>
        </p:txBody>
      </p:sp>
      <p:sp>
        <p:nvSpPr>
          <p:cNvPr id="6" name="Text Box 4"/>
          <p:cNvSpPr txBox="1">
            <a:spLocks noChangeArrowheads="1"/>
          </p:cNvSpPr>
          <p:nvPr/>
        </p:nvSpPr>
        <p:spPr bwMode="auto">
          <a:xfrm>
            <a:off x="1524000" y="120630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3200" dirty="0" smtClean="0">
                <a:solidFill>
                  <a:srgbClr val="0070C0"/>
                </a:solidFill>
                <a:latin typeface="Georgia" panose="02040502050405020303" pitchFamily="18" charset="0"/>
              </a:rPr>
              <a:t>Global alignment</a:t>
            </a:r>
            <a:endParaRPr lang="en-AU" altLang="en-US" sz="3200" dirty="0">
              <a:solidFill>
                <a:srgbClr val="0070C0"/>
              </a:solidFill>
              <a:latin typeface="Georgia" panose="02040502050405020303" pitchFamily="18" charset="0"/>
            </a:endParaRPr>
          </a:p>
        </p:txBody>
      </p:sp>
      <p:sp>
        <p:nvSpPr>
          <p:cNvPr id="8" name="Text Box 4"/>
          <p:cNvSpPr txBox="1">
            <a:spLocks noChangeArrowheads="1"/>
          </p:cNvSpPr>
          <p:nvPr/>
        </p:nvSpPr>
        <p:spPr bwMode="auto">
          <a:xfrm>
            <a:off x="1724526" y="3994722"/>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3200" dirty="0" smtClean="0">
                <a:solidFill>
                  <a:srgbClr val="0070C0"/>
                </a:solidFill>
                <a:latin typeface="Georgia" panose="02040502050405020303" pitchFamily="18" charset="0"/>
              </a:rPr>
              <a:t>Local alignment</a:t>
            </a:r>
            <a:endParaRPr lang="en-AU" altLang="en-US" sz="3200" dirty="0">
              <a:solidFill>
                <a:srgbClr val="0070C0"/>
              </a:solidFill>
              <a:latin typeface="Georgia" panose="02040502050405020303" pitchFamily="18" charset="0"/>
            </a:endParaRPr>
          </a:p>
        </p:txBody>
      </p:sp>
      <p:sp>
        <p:nvSpPr>
          <p:cNvPr id="9" name="Text Box 4"/>
          <p:cNvSpPr txBox="1">
            <a:spLocks noChangeArrowheads="1"/>
          </p:cNvSpPr>
          <p:nvPr/>
        </p:nvSpPr>
        <p:spPr bwMode="auto">
          <a:xfrm>
            <a:off x="1524000" y="2093445"/>
            <a:ext cx="9144000" cy="1015663"/>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1200"/>
              </a:spcBef>
            </a:pPr>
            <a:r>
              <a:rPr lang="en-AU" altLang="en-US" sz="2400" b="1" spc="200" dirty="0">
                <a:latin typeface="Georgia" panose="02040502050405020303" pitchFamily="18" charset="0"/>
              </a:rPr>
              <a:t>L G P S </a:t>
            </a:r>
            <a:r>
              <a:rPr lang="en-AU" altLang="en-US" sz="2400" b="1" spc="200" dirty="0" err="1">
                <a:latin typeface="Georgia" panose="02040502050405020303" pitchFamily="18" charset="0"/>
              </a:rPr>
              <a:t>S</a:t>
            </a:r>
            <a:r>
              <a:rPr lang="en-AU" altLang="en-US" sz="2400" b="1" spc="200" dirty="0">
                <a:latin typeface="Georgia" panose="02040502050405020303" pitchFamily="18" charset="0"/>
              </a:rPr>
              <a:t> K Q T G K G S - S R I W D </a:t>
            </a:r>
            <a:r>
              <a:rPr lang="en-AU" altLang="en-US" sz="2400" b="1" spc="200" dirty="0" smtClean="0">
                <a:latin typeface="Georgia" panose="02040502050405020303" pitchFamily="18" charset="0"/>
              </a:rPr>
              <a:t>N</a:t>
            </a:r>
            <a:endParaRPr lang="en-AU" altLang="en-US" sz="2400" b="1" spc="200" dirty="0">
              <a:latin typeface="Georgia" panose="02040502050405020303" pitchFamily="18" charset="0"/>
            </a:endParaRPr>
          </a:p>
          <a:p>
            <a:pPr algn="ctr" eaLnBrk="1" hangingPunct="1">
              <a:spcBef>
                <a:spcPts val="1200"/>
              </a:spcBef>
            </a:pPr>
            <a:r>
              <a:rPr lang="en-AU" altLang="en-US" sz="2400" b="1" spc="200" dirty="0">
                <a:latin typeface="Georgia" panose="02040502050405020303" pitchFamily="18" charset="0"/>
              </a:rPr>
              <a:t>L N - I T K S A G K G A I M R L G D </a:t>
            </a:r>
            <a:r>
              <a:rPr lang="en-AU" altLang="en-US" sz="2400" b="1" spc="200" dirty="0" smtClean="0">
                <a:latin typeface="Georgia" panose="02040502050405020303" pitchFamily="18" charset="0"/>
              </a:rPr>
              <a:t>A</a:t>
            </a:r>
            <a:endParaRPr lang="en-AU" altLang="en-US" sz="2400" b="1" spc="200" dirty="0">
              <a:latin typeface="Georgia" panose="02040502050405020303" pitchFamily="18" charset="0"/>
            </a:endParaRPr>
          </a:p>
        </p:txBody>
      </p:sp>
    </p:spTree>
    <p:extLst>
      <p:ext uri="{BB962C8B-B14F-4D97-AF65-F5344CB8AC3E}">
        <p14:creationId xmlns:p14="http://schemas.microsoft.com/office/powerpoint/2010/main" val="718748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smtClean="0">
                <a:latin typeface="Georgia" panose="02040502050405020303" pitchFamily="18" charset="0"/>
              </a:rPr>
              <a:t>Bioinformatics </a:t>
            </a:r>
            <a:endParaRPr lang="en-US" sz="4800" dirty="0">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4191000" y="561199"/>
            <a:ext cx="3810000" cy="2886075"/>
          </a:xfrm>
          <a:prstGeom prst="rect">
            <a:avLst/>
          </a:prstGeom>
        </p:spPr>
      </p:pic>
    </p:spTree>
    <p:extLst>
      <p:ext uri="{BB962C8B-B14F-4D97-AF65-F5344CB8AC3E}">
        <p14:creationId xmlns:p14="http://schemas.microsoft.com/office/powerpoint/2010/main" val="2786886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Bioinformatics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07457"/>
            <a:ext cx="9144000" cy="4406899"/>
          </a:xfrm>
        </p:spPr>
        <p:txBody>
          <a:bodyPr>
            <a:noAutofit/>
          </a:bodyPr>
          <a:lstStyle/>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The alignment of biological sequences is probably the most important and most accomplished in the field of bioinformatics</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Their ultimate goal is to determine the similarity between different sequences</a:t>
            </a:r>
          </a:p>
          <a:p>
            <a:pPr marL="457200" indent="-457200" algn="l">
              <a:lnSpc>
                <a:spcPct val="100000"/>
              </a:lnSpc>
              <a:spcBef>
                <a:spcPts val="0"/>
              </a:spcBef>
              <a:buClr>
                <a:srgbClr val="0070C0"/>
              </a:buClr>
              <a:buFont typeface="Wingdings" panose="05000000000000000000" pitchFamily="2" charset="2"/>
              <a:buChar char="§"/>
            </a:pPr>
            <a:r>
              <a:rPr lang="en-US" sz="2800" dirty="0" smtClean="0">
                <a:latin typeface="Georgia" panose="02040502050405020303" pitchFamily="18" charset="0"/>
              </a:rPr>
              <a:t>Applications:</a:t>
            </a:r>
          </a:p>
          <a:p>
            <a:pPr marL="800100" lvl="1" indent="-342900" algn="l">
              <a:buFont typeface="Arial" panose="020B0604020202020204" pitchFamily="34" charset="0"/>
              <a:buChar char="•"/>
            </a:pPr>
            <a:r>
              <a:rPr lang="en-US" sz="2600" dirty="0" smtClean="0">
                <a:solidFill>
                  <a:srgbClr val="0070C0"/>
                </a:solidFill>
                <a:latin typeface="Georgia" panose="02040502050405020303" pitchFamily="18" charset="0"/>
              </a:rPr>
              <a:t>Gene finding</a:t>
            </a:r>
          </a:p>
          <a:p>
            <a:pPr marL="800100" lvl="1" indent="-342900" algn="l">
              <a:buFont typeface="Arial" panose="020B0604020202020204" pitchFamily="34" charset="0"/>
              <a:buChar char="•"/>
            </a:pPr>
            <a:r>
              <a:rPr lang="en-US" sz="2600" dirty="0" smtClean="0">
                <a:solidFill>
                  <a:srgbClr val="0070C0"/>
                </a:solidFill>
                <a:latin typeface="Georgia" panose="02040502050405020303" pitchFamily="18" charset="0"/>
              </a:rPr>
              <a:t>Function prediction</a:t>
            </a:r>
          </a:p>
          <a:p>
            <a:pPr marL="800100" lvl="1" indent="-342900" algn="l">
              <a:buFont typeface="Arial" panose="020B0604020202020204" pitchFamily="34" charset="0"/>
              <a:buChar char="•"/>
            </a:pPr>
            <a:r>
              <a:rPr lang="en-US" sz="2600" dirty="0" smtClean="0">
                <a:solidFill>
                  <a:srgbClr val="0070C0"/>
                </a:solidFill>
                <a:latin typeface="Georgia" panose="02040502050405020303" pitchFamily="18" charset="0"/>
              </a:rPr>
              <a:t>Genome Sequence Assembly</a:t>
            </a:r>
          </a:p>
          <a:p>
            <a:pPr marL="800100" lvl="1" indent="-342900" algn="l">
              <a:buFont typeface="Arial" panose="020B0604020202020204" pitchFamily="34" charset="0"/>
              <a:buChar char="•"/>
            </a:pPr>
            <a:r>
              <a:rPr lang="en-US" sz="2600" dirty="0" smtClean="0">
                <a:solidFill>
                  <a:srgbClr val="0070C0"/>
                </a:solidFill>
                <a:latin typeface="Georgia" panose="02040502050405020303" pitchFamily="18" charset="0"/>
              </a:rPr>
              <a:t>Database searching</a:t>
            </a:r>
          </a:p>
          <a:p>
            <a:pPr marL="800100" lvl="1" indent="-342900" algn="l">
              <a:buFont typeface="Arial" panose="020B0604020202020204" pitchFamily="34" charset="0"/>
              <a:buChar char="•"/>
            </a:pPr>
            <a:r>
              <a:rPr lang="en-US" sz="2600" dirty="0" smtClean="0">
                <a:solidFill>
                  <a:srgbClr val="0070C0"/>
                </a:solidFill>
                <a:latin typeface="Georgia" panose="02040502050405020303" pitchFamily="18" charset="0"/>
              </a:rPr>
              <a:t>Sequence divergence</a:t>
            </a:r>
          </a:p>
          <a:p>
            <a:pPr marL="800100" lvl="1" indent="-342900" algn="l">
              <a:buFont typeface="Arial" panose="020B0604020202020204" pitchFamily="34" charset="0"/>
              <a:buChar char="•"/>
            </a:pPr>
            <a:r>
              <a:rPr lang="en-US" sz="2600" dirty="0" smtClean="0">
                <a:solidFill>
                  <a:srgbClr val="0070C0"/>
                </a:solidFill>
                <a:latin typeface="Georgia" panose="02040502050405020303" pitchFamily="18" charset="0"/>
              </a:rPr>
              <a:t>Sequence assembly</a:t>
            </a:r>
          </a:p>
          <a:p>
            <a:pPr marL="800100" lvl="1" indent="-342900" algn="l">
              <a:buFont typeface="Arial" panose="020B0604020202020204" pitchFamily="34" charset="0"/>
              <a:buChar char="•"/>
            </a:pPr>
            <a:endParaRPr lang="en-US" sz="26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3878319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5304</TotalTime>
  <Words>1951</Words>
  <Application>Microsoft Office PowerPoint</Application>
  <PresentationFormat>Widescreen</PresentationFormat>
  <Paragraphs>331</Paragraphs>
  <Slides>41</Slides>
  <Notes>41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Arial Unicode MS</vt:lpstr>
      <vt:lpstr>Calibri</vt:lpstr>
      <vt:lpstr>Calibri Light</vt:lpstr>
      <vt:lpstr>Comic Sans MS</vt:lpstr>
      <vt:lpstr>Courier New</vt:lpstr>
      <vt:lpstr>Georgia</vt:lpstr>
      <vt:lpstr>Symbol</vt:lpstr>
      <vt:lpstr>Tahoma</vt:lpstr>
      <vt:lpstr>Times New Roman</vt:lpstr>
      <vt:lpstr>Wingdings</vt:lpstr>
      <vt:lpstr>Office Theme</vt:lpstr>
      <vt:lpstr>DNA Sequence Alignment</vt:lpstr>
      <vt:lpstr>DNA Sequence alignment</vt:lpstr>
      <vt:lpstr>PowerPoint Presentation</vt:lpstr>
      <vt:lpstr>Sequence alignment</vt:lpstr>
      <vt:lpstr>Sequence alignment</vt:lpstr>
      <vt:lpstr>Global alignment vs Local alignment</vt:lpstr>
      <vt:lpstr>Global alignment vs Local alignment</vt:lpstr>
      <vt:lpstr>PowerPoint Presentation</vt:lpstr>
      <vt:lpstr>Bioinformatics</vt:lpstr>
      <vt:lpstr>DNA Sequence alignment</vt:lpstr>
      <vt:lpstr>Bioinformatics</vt:lpstr>
      <vt:lpstr>Why Align Two Sequences</vt:lpstr>
      <vt:lpstr>Why Align Two Sequences</vt:lpstr>
      <vt:lpstr>Align Biological Sequences</vt:lpstr>
      <vt:lpstr>DNA Sequence alignment</vt:lpstr>
      <vt:lpstr>DNA Sequence alignment</vt:lpstr>
      <vt:lpstr>PowerPoint Presentation</vt:lpstr>
      <vt:lpstr>Edit Distance Algorithm</vt:lpstr>
      <vt:lpstr>Edit Distance Algorithm</vt:lpstr>
      <vt:lpstr>Edit Distance Algorithm</vt:lpstr>
      <vt:lpstr>Edit Distance Algorithm</vt:lpstr>
      <vt:lpstr>Edit Distance Algorithm</vt:lpstr>
      <vt:lpstr>Implementation</vt:lpstr>
      <vt:lpstr>PowerPoint Presentation</vt:lpstr>
      <vt:lpstr>A recursive solution</vt:lpstr>
      <vt:lpstr>A recursive solution</vt:lpstr>
      <vt:lpstr>A recursive solution</vt:lpstr>
      <vt:lpstr>A recursive solution</vt:lpstr>
      <vt:lpstr>A recursive solution</vt:lpstr>
      <vt:lpstr>Memoization </vt:lpstr>
      <vt:lpstr>A recursive solution</vt:lpstr>
      <vt:lpstr>Dynamic Programming</vt:lpstr>
      <vt:lpstr>Dynamic Programming</vt:lpstr>
      <vt:lpstr>PowerPoint Presentation</vt:lpstr>
      <vt:lpstr>The Needleman-Wunsch algorithm</vt:lpstr>
      <vt:lpstr>The Needleman-Wunsch algorithm</vt:lpstr>
      <vt:lpstr>The Needleman-Wunsch algorithm</vt:lpstr>
      <vt:lpstr>Traceback</vt:lpstr>
      <vt:lpstr>PowerPoint Presentation</vt:lpstr>
      <vt:lpstr>Hirschberg's algorithm</vt:lpstr>
      <vt:lpstr>Hirschberg's algorithm</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Owner</cp:lastModifiedBy>
  <cp:revision>84</cp:revision>
  <dcterms:created xsi:type="dcterms:W3CDTF">2017-03-16T19:24:12Z</dcterms:created>
  <dcterms:modified xsi:type="dcterms:W3CDTF">2017-03-23T23:21:49Z</dcterms:modified>
</cp:coreProperties>
</file>