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F2AA-BA5C-4870-94E5-57CA3A3D16C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E4CD-5F75-4A85-9652-902D1AF8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orum/articles/10627/" TargetMode="External"/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_alignmen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40689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#1</a:t>
            </a:r>
            <a:endParaRPr lang="en-US" alt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 algn="l"/>
            <a:r>
              <a:rPr lang="en-US" altLang="en-US" sz="2800" dirty="0">
                <a:latin typeface="Georgia" panose="02040502050405020303" pitchFamily="18" charset="0"/>
              </a:rPr>
              <a:t>Each module with its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.</a:t>
            </a: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hpp</a:t>
            </a:r>
            <a:r>
              <a:rPr lang="en-US" altLang="en-US" sz="2800" dirty="0">
                <a:latin typeface="Georgia" panose="02040502050405020303" pitchFamily="18" charset="0"/>
              </a:rPr>
              <a:t> and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.</a:t>
            </a:r>
            <a:r>
              <a:rPr lang="en-US" altLang="en-US" sz="2800" dirty="0" err="1">
                <a:solidFill>
                  <a:srgbClr val="0070C0"/>
                </a:solidFill>
                <a:latin typeface="Georgia" panose="02040502050405020303" pitchFamily="18" charset="0"/>
              </a:rPr>
              <a:t>cpp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latin typeface="Georgia" panose="02040502050405020303" pitchFamily="18" charset="0"/>
              </a:rPr>
              <a:t>file should correspond to a clear piece of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#2</a:t>
            </a:r>
            <a:r>
              <a:rPr lang="en-US" altLang="en-US" sz="3200" b="1" dirty="0">
                <a:latin typeface="Georgia" panose="02040502050405020303" pitchFamily="18" charset="0"/>
              </a:rPr>
              <a:t> </a:t>
            </a:r>
          </a:p>
          <a:p>
            <a:pPr lvl="1" algn="l"/>
            <a:r>
              <a:rPr lang="en-US" altLang="en-US" sz="2800" b="1" dirty="0">
                <a:latin typeface="Georgia" panose="02040502050405020303" pitchFamily="18" charset="0"/>
              </a:rPr>
              <a:t>Always</a:t>
            </a:r>
            <a:r>
              <a:rPr lang="en-US" altLang="en-US" sz="2800" dirty="0">
                <a:latin typeface="Georgia" panose="02040502050405020303" pitchFamily="18" charset="0"/>
              </a:rPr>
              <a:t> use “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include guards</a:t>
            </a:r>
            <a:r>
              <a:rPr lang="en-US" altLang="en-US" sz="2800" dirty="0">
                <a:latin typeface="Georgia" panose="02040502050405020303" pitchFamily="18" charset="0"/>
              </a:rPr>
              <a:t>” in a header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5975" y="6023427"/>
            <a:ext cx="49114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https://google.github.io/styleguide/cppguide.html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http://www.cplusplus.com/forum/articles/10627/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77751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3800" dirty="0">
                <a:solidFill>
                  <a:srgbClr val="0070C0"/>
                </a:solidFill>
                <a:latin typeface="Georgia" panose="02040502050405020303" pitchFamily="18" charset="0"/>
              </a:rPr>
              <a:t>Factors that decide the size of an object of a class in C++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Size of all non-static data members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Order of data members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Byte alignment or byte padding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Size of its immediate base class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The existence of virtual function(s) (Dynamic polymorphism using virtual functions).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Compiler being used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3000" dirty="0">
                <a:latin typeface="Georgia" panose="02040502050405020303" pitchFamily="18" charset="0"/>
              </a:rPr>
              <a:t>Mode of inheritance (virtual inheritance)</a:t>
            </a:r>
          </a:p>
        </p:txBody>
      </p:sp>
    </p:spTree>
    <p:extLst>
      <p:ext uri="{BB962C8B-B14F-4D97-AF65-F5344CB8AC3E}">
        <p14:creationId xmlns:p14="http://schemas.microsoft.com/office/powerpoint/2010/main" val="106149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77751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Georgia" panose="02040502050405020303" pitchFamily="18" charset="0"/>
              </a:rPr>
              <a:t>Size of an empty class is not zero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Georgia" panose="02040502050405020303" pitchFamily="18" charset="0"/>
              </a:rPr>
              <a:t>It is 1 byte generally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Georgia" panose="02040502050405020303" pitchFamily="18" charset="0"/>
              </a:rPr>
              <a:t>It is nonzero to ensure that the two different objects will have different addresses</a:t>
            </a:r>
          </a:p>
        </p:txBody>
      </p:sp>
    </p:spTree>
    <p:extLst>
      <p:ext uri="{BB962C8B-B14F-4D97-AF65-F5344CB8AC3E}">
        <p14:creationId xmlns:p14="http://schemas.microsoft.com/office/powerpoint/2010/main" val="15258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1468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5800" dirty="0">
                <a:solidFill>
                  <a:srgbClr val="0070C0"/>
                </a:solidFill>
                <a:latin typeface="Georgia" panose="02040502050405020303" pitchFamily="18" charset="0"/>
              </a:rPr>
              <a:t>Size of all non-static data members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5100" dirty="0">
                <a:latin typeface="Georgia" panose="02040502050405020303" pitchFamily="18" charset="0"/>
              </a:rPr>
              <a:t>Only </a:t>
            </a:r>
            <a:r>
              <a:rPr lang="en-US" altLang="en-US" sz="5100" dirty="0">
                <a:solidFill>
                  <a:srgbClr val="0070C0"/>
                </a:solidFill>
                <a:latin typeface="Georgia" panose="02040502050405020303" pitchFamily="18" charset="0"/>
              </a:rPr>
              <a:t>non-static</a:t>
            </a:r>
            <a:r>
              <a:rPr lang="en-US" altLang="en-US" sz="5100" dirty="0">
                <a:latin typeface="Georgia" panose="02040502050405020303" pitchFamily="18" charset="0"/>
              </a:rPr>
              <a:t> data members will be counted for calculating </a:t>
            </a:r>
            <a:r>
              <a:rPr lang="en-US" altLang="en-US" sz="5100" dirty="0" err="1">
                <a:latin typeface="Georgia" panose="02040502050405020303" pitchFamily="18" charset="0"/>
              </a:rPr>
              <a:t>sizeof</a:t>
            </a:r>
            <a:r>
              <a:rPr lang="en-US" altLang="en-US" sz="5100" dirty="0">
                <a:latin typeface="Georgia" panose="02040502050405020303" pitchFamily="18" charset="0"/>
              </a:rPr>
              <a:t> class/object</a:t>
            </a:r>
            <a:endParaRPr lang="en-US" altLang="en-US" sz="3000" dirty="0"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iMem1;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iMem2;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iMem3;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iMem4;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111357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Static</a:t>
            </a:r>
            <a:r>
              <a:rPr lang="en-US" sz="2800" dirty="0">
                <a:latin typeface="Georgia" panose="02040502050405020303" pitchFamily="18" charset="0"/>
              </a:rPr>
              <a:t> members are really not part of the class object.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1821" y="5217296"/>
            <a:ext cx="696835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class A size 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iMem1 +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iMem2 + char iMem4</a:t>
            </a:r>
          </a:p>
        </p:txBody>
      </p:sp>
    </p:spTree>
    <p:extLst>
      <p:ext uri="{BB962C8B-B14F-4D97-AF65-F5344CB8AC3E}">
        <p14:creationId xmlns:p14="http://schemas.microsoft.com/office/powerpoint/2010/main" val="4126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1468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5800" dirty="0">
                <a:solidFill>
                  <a:srgbClr val="0070C0"/>
                </a:solidFill>
                <a:latin typeface="Georgia" panose="02040502050405020303" pitchFamily="18" charset="0"/>
              </a:rPr>
              <a:t>Order of data members</a:t>
            </a:r>
            <a:endParaRPr lang="en-US" altLang="en-US" sz="3000" dirty="0"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altLang="en-US" sz="4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int1;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int2;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short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1821" y="5217296"/>
            <a:ext cx="361555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class C size :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24/32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7965" y="6232959"/>
            <a:ext cx="548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https://en.wikipedia.org/wiki/Data_structure_alignment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38620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5800" dirty="0">
                <a:solidFill>
                  <a:srgbClr val="0070C0"/>
                </a:solidFill>
                <a:latin typeface="Georgia" panose="02040502050405020303" pitchFamily="18" charset="0"/>
              </a:rPr>
              <a:t>Size of its immediate base class</a:t>
            </a:r>
            <a:endParaRPr lang="en-US" altLang="en-US" sz="4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iMem1;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iMem2;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D: 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alt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alt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1821" y="5217296"/>
            <a:ext cx="361555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class D size 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bytes</a:t>
            </a:r>
          </a:p>
        </p:txBody>
      </p:sp>
    </p:spTree>
    <p:extLst>
      <p:ext uri="{BB962C8B-B14F-4D97-AF65-F5344CB8AC3E}">
        <p14:creationId xmlns:p14="http://schemas.microsoft.com/office/powerpoint/2010/main" val="8456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62" y="1229144"/>
            <a:ext cx="7493876" cy="56812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4200" dirty="0">
                <a:solidFill>
                  <a:srgbClr val="0070C0"/>
                </a:solidFill>
                <a:latin typeface="Georgia" panose="02040502050405020303" pitchFamily="18" charset="0"/>
              </a:rPr>
              <a:t>The existence of virtual function(s)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altLang="en-US" sz="7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806" y="5365410"/>
            <a:ext cx="615906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class Base size 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bytes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iAMem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class </a:t>
            </a:r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</a:rPr>
              <a:t>Derived size: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bytes </a:t>
            </a:r>
            <a:endParaRPr lang="en-US" sz="24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1765733"/>
            <a:ext cx="9144000" cy="466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virtual void </a:t>
            </a:r>
            <a:r>
              <a:rPr lang="en-US" altLang="en-US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iAMem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altLang="en-US" sz="5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: </a:t>
            </a: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virtual void </a:t>
            </a:r>
            <a:r>
              <a:rPr lang="en-US" altLang="en-US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SomeOtherFunction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iBMem</a:t>
            </a: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Class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496" y="1197612"/>
            <a:ext cx="8135007" cy="568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4200" dirty="0">
                <a:solidFill>
                  <a:srgbClr val="0070C0"/>
                </a:solidFill>
                <a:latin typeface="Georgia" panose="02040502050405020303" pitchFamily="18" charset="0"/>
              </a:rPr>
              <a:t>Mode of </a:t>
            </a:r>
            <a:r>
              <a:rPr lang="en-US" altLang="en-US" sz="4100" dirty="0">
                <a:solidFill>
                  <a:srgbClr val="0070C0"/>
                </a:solidFill>
                <a:latin typeface="Georgia" panose="02040502050405020303" pitchFamily="18" charset="0"/>
              </a:rPr>
              <a:t>inheritance</a:t>
            </a:r>
            <a:r>
              <a:rPr lang="en-US" altLang="en-US" sz="4200" dirty="0">
                <a:solidFill>
                  <a:srgbClr val="0070C0"/>
                </a:solidFill>
                <a:latin typeface="Georgia" panose="02040502050405020303" pitchFamily="18" charset="0"/>
              </a:rPr>
              <a:t> (virtual inheritance)</a:t>
            </a:r>
            <a:endParaRPr lang="en-US" altLang="en-US" sz="7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8351" y="2642762"/>
            <a:ext cx="361030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Size of </a:t>
            </a:r>
            <a:r>
              <a:rPr lang="en-US" sz="2400" dirty="0" err="1">
                <a:latin typeface="Georgia" panose="02040502050405020303" pitchFamily="18" charset="0"/>
              </a:rPr>
              <a:t>ABase</a:t>
            </a:r>
            <a:r>
              <a:rPr lang="en-US" sz="2400" dirty="0">
                <a:latin typeface="Georgia" panose="02040502050405020303" pitchFamily="18" charset="0"/>
              </a:rPr>
              <a:t> : 4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Size of </a:t>
            </a:r>
            <a:r>
              <a:rPr lang="en-US" sz="2400" dirty="0" err="1">
                <a:latin typeface="Georgia" panose="02040502050405020303" pitchFamily="18" charset="0"/>
              </a:rPr>
              <a:t>BBase</a:t>
            </a:r>
            <a:r>
              <a:rPr lang="en-US" sz="2400" dirty="0">
                <a:latin typeface="Georgia" panose="02040502050405020303" pitchFamily="18" charset="0"/>
              </a:rPr>
              <a:t> : 12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Size of </a:t>
            </a:r>
            <a:r>
              <a:rPr lang="en-US" sz="2400" dirty="0" err="1">
                <a:latin typeface="Georgia" panose="02040502050405020303" pitchFamily="18" charset="0"/>
              </a:rPr>
              <a:t>CBase</a:t>
            </a:r>
            <a:r>
              <a:rPr lang="en-US" sz="2400" dirty="0">
                <a:latin typeface="Georgia" panose="02040502050405020303" pitchFamily="18" charset="0"/>
              </a:rPr>
              <a:t> : 12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Size of </a:t>
            </a:r>
            <a:r>
              <a:rPr lang="en-US" sz="2400" dirty="0" err="1">
                <a:latin typeface="Georgia" panose="02040502050405020303" pitchFamily="18" charset="0"/>
              </a:rPr>
              <a:t>ABCDerived</a:t>
            </a:r>
            <a:r>
              <a:rPr lang="en-US" sz="2400" dirty="0">
                <a:latin typeface="Georgia" panose="02040502050405020303" pitchFamily="18" charset="0"/>
              </a:rPr>
              <a:t> : 24</a:t>
            </a:r>
            <a:endParaRPr lang="en-US" sz="24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1765733"/>
            <a:ext cx="9144000" cy="4667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ABase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ABCDerived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BBase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CBase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</p:txBody>
      </p:sp>
    </p:spTree>
    <p:extLst>
      <p:ext uri="{BB962C8B-B14F-4D97-AF65-F5344CB8AC3E}">
        <p14:creationId xmlns:p14="http://schemas.microsoft.com/office/powerpoint/2010/main" val="10541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39396"/>
            <a:ext cx="9144000" cy="5228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guard</a:t>
            </a:r>
            <a:r>
              <a:rPr lang="en-US" dirty="0"/>
              <a:t>, </a:t>
            </a:r>
            <a:r>
              <a:rPr lang="en-US" dirty="0">
                <a:latin typeface="Georgia" panose="02040502050405020303" pitchFamily="18" charset="0"/>
              </a:rPr>
              <a:t>sometimes called a </a:t>
            </a:r>
            <a:r>
              <a:rPr lang="en-US" b="1" dirty="0">
                <a:latin typeface="Georgia" panose="02040502050405020303" pitchFamily="18" charset="0"/>
              </a:rPr>
              <a:t>macro guard</a:t>
            </a:r>
            <a:r>
              <a:rPr lang="en-US" dirty="0">
                <a:latin typeface="Georgia" panose="02040502050405020303" pitchFamily="18" charset="0"/>
              </a:rPr>
              <a:t>, is a particular construct used to avoid the problem of </a:t>
            </a:r>
            <a:r>
              <a:rPr lang="en-US" i="1" dirty="0">
                <a:latin typeface="Georgia" panose="02040502050405020303" pitchFamily="18" charset="0"/>
              </a:rPr>
              <a:t>double inclusion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grandfather.h</a:t>
            </a:r>
            <a:r>
              <a:rPr lang="en-US" sz="2400" b="1" dirty="0">
                <a:latin typeface="Georgia" panose="02040502050405020303" pitchFamily="18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father.h</a:t>
            </a:r>
            <a:r>
              <a:rPr lang="en-US" sz="2400" b="1" dirty="0">
                <a:latin typeface="Georgia" panose="02040502050405020303" pitchFamily="18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child.c</a:t>
            </a:r>
            <a:r>
              <a:rPr lang="en-US" sz="2400" b="1" dirty="0">
                <a:latin typeface="Georgia" panose="02040502050405020303" pitchFamily="18" charset="0"/>
              </a:rPr>
              <a:t>"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783578"/>
            <a:ext cx="9144000" cy="461665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grandfather.h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6700" y="3203132"/>
            <a:ext cx="9118600" cy="1200329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0" y="241301"/>
            <a:ext cx="9144000" cy="8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#include guard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7333483" y="6444115"/>
            <a:ext cx="436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https://en.wikipedia.org/wiki/Include_guard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5606291"/>
            <a:ext cx="9144000" cy="830997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grandfather.h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45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06500"/>
            <a:ext cx="9144000" cy="4462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grandfather.h</a:t>
            </a:r>
            <a:r>
              <a:rPr lang="en-US" sz="2400" b="1" dirty="0">
                <a:latin typeface="Georgia" panose="02040502050405020303" pitchFamily="18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father.h</a:t>
            </a:r>
            <a:r>
              <a:rPr lang="en-US" sz="2400" b="1" dirty="0">
                <a:latin typeface="Georgia" panose="02040502050405020303" pitchFamily="18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latin typeface="Georgia" panose="02040502050405020303" pitchFamily="18" charset="0"/>
              </a:rPr>
              <a:t>File "</a:t>
            </a:r>
            <a:r>
              <a:rPr lang="en-US" sz="2400" b="1" dirty="0" err="1">
                <a:latin typeface="Georgia" panose="02040502050405020303" pitchFamily="18" charset="0"/>
              </a:rPr>
              <a:t>child.c</a:t>
            </a:r>
            <a:r>
              <a:rPr lang="en-US" sz="2400" b="1" dirty="0">
                <a:latin typeface="Georgia" panose="02040502050405020303" pitchFamily="18" charset="0"/>
              </a:rPr>
              <a:t>"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0" y="241301"/>
            <a:ext cx="9144000" cy="8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#include guard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7308083" y="6329363"/>
            <a:ext cx="436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https://en.wikipedia.org/wiki/Include_guard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0" y="4716461"/>
            <a:ext cx="9144000" cy="461665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grandfather.h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5535542"/>
            <a:ext cx="9144000" cy="830997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grandfather.h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father.h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1" y="1577773"/>
            <a:ext cx="9144000" cy="2677656"/>
          </a:xfrm>
          <a:prstGeom prst="rect">
            <a:avLst/>
          </a:prstGeom>
          <a:solidFill>
            <a:srgbClr val="F9F9F9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GRANDFATHER_H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GRANDFATHER_H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GRANDFATHER_H */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4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5331"/>
            <a:ext cx="9144000" cy="1710658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#3</a:t>
            </a:r>
            <a:endParaRPr lang="en-US" alt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tcc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files</a:t>
            </a:r>
          </a:p>
          <a:p>
            <a:pPr lvl="1" algn="l"/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1848353"/>
            <a:ext cx="9144000" cy="171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template</a:t>
            </a:r>
            <a:r>
              <a:rPr lang="en-US" sz="2800" dirty="0"/>
              <a:t>:</a:t>
            </a:r>
            <a:endParaRPr lang="en-US" alt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20350" y="1856520"/>
            <a:ext cx="7646894" cy="171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</a:t>
            </a:r>
          </a:p>
          <a:p>
            <a:pPr lvl="1"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is a 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pattern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 that the compiler uses to generate a family of classes or functions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3" y="3136882"/>
            <a:ext cx="5558118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foo.h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template &lt;</a:t>
            </a:r>
            <a:r>
              <a:rPr lang="en-US" sz="2400" dirty="0" err="1">
                <a:latin typeface="Consolas" panose="020B0609020204030204" pitchFamily="49" charset="0"/>
              </a:rPr>
              <a:t>typename</a:t>
            </a:r>
            <a:r>
              <a:rPr lang="en-US" sz="2400" dirty="0">
                <a:latin typeface="Consolas" panose="020B0609020204030204" pitchFamily="49" charset="0"/>
              </a:rPr>
              <a:t> T&gt;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Foo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latin typeface="Consolas" panose="020B0609020204030204" pitchFamily="49" charset="0"/>
              </a:rPr>
              <a:t>do_something</a:t>
            </a:r>
            <a:r>
              <a:rPr lang="en-US" sz="2400" dirty="0">
                <a:latin typeface="Consolas" panose="020B0609020204030204" pitchFamily="49" charset="0"/>
              </a:rPr>
              <a:t>(T </a:t>
            </a:r>
            <a:r>
              <a:rPr lang="en-US" sz="2400" dirty="0" err="1">
                <a:latin typeface="Consolas" panose="020B0609020204030204" pitchFamily="49" charset="0"/>
              </a:rPr>
              <a:t>param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latin typeface="Consolas" panose="020B0609020204030204" pitchFamily="49" charset="0"/>
              </a:rPr>
              <a:t>foo.tcc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355" y="3136882"/>
            <a:ext cx="5916706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foo.tcc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template &lt;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T&gt;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void Foo&lt;T&gt;::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do_something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(T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1" y="600601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Implementation is still separated from declaration, but is accessible to the compiler</a:t>
            </a:r>
          </a:p>
        </p:txBody>
      </p:sp>
    </p:spTree>
    <p:extLst>
      <p:ext uri="{BB962C8B-B14F-4D97-AF65-F5344CB8AC3E}">
        <p14:creationId xmlns:p14="http://schemas.microsoft.com/office/powerpoint/2010/main" val="13487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40689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#4</a:t>
            </a:r>
            <a:endParaRPr lang="en-US" alt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 algn="l"/>
            <a:r>
              <a:rPr lang="en-US" altLang="en-US" sz="2800" dirty="0">
                <a:latin typeface="Georgia" panose="02040502050405020303" pitchFamily="18" charset="0"/>
              </a:rPr>
              <a:t>All of the declarations needed to use a module must appear in its header file, and this file is always used to access the module</a:t>
            </a:r>
          </a:p>
        </p:txBody>
      </p:sp>
    </p:spTree>
    <p:extLst>
      <p:ext uri="{BB962C8B-B14F-4D97-AF65-F5344CB8AC3E}">
        <p14:creationId xmlns:p14="http://schemas.microsoft.com/office/powerpoint/2010/main" val="22274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0133"/>
            <a:ext cx="9144000" cy="484758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#5</a:t>
            </a:r>
            <a:r>
              <a:rPr lang="en-US" altLang="en-US" sz="3600" b="1" dirty="0">
                <a:latin typeface="Georgia" panose="02040502050405020303" pitchFamily="18" charset="0"/>
              </a:rPr>
              <a:t>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forward declaration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45106" y="1426498"/>
            <a:ext cx="7646894" cy="18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</a:t>
            </a:r>
          </a:p>
          <a:p>
            <a:pPr lvl="1" algn="l"/>
            <a:r>
              <a:rPr lang="en-US" sz="2800" dirty="0">
                <a:latin typeface="Georgia" panose="02040502050405020303" pitchFamily="18" charset="0"/>
              </a:rPr>
              <a:t>is a  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declaration</a:t>
            </a:r>
            <a:r>
              <a:rPr 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 of a class, function, or template without an associated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definition</a:t>
            </a:r>
            <a:endParaRPr lang="en-US" alt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9" y="2367360"/>
            <a:ext cx="9430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Georgia" panose="02040502050405020303" pitchFamily="18" charset="0"/>
              </a:rPr>
              <a:t>Pros</a:t>
            </a:r>
            <a:endParaRPr lang="en-US" sz="3200" u="sng" dirty="0">
              <a:latin typeface="Georgia" panose="02040502050405020303" pitchFamily="18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can save compile time (#includes force the compiler to open more files and process more input)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save on unnecessary recompilation</a:t>
            </a:r>
          </a:p>
          <a:p>
            <a:r>
              <a:rPr lang="en-US" sz="3200" b="1" u="sng" dirty="0">
                <a:solidFill>
                  <a:srgbClr val="FF0000"/>
                </a:solidFill>
                <a:latin typeface="Georgia" panose="02040502050405020303" pitchFamily="18" charset="0"/>
              </a:rPr>
              <a:t>Cons</a:t>
            </a:r>
            <a:endParaRPr lang="en-US" sz="3200" u="sng" dirty="0">
              <a:latin typeface="Georgia" panose="02040502050405020303" pitchFamily="18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hide a dependency, allowing user code to skip necessary recompilation when headers change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may be broken by subsequent changes to the library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Forward declaring symbols from </a:t>
            </a:r>
            <a:r>
              <a:rPr lang="en-US" sz="2800" b="1" dirty="0">
                <a:latin typeface="Consolas" panose="020B0609020204030204" pitchFamily="49" charset="0"/>
              </a:rPr>
              <a:t>namespace </a:t>
            </a:r>
            <a:r>
              <a:rPr lang="en-US" sz="2800" b="1" dirty="0" err="1">
                <a:latin typeface="Consolas" panose="020B0609020204030204" pitchFamily="49" charset="0"/>
              </a:rPr>
              <a:t>std</a:t>
            </a:r>
            <a:r>
              <a:rPr lang="en-US" sz="2800" b="1" dirty="0">
                <a:latin typeface="Consolas" panose="020B0609020204030204" pitchFamily="49" charset="0"/>
              </a:rPr>
              <a:t>::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yields undefined behavior</a:t>
            </a:r>
          </a:p>
        </p:txBody>
      </p:sp>
    </p:spTree>
    <p:extLst>
      <p:ext uri="{BB962C8B-B14F-4D97-AF65-F5344CB8AC3E}">
        <p14:creationId xmlns:p14="http://schemas.microsoft.com/office/powerpoint/2010/main" val="2496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0133"/>
            <a:ext cx="9144000" cy="484758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#5</a:t>
            </a:r>
            <a:endParaRPr lang="en-US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64417" y="931930"/>
            <a:ext cx="6902823" cy="18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</a:t>
            </a:r>
          </a:p>
          <a:p>
            <a:pPr lvl="1" algn="l"/>
            <a:r>
              <a:rPr 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Avoid</a:t>
            </a:r>
            <a:r>
              <a:rPr lang="en-US" sz="2800" dirty="0">
                <a:solidFill>
                  <a:schemeClr val="accent2"/>
                </a:solidFill>
                <a:latin typeface="Georgia" panose="02040502050405020303" pitchFamily="18" charset="0"/>
              </a:rPr>
              <a:t> using forward declarations where possible</a:t>
            </a:r>
            <a:endParaRPr lang="en-US" altLang="en-US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34283"/>
            <a:ext cx="9144000" cy="3754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b.h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B {};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good_user.cc: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f(B*);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test(D*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f(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}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calls f(B*)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98" y="5986201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If the </a:t>
            </a:r>
            <a:r>
              <a:rPr lang="en-US" sz="2400" b="1" dirty="0"/>
              <a:t>#</a:t>
            </a:r>
            <a:r>
              <a:rPr lang="en-US" sz="2400" b="1" dirty="0">
                <a:latin typeface="Consolas" panose="020B0609020204030204" pitchFamily="49" charset="0"/>
              </a:rPr>
              <a:t>include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was replaced with forward </a:t>
            </a:r>
            <a:r>
              <a:rPr lang="en-US" sz="2400" dirty="0" err="1">
                <a:solidFill>
                  <a:srgbClr val="0070C0"/>
                </a:solidFill>
                <a:latin typeface="Georgia" panose="02040502050405020303" pitchFamily="18" charset="0"/>
              </a:rPr>
              <a:t>decls</a:t>
            </a:r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 for </a:t>
            </a:r>
            <a:r>
              <a:rPr lang="en-US" sz="2400" b="1" dirty="0">
                <a:latin typeface="Consolas" panose="020B0609020204030204" pitchFamily="49" charset="0"/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</a:rPr>
              <a:t>test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would call </a:t>
            </a:r>
            <a:r>
              <a:rPr lang="en-US" sz="2400" b="1" dirty="0">
                <a:latin typeface="Consolas" panose="020B0609020204030204" pitchFamily="49" charset="0"/>
              </a:rPr>
              <a:t>f(void*)</a:t>
            </a:r>
          </a:p>
        </p:txBody>
      </p:sp>
    </p:spTree>
    <p:extLst>
      <p:ext uri="{BB962C8B-B14F-4D97-AF65-F5344CB8AC3E}">
        <p14:creationId xmlns:p14="http://schemas.microsoft.com/office/powerpoint/2010/main" val="42362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071" y="1211839"/>
            <a:ext cx="9144000" cy="44068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#6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Order of includes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274320" lvl="1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Use standard order for readability and to avoid hidden dependencies:</a:t>
            </a:r>
          </a:p>
          <a:p>
            <a:pPr marL="731520" lvl="1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dir2/foo2.h</a:t>
            </a:r>
            <a:r>
              <a:rPr 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(preferred location)</a:t>
            </a:r>
          </a:p>
          <a:p>
            <a:pPr marL="731520" lvl="1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library </a:t>
            </a:r>
          </a:p>
          <a:p>
            <a:pPr marL="731520" lvl="1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library </a:t>
            </a:r>
          </a:p>
          <a:p>
            <a:pPr marL="731520" lvl="1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other libraries'  </a:t>
            </a: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 </a:t>
            </a:r>
          </a:p>
          <a:p>
            <a:pPr marL="731520" lvl="1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your project's </a:t>
            </a: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 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C++ Header File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071" y="1211839"/>
            <a:ext cx="9144000" cy="44068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Guideline #7</a:t>
            </a:r>
            <a:r>
              <a:rPr lang="en-US" alt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Inline Functions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274320" lvl="1" algn="l"/>
            <a:r>
              <a:rPr 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Define functions inline only when they are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small</a:t>
            </a:r>
            <a:r>
              <a:rPr lang="en-US" sz="2800" dirty="0">
                <a:solidFill>
                  <a:srgbClr val="333333"/>
                </a:solidFill>
                <a:latin typeface="Georgia" panose="02040502050405020303" pitchFamily="18" charset="0"/>
              </a:rPr>
              <a:t> (10 lines or fewer)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9503" y="2686997"/>
            <a:ext cx="92336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Georgia" panose="02040502050405020303" pitchFamily="18" charset="0"/>
              </a:rPr>
              <a:t>Pros</a:t>
            </a:r>
            <a:endParaRPr lang="en-US" sz="3200" u="sng" dirty="0">
              <a:latin typeface="Georgia" panose="02040502050405020303" pitchFamily="18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Can generate more efficient object code, as long as the </a:t>
            </a:r>
            <a:r>
              <a:rPr lang="en-US" sz="2800" dirty="0" err="1">
                <a:solidFill>
                  <a:srgbClr val="00B050"/>
                </a:solidFill>
                <a:latin typeface="Georgia" panose="02040502050405020303" pitchFamily="18" charset="0"/>
              </a:rPr>
              <a:t>inlined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 function is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Inline </a:t>
            </a:r>
            <a:r>
              <a:rPr lang="en-US" sz="2600" dirty="0" err="1">
                <a:solidFill>
                  <a:schemeClr val="accent2"/>
                </a:solidFill>
                <a:latin typeface="Georgia" panose="02040502050405020303" pitchFamily="18" charset="0"/>
              </a:rPr>
              <a:t>accessors</a:t>
            </a:r>
            <a:r>
              <a:rPr lang="en-US" sz="2600" dirty="0">
                <a:solidFill>
                  <a:schemeClr val="accent2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and </a:t>
            </a:r>
            <a:r>
              <a:rPr lang="en-US" sz="2600" dirty="0" err="1">
                <a:solidFill>
                  <a:schemeClr val="accent2"/>
                </a:solidFill>
                <a:latin typeface="Georgia" panose="02040502050405020303" pitchFamily="18" charset="0"/>
              </a:rPr>
              <a:t>mutators</a:t>
            </a:r>
            <a:r>
              <a:rPr lang="en-US" sz="2600" dirty="0">
                <a:latin typeface="Georgia" panose="02040502050405020303" pitchFamily="18" charset="0"/>
              </a:rPr>
              <a:t>, and other short, performance-critical functions</a:t>
            </a:r>
          </a:p>
          <a:p>
            <a:r>
              <a:rPr lang="en-US" sz="3200" b="1" u="sng" dirty="0">
                <a:solidFill>
                  <a:srgbClr val="FF0000"/>
                </a:solidFill>
                <a:latin typeface="Georgia" panose="02040502050405020303" pitchFamily="18" charset="0"/>
              </a:rPr>
              <a:t>Cons</a:t>
            </a:r>
            <a:endParaRPr lang="en-US" sz="3200" b="1" u="sng" dirty="0">
              <a:latin typeface="Georgia" panose="02040502050405020303" pitchFamily="18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Georgia" panose="02040502050405020303" pitchFamily="18" charset="0"/>
              </a:rPr>
              <a:t>can make programs slower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333333"/>
                </a:solidFill>
                <a:latin typeface="Georgia" panose="02040502050405020303" pitchFamily="18" charset="0"/>
              </a:rPr>
              <a:t>Inlining</a:t>
            </a:r>
            <a:r>
              <a:rPr lang="en-US" sz="2600" dirty="0">
                <a:solidFill>
                  <a:srgbClr val="333333"/>
                </a:solidFill>
                <a:latin typeface="Georgia" panose="02040502050405020303" pitchFamily="18" charset="0"/>
              </a:rPr>
              <a:t> a very small </a:t>
            </a:r>
            <a:r>
              <a:rPr lang="en-US" sz="2600" dirty="0" err="1">
                <a:solidFill>
                  <a:schemeClr val="accent2"/>
                </a:solidFill>
                <a:latin typeface="Georgia" panose="02040502050405020303" pitchFamily="18" charset="0"/>
              </a:rPr>
              <a:t>accessor</a:t>
            </a:r>
            <a:r>
              <a:rPr lang="en-US" sz="2600" dirty="0">
                <a:solidFill>
                  <a:schemeClr val="accent2"/>
                </a:solidFill>
                <a:latin typeface="Georgia" panose="02040502050405020303" pitchFamily="18" charset="0"/>
              </a:rPr>
              <a:t> function</a:t>
            </a:r>
            <a:r>
              <a:rPr lang="en-US" sz="2600" dirty="0">
                <a:solidFill>
                  <a:srgbClr val="333333"/>
                </a:solidFill>
                <a:latin typeface="Georgia" panose="02040502050405020303" pitchFamily="18" charset="0"/>
              </a:rPr>
              <a:t> will usually decrease code size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776</Words>
  <Application>Microsoft Macintosh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Georgia</vt:lpstr>
      <vt:lpstr>Office Theme</vt:lpstr>
      <vt:lpstr>C++ Header File Guidelines</vt:lpstr>
      <vt:lpstr>PowerPoint Presentation</vt:lpstr>
      <vt:lpstr>PowerPoint Presentation</vt:lpstr>
      <vt:lpstr>C++ Header File Guidelines</vt:lpstr>
      <vt:lpstr>C++ Header File Guidelines</vt:lpstr>
      <vt:lpstr>C++ Header File Guidelines</vt:lpstr>
      <vt:lpstr>C++ Header File Guidelines</vt:lpstr>
      <vt:lpstr>C++ Header File Guidelines</vt:lpstr>
      <vt:lpstr>C++ Header File Guidelines</vt:lpstr>
      <vt:lpstr>Class size</vt:lpstr>
      <vt:lpstr>Class size</vt:lpstr>
      <vt:lpstr>Class size</vt:lpstr>
      <vt:lpstr>Class size</vt:lpstr>
      <vt:lpstr>Class size</vt:lpstr>
      <vt:lpstr>Class size</vt:lpstr>
      <vt:lpstr>Class size</vt:lpstr>
    </vt:vector>
  </TitlesOfParts>
  <Company>Boston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Sierpinski triangle</dc:title>
  <dc:creator>lenaR</dc:creator>
  <cp:lastModifiedBy>Ngo, Nhi N</cp:lastModifiedBy>
  <cp:revision>50</cp:revision>
  <dcterms:created xsi:type="dcterms:W3CDTF">2016-09-07T18:58:05Z</dcterms:created>
  <dcterms:modified xsi:type="dcterms:W3CDTF">2018-01-28T17:52:13Z</dcterms:modified>
</cp:coreProperties>
</file>