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6" r:id="rId4"/>
    <p:sldId id="267" r:id="rId5"/>
    <p:sldId id="268" r:id="rId6"/>
    <p:sldId id="27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8" r:id="rId16"/>
    <p:sldId id="279" r:id="rId17"/>
    <p:sldId id="264" r:id="rId18"/>
    <p:sldId id="259" r:id="rId19"/>
    <p:sldId id="262" r:id="rId20"/>
    <p:sldId id="280" r:id="rId21"/>
    <p:sldId id="263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8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726D-5B12-4578-B05A-53100667DC67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F19D-6664-493A-B2BE-35FEB054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8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726D-5B12-4578-B05A-53100667DC67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F19D-6664-493A-B2BE-35FEB054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5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726D-5B12-4578-B05A-53100667DC67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F19D-6664-493A-B2BE-35FEB054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9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726D-5B12-4578-B05A-53100667DC67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F19D-6664-493A-B2BE-35FEB054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1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726D-5B12-4578-B05A-53100667DC67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F19D-6664-493A-B2BE-35FEB054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9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726D-5B12-4578-B05A-53100667DC67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F19D-6664-493A-B2BE-35FEB054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9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726D-5B12-4578-B05A-53100667DC67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F19D-6664-493A-B2BE-35FEB054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2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726D-5B12-4578-B05A-53100667DC67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F19D-6664-493A-B2BE-35FEB054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8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726D-5B12-4578-B05A-53100667DC67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F19D-6664-493A-B2BE-35FEB054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5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726D-5B12-4578-B05A-53100667DC67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F19D-6664-493A-B2BE-35FEB054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4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726D-5B12-4578-B05A-53100667DC67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F19D-6664-493A-B2BE-35FEB054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1726D-5B12-4578-B05A-53100667DC67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7F19D-6664-493A-B2BE-35FEB054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3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heboostcpplibraries.com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gile_software_development#The_Agile_Manifesto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est-driven_development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alexott.net/en/cpp/CppTestingIntro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432" y="1662879"/>
            <a:ext cx="5009136" cy="155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8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How to organize tests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1443212"/>
            <a:ext cx="9144000" cy="4647426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Each test case should test only one thing</a:t>
            </a:r>
          </a:p>
          <a:p>
            <a:pPr marL="457200" lvl="0" indent="-45720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 test case should be short</a:t>
            </a:r>
          </a:p>
          <a:p>
            <a:pPr marL="457200" lvl="0" indent="-45720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Test should run fast, so it will possible to run it very often</a:t>
            </a:r>
          </a:p>
          <a:p>
            <a:pPr marL="457200" lvl="0" indent="-45720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Each test should work independent of other test</a:t>
            </a:r>
          </a:p>
          <a:p>
            <a:pPr marL="457200" lvl="0" indent="-45720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Tests should NOT be dependent on the order of their execution</a:t>
            </a:r>
            <a:endParaRPr lang="en-US" sz="2400" b="0" i="0" dirty="0" smtClean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0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Test methods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1289953"/>
            <a:ext cx="9144000" cy="538609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How should a test program report errors? Displaying an error message would be one possible way</a:t>
            </a:r>
            <a:endParaRPr lang="en-US" sz="32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457200" lvl="0" indent="-45720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3200" b="0" i="0" dirty="0" smtClean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914400" lvl="1" indent="-45720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requires inspection of the program’s output after each run to determine if an error exists.</a:t>
            </a:r>
          </a:p>
          <a:p>
            <a:pPr marL="914400" lvl="1" indent="-45720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Human inspection of output message is time consuming and unreliable</a:t>
            </a:r>
          </a:p>
          <a:p>
            <a:pPr marL="457200" lvl="0" indent="-45720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Unit testing frameworks are designed to automate those tasks</a:t>
            </a:r>
            <a:endParaRPr lang="en-US" sz="2400" b="0" i="0" dirty="0" smtClean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1" y="2891871"/>
            <a:ext cx="9144000" cy="70788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</a:rPr>
              <a:t>if( </a:t>
            </a:r>
            <a:r>
              <a:rPr lang="en-US" sz="2000" b="1" dirty="0" err="1" smtClean="0">
                <a:latin typeface="Consolas" panose="020B0609020204030204" pitchFamily="49" charset="0"/>
              </a:rPr>
              <a:t>something_bad_detected</a:t>
            </a:r>
            <a:r>
              <a:rPr lang="en-US" sz="2000" b="1" dirty="0" smtClean="0">
                <a:latin typeface="Consolas" panose="020B0609020204030204" pitchFamily="49" charset="0"/>
              </a:rPr>
              <a:t> )</a:t>
            </a:r>
          </a:p>
          <a:p>
            <a:r>
              <a:rPr lang="en-US" sz="2000" b="1" dirty="0" err="1" smtClean="0">
                <a:latin typeface="Consolas" panose="020B0609020204030204" pitchFamily="49" charset="0"/>
              </a:rPr>
              <a:t>std</a:t>
            </a:r>
            <a:r>
              <a:rPr lang="en-US" sz="2000" b="1" dirty="0" smtClean="0">
                <a:latin typeface="Consolas" panose="020B0609020204030204" pitchFamily="49" charset="0"/>
              </a:rPr>
              <a:t>::</a:t>
            </a:r>
            <a:r>
              <a:rPr lang="en-US" sz="2000" b="1" dirty="0" err="1" smtClean="0">
                <a:latin typeface="Consolas" panose="020B0609020204030204" pitchFamily="49" charset="0"/>
              </a:rPr>
              <a:t>cout</a:t>
            </a:r>
            <a:r>
              <a:rPr lang="en-US" sz="2000" b="1" dirty="0" smtClean="0">
                <a:latin typeface="Consolas" panose="020B0609020204030204" pitchFamily="49" charset="0"/>
              </a:rPr>
              <a:t> &lt;&lt; “Something bad has been detected” &lt;&lt; </a:t>
            </a:r>
            <a:r>
              <a:rPr lang="en-US" sz="2000" b="1" dirty="0" err="1" smtClean="0">
                <a:latin typeface="Consolas" panose="020B0609020204030204" pitchFamily="49" charset="0"/>
              </a:rPr>
              <a:t>std</a:t>
            </a:r>
            <a:r>
              <a:rPr lang="en-US" sz="2000" b="1" dirty="0" smtClean="0">
                <a:latin typeface="Consolas" panose="020B0609020204030204" pitchFamily="49" charset="0"/>
              </a:rPr>
              <a:t>::</a:t>
            </a:r>
            <a:r>
              <a:rPr lang="en-US" sz="2000" b="1" dirty="0" err="1" smtClean="0">
                <a:latin typeface="Consolas" panose="020B0609020204030204" pitchFamily="49" charset="0"/>
              </a:rPr>
              <a:t>endl</a:t>
            </a:r>
            <a:r>
              <a:rPr lang="en-US" sz="2000" b="1" dirty="0" smtClean="0">
                <a:latin typeface="Consolas" panose="020B0609020204030204" pitchFamily="49" charset="0"/>
              </a:rPr>
              <a:t>;</a:t>
            </a:r>
            <a:endParaRPr 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34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138277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Test methods: </a:t>
            </a:r>
            <a:br>
              <a:rPr lang="en-US" altLang="en-US" sz="4800" dirty="0" smtClean="0">
                <a:latin typeface="Georgia" panose="02040502050405020303" pitchFamily="18" charset="0"/>
              </a:rPr>
            </a:br>
            <a:r>
              <a:rPr lang="en-US" altLang="en-US" sz="4800" dirty="0" smtClean="0">
                <a:latin typeface="Georgia" panose="02040502050405020303" pitchFamily="18" charset="0"/>
              </a:rPr>
              <a:t>Unit testing frameworks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080920"/>
            <a:ext cx="9144000" cy="221599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To simplify development of unit tests, unit test frameworks are usually used</a:t>
            </a:r>
          </a:p>
          <a:p>
            <a:pPr marL="457200" lvl="0" indent="-45720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Almost any programming language has several unit testing frameworks</a:t>
            </a:r>
            <a:endParaRPr lang="en-US" sz="2400" b="0" i="0" dirty="0" smtClean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35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138277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Unit testing frameworks in C++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1882568"/>
            <a:ext cx="9144000" cy="458587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There are many unit testing frameworks for C++</a:t>
            </a:r>
          </a:p>
          <a:p>
            <a:pPr marL="914400" lvl="1" indent="-45720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b="0" i="0" dirty="0" err="1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Boost.Test</a:t>
            </a:r>
            <a:r>
              <a:rPr lang="en-US" sz="32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Google C++ Testing Framework, </a:t>
            </a:r>
            <a:r>
              <a:rPr lang="en-US" sz="3200" b="0" i="0" dirty="0" err="1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etc</a:t>
            </a:r>
            <a:r>
              <a:rPr lang="en-US" sz="32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en-US" sz="3200" b="0" i="0" dirty="0" err="1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etc</a:t>
            </a:r>
            <a:r>
              <a:rPr lang="en-US" sz="32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en-US" sz="3200" b="0" i="0" dirty="0" err="1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etc</a:t>
            </a:r>
            <a:r>
              <a:rPr lang="en-US" sz="32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!</a:t>
            </a:r>
          </a:p>
          <a:p>
            <a:pPr marL="457200" lvl="0" indent="-45720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b="0" i="0" dirty="0" err="1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Boost.Test</a:t>
            </a:r>
            <a:endParaRPr lang="en-US" sz="3200" b="0" i="0" dirty="0" smtClean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914400" lvl="1" indent="-457200" eaLnBrk="0" fontAlgn="base" hangingPunct="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Suitable for novice and advanced users</a:t>
            </a:r>
          </a:p>
          <a:p>
            <a:pPr marL="914400" lvl="1" indent="-457200" eaLnBrk="0" fontAlgn="base" hangingPunct="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Allows organization of test cases into test suites</a:t>
            </a:r>
          </a:p>
          <a:p>
            <a:pPr marL="914400" lvl="1" indent="-457200" eaLnBrk="0" fontAlgn="base" hangingPunct="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Test cases can be registered automatically and/or manually</a:t>
            </a:r>
          </a:p>
        </p:txBody>
      </p:sp>
    </p:spTree>
    <p:extLst>
      <p:ext uri="{BB962C8B-B14F-4D97-AF65-F5344CB8AC3E}">
        <p14:creationId xmlns:p14="http://schemas.microsoft.com/office/powerpoint/2010/main" val="139710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138277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Unit testing frameworks in C++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122076"/>
            <a:ext cx="9144000" cy="4154984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b="0" i="0" dirty="0" err="1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Boost.Test</a:t>
            </a:r>
            <a:endParaRPr lang="en-US" sz="3200" b="0" i="0" dirty="0" smtClean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914400" lvl="1" indent="-45720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Fixtures (initialization and cleanup of resources)</a:t>
            </a:r>
          </a:p>
          <a:p>
            <a:pPr marL="914400" lvl="1" indent="-45720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Large number of assertion/checkers</a:t>
            </a:r>
          </a:p>
          <a:p>
            <a:pPr marL="1371600" lvl="2" indent="-457200" eaLnBrk="0" fontAlgn="base" hangingPunct="0"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sz="28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Exceptions</a:t>
            </a:r>
          </a:p>
          <a:p>
            <a:pPr marL="1371600" lvl="2" indent="-457200" eaLnBrk="0" fontAlgn="base" hangingPunct="0"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0000"/>
                </a:solidFill>
                <a:latin typeface="Georgia" panose="02040502050405020303" pitchFamily="18" charset="0"/>
              </a:rPr>
              <a:t>E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qual, not equal, greater, less</a:t>
            </a:r>
            <a:endParaRPr lang="en-US" sz="28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1371600" lvl="2" indent="-457200" eaLnBrk="0" fontAlgn="base" hangingPunct="0"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sz="28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Explicit fail/success</a:t>
            </a:r>
          </a:p>
          <a:p>
            <a:pPr marL="1371600" lvl="2" indent="-457200" eaLnBrk="0" fontAlgn="base" hangingPunct="0"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0000"/>
                </a:solidFill>
                <a:latin typeface="Georgia" panose="02040502050405020303" pitchFamily="18" charset="0"/>
              </a:rPr>
              <a:t>F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loating point numbers comparison etc</a:t>
            </a:r>
            <a:r>
              <a:rPr lang="en-US" sz="32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</a:t>
            </a:r>
            <a:endParaRPr lang="en-US" sz="2400" b="0" i="0" dirty="0" smtClean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62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138277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Testing tools/Checkers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1752743"/>
            <a:ext cx="9144000" cy="4893647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lvl="1" indent="-45720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b="0" i="0" dirty="0" smtClean="0">
                <a:solidFill>
                  <a:srgbClr val="0070C0"/>
                </a:solidFill>
                <a:effectLst/>
                <a:latin typeface="Georgia" panose="02040502050405020303" pitchFamily="18" charset="0"/>
              </a:rPr>
              <a:t>WARN</a:t>
            </a:r>
          </a:p>
          <a:p>
            <a:pPr marL="1371600" lvl="2" indent="-457200" eaLnBrk="0" fontAlgn="base" hangingPunct="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produces warning message check failed, but error counter does not increase and test case continues</a:t>
            </a:r>
          </a:p>
          <a:p>
            <a:pPr marL="914400" lvl="1" indent="-45720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b="0" i="0" dirty="0" smtClean="0">
                <a:solidFill>
                  <a:srgbClr val="0070C0"/>
                </a:solidFill>
                <a:effectLst/>
                <a:latin typeface="Georgia" panose="02040502050405020303" pitchFamily="18" charset="0"/>
              </a:rPr>
              <a:t>CHECK</a:t>
            </a:r>
          </a:p>
          <a:p>
            <a:pPr marL="1371600" lvl="2" indent="-457200" eaLnBrk="0" fontAlgn="base" hangingPunct="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reports error and increases error counter when check fails, but test case continues</a:t>
            </a:r>
          </a:p>
          <a:p>
            <a:pPr marL="914400" lvl="1" indent="-45720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b="0" i="0" dirty="0" smtClean="0">
                <a:solidFill>
                  <a:srgbClr val="0070C0"/>
                </a:solidFill>
                <a:effectLst/>
                <a:latin typeface="Georgia" panose="02040502050405020303" pitchFamily="18" charset="0"/>
              </a:rPr>
              <a:t>REQUIRE</a:t>
            </a:r>
          </a:p>
          <a:p>
            <a:pPr marL="1371600" lvl="2" indent="-457200" eaLnBrk="0" fontAlgn="base" hangingPunct="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similar to CHECK, but it is not used to report “fatal” errors. </a:t>
            </a:r>
            <a:endParaRPr lang="en-US" sz="2000" b="0" i="0" dirty="0" smtClean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91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138277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Testing tools/Checkers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1798911"/>
            <a:ext cx="9144000" cy="4801314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lvl="1" indent="-45720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E</a:t>
            </a:r>
            <a:r>
              <a:rPr lang="en-US" sz="3200" b="0" i="0" dirty="0" smtClean="0">
                <a:effectLst/>
                <a:latin typeface="Georgia" panose="02040502050405020303" pitchFamily="18" charset="0"/>
              </a:rPr>
              <a:t>xpression examples</a:t>
            </a:r>
          </a:p>
          <a:p>
            <a:pPr marL="914400" lvl="1" indent="-45720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3200" b="0" i="0" dirty="0" smtClean="0">
              <a:effectLst/>
              <a:latin typeface="Georgia" panose="02040502050405020303" pitchFamily="18" charset="0"/>
            </a:endParaRPr>
          </a:p>
          <a:p>
            <a:pPr marL="914400" lvl="1" indent="-45720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3200" dirty="0">
              <a:latin typeface="Georgia" panose="02040502050405020303" pitchFamily="18" charset="0"/>
            </a:endParaRPr>
          </a:p>
          <a:p>
            <a:pPr marL="914400" lvl="1" indent="-45720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3200" b="0" i="0" dirty="0" smtClean="0">
              <a:effectLst/>
              <a:latin typeface="Georgia" panose="02040502050405020303" pitchFamily="18" charset="0"/>
            </a:endParaRPr>
          </a:p>
          <a:p>
            <a:pPr marL="914400" lvl="1" indent="-45720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3200" b="0" i="0" dirty="0" smtClean="0">
              <a:effectLst/>
              <a:latin typeface="Georgia" panose="02040502050405020303" pitchFamily="18" charset="0"/>
            </a:endParaRPr>
          </a:p>
          <a:p>
            <a:pPr marL="914400" lvl="1" indent="-45720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b="0" i="0" dirty="0" smtClean="0">
                <a:effectLst/>
                <a:latin typeface="Georgia" panose="02040502050405020303" pitchFamily="18" charset="0"/>
              </a:rPr>
              <a:t>If the check fails, </a:t>
            </a:r>
            <a:r>
              <a:rPr lang="en-US" sz="3200" b="1" i="0" dirty="0" err="1" smtClean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Boost.Test</a:t>
            </a:r>
            <a:r>
              <a:rPr lang="en-US" sz="3200" b="0" i="0" dirty="0" smtClean="0">
                <a:effectLst/>
                <a:latin typeface="Georgia" panose="02040502050405020303" pitchFamily="18" charset="0"/>
              </a:rPr>
              <a:t> will report the line in the source code where this occurred and what condition was specified.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605589" y="2511294"/>
            <a:ext cx="10980821" cy="22929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BOOST_WARN(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==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(short));</a:t>
            </a:r>
          </a:p>
          <a:p>
            <a:pPr lvl="1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BOOST_CHECK(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1);</a:t>
            </a:r>
          </a:p>
          <a:p>
            <a:pPr lvl="1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BOOST_REQUIRE 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5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BOOST_REQUIRE(‘h’, s[0]);</a:t>
            </a:r>
          </a:p>
        </p:txBody>
      </p:sp>
    </p:spTree>
    <p:extLst>
      <p:ext uri="{BB962C8B-B14F-4D97-AF65-F5344CB8AC3E}">
        <p14:creationId xmlns:p14="http://schemas.microsoft.com/office/powerpoint/2010/main" val="26864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Shift register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1293038"/>
            <a:ext cx="9144000" cy="3970318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Shift register consists of an arrangement of flip-flops and are important in applications involving the storage and transfer data in a digital system, it is a type of sequential logic circuit, mainly for storage of digital data. 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They are a group of flip-flops connected in a chain so that the output from one flip-flop becomes the input of the next flip-flop. 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800" b="0" i="0" dirty="0" smtClean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4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Shift register:</a:t>
            </a:r>
            <a:r>
              <a:rPr lang="en-US" sz="48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LFSR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154813"/>
            <a:ext cx="9144000" cy="2246769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Linear Feedback Shift Register (LFSR) is popularly known as Pseudo-random number generator. 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The random numbers repeat itself after 2^n-1 clock cycles (where n is the number of bits in LFSR)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800" b="0" i="0" dirty="0" smtClean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1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Shift register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1384588"/>
            <a:ext cx="9144000" cy="2246769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Starting with 1000, the output stream is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	1000 1001 1010 1111 000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Repeat every 2</a:t>
            </a:r>
            <a:r>
              <a:rPr lang="en-US" sz="2800" b="0" i="0" baseline="3000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4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– 1 bit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The seed is the key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800" b="0" i="0" dirty="0" smtClean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206782"/>
              </p:ext>
            </p:extLst>
          </p:nvPr>
        </p:nvGraphicFramePr>
        <p:xfrm>
          <a:off x="7583213" y="4049147"/>
          <a:ext cx="4198884" cy="2194560"/>
        </p:xfrm>
        <a:graphic>
          <a:graphicData uri="http://schemas.openxmlformats.org/drawingml/2006/table">
            <a:tbl>
              <a:tblPr/>
              <a:tblGrid>
                <a:gridCol w="1399628"/>
                <a:gridCol w="1399628"/>
                <a:gridCol w="1399628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INPUT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OUTPUT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 XOR 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861848" y="3757483"/>
            <a:ext cx="6324600" cy="1347578"/>
            <a:chOff x="861848" y="3757483"/>
            <a:chExt cx="6324600" cy="1347578"/>
          </a:xfrm>
        </p:grpSpPr>
        <p:grpSp>
          <p:nvGrpSpPr>
            <p:cNvPr id="5" name="Group 4"/>
            <p:cNvGrpSpPr/>
            <p:nvPr/>
          </p:nvGrpSpPr>
          <p:grpSpPr>
            <a:xfrm>
              <a:off x="861848" y="3757483"/>
              <a:ext cx="6324600" cy="1347578"/>
              <a:chOff x="1219200" y="2070536"/>
              <a:chExt cx="6324600" cy="1347578"/>
            </a:xfrm>
          </p:grpSpPr>
          <p:sp>
            <p:nvSpPr>
              <p:cNvPr id="6" name="Text Box 4"/>
              <p:cNvSpPr txBox="1">
                <a:spLocks noChangeArrowheads="1"/>
              </p:cNvSpPr>
              <p:nvPr/>
            </p:nvSpPr>
            <p:spPr bwMode="auto">
              <a:xfrm>
                <a:off x="1752600" y="2951389"/>
                <a:ext cx="914400" cy="4667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1</a:t>
                </a:r>
                <a:endParaRPr kumimoji="0" lang="en-US" alt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3200400" y="2895600"/>
                <a:ext cx="990600" cy="4667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0</a:t>
                </a:r>
                <a:endParaRPr kumimoji="0" lang="en-US" altLang="en-US" sz="24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4800600" y="2895600"/>
                <a:ext cx="914400" cy="4667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0</a:t>
                </a:r>
                <a:endParaRPr kumimoji="0" lang="en-US" altLang="en-US" sz="24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Text Box 7"/>
              <p:cNvSpPr txBox="1">
                <a:spLocks noChangeArrowheads="1"/>
              </p:cNvSpPr>
              <p:nvPr/>
            </p:nvSpPr>
            <p:spPr bwMode="auto">
              <a:xfrm>
                <a:off x="6400800" y="2895600"/>
                <a:ext cx="914400" cy="4667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0</a:t>
                </a:r>
                <a:endParaRPr kumimoji="0" lang="en-US" altLang="en-US" sz="24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 flipH="1">
                <a:off x="5715000" y="3124200"/>
                <a:ext cx="6858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 flipH="1">
                <a:off x="4191000" y="3124200"/>
                <a:ext cx="6096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 flipH="1">
                <a:off x="2667000" y="3124200"/>
                <a:ext cx="5334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2209800" y="2362200"/>
                <a:ext cx="13716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 flipV="1">
                <a:off x="2209800" y="2362200"/>
                <a:ext cx="0" cy="5334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Text Box 14"/>
              <p:cNvSpPr txBox="1">
                <a:spLocks noChangeArrowheads="1"/>
              </p:cNvSpPr>
              <p:nvPr/>
            </p:nvSpPr>
            <p:spPr bwMode="auto">
              <a:xfrm>
                <a:off x="3505200" y="2070536"/>
                <a:ext cx="457200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3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sym typeface="Symbol" panose="05050102010706020507" pitchFamily="18" charset="2"/>
                  </a:rPr>
                  <a:t></a:t>
                </a:r>
                <a:endPara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>
                <a:off x="3886200" y="2362200"/>
                <a:ext cx="36576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Line 16"/>
              <p:cNvSpPr>
                <a:spLocks noChangeShapeType="1"/>
              </p:cNvSpPr>
              <p:nvPr/>
            </p:nvSpPr>
            <p:spPr bwMode="auto">
              <a:xfrm flipH="1">
                <a:off x="7315200" y="3124200"/>
                <a:ext cx="2286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 flipH="1">
                <a:off x="1219200" y="3124200"/>
                <a:ext cx="5334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>
                <a:off x="7543800" y="2362200"/>
                <a:ext cx="0" cy="7620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 flipV="1">
              <a:off x="3376448" y="4204177"/>
              <a:ext cx="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991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Boost Libraries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1645159"/>
            <a:ext cx="9144000" cy="4401205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Boost is a set of libraries for the C++ programming language that provide support for tasks and structures such as </a:t>
            </a:r>
            <a:r>
              <a:rPr lang="en-US" sz="2800" b="0" i="1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linear algebra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en-US" sz="2800" b="0" i="1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pseudorandom number generation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en-US" sz="2800" b="0" i="1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multithreading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en-US" sz="2800" b="0" i="1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image processing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en-US" sz="2800" b="0" i="1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regular expressions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and </a:t>
            </a:r>
            <a:r>
              <a:rPr lang="en-US" sz="2800" b="0" i="1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unit testing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The Boost community emerged around 1998, when the first version of the standard was </a:t>
            </a:r>
            <a:r>
              <a:rPr lang="en-US" sz="2800" dirty="0" smtClean="0"/>
              <a:t>released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It </a:t>
            </a:r>
            <a:r>
              <a:rPr lang="en-US" sz="2800" dirty="0"/>
              <a:t>has grown continuously since then and now plays a big role in the standardization of C++. </a:t>
            </a:r>
            <a:endParaRPr lang="en-US" sz="2800" b="0" i="0" dirty="0" smtClean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800" b="0" i="0" dirty="0" smtClean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06150" y="6228177"/>
            <a:ext cx="33913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https://theboostcpplibraries.com/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5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Shift register</a:t>
            </a:r>
            <a:endParaRPr lang="en-US" sz="4800" dirty="0">
              <a:latin typeface="Georgia" panose="02040502050405020303" pitchFamily="18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323650" y="1201663"/>
            <a:ext cx="5544699" cy="5656337"/>
            <a:chOff x="3323650" y="1201663"/>
            <a:chExt cx="5544699" cy="565633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23650" y="1201663"/>
              <a:ext cx="5544699" cy="5656337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3657600" y="3279228"/>
              <a:ext cx="31531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314497" y="4440621"/>
              <a:ext cx="31531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82055" y="5607270"/>
              <a:ext cx="31531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422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Shift register</a:t>
            </a:r>
            <a:endParaRPr lang="en-US" sz="4800" dirty="0">
              <a:latin typeface="Georgia" panose="020405020504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904" y="1324303"/>
            <a:ext cx="8518634" cy="430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0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Shift register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1339326"/>
            <a:ext cx="9144000" cy="4918269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APPLICATIONS</a:t>
            </a:r>
            <a:endParaRPr lang="en-US" sz="28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0" lang="en-I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  <a:cs typeface="Times New Roman" panose="02020603050405020304" pitchFamily="18" charset="0"/>
              </a:rPr>
              <a:t>As a counters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0" lang="en-I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  <a:cs typeface="Times New Roman" panose="02020603050405020304" pitchFamily="18" charset="0"/>
              </a:rPr>
              <a:t>Random number generators</a:t>
            </a:r>
            <a:endParaRPr kumimoji="0" lang="en-US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0" lang="en-I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  <a:cs typeface="Times New Roman" panose="02020603050405020304" pitchFamily="18" charset="0"/>
              </a:rPr>
              <a:t> Error detection and correction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IN" altLang="en-US" sz="2800" kern="0" dirty="0" smtClean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Cryptography</a:t>
            </a:r>
            <a:endParaRPr kumimoji="0" lang="en-US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0" lang="en-I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  <a:cs typeface="Times New Roman" panose="02020603050405020304" pitchFamily="18" charset="0"/>
              </a:rPr>
              <a:t>Jamming</a:t>
            </a:r>
            <a:endParaRPr kumimoji="0" lang="en-US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  <a:cs typeface="Times New Roman" panose="02020603050405020304" pitchFamily="18" charset="0"/>
              </a:rPr>
              <a:t>Test-pattern generation</a:t>
            </a:r>
            <a:endParaRPr lang="en-US" sz="2800" b="0" i="0" dirty="0" smtClean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06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Boost Libraries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1799048"/>
            <a:ext cx="9144000" cy="4093428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Less code -&gt; Real productivity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Less to write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Less to debug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800" b="0" i="0" dirty="0" smtClean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More </a:t>
            </a:r>
            <a:r>
              <a:rPr lang="en-US" sz="3200" b="0" i="1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expressive</a:t>
            </a:r>
            <a:r>
              <a:rPr lang="en-US" sz="32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code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Natural to write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More self-documenting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More likely to be correct the first time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800" b="0" i="0" dirty="0" smtClean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3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Test-driven development (TDD)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1275828"/>
            <a:ext cx="9144000" cy="5139869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Georgia" panose="02040502050405020303" pitchFamily="18" charset="0"/>
              </a:rPr>
              <a:t>A</a:t>
            </a:r>
            <a:r>
              <a:rPr lang="en-US" sz="32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software development process that relies on the repetition of a very short development cycle: 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requirements are turned into very specific test cases, then the software is improved to pass the new tests, only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opposed to software development that allows software to be added that is not proven to meet requirements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Kent Beck (one of the 17 original signatories of the Agile Manifesto) 2003</a:t>
            </a:r>
          </a:p>
        </p:txBody>
      </p:sp>
      <p:sp>
        <p:nvSpPr>
          <p:cNvPr id="3" name="Rectangle 2"/>
          <p:cNvSpPr/>
          <p:nvPr/>
        </p:nvSpPr>
        <p:spPr>
          <a:xfrm>
            <a:off x="2459421" y="6488668"/>
            <a:ext cx="8403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https://en.wikipedia.org/wiki/Agile_software_development#The_Agile_Manifesto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9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Test-driven development (TDD)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1148191"/>
            <a:ext cx="9144000" cy="5016758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TDD is a software development process which relies on the repetition of a very short development cycle</a:t>
            </a:r>
          </a:p>
          <a:p>
            <a:pPr marL="971550" lvl="1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32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Add a test case that defines a desired improvement or new function</a:t>
            </a:r>
          </a:p>
          <a:p>
            <a:pPr marL="971550" lvl="1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32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Run all tests and see if the new one fails</a:t>
            </a:r>
          </a:p>
          <a:p>
            <a:pPr marL="971550" lvl="1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32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Write some code to pass the test</a:t>
            </a:r>
          </a:p>
          <a:p>
            <a:pPr marL="971550" lvl="1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32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Run tests</a:t>
            </a:r>
          </a:p>
          <a:p>
            <a:pPr marL="971550" lvl="1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32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Refactor code</a:t>
            </a:r>
          </a:p>
          <a:p>
            <a:pPr marL="971550" lvl="1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32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Repeat </a:t>
            </a:r>
            <a:endParaRPr lang="en-US" sz="2800" b="0" i="0" dirty="0" smtClean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6637" y="6228177"/>
            <a:ext cx="54143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https://en.wikipedia.org/wiki/Test-driven_development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6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Test-driven development (TDD)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6637" y="6228177"/>
            <a:ext cx="46324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http://alexott.net/en/cpp/CppTestingIntro.html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212" y="1327470"/>
            <a:ext cx="65055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3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Software testing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1467207"/>
            <a:ext cx="9144000" cy="4031873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Many different forms of tests: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unit tests: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integration tests: to test if Individual units are combined and functioned as a group.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regression tests: to uncover new software bugs in existing functional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performance tests: to determine how a system performs in terms of responsiveness and stability under a particular workload</a:t>
            </a:r>
            <a:endParaRPr lang="en-US" sz="2400" b="0" i="0" dirty="0" smtClean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02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Unit testing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1959649"/>
            <a:ext cx="9144000" cy="3046988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Unit testing is a method by which individual units of source code are tested to determine if they are correctly working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 </a:t>
            </a:r>
            <a:r>
              <a:rPr lang="en-US" sz="3200" b="0" i="0" dirty="0" smtClean="0">
                <a:solidFill>
                  <a:srgbClr val="0070C0"/>
                </a:solidFill>
                <a:effectLst/>
                <a:latin typeface="Georgia" panose="02040502050405020303" pitchFamily="18" charset="0"/>
              </a:rPr>
              <a:t>unit</a:t>
            </a:r>
            <a:r>
              <a:rPr lang="en-US" sz="32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is the smallest testable part of an application.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an individual function or procedure</a:t>
            </a:r>
            <a:endParaRPr lang="en-US" sz="2400" b="0" i="0" dirty="0" smtClean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59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Benefits of unit testing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1350880"/>
            <a:ext cx="9144000" cy="4832092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Facilitate changes: unit tests allow programmers to refactor code at later date, and be sure that code still works correctly</a:t>
            </a:r>
          </a:p>
          <a:p>
            <a:pPr marL="457200" lvl="0" indent="-45720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Simplify integration: unit tests may reduce uncertainty in the units, and can be used in a bottom-up testing style approach</a:t>
            </a:r>
          </a:p>
          <a:p>
            <a:pPr marL="457200" lvl="0" indent="-45720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Living documentation for the system: easy to gain a basic understanding of implemented Application program interface (API)</a:t>
            </a:r>
            <a:endParaRPr lang="en-US" sz="2400" b="0" i="0" dirty="0" smtClean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92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918</Words>
  <Application>Microsoft Office PowerPoint</Application>
  <PresentationFormat>Widescreen</PresentationFormat>
  <Paragraphs>138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Courier New</vt:lpstr>
      <vt:lpstr>Georgia</vt:lpstr>
      <vt:lpstr>Symbol</vt:lpstr>
      <vt:lpstr>Times New Roman</vt:lpstr>
      <vt:lpstr>Wingdings</vt:lpstr>
      <vt:lpstr>Office Theme</vt:lpstr>
      <vt:lpstr>PowerPoint Presentation</vt:lpstr>
      <vt:lpstr>Boost Libraries</vt:lpstr>
      <vt:lpstr>Boost Libraries</vt:lpstr>
      <vt:lpstr>Test-driven development (TDD)</vt:lpstr>
      <vt:lpstr>Test-driven development (TDD)</vt:lpstr>
      <vt:lpstr>Test-driven development (TDD)</vt:lpstr>
      <vt:lpstr>Software testing</vt:lpstr>
      <vt:lpstr>Unit testing</vt:lpstr>
      <vt:lpstr>Benefits of unit testing</vt:lpstr>
      <vt:lpstr>How to organize tests</vt:lpstr>
      <vt:lpstr>Test methods</vt:lpstr>
      <vt:lpstr>Test methods:  Unit testing frameworks</vt:lpstr>
      <vt:lpstr>Unit testing frameworks in C++</vt:lpstr>
      <vt:lpstr>Unit testing frameworks in C++</vt:lpstr>
      <vt:lpstr>Testing tools/Checkers</vt:lpstr>
      <vt:lpstr>Testing tools/Checkers</vt:lpstr>
      <vt:lpstr>Shift register</vt:lpstr>
      <vt:lpstr>Shift register: LFSR</vt:lpstr>
      <vt:lpstr>Shift register</vt:lpstr>
      <vt:lpstr>Shift register</vt:lpstr>
      <vt:lpstr>Shift register</vt:lpstr>
      <vt:lpstr>Shift register</vt:lpstr>
    </vt:vector>
  </TitlesOfParts>
  <Company>Boston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lenaR</dc:creator>
  <cp:lastModifiedBy>lenaR</cp:lastModifiedBy>
  <cp:revision>16</cp:revision>
  <dcterms:created xsi:type="dcterms:W3CDTF">2017-01-29T18:46:14Z</dcterms:created>
  <dcterms:modified xsi:type="dcterms:W3CDTF">2017-01-30T03:59:55Z</dcterms:modified>
</cp:coreProperties>
</file>