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73" r:id="rId6"/>
    <p:sldId id="265" r:id="rId7"/>
    <p:sldId id="270" r:id="rId8"/>
    <p:sldId id="271" r:id="rId9"/>
    <p:sldId id="259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8C9-CA8D-45F4-93BE-737AB614F67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9D3F-483B-43DE-BC3E-D45FA6E6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5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8C9-CA8D-45F4-93BE-737AB614F67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9D3F-483B-43DE-BC3E-D45FA6E6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2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8C9-CA8D-45F4-93BE-737AB614F67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9D3F-483B-43DE-BC3E-D45FA6E6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8C9-CA8D-45F4-93BE-737AB614F67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9D3F-483B-43DE-BC3E-D45FA6E6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3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8C9-CA8D-45F4-93BE-737AB614F67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9D3F-483B-43DE-BC3E-D45FA6E6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8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8C9-CA8D-45F4-93BE-737AB614F67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9D3F-483B-43DE-BC3E-D45FA6E6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2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8C9-CA8D-45F4-93BE-737AB614F67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9D3F-483B-43DE-BC3E-D45FA6E6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7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8C9-CA8D-45F4-93BE-737AB614F67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9D3F-483B-43DE-BC3E-D45FA6E6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8C9-CA8D-45F4-93BE-737AB614F67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9D3F-483B-43DE-BC3E-D45FA6E6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8C9-CA8D-45F4-93BE-737AB614F67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9D3F-483B-43DE-BC3E-D45FA6E6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8C9-CA8D-45F4-93BE-737AB614F67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9D3F-483B-43DE-BC3E-D45FA6E6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68C9-CA8D-45F4-93BE-737AB614F67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9D3F-483B-43DE-BC3E-D45FA6E6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rncpp.com/cpp-tutorial/93-overloading-the-io-operator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virtua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rncpp.com/cpp-tutorial/124-early-binding-and-late-bindin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Members </a:t>
            </a:r>
            <a:r>
              <a:rPr lang="en-US" dirty="0" smtClean="0">
                <a:latin typeface="Georgia" panose="02040502050405020303" pitchFamily="18" charset="0"/>
              </a:rPr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5300" dirty="0">
                <a:latin typeface="Georgia" panose="02040502050405020303" pitchFamily="18" charset="0"/>
              </a:rPr>
              <a:t>C</a:t>
            </a:r>
            <a:r>
              <a:rPr lang="en-US" altLang="en-US" sz="5300" dirty="0" smtClean="0">
                <a:latin typeface="Georgia" panose="02040502050405020303" pitchFamily="18" charset="0"/>
              </a:rPr>
              <a:t>ircular array </a:t>
            </a:r>
            <a:endParaRPr lang="en-US" dirty="0">
              <a:latin typeface="Georgia" panose="02040502050405020303" pitchFamily="18" charset="0"/>
            </a:endParaRPr>
          </a:p>
        </p:txBody>
      </p:sp>
      <p:grpSp>
        <p:nvGrpSpPr>
          <p:cNvPr id="21" name="Group 4"/>
          <p:cNvGrpSpPr>
            <a:grpSpLocks/>
          </p:cNvGrpSpPr>
          <p:nvPr/>
        </p:nvGrpSpPr>
        <p:grpSpPr bwMode="auto">
          <a:xfrm>
            <a:off x="3776870" y="1532490"/>
            <a:ext cx="4353339" cy="3894275"/>
            <a:chOff x="1156" y="2432"/>
            <a:chExt cx="1740" cy="1637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245" y="24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2608" y="284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2290" y="3793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2608" y="3385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1565" y="383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1156" y="343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1202" y="284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6</a:t>
              </a:r>
            </a:p>
          </p:txBody>
        </p:sp>
        <p:grpSp>
          <p:nvGrpSpPr>
            <p:cNvPr id="29" name="Group 12"/>
            <p:cNvGrpSpPr>
              <a:grpSpLocks/>
            </p:cNvGrpSpPr>
            <p:nvPr/>
          </p:nvGrpSpPr>
          <p:grpSpPr bwMode="auto">
            <a:xfrm>
              <a:off x="1338" y="2523"/>
              <a:ext cx="1403" cy="1438"/>
              <a:chOff x="1780" y="2324"/>
              <a:chExt cx="1403" cy="1438"/>
            </a:xfrm>
          </p:grpSpPr>
          <p:sp>
            <p:nvSpPr>
              <p:cNvPr id="31" name="Oval 13"/>
              <p:cNvSpPr>
                <a:spLocks noChangeArrowheads="1"/>
              </p:cNvSpPr>
              <p:nvPr/>
            </p:nvSpPr>
            <p:spPr bwMode="auto">
              <a:xfrm>
                <a:off x="1904" y="2470"/>
                <a:ext cx="1152" cy="1152"/>
              </a:xfrm>
              <a:prstGeom prst="ellipse">
                <a:avLst/>
              </a:prstGeom>
              <a:noFill/>
              <a:ln w="406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2490" y="2341"/>
                <a:ext cx="9" cy="1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5"/>
              <p:cNvSpPr>
                <a:spLocks noChangeShapeType="1"/>
              </p:cNvSpPr>
              <p:nvPr/>
            </p:nvSpPr>
            <p:spPr bwMode="auto">
              <a:xfrm rot="-5400000">
                <a:off x="2477" y="2346"/>
                <a:ext cx="9" cy="1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rot="-2622516">
                <a:off x="2473" y="2324"/>
                <a:ext cx="9" cy="1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7"/>
              <p:cNvSpPr>
                <a:spLocks noChangeShapeType="1"/>
              </p:cNvSpPr>
              <p:nvPr/>
            </p:nvSpPr>
            <p:spPr bwMode="auto">
              <a:xfrm rot="2624116">
                <a:off x="2490" y="2359"/>
                <a:ext cx="9" cy="1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035" y="2600"/>
                <a:ext cx="892" cy="8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1610" y="24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7</a:t>
              </a:r>
            </a:p>
          </p:txBody>
        </p:sp>
      </p:grpSp>
      <p:sp>
        <p:nvSpPr>
          <p:cNvPr id="37" name="Subtitle 3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5300" dirty="0" smtClean="0">
                <a:latin typeface="Georgia" panose="02040502050405020303" pitchFamily="18" charset="0"/>
              </a:rPr>
              <a:t>Circular array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5060043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The mod operator (%) is used to calculate remainders: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1%5 = 1, 2%5 = 2, 5%5 = 0, 8%5 = 3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800" dirty="0" smtClean="0">
                <a:latin typeface="Georgia" panose="02040502050405020303" pitchFamily="18" charset="0"/>
              </a:rPr>
              <a:t>can be used to calculate the front and back positions in a circular array, therefore avoiding comparisons to the array size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The back of the queue is:</a:t>
            </a:r>
          </a:p>
          <a:p>
            <a:pPr lvl="2" algn="l">
              <a:lnSpc>
                <a:spcPct val="100000"/>
              </a:lnSpc>
              <a:spcBef>
                <a:spcPts val="0"/>
              </a:spcBef>
            </a:pP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(front + count - 1) % </a:t>
            </a:r>
            <a:r>
              <a:rPr lang="en-US" alt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items.length</a:t>
            </a:r>
            <a:endParaRPr lang="en-US" alt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spcBef>
                <a:spcPts val="0"/>
              </a:spcBef>
            </a:pPr>
            <a:r>
              <a:rPr lang="en-US" altLang="en-US" sz="2600" dirty="0" smtClean="0">
                <a:latin typeface="Georgia" panose="02040502050405020303" pitchFamily="18" charset="0"/>
              </a:rPr>
              <a:t>where count is the number of items currently in the queue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After removing an item the front of the queue is:</a:t>
            </a:r>
          </a:p>
          <a:p>
            <a:pPr lvl="2" algn="l">
              <a:lnSpc>
                <a:spcPct val="100000"/>
              </a:lnSpc>
              <a:spcBef>
                <a:spcPts val="0"/>
              </a:spcBef>
            </a:pP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(front + 1) % </a:t>
            </a:r>
            <a:r>
              <a:rPr lang="en-US" alt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items.length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3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Members </a:t>
            </a:r>
            <a:r>
              <a:rPr lang="en-US" sz="4800" dirty="0" smtClean="0">
                <a:latin typeface="Georgia" panose="02040502050405020303" pitchFamily="18" charset="0"/>
              </a:rPr>
              <a:t>Functions</a:t>
            </a:r>
            <a:endParaRPr lang="en-US" sz="4800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07" y="1094014"/>
            <a:ext cx="3131986" cy="31528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4236763"/>
            <a:ext cx="9144000" cy="263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32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Polymorphism</a:t>
            </a:r>
            <a:r>
              <a:rPr lang="en-US" altLang="en-US" sz="3200" dirty="0" smtClean="0">
                <a:latin typeface="Georgia" panose="02040502050405020303" pitchFamily="18" charset="0"/>
              </a:rPr>
              <a:t>: </a:t>
            </a:r>
            <a:r>
              <a:rPr lang="en-US" altLang="en-US" sz="3200" dirty="0">
                <a:latin typeface="Georgia" panose="02040502050405020303" pitchFamily="18" charset="0"/>
              </a:rPr>
              <a:t>p</a:t>
            </a:r>
            <a:r>
              <a:rPr lang="en-US" altLang="en-US" sz="3200" dirty="0" smtClean="0">
                <a:latin typeface="Georgia" panose="02040502050405020303" pitchFamily="18" charset="0"/>
              </a:rPr>
              <a:t>ermits same function name to invoke one response in objects of base class and another response in objects of derived class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Georgia" panose="02040502050405020303" pitchFamily="18" charset="0"/>
              </a:rPr>
              <a:t>Both, </a:t>
            </a:r>
            <a:r>
              <a:rPr lang="en-US" sz="26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overloading</a:t>
            </a:r>
            <a:r>
              <a:rPr lang="en-US" sz="2600" dirty="0" smtClean="0">
                <a:latin typeface="Georgia" panose="02040502050405020303" pitchFamily="18" charset="0"/>
              </a:rPr>
              <a:t> and </a:t>
            </a:r>
            <a:r>
              <a:rPr lang="en-US" sz="26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overriding</a:t>
            </a:r>
            <a:r>
              <a:rPr lang="en-US" sz="2600" dirty="0" smtClean="0">
                <a:latin typeface="Georgia" panose="02040502050405020303" pitchFamily="18" charset="0"/>
              </a:rPr>
              <a:t> implies the concept of polymorphism</a:t>
            </a:r>
            <a:endParaRPr lang="en-US" sz="2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Overloading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2022" y="1507671"/>
            <a:ext cx="9144000" cy="4858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Overloading</a:t>
            </a:r>
            <a:endParaRPr lang="en-US" sz="2800" b="1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An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overloaded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</a:rPr>
              <a:t>function is a function that shares its name with one or more other functions, but which has a different parameter list 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The compiler chooses which function is desired based upon the arguments </a:t>
            </a:r>
            <a:r>
              <a:rPr lang="en-US" altLang="en-US" sz="2800" dirty="0" smtClean="0">
                <a:latin typeface="Georgia" panose="02040502050405020303" pitchFamily="18" charset="0"/>
              </a:rPr>
              <a:t>used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Constructors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and other class member functions, </a:t>
            </a:r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</a:rPr>
              <a:t>except</a:t>
            </a:r>
            <a:r>
              <a:rPr lang="en-US" sz="2800" dirty="0">
                <a:latin typeface="Georgia" panose="02040502050405020303" pitchFamily="18" charset="0"/>
              </a:rPr>
              <a:t> the </a:t>
            </a:r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Destructor</a:t>
            </a:r>
            <a:r>
              <a:rPr lang="en-US" sz="2800" dirty="0">
                <a:latin typeface="Georgia" panose="02040502050405020303" pitchFamily="18" charset="0"/>
              </a:rPr>
              <a:t>, can be overloaded</a:t>
            </a:r>
            <a:endParaRPr lang="en-US" sz="28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Overloading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32560" y="1210491"/>
            <a:ext cx="10066020" cy="4858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overload{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a, b;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load(</a:t>
            </a:r>
            <a:r>
              <a:rPr lang="en-US" sz="23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x){    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300" b="1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 load() function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3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load(</a:t>
            </a:r>
            <a:r>
              <a:rPr lang="en-US" sz="23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3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sz="23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300" b="1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second load() </a:t>
            </a:r>
            <a:r>
              <a:rPr lang="en-US" sz="23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2300" b="1" dirty="0">
              <a:solidFill>
                <a:srgbClr val="00B05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b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y;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a*b;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3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3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0" y="4288066"/>
            <a:ext cx="7231380" cy="2569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overload O1;</a:t>
            </a:r>
          </a:p>
          <a:p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O1.load(20);   </a:t>
            </a:r>
            <a:r>
              <a:rPr lang="en-US" sz="2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load() 				     // function call</a:t>
            </a:r>
          </a:p>
          <a:p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O1.load(20, 40</a:t>
            </a:r>
            <a:r>
              <a:rPr lang="en-US" sz="2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);// second load() 				// function call</a:t>
            </a:r>
          </a:p>
          <a:p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Overloading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89652" y="1868556"/>
            <a:ext cx="8978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http://www.learncpp.com/cpp-tutorial/93-overloading-the-io-operators/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Overriding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2022" y="1507671"/>
            <a:ext cx="9144000" cy="4858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200" b="1" dirty="0">
                <a:solidFill>
                  <a:srgbClr val="0070C0"/>
                </a:solidFill>
                <a:latin typeface="Georgia" panose="02040502050405020303" pitchFamily="18" charset="0"/>
              </a:rPr>
              <a:t>Overriding</a:t>
            </a:r>
            <a:endParaRPr lang="en-US" sz="2800" b="1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An </a:t>
            </a:r>
            <a:r>
              <a:rPr lang="en-US" alt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overridden</a:t>
            </a:r>
            <a:r>
              <a:rPr lang="en-US" altLang="en-US" sz="2800" b="1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</a:rPr>
              <a:t>function is a method in a descendant class that has a different definition than a </a:t>
            </a:r>
            <a:r>
              <a:rPr lang="en-US" alt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virtual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function</a:t>
            </a:r>
            <a:r>
              <a:rPr lang="en-US" altLang="en-US" sz="2800" dirty="0">
                <a:latin typeface="Georgia" panose="02040502050405020303" pitchFamily="18" charset="0"/>
              </a:rPr>
              <a:t> in an ancestor </a:t>
            </a:r>
            <a:r>
              <a:rPr lang="en-US" altLang="en-US" sz="2800" dirty="0" smtClean="0">
                <a:latin typeface="Georgia" panose="02040502050405020303" pitchFamily="18" charset="0"/>
              </a:rPr>
              <a:t>class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The </a:t>
            </a:r>
            <a:r>
              <a:rPr lang="en-US" altLang="en-US" sz="2800" dirty="0">
                <a:latin typeface="Georgia" panose="02040502050405020303" pitchFamily="18" charset="0"/>
              </a:rPr>
              <a:t>compiler chooses which function is desired based upon the type of the object being used to call the </a:t>
            </a:r>
            <a:r>
              <a:rPr lang="en-US" altLang="en-US" sz="2800" dirty="0" smtClean="0">
                <a:latin typeface="Georgia" panose="02040502050405020303" pitchFamily="18" charset="0"/>
              </a:rPr>
              <a:t>function</a:t>
            </a:r>
            <a:endParaRPr lang="en-US" altLang="en-US" sz="2800" dirty="0"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8882" y="5589969"/>
            <a:ext cx="5119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http://en.cppreference.com/w/cpp/language/virtual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Overloading vs Overriding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25012"/>
              </p:ext>
            </p:extLst>
          </p:nvPr>
        </p:nvGraphicFramePr>
        <p:xfrm>
          <a:off x="1524000" y="1315278"/>
          <a:ext cx="9144000" cy="5143128"/>
        </p:xfrm>
        <a:graphic>
          <a:graphicData uri="http://schemas.openxmlformats.org/drawingml/2006/table">
            <a:tbl>
              <a:tblPr/>
              <a:tblGrid>
                <a:gridCol w="2438400"/>
                <a:gridCol w="3098800"/>
                <a:gridCol w="3606800"/>
              </a:tblGrid>
              <a:tr h="297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cap="all" dirty="0">
                          <a:effectLst/>
                          <a:latin typeface="Georgia" panose="02040502050405020303" pitchFamily="18" charset="0"/>
                        </a:rPr>
                        <a:t>BASIS FOR COMPARISON</a:t>
                      </a:r>
                    </a:p>
                  </a:txBody>
                  <a:tcPr marL="29481" marR="29481" marT="29481" marB="29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cap="all" dirty="0">
                          <a:effectLst/>
                          <a:latin typeface="Georgia" panose="02040502050405020303" pitchFamily="18" charset="0"/>
                        </a:rPr>
                        <a:t>OVERLOADING</a:t>
                      </a:r>
                    </a:p>
                  </a:txBody>
                  <a:tcPr marL="29481" marR="29481" marT="29481" marB="29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cap="all" dirty="0">
                          <a:effectLst/>
                          <a:latin typeface="Georgia" panose="02040502050405020303" pitchFamily="18" charset="0"/>
                        </a:rPr>
                        <a:t>OVERRIDING</a:t>
                      </a:r>
                    </a:p>
                  </a:txBody>
                  <a:tcPr marL="29481" marR="29481" marT="29481" marB="29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0609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solidFill>
                            <a:srgbClr val="0070C0"/>
                          </a:solidFill>
                          <a:effectLst/>
                          <a:latin typeface="Georgia" panose="02040502050405020303" pitchFamily="18" charset="0"/>
                        </a:rPr>
                        <a:t>Prototype</a:t>
                      </a: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Georgia" panose="02040502050405020303" pitchFamily="18" charset="0"/>
                        </a:rPr>
                        <a:t>Prototype differs as number or type of parameter may </a:t>
                      </a:r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differ</a:t>
                      </a:r>
                      <a:endParaRPr lang="en-US" sz="23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Georgia" panose="02040502050405020303" pitchFamily="18" charset="0"/>
                        </a:rPr>
                        <a:t>All aspect of prototype must be same.</a:t>
                      </a: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7083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solidFill>
                            <a:srgbClr val="0070C0"/>
                          </a:solidFill>
                          <a:effectLst/>
                          <a:latin typeface="Georgia" panose="02040502050405020303" pitchFamily="18" charset="0"/>
                        </a:rPr>
                        <a:t>Keyword</a:t>
                      </a: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Georgia" panose="02040502050405020303" pitchFamily="18" charset="0"/>
                        </a:rPr>
                        <a:t>No keyword applied during </a:t>
                      </a:r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overloading</a:t>
                      </a:r>
                      <a:endParaRPr lang="en-US" sz="23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Georgia" panose="02040502050405020303" pitchFamily="18" charset="0"/>
                        </a:rPr>
                        <a:t>Function which is to be overridden is preceded by keyword 'virtual', in the base </a:t>
                      </a:r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class</a:t>
                      </a:r>
                      <a:endParaRPr lang="en-US" sz="23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112984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solidFill>
                            <a:srgbClr val="0070C0"/>
                          </a:solidFill>
                          <a:effectLst/>
                          <a:latin typeface="Georgia" panose="02040502050405020303" pitchFamily="18" charset="0"/>
                        </a:rPr>
                        <a:t>Distinguishing factor</a:t>
                      </a: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Georgia" panose="02040502050405020303" pitchFamily="18" charset="0"/>
                        </a:rPr>
                        <a:t>Number or type of parameter differs which determines the version of function is being </a:t>
                      </a:r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called</a:t>
                      </a:r>
                      <a:endParaRPr lang="en-US" sz="23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Georgia" panose="02040502050405020303" pitchFamily="18" charset="0"/>
                        </a:rPr>
                        <a:t>Which class's function is being called by the pointer, is determined by, address of which class's object is assigned to that </a:t>
                      </a:r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pointer</a:t>
                      </a:r>
                      <a:endParaRPr lang="en-US" sz="23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0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Overloading vs Overriding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86955"/>
              </p:ext>
            </p:extLst>
          </p:nvPr>
        </p:nvGraphicFramePr>
        <p:xfrm>
          <a:off x="1524000" y="1188278"/>
          <a:ext cx="9144000" cy="5261052"/>
        </p:xfrm>
        <a:graphic>
          <a:graphicData uri="http://schemas.openxmlformats.org/drawingml/2006/table">
            <a:tbl>
              <a:tblPr/>
              <a:tblGrid>
                <a:gridCol w="2247900"/>
                <a:gridCol w="3187700"/>
                <a:gridCol w="3708400"/>
              </a:tblGrid>
              <a:tr h="297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cap="all" dirty="0">
                          <a:effectLst/>
                          <a:latin typeface="Georgia" panose="02040502050405020303" pitchFamily="18" charset="0"/>
                        </a:rPr>
                        <a:t>BASIS FOR COMPARISON</a:t>
                      </a:r>
                    </a:p>
                  </a:txBody>
                  <a:tcPr marL="29481" marR="29481" marT="29481" marB="29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cap="all">
                          <a:effectLst/>
                          <a:latin typeface="Georgia" panose="02040502050405020303" pitchFamily="18" charset="0"/>
                        </a:rPr>
                        <a:t>OVERLOADING</a:t>
                      </a:r>
                    </a:p>
                  </a:txBody>
                  <a:tcPr marL="29481" marR="29481" marT="29481" marB="29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cap="all" dirty="0">
                          <a:effectLst/>
                          <a:latin typeface="Georgia" panose="02040502050405020303" pitchFamily="18" charset="0"/>
                        </a:rPr>
                        <a:t>OVERRIDING</a:t>
                      </a:r>
                    </a:p>
                  </a:txBody>
                  <a:tcPr marL="29481" marR="29481" marT="29481" marB="29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80034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solidFill>
                            <a:srgbClr val="0070C0"/>
                          </a:solidFill>
                          <a:effectLst/>
                          <a:latin typeface="Georgia" panose="02040502050405020303" pitchFamily="18" charset="0"/>
                        </a:rPr>
                        <a:t>Defining pattern</a:t>
                      </a: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Georgia" panose="02040502050405020303" pitchFamily="18" charset="0"/>
                        </a:rPr>
                        <a:t>Function are redefined with same name, but different number and type of </a:t>
                      </a:r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parameter</a:t>
                      </a:r>
                      <a:endParaRPr lang="en-US" sz="23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Georgia" panose="02040502050405020303" pitchFamily="18" charset="0"/>
                        </a:rPr>
                        <a:t>Function is defined, preceded by a keyword 'virtual' in main class and redefined by derived class with out </a:t>
                      </a:r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keyword</a:t>
                      </a:r>
                      <a:endParaRPr lang="en-US" sz="23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659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solidFill>
                            <a:srgbClr val="0070C0"/>
                          </a:solidFill>
                          <a:effectLst/>
                          <a:latin typeface="Georgia" panose="02040502050405020303" pitchFamily="18" charset="0"/>
                        </a:rPr>
                        <a:t>Time of accomplishment</a:t>
                      </a: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Georgia" panose="02040502050405020303" pitchFamily="18" charset="0"/>
                        </a:rPr>
                        <a:t>Compile </a:t>
                      </a:r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time</a:t>
                      </a:r>
                      <a:endParaRPr lang="en-US" sz="23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Georgia" panose="02040502050405020303" pitchFamily="18" charset="0"/>
                        </a:rPr>
                        <a:t>Run </a:t>
                      </a:r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time</a:t>
                      </a:r>
                      <a:endParaRPr lang="en-US" sz="23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659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solidFill>
                            <a:srgbClr val="0070C0"/>
                          </a:solidFill>
                          <a:effectLst/>
                          <a:latin typeface="Georgia" panose="02040502050405020303" pitchFamily="18" charset="0"/>
                        </a:rPr>
                        <a:t>Constructor</a:t>
                      </a:r>
                      <a:r>
                        <a:rPr lang="en-US" sz="2300" dirty="0" smtClean="0">
                          <a:solidFill>
                            <a:srgbClr val="0070C0"/>
                          </a:solidFill>
                          <a:effectLst/>
                          <a:latin typeface="Georgia" panose="02040502050405020303" pitchFamily="18" charset="0"/>
                        </a:rPr>
                        <a:t>/</a:t>
                      </a:r>
                    </a:p>
                    <a:p>
                      <a:pPr algn="l" fontAlgn="t"/>
                      <a:r>
                        <a:rPr lang="en-US" sz="2300" dirty="0" smtClean="0">
                          <a:solidFill>
                            <a:srgbClr val="0070C0"/>
                          </a:solidFill>
                          <a:effectLst/>
                          <a:latin typeface="Georgia" panose="02040502050405020303" pitchFamily="18" charset="0"/>
                        </a:rPr>
                        <a:t>Virtual </a:t>
                      </a:r>
                      <a:r>
                        <a:rPr lang="en-US" sz="2300" dirty="0">
                          <a:solidFill>
                            <a:srgbClr val="0070C0"/>
                          </a:solidFill>
                          <a:effectLst/>
                          <a:latin typeface="Georgia" panose="02040502050405020303" pitchFamily="18" charset="0"/>
                        </a:rPr>
                        <a:t>function</a:t>
                      </a: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Georgia" panose="02040502050405020303" pitchFamily="18" charset="0"/>
                        </a:rPr>
                        <a:t>Constructors can be </a:t>
                      </a:r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overloaded</a:t>
                      </a:r>
                      <a:endParaRPr lang="en-US" sz="23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Georgia" panose="02040502050405020303" pitchFamily="18" charset="0"/>
                        </a:rPr>
                        <a:t>Virtual function can be </a:t>
                      </a:r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overridden</a:t>
                      </a:r>
                      <a:endParaRPr lang="en-US" sz="23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8866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 smtClean="0">
                          <a:solidFill>
                            <a:srgbClr val="0070C0"/>
                          </a:solidFill>
                          <a:effectLst/>
                          <a:latin typeface="Georgia" panose="02040502050405020303" pitchFamily="18" charset="0"/>
                        </a:rPr>
                        <a:t>Destructor</a:t>
                      </a:r>
                      <a:endParaRPr lang="en-US" sz="23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Cannot </a:t>
                      </a:r>
                      <a:r>
                        <a:rPr lang="en-US" sz="2300" dirty="0">
                          <a:effectLst/>
                          <a:latin typeface="Georgia" panose="02040502050405020303" pitchFamily="18" charset="0"/>
                        </a:rPr>
                        <a:t>be </a:t>
                      </a:r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overloaded</a:t>
                      </a:r>
                      <a:endParaRPr lang="en-US" sz="23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Can </a:t>
                      </a:r>
                      <a:r>
                        <a:rPr lang="en-US" sz="2300" dirty="0">
                          <a:effectLst/>
                          <a:latin typeface="Georgia" panose="02040502050405020303" pitchFamily="18" charset="0"/>
                        </a:rPr>
                        <a:t>be </a:t>
                      </a:r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overridden</a:t>
                      </a:r>
                      <a:endParaRPr lang="en-US" sz="23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134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solidFill>
                            <a:srgbClr val="0070C0"/>
                          </a:solidFill>
                          <a:effectLst/>
                          <a:latin typeface="Georgia" panose="02040502050405020303" pitchFamily="18" charset="0"/>
                        </a:rPr>
                        <a:t>Binding</a:t>
                      </a: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Georgia" panose="02040502050405020303" pitchFamily="18" charset="0"/>
                        </a:rPr>
                        <a:t>Overloading achieves early </a:t>
                      </a:r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binding</a:t>
                      </a:r>
                      <a:endParaRPr lang="en-US" sz="23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Georgia" panose="02040502050405020303" pitchFamily="18" charset="0"/>
                        </a:rPr>
                        <a:t>Overriding refers to late </a:t>
                      </a:r>
                      <a:r>
                        <a:rPr lang="en-US" sz="2300" dirty="0" smtClean="0">
                          <a:effectLst/>
                          <a:latin typeface="Georgia" panose="02040502050405020303" pitchFamily="18" charset="0"/>
                        </a:rPr>
                        <a:t>binding</a:t>
                      </a:r>
                      <a:endParaRPr lang="en-US" sz="23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9481" marR="29481" marT="29481" marB="294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9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5300" dirty="0" smtClean="0">
                <a:latin typeface="Georgia" panose="02040502050405020303" pitchFamily="18" charset="0"/>
              </a:rPr>
              <a:t>Polymorphism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524872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latin typeface="Georgia" panose="02040502050405020303" pitchFamily="18" charset="0"/>
              </a:rPr>
              <a:t>Function binding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: determines whether base class or derived class version of function will be used</a:t>
            </a:r>
          </a:p>
          <a:p>
            <a:pPr marL="800100" lvl="1" indent="-34290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600" b="1" dirty="0" smtClean="0">
                <a:latin typeface="Georgia" panose="02040502050405020303" pitchFamily="18" charset="0"/>
              </a:rPr>
              <a:t>Static binding (early binding)</a:t>
            </a:r>
            <a:r>
              <a:rPr lang="en-US" altLang="en-US" sz="2600" dirty="0" smtClean="0">
                <a:latin typeface="Georgia" panose="02040502050405020303" pitchFamily="18" charset="0"/>
              </a:rPr>
              <a:t>:</a:t>
            </a:r>
            <a:r>
              <a:rPr lang="en-US" altLang="en-US" sz="26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determination of which function to be called is made at compile time</a:t>
            </a:r>
          </a:p>
          <a:p>
            <a:pPr marL="1257300" lvl="2" indent="-34290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Georgia" panose="02040502050405020303" pitchFamily="18" charset="0"/>
              </a:rPr>
              <a:t>Used in normal function calls</a:t>
            </a:r>
          </a:p>
          <a:p>
            <a:pPr marL="800100" lvl="1" indent="-34290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600" b="1" dirty="0" smtClean="0">
                <a:latin typeface="Georgia" panose="02040502050405020303" pitchFamily="18" charset="0"/>
              </a:rPr>
              <a:t>Dynamic binding</a:t>
            </a:r>
            <a:r>
              <a:rPr lang="en-US" altLang="en-US" sz="26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: </a:t>
            </a:r>
            <a:r>
              <a:rPr lang="en-US" altLang="en-US" sz="2600" b="1" dirty="0" smtClean="0">
                <a:latin typeface="Georgia" panose="02040502050405020303" pitchFamily="18" charset="0"/>
              </a:rPr>
              <a:t>(late binding)</a:t>
            </a:r>
            <a:r>
              <a:rPr lang="en-US" altLang="en-US" sz="2600" dirty="0" smtClean="0">
                <a:latin typeface="Georgia" panose="02040502050405020303" pitchFamily="18" charset="0"/>
              </a:rPr>
              <a:t>:</a:t>
            </a:r>
            <a:r>
              <a:rPr lang="en-US" altLang="en-US" sz="26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determination of which function to be called is made at runtime (via virtual function)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0921" y="5391835"/>
            <a:ext cx="7944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http://www.learncpp.com/cpp-tutorial/124-early-binding-and-late-binding/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494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Georgia</vt:lpstr>
      <vt:lpstr>Office Theme</vt:lpstr>
      <vt:lpstr>Members Functions</vt:lpstr>
      <vt:lpstr>Members Functions</vt:lpstr>
      <vt:lpstr>Overloading</vt:lpstr>
      <vt:lpstr>Overloading</vt:lpstr>
      <vt:lpstr>Overloading</vt:lpstr>
      <vt:lpstr>Overriding</vt:lpstr>
      <vt:lpstr>Overloading vs Overriding</vt:lpstr>
      <vt:lpstr>Overloading vs Overriding</vt:lpstr>
      <vt:lpstr>Polymorphism</vt:lpstr>
      <vt:lpstr>Circular array </vt:lpstr>
      <vt:lpstr>Circular array 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lenaR</dc:creator>
  <cp:lastModifiedBy>lenaR</cp:lastModifiedBy>
  <cp:revision>17</cp:revision>
  <dcterms:created xsi:type="dcterms:W3CDTF">2017-01-31T12:44:33Z</dcterms:created>
  <dcterms:modified xsi:type="dcterms:W3CDTF">2017-02-02T15:25:46Z</dcterms:modified>
</cp:coreProperties>
</file>