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63" r:id="rId5"/>
    <p:sldId id="264" r:id="rId6"/>
    <p:sldId id="265" r:id="rId7"/>
    <p:sldId id="258" r:id="rId8"/>
    <p:sldId id="260" r:id="rId9"/>
    <p:sldId id="259" r:id="rId10"/>
    <p:sldId id="266" r:id="rId11"/>
    <p:sldId id="268" r:id="rId12"/>
    <p:sldId id="267"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1" autoAdjust="0"/>
    <p:restoredTop sz="94660"/>
  </p:normalViewPr>
  <p:slideViewPr>
    <p:cSldViewPr snapToGrid="0">
      <p:cViewPr varScale="1">
        <p:scale>
          <a:sx n="48" d="100"/>
          <a:sy n="48" d="100"/>
        </p:scale>
        <p:origin x="72" y="510"/>
      </p:cViewPr>
      <p:guideLst/>
    </p:cSldViewPr>
  </p:slideViewPr>
  <p:notesTextViewPr>
    <p:cViewPr>
      <p:scale>
        <a:sx n="1" d="1"/>
        <a:sy n="1" d="1"/>
      </p:scale>
      <p:origin x="0" y="0"/>
    </p:cViewPr>
  </p:notesTextViewPr>
  <p:sorterViewPr>
    <p:cViewPr>
      <p:scale>
        <a:sx n="100" d="100"/>
        <a:sy n="100" d="100"/>
      </p:scale>
      <p:origin x="0" y="-8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381FB4-2B08-4327-9AC2-59621AF0906D}"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14EED-DEE4-4722-BF46-148E24960998}" type="slidenum">
              <a:rPr lang="en-US" smtClean="0"/>
              <a:t>‹#›</a:t>
            </a:fld>
            <a:endParaRPr lang="en-US"/>
          </a:p>
        </p:txBody>
      </p:sp>
    </p:spTree>
    <p:extLst>
      <p:ext uri="{BB962C8B-B14F-4D97-AF65-F5344CB8AC3E}">
        <p14:creationId xmlns:p14="http://schemas.microsoft.com/office/powerpoint/2010/main" val="266066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81FB4-2B08-4327-9AC2-59621AF0906D}"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14EED-DEE4-4722-BF46-148E24960998}" type="slidenum">
              <a:rPr lang="en-US" smtClean="0"/>
              <a:t>‹#›</a:t>
            </a:fld>
            <a:endParaRPr lang="en-US"/>
          </a:p>
        </p:txBody>
      </p:sp>
    </p:spTree>
    <p:extLst>
      <p:ext uri="{BB962C8B-B14F-4D97-AF65-F5344CB8AC3E}">
        <p14:creationId xmlns:p14="http://schemas.microsoft.com/office/powerpoint/2010/main" val="3026209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81FB4-2B08-4327-9AC2-59621AF0906D}"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14EED-DEE4-4722-BF46-148E24960998}" type="slidenum">
              <a:rPr lang="en-US" smtClean="0"/>
              <a:t>‹#›</a:t>
            </a:fld>
            <a:endParaRPr lang="en-US"/>
          </a:p>
        </p:txBody>
      </p:sp>
    </p:spTree>
    <p:extLst>
      <p:ext uri="{BB962C8B-B14F-4D97-AF65-F5344CB8AC3E}">
        <p14:creationId xmlns:p14="http://schemas.microsoft.com/office/powerpoint/2010/main" val="418637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81FB4-2B08-4327-9AC2-59621AF0906D}"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14EED-DEE4-4722-BF46-148E24960998}" type="slidenum">
              <a:rPr lang="en-US" smtClean="0"/>
              <a:t>‹#›</a:t>
            </a:fld>
            <a:endParaRPr lang="en-US"/>
          </a:p>
        </p:txBody>
      </p:sp>
    </p:spTree>
    <p:extLst>
      <p:ext uri="{BB962C8B-B14F-4D97-AF65-F5344CB8AC3E}">
        <p14:creationId xmlns:p14="http://schemas.microsoft.com/office/powerpoint/2010/main" val="428454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81FB4-2B08-4327-9AC2-59621AF0906D}"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14EED-DEE4-4722-BF46-148E24960998}" type="slidenum">
              <a:rPr lang="en-US" smtClean="0"/>
              <a:t>‹#›</a:t>
            </a:fld>
            <a:endParaRPr lang="en-US"/>
          </a:p>
        </p:txBody>
      </p:sp>
    </p:spTree>
    <p:extLst>
      <p:ext uri="{BB962C8B-B14F-4D97-AF65-F5344CB8AC3E}">
        <p14:creationId xmlns:p14="http://schemas.microsoft.com/office/powerpoint/2010/main" val="2293347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381FB4-2B08-4327-9AC2-59621AF0906D}"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14EED-DEE4-4722-BF46-148E24960998}" type="slidenum">
              <a:rPr lang="en-US" smtClean="0"/>
              <a:t>‹#›</a:t>
            </a:fld>
            <a:endParaRPr lang="en-US"/>
          </a:p>
        </p:txBody>
      </p:sp>
    </p:spTree>
    <p:extLst>
      <p:ext uri="{BB962C8B-B14F-4D97-AF65-F5344CB8AC3E}">
        <p14:creationId xmlns:p14="http://schemas.microsoft.com/office/powerpoint/2010/main" val="396683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381FB4-2B08-4327-9AC2-59621AF0906D}" type="datetimeFigureOut">
              <a:rPr lang="en-US" smtClean="0"/>
              <a:t>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14EED-DEE4-4722-BF46-148E24960998}" type="slidenum">
              <a:rPr lang="en-US" smtClean="0"/>
              <a:t>‹#›</a:t>
            </a:fld>
            <a:endParaRPr lang="en-US"/>
          </a:p>
        </p:txBody>
      </p:sp>
    </p:spTree>
    <p:extLst>
      <p:ext uri="{BB962C8B-B14F-4D97-AF65-F5344CB8AC3E}">
        <p14:creationId xmlns:p14="http://schemas.microsoft.com/office/powerpoint/2010/main" val="160981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381FB4-2B08-4327-9AC2-59621AF0906D}" type="datetimeFigureOut">
              <a:rPr lang="en-US" smtClean="0"/>
              <a:t>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14EED-DEE4-4722-BF46-148E24960998}" type="slidenum">
              <a:rPr lang="en-US" smtClean="0"/>
              <a:t>‹#›</a:t>
            </a:fld>
            <a:endParaRPr lang="en-US"/>
          </a:p>
        </p:txBody>
      </p:sp>
    </p:spTree>
    <p:extLst>
      <p:ext uri="{BB962C8B-B14F-4D97-AF65-F5344CB8AC3E}">
        <p14:creationId xmlns:p14="http://schemas.microsoft.com/office/powerpoint/2010/main" val="265776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81FB4-2B08-4327-9AC2-59621AF0906D}" type="datetimeFigureOut">
              <a:rPr lang="en-US" smtClean="0"/>
              <a:t>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14EED-DEE4-4722-BF46-148E24960998}" type="slidenum">
              <a:rPr lang="en-US" smtClean="0"/>
              <a:t>‹#›</a:t>
            </a:fld>
            <a:endParaRPr lang="en-US"/>
          </a:p>
        </p:txBody>
      </p:sp>
    </p:spTree>
    <p:extLst>
      <p:ext uri="{BB962C8B-B14F-4D97-AF65-F5344CB8AC3E}">
        <p14:creationId xmlns:p14="http://schemas.microsoft.com/office/powerpoint/2010/main" val="348276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81FB4-2B08-4327-9AC2-59621AF0906D}"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14EED-DEE4-4722-BF46-148E24960998}" type="slidenum">
              <a:rPr lang="en-US" smtClean="0"/>
              <a:t>‹#›</a:t>
            </a:fld>
            <a:endParaRPr lang="en-US"/>
          </a:p>
        </p:txBody>
      </p:sp>
    </p:spTree>
    <p:extLst>
      <p:ext uri="{BB962C8B-B14F-4D97-AF65-F5344CB8AC3E}">
        <p14:creationId xmlns:p14="http://schemas.microsoft.com/office/powerpoint/2010/main" val="1123303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81FB4-2B08-4327-9AC2-59621AF0906D}"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14EED-DEE4-4722-BF46-148E24960998}" type="slidenum">
              <a:rPr lang="en-US" smtClean="0"/>
              <a:t>‹#›</a:t>
            </a:fld>
            <a:endParaRPr lang="en-US"/>
          </a:p>
        </p:txBody>
      </p:sp>
    </p:spTree>
    <p:extLst>
      <p:ext uri="{BB962C8B-B14F-4D97-AF65-F5344CB8AC3E}">
        <p14:creationId xmlns:p14="http://schemas.microsoft.com/office/powerpoint/2010/main" val="320830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81FB4-2B08-4327-9AC2-59621AF0906D}" type="datetimeFigureOut">
              <a:rPr lang="en-US" smtClean="0"/>
              <a:t>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14EED-DEE4-4722-BF46-148E24960998}" type="slidenum">
              <a:rPr lang="en-US" smtClean="0"/>
              <a:t>‹#›</a:t>
            </a:fld>
            <a:endParaRPr lang="en-US"/>
          </a:p>
        </p:txBody>
      </p:sp>
    </p:spTree>
    <p:extLst>
      <p:ext uri="{BB962C8B-B14F-4D97-AF65-F5344CB8AC3E}">
        <p14:creationId xmlns:p14="http://schemas.microsoft.com/office/powerpoint/2010/main" val="418758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1">
              <a:lumMod val="20000"/>
              <a:lumOff val="80000"/>
            </a:schemeClr>
          </a:solidFill>
        </p:spPr>
        <p:txBody>
          <a:bodyPr/>
          <a:lstStyle/>
          <a:p>
            <a:r>
              <a:rPr lang="en-US" altLang="en-US" dirty="0" smtClean="0">
                <a:latin typeface="Georgia" panose="02040502050405020303" pitchFamily="18" charset="0"/>
              </a:rPr>
              <a:t>Image and Image File Formats</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1881804" y="3681550"/>
            <a:ext cx="2809461" cy="2809461"/>
          </a:xfrm>
          <a:prstGeom prst="rect">
            <a:avLst/>
          </a:prstGeom>
        </p:spPr>
      </p:pic>
      <p:pic>
        <p:nvPicPr>
          <p:cNvPr id="5" name="Picture 4"/>
          <p:cNvPicPr>
            <a:picLocks noChangeAspect="1"/>
          </p:cNvPicPr>
          <p:nvPr/>
        </p:nvPicPr>
        <p:blipFill>
          <a:blip r:embed="rId3"/>
          <a:stretch>
            <a:fillRect/>
          </a:stretch>
        </p:blipFill>
        <p:spPr>
          <a:xfrm>
            <a:off x="5500898" y="3549173"/>
            <a:ext cx="5086350" cy="2990776"/>
          </a:xfrm>
          <a:prstGeom prst="rect">
            <a:avLst/>
          </a:prstGeom>
        </p:spPr>
      </p:pic>
    </p:spTree>
    <p:extLst>
      <p:ext uri="{BB962C8B-B14F-4D97-AF65-F5344CB8AC3E}">
        <p14:creationId xmlns:p14="http://schemas.microsoft.com/office/powerpoint/2010/main" val="3377501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JPEG</a:t>
            </a:r>
            <a:endParaRPr lang="en-US" sz="4800" dirty="0">
              <a:latin typeface="Georgia" panose="02040502050405020303" pitchFamily="18" charset="0"/>
            </a:endParaRPr>
          </a:p>
        </p:txBody>
      </p:sp>
      <p:sp>
        <p:nvSpPr>
          <p:cNvPr id="4" name="Rectangle 3"/>
          <p:cNvSpPr/>
          <p:nvPr/>
        </p:nvSpPr>
        <p:spPr>
          <a:xfrm>
            <a:off x="1524000" y="1195392"/>
            <a:ext cx="9144000" cy="3951851"/>
          </a:xfrm>
          <a:prstGeom prst="rect">
            <a:avLst/>
          </a:prstGeom>
        </p:spPr>
        <p:txBody>
          <a:bodyPr wrap="square">
            <a:spAutoFit/>
          </a:bodyPr>
          <a:lstStyle/>
          <a:p>
            <a:pPr algn="ctr">
              <a:lnSpc>
                <a:spcPct val="110000"/>
              </a:lnSpc>
            </a:pPr>
            <a:r>
              <a:rPr lang="en-US" altLang="en-US" sz="3600" dirty="0" smtClean="0">
                <a:solidFill>
                  <a:srgbClr val="0070C0"/>
                </a:solidFill>
                <a:latin typeface="Georgia" panose="02040502050405020303" pitchFamily="18" charset="0"/>
              </a:rPr>
              <a:t>Joint Photographic Experts Group</a:t>
            </a:r>
          </a:p>
          <a:p>
            <a:pPr marL="342900" indent="-342900">
              <a:lnSpc>
                <a:spcPct val="110000"/>
              </a:lnSpc>
              <a:buFont typeface="Arial" panose="020B0604020202020204" pitchFamily="34" charset="0"/>
              <a:buChar char="•"/>
            </a:pPr>
            <a:r>
              <a:rPr lang="en-US" altLang="en-US" sz="3200" dirty="0">
                <a:latin typeface="Georgia" panose="02040502050405020303" pitchFamily="18" charset="0"/>
              </a:rPr>
              <a:t>T</a:t>
            </a:r>
            <a:r>
              <a:rPr lang="en-US" altLang="en-US" sz="3200" dirty="0" smtClean="0">
                <a:latin typeface="Georgia" panose="02040502050405020303" pitchFamily="18" charset="0"/>
              </a:rPr>
              <a:t>he most used image file format</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JPEG applies </a:t>
            </a:r>
            <a:r>
              <a:rPr lang="en-US" altLang="en-US" sz="3200" dirty="0" err="1" smtClean="0">
                <a:latin typeface="Georgia" panose="02040502050405020303" pitchFamily="18" charset="0"/>
              </a:rPr>
              <a:t>lossy</a:t>
            </a:r>
            <a:r>
              <a:rPr lang="en-US" altLang="en-US" sz="3200" dirty="0" smtClean="0">
                <a:latin typeface="Georgia" panose="02040502050405020303" pitchFamily="18" charset="0"/>
              </a:rPr>
              <a:t> compression to images, which can result in a significant reduction of the file size</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JPEG 2000 is enabling both lossless and </a:t>
            </a:r>
            <a:r>
              <a:rPr lang="en-US" altLang="en-US" sz="3200" dirty="0" err="1" smtClean="0">
                <a:latin typeface="Georgia" panose="02040502050405020303" pitchFamily="18" charset="0"/>
              </a:rPr>
              <a:t>lossy</a:t>
            </a:r>
            <a:r>
              <a:rPr lang="en-US" altLang="en-US" sz="3200" dirty="0" smtClean="0">
                <a:latin typeface="Georgia" panose="02040502050405020303" pitchFamily="18" charset="0"/>
              </a:rPr>
              <a:t> storage</a:t>
            </a:r>
          </a:p>
        </p:txBody>
      </p:sp>
      <p:pic>
        <p:nvPicPr>
          <p:cNvPr id="6146" name="Picture 2" descr="https://upload.wikimedia.org/wikipedia/commons/thumb/7/78/JPEG_2000_Artifacts_Demonstration.png/128px-JPEG_2000_Artifacts_Demonstr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9096" y="1195392"/>
            <a:ext cx="1219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951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JPEG</a:t>
            </a:r>
            <a:endParaRPr lang="en-US" sz="4800" dirty="0">
              <a:latin typeface="Georgia" panose="02040502050405020303" pitchFamily="18" charset="0"/>
            </a:endParaRPr>
          </a:p>
        </p:txBody>
      </p:sp>
      <p:sp>
        <p:nvSpPr>
          <p:cNvPr id="4" name="Rectangle 3"/>
          <p:cNvSpPr/>
          <p:nvPr/>
        </p:nvSpPr>
        <p:spPr>
          <a:xfrm>
            <a:off x="1524000" y="1374294"/>
            <a:ext cx="9144000" cy="3884140"/>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3200" dirty="0" smtClean="0">
                <a:solidFill>
                  <a:srgbClr val="FF0000"/>
                </a:solidFill>
                <a:latin typeface="Georgia" panose="02040502050405020303" pitchFamily="18" charset="0"/>
              </a:rPr>
              <a:t>Works very badly on text, line art or other types of mechanical graphics</a:t>
            </a:r>
          </a:p>
          <a:p>
            <a:pPr marL="342900" indent="-342900">
              <a:lnSpc>
                <a:spcPct val="110000"/>
              </a:lnSpc>
              <a:buFont typeface="Arial" panose="020B0604020202020204" pitchFamily="34" charset="0"/>
              <a:buChar char="•"/>
            </a:pPr>
            <a:r>
              <a:rPr lang="en-US" sz="3200" dirty="0" smtClean="0">
                <a:solidFill>
                  <a:srgbClr val="FF0000"/>
                </a:solidFill>
                <a:latin typeface="Georgia" panose="02040502050405020303" pitchFamily="18" charset="0"/>
              </a:rPr>
              <a:t>Does not support transparency or multiple images</a:t>
            </a:r>
          </a:p>
          <a:p>
            <a:pPr marL="342900" indent="-342900">
              <a:lnSpc>
                <a:spcPct val="110000"/>
              </a:lnSpc>
              <a:buFont typeface="Arial" panose="020B0604020202020204" pitchFamily="34" charset="0"/>
              <a:buChar char="•"/>
            </a:pPr>
            <a:r>
              <a:rPr lang="en-US" sz="3200" dirty="0" smtClean="0">
                <a:solidFill>
                  <a:srgbClr val="FF0000"/>
                </a:solidFill>
                <a:latin typeface="Georgia" panose="02040502050405020303" pitchFamily="18" charset="0"/>
              </a:rPr>
              <a:t>Cannot be used for animation</a:t>
            </a:r>
          </a:p>
          <a:p>
            <a:pPr marL="342900" indent="-342900">
              <a:lnSpc>
                <a:spcPct val="110000"/>
              </a:lnSpc>
              <a:buFont typeface="Arial" panose="020B0604020202020204" pitchFamily="34" charset="0"/>
              <a:buChar char="•"/>
            </a:pPr>
            <a:r>
              <a:rPr lang="en-US" sz="3200" dirty="0" smtClean="0">
                <a:solidFill>
                  <a:srgbClr val="00B050"/>
                </a:solidFill>
                <a:latin typeface="Georgia" panose="02040502050405020303" pitchFamily="18" charset="0"/>
              </a:rPr>
              <a:t>Ideal for photographic, paintings</a:t>
            </a:r>
          </a:p>
          <a:p>
            <a:pPr>
              <a:lnSpc>
                <a:spcPct val="110000"/>
              </a:lnSpc>
            </a:pPr>
            <a:endParaRPr lang="en-US" sz="3200" dirty="0">
              <a:solidFill>
                <a:srgbClr val="00B050"/>
              </a:solidFill>
              <a:latin typeface="Georgia" panose="02040502050405020303" pitchFamily="18" charset="0"/>
            </a:endParaRPr>
          </a:p>
        </p:txBody>
      </p:sp>
    </p:spTree>
    <p:extLst>
      <p:ext uri="{BB962C8B-B14F-4D97-AF65-F5344CB8AC3E}">
        <p14:creationId xmlns:p14="http://schemas.microsoft.com/office/powerpoint/2010/main" val="2539783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TIFF</a:t>
            </a:r>
            <a:endParaRPr lang="en-US" sz="4800" dirty="0">
              <a:latin typeface="Georgia" panose="02040502050405020303" pitchFamily="18" charset="0"/>
            </a:endParaRPr>
          </a:p>
        </p:txBody>
      </p:sp>
      <p:sp>
        <p:nvSpPr>
          <p:cNvPr id="4" name="Rectangle 3"/>
          <p:cNvSpPr/>
          <p:nvPr/>
        </p:nvSpPr>
        <p:spPr>
          <a:xfrm>
            <a:off x="1444488" y="1195392"/>
            <a:ext cx="9448800" cy="6118598"/>
          </a:xfrm>
          <a:prstGeom prst="rect">
            <a:avLst/>
          </a:prstGeom>
        </p:spPr>
        <p:txBody>
          <a:bodyPr wrap="square">
            <a:spAutoFit/>
          </a:bodyPr>
          <a:lstStyle/>
          <a:p>
            <a:pPr algn="ctr">
              <a:lnSpc>
                <a:spcPct val="110000"/>
              </a:lnSpc>
            </a:pPr>
            <a:r>
              <a:rPr lang="en-US" altLang="en-US" sz="3600" dirty="0" smtClean="0">
                <a:solidFill>
                  <a:srgbClr val="0070C0"/>
                </a:solidFill>
                <a:latin typeface="Georgia" panose="02040502050405020303" pitchFamily="18" charset="0"/>
              </a:rPr>
              <a:t>Tagged Image File Format</a:t>
            </a:r>
          </a:p>
          <a:p>
            <a:pPr marL="457200" indent="-457200">
              <a:lnSpc>
                <a:spcPct val="110000"/>
              </a:lnSpc>
              <a:buFont typeface="Arial" panose="020B0604020202020204" pitchFamily="34" charset="0"/>
              <a:buChar char="•"/>
            </a:pPr>
            <a:r>
              <a:rPr lang="en-US" altLang="en-US" sz="3200" dirty="0" smtClean="0">
                <a:latin typeface="Georgia" panose="02040502050405020303" pitchFamily="18" charset="0"/>
              </a:rPr>
              <a:t>TIF is lossless which is considered the highest quality format for commercial work</a:t>
            </a:r>
          </a:p>
          <a:p>
            <a:pPr marL="457200" indent="-457200">
              <a:lnSpc>
                <a:spcPct val="110000"/>
              </a:lnSpc>
              <a:buFont typeface="Arial" panose="020B0604020202020204" pitchFamily="34" charset="0"/>
              <a:buChar char="•"/>
            </a:pPr>
            <a:r>
              <a:rPr lang="en-US" sz="3200" dirty="0">
                <a:latin typeface="Georgia" panose="02040502050405020303" pitchFamily="18" charset="0"/>
              </a:rPr>
              <a:t>N</a:t>
            </a:r>
            <a:r>
              <a:rPr lang="en-US" sz="3200" dirty="0" smtClean="0">
                <a:latin typeface="Georgia" panose="02040502050405020303" pitchFamily="18" charset="0"/>
              </a:rPr>
              <a:t>ormally saves eight bits or sixteen bits per color (red, green, blue) for 24-bit and 48-bit totals</a:t>
            </a:r>
          </a:p>
          <a:p>
            <a:pPr marL="457200" indent="-457200">
              <a:lnSpc>
                <a:spcPct val="110000"/>
              </a:lnSpc>
              <a:buFont typeface="Arial" panose="020B0604020202020204" pitchFamily="34" charset="0"/>
              <a:buChar char="•"/>
            </a:pPr>
            <a:r>
              <a:rPr lang="en-US" sz="3200" dirty="0">
                <a:latin typeface="Georgia" panose="02040502050405020303" pitchFamily="18" charset="0"/>
              </a:rPr>
              <a:t>C</a:t>
            </a:r>
            <a:r>
              <a:rPr lang="en-US" sz="3200" dirty="0" smtClean="0">
                <a:latin typeface="Georgia" panose="02040502050405020303" pitchFamily="18" charset="0"/>
              </a:rPr>
              <a:t>an be </a:t>
            </a:r>
            <a:r>
              <a:rPr lang="en-US" sz="3200" dirty="0" err="1" smtClean="0">
                <a:latin typeface="Georgia" panose="02040502050405020303" pitchFamily="18" charset="0"/>
              </a:rPr>
              <a:t>lossy</a:t>
            </a:r>
            <a:r>
              <a:rPr lang="en-US" sz="3200" dirty="0" smtClean="0">
                <a:latin typeface="Georgia" panose="02040502050405020303" pitchFamily="18" charset="0"/>
              </a:rPr>
              <a:t> or lossless</a:t>
            </a:r>
          </a:p>
          <a:p>
            <a:pPr marL="457200" indent="-457200">
              <a:lnSpc>
                <a:spcPct val="110000"/>
              </a:lnSpc>
              <a:buFont typeface="Arial" panose="020B0604020202020204" pitchFamily="34" charset="0"/>
              <a:buChar char="•"/>
            </a:pPr>
            <a:r>
              <a:rPr lang="en-US" sz="3200" dirty="0">
                <a:solidFill>
                  <a:srgbClr val="FF0000"/>
                </a:solidFill>
                <a:latin typeface="Georgia" panose="02040502050405020303" pitchFamily="18" charset="0"/>
              </a:rPr>
              <a:t>N</a:t>
            </a:r>
            <a:r>
              <a:rPr lang="en-US" sz="3200" dirty="0" smtClean="0">
                <a:solidFill>
                  <a:srgbClr val="FF0000"/>
                </a:solidFill>
                <a:latin typeface="Georgia" panose="02040502050405020303" pitchFamily="18" charset="0"/>
              </a:rPr>
              <a:t>ot supported by web browsers</a:t>
            </a:r>
          </a:p>
          <a:p>
            <a:pPr marL="457200" indent="-457200">
              <a:lnSpc>
                <a:spcPct val="110000"/>
              </a:lnSpc>
              <a:buFont typeface="Arial" panose="020B0604020202020204" pitchFamily="34" charset="0"/>
              <a:buChar char="•"/>
            </a:pPr>
            <a:r>
              <a:rPr lang="en-US" sz="3200" dirty="0">
                <a:solidFill>
                  <a:srgbClr val="00B050"/>
                </a:solidFill>
                <a:latin typeface="Georgia" panose="02040502050405020303" pitchFamily="18" charset="0"/>
              </a:rPr>
              <a:t>T</a:t>
            </a:r>
            <a:r>
              <a:rPr lang="en-US" sz="3200" dirty="0" smtClean="0">
                <a:solidFill>
                  <a:srgbClr val="00B050"/>
                </a:solidFill>
                <a:latin typeface="Georgia" panose="02040502050405020303" pitchFamily="18" charset="0"/>
              </a:rPr>
              <a:t>he most versatile: widely accepted as a photograph file standard in the printing business</a:t>
            </a:r>
          </a:p>
          <a:p>
            <a:pPr marL="457200" indent="-457200">
              <a:lnSpc>
                <a:spcPct val="110000"/>
              </a:lnSpc>
              <a:buFont typeface="Arial" panose="020B0604020202020204" pitchFamily="34" charset="0"/>
              <a:buChar char="•"/>
            </a:pPr>
            <a:endParaRPr lang="en-US" sz="3200" dirty="0">
              <a:latin typeface="Georgia" panose="02040502050405020303" pitchFamily="18" charset="0"/>
            </a:endParaRPr>
          </a:p>
        </p:txBody>
      </p:sp>
    </p:spTree>
    <p:extLst>
      <p:ext uri="{BB962C8B-B14F-4D97-AF65-F5344CB8AC3E}">
        <p14:creationId xmlns:p14="http://schemas.microsoft.com/office/powerpoint/2010/main" val="3791606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GIF</a:t>
            </a:r>
            <a:endParaRPr lang="en-US" sz="4800" dirty="0">
              <a:latin typeface="Georgia" panose="02040502050405020303" pitchFamily="18" charset="0"/>
            </a:endParaRPr>
          </a:p>
        </p:txBody>
      </p:sp>
      <p:sp>
        <p:nvSpPr>
          <p:cNvPr id="4" name="Rectangle 3"/>
          <p:cNvSpPr/>
          <p:nvPr/>
        </p:nvSpPr>
        <p:spPr>
          <a:xfrm>
            <a:off x="1444488" y="1195392"/>
            <a:ext cx="7997686" cy="5576911"/>
          </a:xfrm>
          <a:prstGeom prst="rect">
            <a:avLst/>
          </a:prstGeom>
        </p:spPr>
        <p:txBody>
          <a:bodyPr wrap="square">
            <a:spAutoFit/>
          </a:bodyPr>
          <a:lstStyle/>
          <a:p>
            <a:pPr algn="ctr">
              <a:lnSpc>
                <a:spcPct val="110000"/>
              </a:lnSpc>
            </a:pPr>
            <a:r>
              <a:rPr lang="en-US" altLang="en-US" sz="3600" dirty="0" smtClean="0">
                <a:solidFill>
                  <a:srgbClr val="0070C0"/>
                </a:solidFill>
                <a:latin typeface="Georgia" panose="02040502050405020303" pitchFamily="18" charset="0"/>
              </a:rPr>
              <a:t>Graphics Interchange Format</a:t>
            </a:r>
          </a:p>
          <a:p>
            <a:pPr marL="457200" indent="-457200">
              <a:lnSpc>
                <a:spcPct val="110000"/>
              </a:lnSpc>
              <a:buFont typeface="Arial" panose="020B0604020202020204" pitchFamily="34" charset="0"/>
              <a:buChar char="•"/>
            </a:pPr>
            <a:r>
              <a:rPr lang="en-US" altLang="en-US" sz="3200" dirty="0" smtClean="0">
                <a:latin typeface="Georgia" panose="02040502050405020303" pitchFamily="18" charset="0"/>
              </a:rPr>
              <a:t>GIF was designed by CompuServe in the early days of computer 8-bit video, before JPG</a:t>
            </a:r>
          </a:p>
          <a:p>
            <a:pPr marL="457200" indent="-457200">
              <a:lnSpc>
                <a:spcPct val="110000"/>
              </a:lnSpc>
              <a:buFont typeface="Arial" panose="020B0604020202020204" pitchFamily="34" charset="0"/>
              <a:buChar char="•"/>
            </a:pPr>
            <a:r>
              <a:rPr lang="en-US" altLang="en-US" sz="3200" dirty="0" smtClean="0">
                <a:latin typeface="Georgia" panose="02040502050405020303" pitchFamily="18" charset="0"/>
              </a:rPr>
              <a:t>LZW (Lempel-Zev-Welch) compression </a:t>
            </a:r>
          </a:p>
          <a:p>
            <a:pPr marL="457200" indent="-457200">
              <a:lnSpc>
                <a:spcPct val="110000"/>
              </a:lnSpc>
              <a:buFont typeface="Arial" panose="020B0604020202020204" pitchFamily="34" charset="0"/>
              <a:buChar char="•"/>
            </a:pPr>
            <a:r>
              <a:rPr lang="en-US" altLang="en-US" sz="3200" dirty="0" smtClean="0">
                <a:solidFill>
                  <a:srgbClr val="FF0000"/>
                </a:solidFill>
                <a:latin typeface="Georgia" panose="02040502050405020303" pitchFamily="18" charset="0"/>
              </a:rPr>
              <a:t>Normal use limited to an 8-bit palette, or 256 colors</a:t>
            </a:r>
            <a:endParaRPr lang="en-US" sz="3200" dirty="0" smtClean="0">
              <a:solidFill>
                <a:srgbClr val="FF0000"/>
              </a:solidFill>
              <a:latin typeface="Georgia" panose="02040502050405020303" pitchFamily="18" charset="0"/>
            </a:endParaRPr>
          </a:p>
          <a:p>
            <a:pPr marL="457200" indent="-457200">
              <a:lnSpc>
                <a:spcPct val="110000"/>
              </a:lnSpc>
              <a:buFont typeface="Arial" panose="020B0604020202020204" pitchFamily="34" charset="0"/>
              <a:buChar char="•"/>
            </a:pPr>
            <a:r>
              <a:rPr lang="en-US" sz="3200" dirty="0" smtClean="0">
                <a:solidFill>
                  <a:srgbClr val="00B050"/>
                </a:solidFill>
                <a:latin typeface="Georgia" panose="02040502050405020303" pitchFamily="18" charset="0"/>
              </a:rPr>
              <a:t>Most suitable for storing graphics with few colors, such as simple diagrams, shapes, logos, and cartoon style images</a:t>
            </a:r>
            <a:endParaRPr lang="en-US" sz="3200" dirty="0">
              <a:latin typeface="Georgia" panose="02040502050405020303" pitchFamily="18" charset="0"/>
            </a:endParaRPr>
          </a:p>
        </p:txBody>
      </p:sp>
      <p:pic>
        <p:nvPicPr>
          <p:cNvPr id="3074" name="Picture 2" descr="Rotating earth (large).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183757" y="2524541"/>
            <a:ext cx="2922104" cy="2922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255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PNG</a:t>
            </a:r>
            <a:endParaRPr lang="en-US" sz="4800" dirty="0">
              <a:latin typeface="Georgia" panose="02040502050405020303" pitchFamily="18" charset="0"/>
            </a:endParaRPr>
          </a:p>
        </p:txBody>
      </p:sp>
      <p:sp>
        <p:nvSpPr>
          <p:cNvPr id="4" name="Rectangle 3"/>
          <p:cNvSpPr/>
          <p:nvPr/>
        </p:nvSpPr>
        <p:spPr>
          <a:xfrm>
            <a:off x="1524000" y="1195392"/>
            <a:ext cx="9144000" cy="5035225"/>
          </a:xfrm>
          <a:prstGeom prst="rect">
            <a:avLst/>
          </a:prstGeom>
        </p:spPr>
        <p:txBody>
          <a:bodyPr wrap="square">
            <a:spAutoFit/>
          </a:bodyPr>
          <a:lstStyle/>
          <a:p>
            <a:pPr algn="ctr">
              <a:lnSpc>
                <a:spcPct val="110000"/>
              </a:lnSpc>
            </a:pPr>
            <a:r>
              <a:rPr lang="en-US" altLang="en-US" sz="3600" dirty="0" smtClean="0">
                <a:solidFill>
                  <a:srgbClr val="0070C0"/>
                </a:solidFill>
                <a:latin typeface="Georgia" panose="02040502050405020303" pitchFamily="18" charset="0"/>
              </a:rPr>
              <a:t>Portable Network Graphics</a:t>
            </a:r>
          </a:p>
          <a:p>
            <a:pPr marL="457200" indent="-457200">
              <a:lnSpc>
                <a:spcPct val="110000"/>
              </a:lnSpc>
              <a:buFont typeface="Arial" panose="020B0604020202020204" pitchFamily="34" charset="0"/>
              <a:buChar char="•"/>
            </a:pPr>
            <a:r>
              <a:rPr lang="en-US" altLang="en-US" sz="3200" dirty="0">
                <a:latin typeface="Georgia" panose="02040502050405020303" pitchFamily="18" charset="0"/>
              </a:rPr>
              <a:t>W</a:t>
            </a:r>
            <a:r>
              <a:rPr lang="en-US" altLang="en-US" sz="3200" dirty="0" smtClean="0">
                <a:latin typeface="Georgia" panose="02040502050405020303" pitchFamily="18" charset="0"/>
              </a:rPr>
              <a:t>as created as an improved, non-patented replacement for GIF </a:t>
            </a:r>
          </a:p>
          <a:p>
            <a:pPr marL="457200" indent="-457200">
              <a:lnSpc>
                <a:spcPct val="110000"/>
              </a:lnSpc>
              <a:buFont typeface="Arial" panose="020B0604020202020204" pitchFamily="34" charset="0"/>
              <a:buChar char="•"/>
            </a:pPr>
            <a:r>
              <a:rPr lang="en-US" altLang="en-US" sz="3200" dirty="0" smtClean="0">
                <a:latin typeface="Georgia" panose="02040502050405020303" pitchFamily="18" charset="0"/>
              </a:rPr>
              <a:t>Additional feature of PNG is </a:t>
            </a:r>
            <a:r>
              <a:rPr lang="en-US" altLang="en-US" sz="3200" dirty="0" smtClean="0">
                <a:solidFill>
                  <a:srgbClr val="00B050"/>
                </a:solidFill>
                <a:latin typeface="Georgia" panose="02040502050405020303" pitchFamily="18" charset="0"/>
              </a:rPr>
              <a:t>transparency</a:t>
            </a:r>
            <a:r>
              <a:rPr lang="en-US" altLang="en-US" sz="3200" dirty="0" smtClean="0">
                <a:latin typeface="Georgia" panose="02040502050405020303" pitchFamily="18" charset="0"/>
              </a:rPr>
              <a:t> for 24 bit RGB images</a:t>
            </a:r>
          </a:p>
          <a:p>
            <a:pPr marL="457200" indent="-457200">
              <a:lnSpc>
                <a:spcPct val="110000"/>
              </a:lnSpc>
              <a:buFont typeface="Arial" panose="020B0604020202020204" pitchFamily="34" charset="0"/>
              <a:buChar char="•"/>
            </a:pPr>
            <a:r>
              <a:rPr lang="en-US" altLang="en-US" sz="3200" dirty="0" smtClean="0">
                <a:solidFill>
                  <a:srgbClr val="00B050"/>
                </a:solidFill>
                <a:latin typeface="Georgia" panose="02040502050405020303" pitchFamily="18" charset="0"/>
              </a:rPr>
              <a:t>PNG files are a little smaller than LZW compression in TIF or GIF</a:t>
            </a:r>
            <a:endParaRPr lang="en-US" altLang="en-US" sz="3200" dirty="0">
              <a:solidFill>
                <a:srgbClr val="00B050"/>
              </a:solidFill>
              <a:latin typeface="Georgia" panose="02040502050405020303" pitchFamily="18" charset="0"/>
            </a:endParaRPr>
          </a:p>
          <a:p>
            <a:pPr marL="457200" indent="-457200">
              <a:lnSpc>
                <a:spcPct val="110000"/>
              </a:lnSpc>
              <a:buFont typeface="Arial" panose="020B0604020202020204" pitchFamily="34" charset="0"/>
              <a:buChar char="•"/>
            </a:pPr>
            <a:r>
              <a:rPr lang="en-US" altLang="en-US" sz="3200" dirty="0">
                <a:solidFill>
                  <a:srgbClr val="FF0000"/>
                </a:solidFill>
                <a:latin typeface="Georgia" panose="02040502050405020303" pitchFamily="18" charset="0"/>
              </a:rPr>
              <a:t>S</a:t>
            </a:r>
            <a:r>
              <a:rPr lang="en-US" altLang="en-US" sz="3200" dirty="0" smtClean="0">
                <a:solidFill>
                  <a:srgbClr val="FF0000"/>
                </a:solidFill>
                <a:latin typeface="Georgia" panose="02040502050405020303" pitchFamily="18" charset="0"/>
              </a:rPr>
              <a:t>lower to read or write</a:t>
            </a:r>
          </a:p>
          <a:p>
            <a:pPr marL="457200" indent="-457200">
              <a:lnSpc>
                <a:spcPct val="110000"/>
              </a:lnSpc>
              <a:buFont typeface="Arial" panose="020B0604020202020204" pitchFamily="34" charset="0"/>
              <a:buChar char="•"/>
            </a:pPr>
            <a:r>
              <a:rPr lang="en-US" altLang="en-US" sz="3200" dirty="0" smtClean="0">
                <a:solidFill>
                  <a:srgbClr val="FF0000"/>
                </a:solidFill>
                <a:latin typeface="Georgia" panose="02040502050405020303" pitchFamily="18" charset="0"/>
              </a:rPr>
              <a:t>Not support by old browsers </a:t>
            </a:r>
          </a:p>
        </p:txBody>
      </p:sp>
      <p:pic>
        <p:nvPicPr>
          <p:cNvPr id="8194" name="Picture 2" descr="PNG transparency demonstration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6215" y="3876261"/>
            <a:ext cx="3465285" cy="2669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629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1392189"/>
          </a:xfrm>
          <a:solidFill>
            <a:schemeClr val="accent1">
              <a:lumMod val="20000"/>
              <a:lumOff val="80000"/>
            </a:schemeClr>
          </a:solidFill>
        </p:spPr>
        <p:txBody>
          <a:bodyPr>
            <a:normAutofit fontScale="90000"/>
          </a:bodyPr>
          <a:lstStyle/>
          <a:p>
            <a:r>
              <a:rPr lang="en-US" altLang="en-US" sz="4800" dirty="0" smtClean="0">
                <a:latin typeface="Georgia" panose="02040502050405020303" pitchFamily="18" charset="0"/>
              </a:rPr>
              <a:t>Difference in photo and graphics images</a:t>
            </a:r>
            <a:endParaRPr lang="en-US" sz="4800" dirty="0">
              <a:latin typeface="Georgia" panose="02040502050405020303" pitchFamily="18" charset="0"/>
            </a:endParaRPr>
          </a:p>
        </p:txBody>
      </p:sp>
      <p:sp>
        <p:nvSpPr>
          <p:cNvPr id="4" name="Rectangle 3"/>
          <p:cNvSpPr/>
          <p:nvPr/>
        </p:nvSpPr>
        <p:spPr>
          <a:xfrm>
            <a:off x="1524001" y="1743263"/>
            <a:ext cx="9144000" cy="4955203"/>
          </a:xfrm>
          <a:prstGeom prst="rect">
            <a:avLst/>
          </a:prstGeom>
        </p:spPr>
        <p:txBody>
          <a:bodyPr wrap="square">
            <a:spAutoFit/>
          </a:bodyPr>
          <a:lstStyle/>
          <a:p>
            <a:pPr marL="571500" indent="-571500">
              <a:buFont typeface="Arial" panose="020B0604020202020204" pitchFamily="34" charset="0"/>
              <a:buChar char="•"/>
            </a:pPr>
            <a:r>
              <a:rPr lang="en-US" altLang="en-US" sz="3200" dirty="0" smtClean="0">
                <a:solidFill>
                  <a:srgbClr val="0070C0"/>
                </a:solidFill>
                <a:latin typeface="Georgia" panose="02040502050405020303" pitchFamily="18" charset="0"/>
              </a:rPr>
              <a:t>Photo images </a:t>
            </a:r>
            <a:r>
              <a:rPr lang="en-US" altLang="en-US" sz="3200" dirty="0" smtClean="0">
                <a:latin typeface="Georgia" panose="02040502050405020303" pitchFamily="18" charset="0"/>
              </a:rPr>
              <a:t>have continuous tones</a:t>
            </a:r>
            <a:r>
              <a:rPr lang="en-US" altLang="en-US" sz="3200" dirty="0" smtClean="0">
                <a:solidFill>
                  <a:srgbClr val="0070C0"/>
                </a:solidFill>
                <a:latin typeface="Georgia" panose="02040502050405020303" pitchFamily="18" charset="0"/>
              </a:rPr>
              <a:t> </a:t>
            </a:r>
          </a:p>
          <a:p>
            <a:pPr marL="1028700" lvl="1" indent="-571500">
              <a:buFont typeface="Arial" panose="020B0604020202020204" pitchFamily="34" charset="0"/>
              <a:buChar char="•"/>
            </a:pPr>
            <a:r>
              <a:rPr lang="en-US" altLang="en-US" sz="2800" dirty="0">
                <a:latin typeface="Georgia" panose="02040502050405020303" pitchFamily="18" charset="0"/>
              </a:rPr>
              <a:t>A</a:t>
            </a:r>
            <a:r>
              <a:rPr lang="en-US" altLang="en-US" sz="2800" dirty="0" smtClean="0">
                <a:latin typeface="Georgia" panose="02040502050405020303" pitchFamily="18" charset="0"/>
              </a:rPr>
              <a:t>djacent pixels often have very similar colors</a:t>
            </a:r>
          </a:p>
          <a:p>
            <a:pPr marL="1028700" lvl="1" indent="-571500">
              <a:buFont typeface="Arial" panose="020B0604020202020204" pitchFamily="34" charset="0"/>
              <a:buChar char="•"/>
            </a:pPr>
            <a:r>
              <a:rPr lang="en-US" altLang="en-US" sz="2800" dirty="0" smtClean="0">
                <a:latin typeface="Georgia" panose="02040502050405020303" pitchFamily="18" charset="0"/>
              </a:rPr>
              <a:t>Normally this is 24-bit RGB color, or 8-bit grayscale</a:t>
            </a:r>
          </a:p>
          <a:p>
            <a:pPr marL="1028700" lvl="1" indent="-571500">
              <a:buFont typeface="Arial" panose="020B0604020202020204" pitchFamily="34" charset="0"/>
              <a:buChar char="•"/>
            </a:pPr>
            <a:r>
              <a:rPr lang="en-US" altLang="en-US" sz="2800" dirty="0">
                <a:latin typeface="Georgia" panose="02040502050405020303" pitchFamily="18" charset="0"/>
              </a:rPr>
              <a:t>A</a:t>
            </a:r>
            <a:r>
              <a:rPr lang="en-US" altLang="en-US" sz="2800" dirty="0" smtClean="0">
                <a:latin typeface="Georgia" panose="02040502050405020303" pitchFamily="18" charset="0"/>
              </a:rPr>
              <a:t> typical color photo may contain a hundred thousand RGB colors, out of 16 million colors in 24-bit RGB color</a:t>
            </a:r>
          </a:p>
          <a:p>
            <a:pPr marL="571500" indent="-571500">
              <a:buFont typeface="Arial" panose="020B0604020202020204" pitchFamily="34" charset="0"/>
              <a:buChar char="•"/>
            </a:pPr>
            <a:r>
              <a:rPr lang="en-US" altLang="en-US" sz="3200" dirty="0" smtClean="0">
                <a:solidFill>
                  <a:srgbClr val="0070C0"/>
                </a:solidFill>
                <a:latin typeface="Georgia" panose="02040502050405020303" pitchFamily="18" charset="0"/>
              </a:rPr>
              <a:t>Graphic images </a:t>
            </a:r>
            <a:r>
              <a:rPr lang="en-US" altLang="en-US" sz="3200" dirty="0" smtClean="0">
                <a:latin typeface="Georgia" panose="02040502050405020303" pitchFamily="18" charset="0"/>
              </a:rPr>
              <a:t>are not continuous tone </a:t>
            </a:r>
          </a:p>
          <a:p>
            <a:pPr marL="1028700" lvl="1" indent="-571500">
              <a:buFont typeface="Arial" panose="020B0604020202020204" pitchFamily="34" charset="0"/>
              <a:buChar char="•"/>
            </a:pPr>
            <a:r>
              <a:rPr lang="en-US" altLang="en-US" sz="2800" dirty="0" smtClean="0">
                <a:latin typeface="Georgia" panose="02040502050405020303" pitchFamily="18" charset="0"/>
              </a:rPr>
              <a:t>Are drawings, not photos</a:t>
            </a:r>
          </a:p>
          <a:p>
            <a:pPr marL="1028700" lvl="1" indent="-571500">
              <a:buFont typeface="Arial" panose="020B0604020202020204" pitchFamily="34" charset="0"/>
              <a:buChar char="•"/>
            </a:pPr>
            <a:r>
              <a:rPr lang="en-US" altLang="en-US" sz="2800" dirty="0">
                <a:latin typeface="Georgia" panose="02040502050405020303" pitchFamily="18" charset="0"/>
              </a:rPr>
              <a:t>T</a:t>
            </a:r>
            <a:r>
              <a:rPr lang="en-US" altLang="en-US" sz="2800" dirty="0" smtClean="0">
                <a:latin typeface="Georgia" panose="02040502050405020303" pitchFamily="18" charset="0"/>
              </a:rPr>
              <a:t>hey use few colors, often less than 16 colors in the entire image</a:t>
            </a:r>
            <a:endParaRPr lang="en-US" altLang="en-US" sz="2400" dirty="0" smtClean="0">
              <a:latin typeface="Georgia" panose="02040502050405020303" pitchFamily="18" charset="0"/>
            </a:endParaRPr>
          </a:p>
        </p:txBody>
      </p:sp>
    </p:spTree>
    <p:extLst>
      <p:ext uri="{BB962C8B-B14F-4D97-AF65-F5344CB8AC3E}">
        <p14:creationId xmlns:p14="http://schemas.microsoft.com/office/powerpoint/2010/main" val="3288413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Picture format</a:t>
            </a:r>
            <a:endParaRPr lang="en-US" sz="4800" dirty="0">
              <a:latin typeface="Georgia" panose="02040502050405020303" pitchFamily="18" charset="0"/>
            </a:endParaRPr>
          </a:p>
        </p:txBody>
      </p:sp>
      <p:sp>
        <p:nvSpPr>
          <p:cNvPr id="4" name="Rectangle 3"/>
          <p:cNvSpPr/>
          <p:nvPr/>
        </p:nvSpPr>
        <p:spPr>
          <a:xfrm>
            <a:off x="1524000" y="1374294"/>
            <a:ext cx="9144000" cy="4425827"/>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In the so-called raw format, the file contains only the gray values of the pixels.</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Bits/picture = </a:t>
            </a:r>
            <a:r>
              <a:rPr lang="en-US" altLang="en-US" sz="3200" dirty="0" smtClean="0">
                <a:solidFill>
                  <a:srgbClr val="0070C0"/>
                </a:solidFill>
                <a:latin typeface="Georgia" panose="02040502050405020303" pitchFamily="18" charset="0"/>
              </a:rPr>
              <a:t>Rows</a:t>
            </a:r>
            <a:r>
              <a:rPr lang="en-US" altLang="en-US" sz="3200" dirty="0" smtClean="0">
                <a:latin typeface="Georgia" panose="02040502050405020303" pitchFamily="18" charset="0"/>
              </a:rPr>
              <a:t> x </a:t>
            </a:r>
            <a:r>
              <a:rPr lang="en-US" altLang="en-US" sz="3200" dirty="0" smtClean="0">
                <a:solidFill>
                  <a:srgbClr val="0070C0"/>
                </a:solidFill>
                <a:latin typeface="Georgia" panose="02040502050405020303" pitchFamily="18" charset="0"/>
              </a:rPr>
              <a:t>Columns</a:t>
            </a:r>
            <a:r>
              <a:rPr lang="en-US" altLang="en-US" sz="3200" dirty="0" smtClean="0">
                <a:latin typeface="Georgia" panose="02040502050405020303" pitchFamily="18" charset="0"/>
              </a:rPr>
              <a:t> x </a:t>
            </a:r>
            <a:r>
              <a:rPr lang="en-US" altLang="en-US" sz="3200" dirty="0" smtClean="0">
                <a:solidFill>
                  <a:srgbClr val="0070C0"/>
                </a:solidFill>
                <a:latin typeface="Georgia" panose="02040502050405020303" pitchFamily="18" charset="0"/>
              </a:rPr>
              <a:t>bits/pixel</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Bytes/picture = </a:t>
            </a:r>
            <a:r>
              <a:rPr lang="en-US" altLang="en-US" sz="3200" dirty="0" smtClean="0">
                <a:solidFill>
                  <a:srgbClr val="0070C0"/>
                </a:solidFill>
                <a:latin typeface="Georgia" panose="02040502050405020303" pitchFamily="18" charset="0"/>
              </a:rPr>
              <a:t>Rows</a:t>
            </a:r>
            <a:r>
              <a:rPr lang="en-US" altLang="en-US" sz="3200" dirty="0" smtClean="0">
                <a:latin typeface="Georgia" panose="02040502050405020303" pitchFamily="18" charset="0"/>
              </a:rPr>
              <a:t> x </a:t>
            </a:r>
            <a:r>
              <a:rPr lang="en-US" altLang="en-US" sz="3200" dirty="0" smtClean="0">
                <a:solidFill>
                  <a:srgbClr val="0070C0"/>
                </a:solidFill>
                <a:latin typeface="Georgia" panose="02040502050405020303" pitchFamily="18" charset="0"/>
              </a:rPr>
              <a:t>Columns</a:t>
            </a:r>
            <a:r>
              <a:rPr lang="en-US" altLang="en-US" sz="3200" dirty="0" smtClean="0">
                <a:latin typeface="Georgia" panose="02040502050405020303" pitchFamily="18" charset="0"/>
              </a:rPr>
              <a:t> x </a:t>
            </a:r>
            <a:r>
              <a:rPr lang="en-US" altLang="en-US" sz="3200" dirty="0" smtClean="0">
                <a:solidFill>
                  <a:srgbClr val="0070C0"/>
                </a:solidFill>
                <a:latin typeface="Georgia" panose="02040502050405020303" pitchFamily="18" charset="0"/>
              </a:rPr>
              <a:t>bytes/pixel</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Example (the next slide ): </a:t>
            </a:r>
          </a:p>
          <a:p>
            <a:pPr marL="800100" lvl="1" indent="-342900">
              <a:lnSpc>
                <a:spcPct val="110000"/>
              </a:lnSpc>
              <a:buFont typeface="Arial" panose="020B0604020202020204" pitchFamily="34" charset="0"/>
              <a:buChar char="•"/>
            </a:pPr>
            <a:r>
              <a:rPr lang="en-US" altLang="en-US" sz="3200" dirty="0" smtClean="0">
                <a:latin typeface="Georgia" panose="02040502050405020303" pitchFamily="18" charset="0"/>
              </a:rPr>
              <a:t>256 rows, 256 columns, 1 byte  per pixel.</a:t>
            </a:r>
          </a:p>
          <a:p>
            <a:pPr marL="800100" lvl="1" indent="-342900">
              <a:lnSpc>
                <a:spcPct val="110000"/>
              </a:lnSpc>
              <a:buFont typeface="Arial" panose="020B0604020202020204" pitchFamily="34" charset="0"/>
              <a:buChar char="•"/>
            </a:pPr>
            <a:r>
              <a:rPr lang="en-US" altLang="en-US" sz="3200" dirty="0" smtClean="0">
                <a:latin typeface="Georgia" panose="02040502050405020303" pitchFamily="18" charset="0"/>
              </a:rPr>
              <a:t>Bytes = 256 x 256 x 1 = 65536</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The quality largely depends on its </a:t>
            </a:r>
            <a:r>
              <a:rPr lang="en-US" altLang="en-US" sz="3200" dirty="0" smtClean="0">
                <a:solidFill>
                  <a:srgbClr val="0070C0"/>
                </a:solidFill>
                <a:latin typeface="Georgia" panose="02040502050405020303" pitchFamily="18" charset="0"/>
              </a:rPr>
              <a:t>resolution</a:t>
            </a:r>
          </a:p>
        </p:txBody>
      </p:sp>
    </p:spTree>
    <p:extLst>
      <p:ext uri="{BB962C8B-B14F-4D97-AF65-F5344CB8AC3E}">
        <p14:creationId xmlns:p14="http://schemas.microsoft.com/office/powerpoint/2010/main" val="3936440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Picture format</a:t>
            </a:r>
            <a:endParaRPr lang="en-US" sz="4800" dirty="0">
              <a:latin typeface="Georgia" panose="02040502050405020303" pitchFamily="18" charset="0"/>
            </a:endParaRPr>
          </a:p>
        </p:txBody>
      </p:sp>
      <p:pic>
        <p:nvPicPr>
          <p:cNvPr id="5" name="Picture 4"/>
          <p:cNvPicPr>
            <a:picLocks noChangeAspect="1"/>
          </p:cNvPicPr>
          <p:nvPr/>
        </p:nvPicPr>
        <p:blipFill>
          <a:blip r:embed="rId2"/>
          <a:stretch>
            <a:fillRect/>
          </a:stretch>
        </p:blipFill>
        <p:spPr>
          <a:xfrm>
            <a:off x="1126437" y="1612404"/>
            <a:ext cx="4401100" cy="441071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893335550"/>
              </p:ext>
            </p:extLst>
          </p:nvPr>
        </p:nvGraphicFramePr>
        <p:xfrm>
          <a:off x="5844211" y="1612404"/>
          <a:ext cx="5605670" cy="4114800"/>
        </p:xfrm>
        <a:graphic>
          <a:graphicData uri="http://schemas.openxmlformats.org/drawingml/2006/table">
            <a:tbl>
              <a:tblPr firstRow="1" bandRow="1">
                <a:tableStyleId>{5C22544A-7EE6-4342-B048-85BDC9FD1C3A}</a:tableStyleId>
              </a:tblPr>
              <a:tblGrid>
                <a:gridCol w="1285460"/>
                <a:gridCol w="1278835"/>
                <a:gridCol w="914401"/>
                <a:gridCol w="576469"/>
                <a:gridCol w="1550505"/>
              </a:tblGrid>
              <a:tr h="796729">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1</a:t>
                      </a:r>
                    </a:p>
                  </a:txBody>
                  <a:tcPr anchor="ctr" horzOverflow="overflow"/>
                </a:tc>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2</a:t>
                      </a:r>
                    </a:p>
                  </a:txBody>
                  <a:tcPr anchor="ctr" horzOverflow="overflow"/>
                </a:tc>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3</a:t>
                      </a:r>
                    </a:p>
                  </a:txBody>
                  <a:tcPr anchor="ctr" horzOverflow="overflow"/>
                </a:tc>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a:t>
                      </a:r>
                    </a:p>
                  </a:txBody>
                  <a:tcPr anchor="ctr" horzOverflow="overflow"/>
                </a:tc>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256</a:t>
                      </a:r>
                    </a:p>
                  </a:txBody>
                  <a:tcPr anchor="ctr" horzOverflow="overflow"/>
                </a:tc>
              </a:tr>
              <a:tr h="799701">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257</a:t>
                      </a:r>
                    </a:p>
                  </a:txBody>
                  <a:tcPr anchor="ctr" horzOverflow="overflow"/>
                </a:tc>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258</a:t>
                      </a:r>
                    </a:p>
                  </a:txBody>
                  <a:tcPr anchor="ctr" horzOverflow="overflow"/>
                </a:tc>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259</a:t>
                      </a:r>
                    </a:p>
                  </a:txBody>
                  <a:tcPr anchor="ctr" horzOverflow="overflow"/>
                </a:tc>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a:t>
                      </a:r>
                    </a:p>
                  </a:txBody>
                  <a:tcPr anchor="ctr" horzOverflow="overflow"/>
                </a:tc>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512</a:t>
                      </a:r>
                    </a:p>
                  </a:txBody>
                  <a:tcPr anchor="ctr" horzOverflow="overflow"/>
                </a:tc>
              </a:tr>
              <a:tr h="799701">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513</a:t>
                      </a:r>
                    </a:p>
                  </a:txBody>
                  <a:tcPr anchor="ctr" horzOverflow="overflow"/>
                </a:tc>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514</a:t>
                      </a:r>
                    </a:p>
                  </a:txBody>
                  <a:tcPr anchor="ctr" horzOverflow="overflow"/>
                </a:tc>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515</a:t>
                      </a:r>
                    </a:p>
                  </a:txBody>
                  <a:tcPr anchor="ctr" horzOverflow="overflow"/>
                </a:tc>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a:t>
                      </a:r>
                    </a:p>
                  </a:txBody>
                  <a:tcPr anchor="ctr" horzOverflow="overflow"/>
                </a:tc>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768</a:t>
                      </a:r>
                    </a:p>
                  </a:txBody>
                  <a:tcPr anchor="ctr" horzOverflow="overflow"/>
                </a:tc>
              </a:tr>
              <a:tr h="799701">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a:t>
                      </a:r>
                    </a:p>
                  </a:txBody>
                  <a:tcPr anchor="ctr" horzOverflow="overflow"/>
                </a:tc>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a:t>
                      </a:r>
                    </a:p>
                  </a:txBody>
                  <a:tcPr anchor="ctr" horzOverflow="overflow"/>
                </a:tc>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a:t>
                      </a:r>
                    </a:p>
                  </a:txBody>
                  <a:tcPr anchor="ctr" horzOverflow="overflow"/>
                </a:tc>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a:t>
                      </a:r>
                    </a:p>
                  </a:txBody>
                  <a:tcPr anchor="ctr" horzOverflow="overflow"/>
                </a:tc>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txBody>
                  <a:tcPr anchor="ctr" horzOverflow="overflow"/>
                </a:tc>
              </a:tr>
              <a:tr h="799701">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65,280</a:t>
                      </a:r>
                    </a:p>
                  </a:txBody>
                  <a:tcPr anchor="ctr" horzOverflow="overflow"/>
                </a:tc>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65,281</a:t>
                      </a:r>
                    </a:p>
                  </a:txBody>
                  <a:tcPr anchor="ctr" horzOverflow="overflow"/>
                </a:tc>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a:t>
                      </a:r>
                    </a:p>
                  </a:txBody>
                  <a:tcPr anchor="ctr" horzOverflow="overflow"/>
                </a:tc>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a:t>
                      </a:r>
                    </a:p>
                  </a:txBody>
                  <a:tcPr anchor="ctr" horzOverflow="overflow"/>
                </a:tc>
                <a:tc>
                  <a:txBody>
                    <a:bodyPr/>
                    <a:lstStyle>
                      <a:lvl1pPr>
                        <a:spcBef>
                          <a:spcPct val="20000"/>
                        </a:spcBef>
                        <a:defRPr sz="2800">
                          <a:solidFill>
                            <a:schemeClr val="accent2"/>
                          </a:solidFill>
                          <a:latin typeface="Lucida Grande CY" pitchFamily="20" charset="-52"/>
                        </a:defRPr>
                      </a:lvl1pPr>
                      <a:lvl2pPr>
                        <a:spcBef>
                          <a:spcPct val="20000"/>
                        </a:spcBef>
                        <a:defRPr sz="2400">
                          <a:solidFill>
                            <a:schemeClr val="accent2"/>
                          </a:solidFill>
                          <a:latin typeface="Lucida Grande CY" pitchFamily="20" charset="-52"/>
                        </a:defRPr>
                      </a:lvl2pPr>
                      <a:lvl3pPr>
                        <a:spcBef>
                          <a:spcPct val="20000"/>
                        </a:spcBef>
                        <a:defRPr sz="2000">
                          <a:solidFill>
                            <a:schemeClr val="accent2"/>
                          </a:solidFill>
                          <a:latin typeface="Lucida Grande CY" pitchFamily="20" charset="-52"/>
                        </a:defRPr>
                      </a:lvl3pPr>
                      <a:lvl4pPr>
                        <a:spcBef>
                          <a:spcPct val="20000"/>
                        </a:spcBef>
                        <a:defRPr>
                          <a:solidFill>
                            <a:schemeClr val="accent2"/>
                          </a:solidFill>
                          <a:latin typeface="Lucida Grande CY" pitchFamily="20" charset="-52"/>
                        </a:defRPr>
                      </a:lvl4pPr>
                      <a:lvl5pPr>
                        <a:spcBef>
                          <a:spcPct val="20000"/>
                        </a:spcBef>
                        <a:defRPr>
                          <a:solidFill>
                            <a:schemeClr val="accent2"/>
                          </a:solidFill>
                          <a:latin typeface="Lucida Grande CY" pitchFamily="20" charset="-52"/>
                        </a:defRPr>
                      </a:lvl5pPr>
                      <a:lvl6pPr fontAlgn="base">
                        <a:spcBef>
                          <a:spcPct val="20000"/>
                        </a:spcBef>
                        <a:spcAft>
                          <a:spcPct val="0"/>
                        </a:spcAft>
                        <a:defRPr>
                          <a:solidFill>
                            <a:schemeClr val="accent2"/>
                          </a:solidFill>
                          <a:latin typeface="Lucida Grande CY" pitchFamily="20" charset="-52"/>
                        </a:defRPr>
                      </a:lvl6pPr>
                      <a:lvl7pPr fontAlgn="base">
                        <a:spcBef>
                          <a:spcPct val="20000"/>
                        </a:spcBef>
                        <a:spcAft>
                          <a:spcPct val="0"/>
                        </a:spcAft>
                        <a:defRPr>
                          <a:solidFill>
                            <a:schemeClr val="accent2"/>
                          </a:solidFill>
                          <a:latin typeface="Lucida Grande CY" pitchFamily="20" charset="-52"/>
                        </a:defRPr>
                      </a:lvl7pPr>
                      <a:lvl8pPr fontAlgn="base">
                        <a:spcBef>
                          <a:spcPct val="20000"/>
                        </a:spcBef>
                        <a:spcAft>
                          <a:spcPct val="0"/>
                        </a:spcAft>
                        <a:defRPr>
                          <a:solidFill>
                            <a:schemeClr val="accent2"/>
                          </a:solidFill>
                          <a:latin typeface="Lucida Grande CY" pitchFamily="20" charset="-52"/>
                        </a:defRPr>
                      </a:lvl8pPr>
                      <a:lvl9pPr fontAlgn="base">
                        <a:spcBef>
                          <a:spcPct val="20000"/>
                        </a:spcBef>
                        <a:spcAft>
                          <a:spcPct val="0"/>
                        </a:spcAft>
                        <a:defRPr>
                          <a:solidFill>
                            <a:schemeClr val="accent2"/>
                          </a:solidFill>
                          <a:latin typeface="Lucida Grande CY" pitchFamily="20" charset="-5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65,536</a:t>
                      </a:r>
                    </a:p>
                  </a:txBody>
                  <a:tcPr anchor="ctr" horzOverflow="overflow"/>
                </a:tc>
              </a:tr>
            </a:tbl>
          </a:graphicData>
        </a:graphic>
      </p:graphicFrame>
    </p:spTree>
    <p:extLst>
      <p:ext uri="{BB962C8B-B14F-4D97-AF65-F5344CB8AC3E}">
        <p14:creationId xmlns:p14="http://schemas.microsoft.com/office/powerpoint/2010/main" val="435124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Picture format</a:t>
            </a:r>
            <a:endParaRPr lang="en-US" sz="4800" dirty="0">
              <a:latin typeface="Georgia" panose="02040502050405020303" pitchFamily="18" charset="0"/>
            </a:endParaRPr>
          </a:p>
        </p:txBody>
      </p:sp>
      <p:grpSp>
        <p:nvGrpSpPr>
          <p:cNvPr id="3" name="Group 2"/>
          <p:cNvGrpSpPr/>
          <p:nvPr/>
        </p:nvGrpSpPr>
        <p:grpSpPr>
          <a:xfrm>
            <a:off x="1593261" y="1249088"/>
            <a:ext cx="8707833" cy="5310856"/>
            <a:chOff x="1593261" y="1249088"/>
            <a:chExt cx="8707833" cy="5310856"/>
          </a:xfrm>
        </p:grpSpPr>
        <p:pic>
          <p:nvPicPr>
            <p:cNvPr id="16" name="Picture 4" descr="l4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177" y="1692965"/>
              <a:ext cx="2174875" cy="217487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l22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652" y="3969577"/>
              <a:ext cx="2184400" cy="21844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l12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2758" y="1692965"/>
              <a:ext cx="2159000" cy="2159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l81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2758" y="3982277"/>
              <a:ext cx="2159000" cy="2159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l8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6463" y="1692965"/>
              <a:ext cx="2133600" cy="2159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lenainv"/>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6463" y="3994977"/>
              <a:ext cx="2133600" cy="21336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 Box 10"/>
            <p:cNvSpPr txBox="1">
              <a:spLocks noChangeArrowheads="1"/>
            </p:cNvSpPr>
            <p:nvPr/>
          </p:nvSpPr>
          <p:spPr bwMode="auto">
            <a:xfrm>
              <a:off x="1723436" y="1249088"/>
              <a:ext cx="2829622"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en-US" sz="2400" b="1" dirty="0"/>
                <a:t>256x256, 4 bit, 32 kB</a:t>
              </a:r>
            </a:p>
          </p:txBody>
        </p:sp>
        <p:sp>
          <p:nvSpPr>
            <p:cNvPr id="23" name="Text Box 11"/>
            <p:cNvSpPr txBox="1">
              <a:spLocks noChangeArrowheads="1"/>
            </p:cNvSpPr>
            <p:nvPr/>
          </p:nvSpPr>
          <p:spPr bwMode="auto">
            <a:xfrm>
              <a:off x="4675200" y="1249088"/>
              <a:ext cx="267413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en-US" sz="2400" b="1" dirty="0"/>
                <a:t>256x256, 1 bit, 8 kB</a:t>
              </a:r>
            </a:p>
          </p:txBody>
        </p:sp>
        <p:sp>
          <p:nvSpPr>
            <p:cNvPr id="24" name="Text Box 13"/>
            <p:cNvSpPr txBox="1">
              <a:spLocks noChangeArrowheads="1"/>
            </p:cNvSpPr>
            <p:nvPr/>
          </p:nvSpPr>
          <p:spPr bwMode="auto">
            <a:xfrm>
              <a:off x="7471472" y="1249088"/>
              <a:ext cx="2829622"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en-US" sz="2400" b="1" dirty="0"/>
                <a:t>256x256, 4 bit, 32 kB</a:t>
              </a:r>
            </a:p>
          </p:txBody>
        </p:sp>
        <p:sp>
          <p:nvSpPr>
            <p:cNvPr id="25" name="Text Box 14"/>
            <p:cNvSpPr txBox="1">
              <a:spLocks noChangeArrowheads="1"/>
            </p:cNvSpPr>
            <p:nvPr/>
          </p:nvSpPr>
          <p:spPr bwMode="auto">
            <a:xfrm>
              <a:off x="4532367" y="6098278"/>
              <a:ext cx="2829622"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en-US" sz="2400" b="1" dirty="0"/>
                <a:t>128x128, 4 bit, 16 kB</a:t>
              </a:r>
            </a:p>
          </p:txBody>
        </p:sp>
        <p:sp>
          <p:nvSpPr>
            <p:cNvPr id="26" name="Text Box 15"/>
            <p:cNvSpPr txBox="1">
              <a:spLocks noChangeArrowheads="1"/>
            </p:cNvSpPr>
            <p:nvPr/>
          </p:nvSpPr>
          <p:spPr bwMode="auto">
            <a:xfrm>
              <a:off x="1593261" y="6098279"/>
              <a:ext cx="2829622"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en-US" sz="2400" b="1" dirty="0"/>
                <a:t>256x256, 2 bit, 32 kB</a:t>
              </a:r>
            </a:p>
          </p:txBody>
        </p:sp>
        <p:sp>
          <p:nvSpPr>
            <p:cNvPr id="27" name="Text Box 16"/>
            <p:cNvSpPr txBox="1">
              <a:spLocks noChangeArrowheads="1"/>
            </p:cNvSpPr>
            <p:nvPr/>
          </p:nvSpPr>
          <p:spPr bwMode="auto">
            <a:xfrm>
              <a:off x="7471472" y="6098278"/>
              <a:ext cx="2829622"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en-US" sz="2400" b="1" dirty="0"/>
                <a:t>256x256, 8 bit, 65 kB</a:t>
              </a:r>
            </a:p>
          </p:txBody>
        </p:sp>
      </p:grpSp>
    </p:spTree>
    <p:extLst>
      <p:ext uri="{BB962C8B-B14F-4D97-AF65-F5344CB8AC3E}">
        <p14:creationId xmlns:p14="http://schemas.microsoft.com/office/powerpoint/2010/main" val="1952618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Picture format</a:t>
            </a:r>
            <a:endParaRPr lang="en-US" sz="4800" dirty="0">
              <a:latin typeface="Georgia" panose="02040502050405020303" pitchFamily="18" charset="0"/>
            </a:endParaRPr>
          </a:p>
        </p:txBody>
      </p:sp>
      <p:sp>
        <p:nvSpPr>
          <p:cNvPr id="4" name="Rectangle 3"/>
          <p:cNvSpPr/>
          <p:nvPr/>
        </p:nvSpPr>
        <p:spPr>
          <a:xfrm>
            <a:off x="1524000" y="1374294"/>
            <a:ext cx="9144000" cy="4927118"/>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Color is represented on a computer by using varying amounts of </a:t>
            </a:r>
            <a:r>
              <a:rPr lang="en-US" altLang="en-US" sz="3200" dirty="0" smtClean="0">
                <a:solidFill>
                  <a:srgbClr val="FF0000"/>
                </a:solidFill>
                <a:latin typeface="Georgia" panose="02040502050405020303" pitchFamily="18" charset="0"/>
              </a:rPr>
              <a:t>red</a:t>
            </a:r>
            <a:r>
              <a:rPr lang="en-US" altLang="en-US" sz="3200" dirty="0" smtClean="0">
                <a:latin typeface="Georgia" panose="02040502050405020303" pitchFamily="18" charset="0"/>
              </a:rPr>
              <a:t>, </a:t>
            </a:r>
            <a:r>
              <a:rPr lang="en-US" altLang="en-US" sz="3200" dirty="0" smtClean="0">
                <a:solidFill>
                  <a:srgbClr val="00B050"/>
                </a:solidFill>
                <a:latin typeface="Georgia" panose="02040502050405020303" pitchFamily="18" charset="0"/>
              </a:rPr>
              <a:t>green</a:t>
            </a:r>
            <a:r>
              <a:rPr lang="en-US" altLang="en-US" sz="3200" dirty="0" smtClean="0">
                <a:latin typeface="Georgia" panose="02040502050405020303" pitchFamily="18" charset="0"/>
              </a:rPr>
              <a:t> and </a:t>
            </a:r>
            <a:r>
              <a:rPr lang="en-US" altLang="en-US" sz="3200" dirty="0">
                <a:solidFill>
                  <a:srgbClr val="0070C0"/>
                </a:solidFill>
                <a:latin typeface="Georgia" panose="02040502050405020303" pitchFamily="18" charset="0"/>
              </a:rPr>
              <a:t>blue</a:t>
            </a:r>
            <a:r>
              <a:rPr lang="en-US" altLang="en-US" sz="3200" dirty="0" smtClean="0">
                <a:solidFill>
                  <a:srgbClr val="0070C0"/>
                </a:solidFill>
                <a:latin typeface="Georgia" panose="02040502050405020303" pitchFamily="18" charset="0"/>
              </a:rPr>
              <a:t> </a:t>
            </a:r>
            <a:r>
              <a:rPr lang="en-US" altLang="en-US" sz="3200" dirty="0" smtClean="0">
                <a:latin typeface="Georgia" panose="02040502050405020303" pitchFamily="18" charset="0"/>
              </a:rPr>
              <a:t>light</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These are the primary colors of what's called "additive" color - by adding percentages of red, green and blue, any color can be created</a:t>
            </a:r>
          </a:p>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In the simplest sort of bitmapped image, each pixel is represented by three numbers to store the amounts of red, green and blue light that define the color of the pixel in question</a:t>
            </a:r>
          </a:p>
        </p:txBody>
      </p:sp>
    </p:spTree>
    <p:extLst>
      <p:ext uri="{BB962C8B-B14F-4D97-AF65-F5344CB8AC3E}">
        <p14:creationId xmlns:p14="http://schemas.microsoft.com/office/powerpoint/2010/main" val="2531417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Picture format</a:t>
            </a:r>
            <a:endParaRPr lang="en-US" sz="4800" dirty="0">
              <a:latin typeface="Georgia" panose="02040502050405020303" pitchFamily="18" charset="0"/>
            </a:endParaRPr>
          </a:p>
        </p:txBody>
      </p:sp>
      <p:sp>
        <p:nvSpPr>
          <p:cNvPr id="4" name="Rectangle 3"/>
          <p:cNvSpPr/>
          <p:nvPr/>
        </p:nvSpPr>
        <p:spPr>
          <a:xfrm>
            <a:off x="1663148" y="5196329"/>
            <a:ext cx="9144000" cy="1135311"/>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3200" dirty="0">
                <a:latin typeface="Georgia" panose="02040502050405020303" pitchFamily="18" charset="0"/>
              </a:rPr>
              <a:t>T</a:t>
            </a:r>
            <a:r>
              <a:rPr lang="en-US" altLang="en-US" sz="3200" dirty="0" smtClean="0">
                <a:latin typeface="Georgia" panose="02040502050405020303" pitchFamily="18" charset="0"/>
              </a:rPr>
              <a:t>he different color intensities can be used to make different colors</a:t>
            </a:r>
          </a:p>
        </p:txBody>
      </p:sp>
      <p:pic>
        <p:nvPicPr>
          <p:cNvPr id="3" name="Picture 2"/>
          <p:cNvPicPr>
            <a:picLocks noChangeAspect="1"/>
          </p:cNvPicPr>
          <p:nvPr/>
        </p:nvPicPr>
        <p:blipFill>
          <a:blip r:embed="rId2"/>
          <a:stretch>
            <a:fillRect/>
          </a:stretch>
        </p:blipFill>
        <p:spPr>
          <a:xfrm>
            <a:off x="1445173" y="1341989"/>
            <a:ext cx="9222827" cy="3468550"/>
          </a:xfrm>
          <a:prstGeom prst="rect">
            <a:avLst/>
          </a:prstGeom>
        </p:spPr>
      </p:pic>
    </p:spTree>
    <p:extLst>
      <p:ext uri="{BB962C8B-B14F-4D97-AF65-F5344CB8AC3E}">
        <p14:creationId xmlns:p14="http://schemas.microsoft.com/office/powerpoint/2010/main" val="1297266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Pixel</a:t>
            </a:r>
            <a:endParaRPr lang="en-US" sz="4800" dirty="0">
              <a:latin typeface="Georgia" panose="02040502050405020303" pitchFamily="18" charset="0"/>
            </a:endParaRPr>
          </a:p>
        </p:txBody>
      </p:sp>
      <p:sp>
        <p:nvSpPr>
          <p:cNvPr id="4" name="Rectangle 3"/>
          <p:cNvSpPr/>
          <p:nvPr/>
        </p:nvSpPr>
        <p:spPr>
          <a:xfrm>
            <a:off x="1524000" y="4077739"/>
            <a:ext cx="9468678" cy="3681008"/>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Short for </a:t>
            </a:r>
            <a:r>
              <a:rPr lang="en-US" altLang="en-US" sz="3200" i="1" dirty="0" smtClean="0">
                <a:solidFill>
                  <a:srgbClr val="0070C0"/>
                </a:solidFill>
                <a:latin typeface="Georgia" panose="02040502050405020303" pitchFamily="18" charset="0"/>
              </a:rPr>
              <a:t>Picture Element</a:t>
            </a:r>
            <a:r>
              <a:rPr lang="en-US" altLang="en-US" sz="3200" dirty="0" smtClean="0">
                <a:latin typeface="Georgia" panose="02040502050405020303" pitchFamily="18" charset="0"/>
              </a:rPr>
              <a:t>, a pixel is a single point in a graphic image</a:t>
            </a:r>
          </a:p>
          <a:p>
            <a:pPr marL="800100" lvl="1" indent="-342900">
              <a:lnSpc>
                <a:spcPct val="110000"/>
              </a:lnSpc>
              <a:buFont typeface="Arial" panose="020B0604020202020204" pitchFamily="34" charset="0"/>
              <a:buChar char="•"/>
            </a:pPr>
            <a:r>
              <a:rPr lang="en-US" altLang="en-US" sz="2800" dirty="0" smtClean="0">
                <a:latin typeface="Georgia" panose="02040502050405020303" pitchFamily="18" charset="0"/>
              </a:rPr>
              <a:t>The word "</a:t>
            </a:r>
            <a:r>
              <a:rPr lang="en-US" altLang="en-US" sz="2800" dirty="0" smtClean="0">
                <a:solidFill>
                  <a:srgbClr val="0070C0"/>
                </a:solidFill>
                <a:latin typeface="Georgia" panose="02040502050405020303" pitchFamily="18" charset="0"/>
              </a:rPr>
              <a:t>pixel</a:t>
            </a:r>
            <a:r>
              <a:rPr lang="en-US" altLang="en-US" sz="2800" dirty="0" smtClean="0">
                <a:latin typeface="Georgia" panose="02040502050405020303" pitchFamily="18" charset="0"/>
              </a:rPr>
              <a:t>" was first published in 1965 by Frederic C. Billingsley</a:t>
            </a:r>
          </a:p>
          <a:p>
            <a:pPr marL="800100" lvl="1" indent="-342900">
              <a:lnSpc>
                <a:spcPct val="110000"/>
              </a:lnSpc>
              <a:buFont typeface="Arial" panose="020B0604020202020204" pitchFamily="34" charset="0"/>
              <a:buChar char="•"/>
            </a:pPr>
            <a:r>
              <a:rPr lang="en-US" altLang="en-US" sz="2800" dirty="0" smtClean="0">
                <a:latin typeface="Georgia" panose="02040502050405020303" pitchFamily="18" charset="0"/>
              </a:rPr>
              <a:t> The word </a:t>
            </a:r>
            <a:r>
              <a:rPr lang="en-US" altLang="en-US" sz="2800" dirty="0" smtClean="0">
                <a:solidFill>
                  <a:srgbClr val="0070C0"/>
                </a:solidFill>
                <a:latin typeface="Georgia" panose="02040502050405020303" pitchFamily="18" charset="0"/>
              </a:rPr>
              <a:t>pix</a:t>
            </a:r>
            <a:r>
              <a:rPr lang="en-US" altLang="en-US" sz="2800" dirty="0" smtClean="0">
                <a:latin typeface="Georgia" panose="02040502050405020303" pitchFamily="18" charset="0"/>
              </a:rPr>
              <a:t> appeared in </a:t>
            </a:r>
            <a:r>
              <a:rPr lang="en-US" altLang="en-US" sz="2800" i="1" dirty="0" smtClean="0">
                <a:latin typeface="Georgia" panose="02040502050405020303" pitchFamily="18" charset="0"/>
              </a:rPr>
              <a:t>Variety</a:t>
            </a:r>
            <a:r>
              <a:rPr lang="en-US" altLang="en-US" sz="2800" dirty="0" smtClean="0">
                <a:latin typeface="Georgia" panose="02040502050405020303" pitchFamily="18" charset="0"/>
              </a:rPr>
              <a:t> magazine in 1932</a:t>
            </a:r>
          </a:p>
          <a:p>
            <a:pPr marL="342900" indent="-342900">
              <a:lnSpc>
                <a:spcPct val="110000"/>
              </a:lnSpc>
              <a:buFont typeface="Arial" panose="020B0604020202020204" pitchFamily="34" charset="0"/>
              <a:buChar char="•"/>
            </a:pPr>
            <a:endParaRPr lang="en-US" altLang="en-US" sz="3200" dirty="0" smtClean="0">
              <a:latin typeface="Georgia" panose="02040502050405020303" pitchFamily="18" charset="0"/>
            </a:endParaRPr>
          </a:p>
          <a:p>
            <a:pPr marL="342900" indent="-342900">
              <a:lnSpc>
                <a:spcPct val="110000"/>
              </a:lnSpc>
              <a:buFont typeface="Arial" panose="020B0604020202020204" pitchFamily="34" charset="0"/>
              <a:buChar char="•"/>
            </a:pPr>
            <a:endParaRPr lang="en-US" altLang="en-US" sz="3200" i="1" dirty="0" smtClean="0">
              <a:solidFill>
                <a:srgbClr val="0070C0"/>
              </a:solidFill>
              <a:latin typeface="Georgia" panose="02040502050405020303" pitchFamily="18" charset="0"/>
            </a:endParaRPr>
          </a:p>
        </p:txBody>
      </p:sp>
      <p:pic>
        <p:nvPicPr>
          <p:cNvPr id="5" name="Picture 4"/>
          <p:cNvPicPr>
            <a:picLocks noChangeAspect="1"/>
          </p:cNvPicPr>
          <p:nvPr/>
        </p:nvPicPr>
        <p:blipFill>
          <a:blip r:embed="rId2"/>
          <a:stretch>
            <a:fillRect/>
          </a:stretch>
        </p:blipFill>
        <p:spPr>
          <a:xfrm>
            <a:off x="4205701" y="1344064"/>
            <a:ext cx="4105275" cy="2733675"/>
          </a:xfrm>
          <a:prstGeom prst="rect">
            <a:avLst/>
          </a:prstGeom>
        </p:spPr>
      </p:pic>
    </p:spTree>
    <p:extLst>
      <p:ext uri="{BB962C8B-B14F-4D97-AF65-F5344CB8AC3E}">
        <p14:creationId xmlns:p14="http://schemas.microsoft.com/office/powerpoint/2010/main" val="3967229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Pixel (BPP)</a:t>
            </a:r>
            <a:endParaRPr lang="en-US" sz="4800" dirty="0">
              <a:latin typeface="Georgia" panose="02040502050405020303" pitchFamily="18" charset="0"/>
            </a:endParaRPr>
          </a:p>
        </p:txBody>
      </p:sp>
      <p:sp>
        <p:nvSpPr>
          <p:cNvPr id="4" name="Rectangle 3"/>
          <p:cNvSpPr/>
          <p:nvPr/>
        </p:nvSpPr>
        <p:spPr>
          <a:xfrm>
            <a:off x="1524000" y="1274904"/>
            <a:ext cx="9144000" cy="5509200"/>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The number of </a:t>
            </a:r>
            <a:r>
              <a:rPr lang="en-US" altLang="en-US" sz="3200" dirty="0" smtClean="0">
                <a:solidFill>
                  <a:srgbClr val="0070C0"/>
                </a:solidFill>
                <a:latin typeface="Georgia" panose="02040502050405020303" pitchFamily="18" charset="0"/>
              </a:rPr>
              <a:t>bits</a:t>
            </a:r>
            <a:r>
              <a:rPr lang="en-US" altLang="en-US" sz="3200" dirty="0" smtClean="0">
                <a:latin typeface="Georgia" panose="02040502050405020303" pitchFamily="18" charset="0"/>
              </a:rPr>
              <a:t> used to represent each </a:t>
            </a:r>
            <a:r>
              <a:rPr lang="en-US" altLang="en-US" sz="3200" dirty="0" smtClean="0">
                <a:solidFill>
                  <a:srgbClr val="0070C0"/>
                </a:solidFill>
                <a:latin typeface="Georgia" panose="02040502050405020303" pitchFamily="18" charset="0"/>
              </a:rPr>
              <a:t>pixel</a:t>
            </a:r>
            <a:r>
              <a:rPr lang="en-US" altLang="en-US" sz="3200" dirty="0" smtClean="0">
                <a:latin typeface="Georgia" panose="02040502050405020303" pitchFamily="18" charset="0"/>
              </a:rPr>
              <a:t> determines how many colors or shades of gray can be displayed. </a:t>
            </a:r>
          </a:p>
          <a:p>
            <a:pPr marL="800100" lvl="1" indent="-342900">
              <a:lnSpc>
                <a:spcPct val="110000"/>
              </a:lnSpc>
              <a:buFont typeface="Arial" panose="020B0604020202020204" pitchFamily="34" charset="0"/>
              <a:buChar char="•"/>
            </a:pPr>
            <a:r>
              <a:rPr lang="en-US" altLang="en-US" sz="3200" dirty="0" smtClean="0">
                <a:solidFill>
                  <a:srgbClr val="0070C0"/>
                </a:solidFill>
                <a:latin typeface="Georgia" panose="02040502050405020303" pitchFamily="18" charset="0"/>
              </a:rPr>
              <a:t>1 </a:t>
            </a:r>
            <a:r>
              <a:rPr lang="en-US" altLang="en-US" sz="3200" dirty="0" err="1" smtClean="0">
                <a:solidFill>
                  <a:srgbClr val="0070C0"/>
                </a:solidFill>
                <a:latin typeface="Georgia" panose="02040502050405020303" pitchFamily="18" charset="0"/>
              </a:rPr>
              <a:t>bpp</a:t>
            </a:r>
            <a:r>
              <a:rPr lang="en-US" altLang="en-US" sz="3200" dirty="0" smtClean="0">
                <a:latin typeface="Georgia" panose="02040502050405020303" pitchFamily="18" charset="0"/>
              </a:rPr>
              <a:t>, 2</a:t>
            </a:r>
            <a:r>
              <a:rPr lang="en-US" altLang="en-US" sz="3200" baseline="30000" dirty="0" smtClean="0">
                <a:latin typeface="Georgia" panose="02040502050405020303" pitchFamily="18" charset="0"/>
              </a:rPr>
              <a:t>1</a:t>
            </a:r>
            <a:r>
              <a:rPr lang="en-US" altLang="en-US" sz="3200" dirty="0" smtClean="0">
                <a:latin typeface="Georgia" panose="02040502050405020303" pitchFamily="18" charset="0"/>
              </a:rPr>
              <a:t> = 2 colors (monochrome)</a:t>
            </a:r>
          </a:p>
          <a:p>
            <a:pPr marL="800100" lvl="1" indent="-342900">
              <a:lnSpc>
                <a:spcPct val="110000"/>
              </a:lnSpc>
              <a:buFont typeface="Arial" panose="020B0604020202020204" pitchFamily="34" charset="0"/>
              <a:buChar char="•"/>
            </a:pPr>
            <a:r>
              <a:rPr lang="en-US" altLang="en-US" sz="3200" dirty="0" smtClean="0">
                <a:solidFill>
                  <a:srgbClr val="0070C0"/>
                </a:solidFill>
                <a:latin typeface="Georgia" panose="02040502050405020303" pitchFamily="18" charset="0"/>
              </a:rPr>
              <a:t>2 </a:t>
            </a:r>
            <a:r>
              <a:rPr lang="en-US" altLang="en-US" sz="3200" dirty="0" err="1" smtClean="0">
                <a:solidFill>
                  <a:srgbClr val="0070C0"/>
                </a:solidFill>
                <a:latin typeface="Georgia" panose="02040502050405020303" pitchFamily="18" charset="0"/>
              </a:rPr>
              <a:t>bpp</a:t>
            </a:r>
            <a:r>
              <a:rPr lang="en-US" altLang="en-US" sz="3200" dirty="0" smtClean="0">
                <a:latin typeface="Georgia" panose="02040502050405020303" pitchFamily="18" charset="0"/>
              </a:rPr>
              <a:t>, 2</a:t>
            </a:r>
            <a:r>
              <a:rPr lang="en-US" altLang="en-US" sz="3200" baseline="30000" dirty="0" smtClean="0">
                <a:latin typeface="Georgia" panose="02040502050405020303" pitchFamily="18" charset="0"/>
              </a:rPr>
              <a:t>2</a:t>
            </a:r>
            <a:r>
              <a:rPr lang="en-US" altLang="en-US" sz="3200" dirty="0" smtClean="0">
                <a:latin typeface="Georgia" panose="02040502050405020303" pitchFamily="18" charset="0"/>
              </a:rPr>
              <a:t> = 4 colors</a:t>
            </a:r>
          </a:p>
          <a:p>
            <a:pPr marL="800100" lvl="1" indent="-342900">
              <a:lnSpc>
                <a:spcPct val="110000"/>
              </a:lnSpc>
              <a:buFont typeface="Arial" panose="020B0604020202020204" pitchFamily="34" charset="0"/>
              <a:buChar char="•"/>
            </a:pPr>
            <a:r>
              <a:rPr lang="en-US" altLang="en-US" sz="3200" dirty="0" smtClean="0">
                <a:solidFill>
                  <a:srgbClr val="0070C0"/>
                </a:solidFill>
                <a:latin typeface="Georgia" panose="02040502050405020303" pitchFamily="18" charset="0"/>
              </a:rPr>
              <a:t>3 </a:t>
            </a:r>
            <a:r>
              <a:rPr lang="en-US" altLang="en-US" sz="3200" dirty="0" err="1" smtClean="0">
                <a:solidFill>
                  <a:srgbClr val="0070C0"/>
                </a:solidFill>
                <a:latin typeface="Georgia" panose="02040502050405020303" pitchFamily="18" charset="0"/>
              </a:rPr>
              <a:t>bpp</a:t>
            </a:r>
            <a:r>
              <a:rPr lang="en-US" altLang="en-US" sz="3200" dirty="0" smtClean="0">
                <a:latin typeface="Georgia" panose="02040502050405020303" pitchFamily="18" charset="0"/>
              </a:rPr>
              <a:t>, 2</a:t>
            </a:r>
            <a:r>
              <a:rPr lang="en-US" altLang="en-US" sz="3200" baseline="30000" dirty="0" smtClean="0">
                <a:latin typeface="Georgia" panose="02040502050405020303" pitchFamily="18" charset="0"/>
              </a:rPr>
              <a:t>3</a:t>
            </a:r>
            <a:r>
              <a:rPr lang="en-US" altLang="en-US" sz="3200" dirty="0" smtClean="0">
                <a:latin typeface="Georgia" panose="02040502050405020303" pitchFamily="18" charset="0"/>
              </a:rPr>
              <a:t> = 8 colors</a:t>
            </a:r>
          </a:p>
          <a:p>
            <a:pPr marL="800100" lvl="1" indent="-342900">
              <a:lnSpc>
                <a:spcPct val="110000"/>
              </a:lnSpc>
              <a:buFont typeface="Arial" panose="020B0604020202020204" pitchFamily="34" charset="0"/>
              <a:buChar char="•"/>
            </a:pPr>
            <a:r>
              <a:rPr lang="en-US" altLang="en-US" sz="3200" dirty="0" smtClean="0">
                <a:latin typeface="Georgia" panose="02040502050405020303" pitchFamily="18" charset="0"/>
              </a:rPr>
              <a:t>...</a:t>
            </a:r>
          </a:p>
          <a:p>
            <a:pPr marL="800100" lvl="1" indent="-342900">
              <a:lnSpc>
                <a:spcPct val="110000"/>
              </a:lnSpc>
              <a:buFont typeface="Arial" panose="020B0604020202020204" pitchFamily="34" charset="0"/>
              <a:buChar char="•"/>
            </a:pPr>
            <a:r>
              <a:rPr lang="en-US" altLang="en-US" sz="3200" dirty="0" smtClean="0">
                <a:solidFill>
                  <a:srgbClr val="0070C0"/>
                </a:solidFill>
                <a:latin typeface="Georgia" panose="02040502050405020303" pitchFamily="18" charset="0"/>
              </a:rPr>
              <a:t>8 </a:t>
            </a:r>
            <a:r>
              <a:rPr lang="en-US" altLang="en-US" sz="3200" dirty="0" err="1" smtClean="0">
                <a:solidFill>
                  <a:srgbClr val="0070C0"/>
                </a:solidFill>
                <a:latin typeface="Georgia" panose="02040502050405020303" pitchFamily="18" charset="0"/>
              </a:rPr>
              <a:t>bpp</a:t>
            </a:r>
            <a:r>
              <a:rPr lang="en-US" altLang="en-US" sz="3200" dirty="0" smtClean="0">
                <a:latin typeface="Georgia" panose="02040502050405020303" pitchFamily="18" charset="0"/>
              </a:rPr>
              <a:t>, 2</a:t>
            </a:r>
            <a:r>
              <a:rPr lang="en-US" altLang="en-US" sz="3200" baseline="30000" dirty="0" smtClean="0">
                <a:latin typeface="Georgia" panose="02040502050405020303" pitchFamily="18" charset="0"/>
              </a:rPr>
              <a:t>8</a:t>
            </a:r>
            <a:r>
              <a:rPr lang="en-US" altLang="en-US" sz="3200" dirty="0" smtClean="0">
                <a:latin typeface="Georgia" panose="02040502050405020303" pitchFamily="18" charset="0"/>
              </a:rPr>
              <a:t> = 256 colors</a:t>
            </a:r>
          </a:p>
          <a:p>
            <a:pPr marL="800100" lvl="1" indent="-342900">
              <a:lnSpc>
                <a:spcPct val="110000"/>
              </a:lnSpc>
              <a:buFont typeface="Arial" panose="020B0604020202020204" pitchFamily="34" charset="0"/>
              <a:buChar char="•"/>
            </a:pPr>
            <a:r>
              <a:rPr lang="en-US" altLang="en-US" sz="3200" dirty="0" smtClean="0">
                <a:solidFill>
                  <a:srgbClr val="0070C0"/>
                </a:solidFill>
                <a:latin typeface="Georgia" panose="02040502050405020303" pitchFamily="18" charset="0"/>
              </a:rPr>
              <a:t>16 </a:t>
            </a:r>
            <a:r>
              <a:rPr lang="en-US" altLang="en-US" sz="3200" dirty="0" err="1" smtClean="0">
                <a:solidFill>
                  <a:srgbClr val="0070C0"/>
                </a:solidFill>
                <a:latin typeface="Georgia" panose="02040502050405020303" pitchFamily="18" charset="0"/>
              </a:rPr>
              <a:t>bpp</a:t>
            </a:r>
            <a:r>
              <a:rPr lang="en-US" altLang="en-US" sz="3200" dirty="0" smtClean="0">
                <a:latin typeface="Georgia" panose="02040502050405020303" pitchFamily="18" charset="0"/>
              </a:rPr>
              <a:t>, 2</a:t>
            </a:r>
            <a:r>
              <a:rPr lang="en-US" altLang="en-US" sz="3200" baseline="30000" dirty="0" smtClean="0">
                <a:latin typeface="Georgia" panose="02040502050405020303" pitchFamily="18" charset="0"/>
              </a:rPr>
              <a:t>16</a:t>
            </a:r>
            <a:r>
              <a:rPr lang="en-US" altLang="en-US" sz="3200" dirty="0" smtClean="0">
                <a:latin typeface="Georgia" panose="02040502050405020303" pitchFamily="18" charset="0"/>
              </a:rPr>
              <a:t> = 65,536 colors ("</a:t>
            </a:r>
            <a:r>
              <a:rPr lang="en-US" altLang="en-US" sz="3200" dirty="0" err="1" smtClean="0">
                <a:latin typeface="Georgia" panose="02040502050405020303" pitchFamily="18" charset="0"/>
              </a:rPr>
              <a:t>Highcolor</a:t>
            </a:r>
            <a:r>
              <a:rPr lang="en-US" altLang="en-US" sz="3200" dirty="0" smtClean="0">
                <a:latin typeface="Georgia" panose="02040502050405020303" pitchFamily="18" charset="0"/>
              </a:rPr>
              <a:t>" )</a:t>
            </a:r>
          </a:p>
          <a:p>
            <a:pPr marL="800100" lvl="1" indent="-342900">
              <a:lnSpc>
                <a:spcPct val="110000"/>
              </a:lnSpc>
              <a:buFont typeface="Arial" panose="020B0604020202020204" pitchFamily="34" charset="0"/>
              <a:buChar char="•"/>
            </a:pPr>
            <a:r>
              <a:rPr lang="en-US" altLang="en-US" sz="3200" dirty="0" smtClean="0">
                <a:solidFill>
                  <a:srgbClr val="0070C0"/>
                </a:solidFill>
                <a:latin typeface="Georgia" panose="02040502050405020303" pitchFamily="18" charset="0"/>
              </a:rPr>
              <a:t>24 </a:t>
            </a:r>
            <a:r>
              <a:rPr lang="en-US" altLang="en-US" sz="3200" dirty="0" err="1" smtClean="0">
                <a:solidFill>
                  <a:srgbClr val="0070C0"/>
                </a:solidFill>
                <a:latin typeface="Georgia" panose="02040502050405020303" pitchFamily="18" charset="0"/>
              </a:rPr>
              <a:t>bpp</a:t>
            </a:r>
            <a:r>
              <a:rPr lang="en-US" altLang="en-US" sz="3200" dirty="0" smtClean="0">
                <a:latin typeface="Georgia" panose="02040502050405020303" pitchFamily="18" charset="0"/>
              </a:rPr>
              <a:t>, 2</a:t>
            </a:r>
            <a:r>
              <a:rPr lang="en-US" altLang="en-US" sz="3200" baseline="30000" dirty="0" smtClean="0">
                <a:latin typeface="Georgia" panose="02040502050405020303" pitchFamily="18" charset="0"/>
              </a:rPr>
              <a:t>24</a:t>
            </a:r>
            <a:r>
              <a:rPr lang="en-US" altLang="en-US" sz="3200" dirty="0" smtClean="0">
                <a:latin typeface="Georgia" panose="02040502050405020303" pitchFamily="18" charset="0"/>
              </a:rPr>
              <a:t> = 16,777,216 colors ("</a:t>
            </a:r>
            <a:r>
              <a:rPr lang="en-US" altLang="en-US" sz="3200" dirty="0" err="1" smtClean="0">
                <a:latin typeface="Georgia" panose="02040502050405020303" pitchFamily="18" charset="0"/>
              </a:rPr>
              <a:t>Truecolor</a:t>
            </a:r>
            <a:r>
              <a:rPr lang="en-US" altLang="en-US" sz="3200" dirty="0" smtClean="0">
                <a:latin typeface="Georgia" panose="02040502050405020303" pitchFamily="18" charset="0"/>
              </a:rPr>
              <a:t>")</a:t>
            </a:r>
          </a:p>
        </p:txBody>
      </p:sp>
      <p:pic>
        <p:nvPicPr>
          <p:cNvPr id="3" name="Picture 2"/>
          <p:cNvPicPr>
            <a:picLocks noChangeAspect="1"/>
          </p:cNvPicPr>
          <p:nvPr/>
        </p:nvPicPr>
        <p:blipFill>
          <a:blip r:embed="rId2"/>
          <a:stretch>
            <a:fillRect/>
          </a:stretch>
        </p:blipFill>
        <p:spPr>
          <a:xfrm>
            <a:off x="7056782" y="3590626"/>
            <a:ext cx="4757761" cy="1587611"/>
          </a:xfrm>
          <a:prstGeom prst="rect">
            <a:avLst/>
          </a:prstGeom>
        </p:spPr>
      </p:pic>
    </p:spTree>
    <p:extLst>
      <p:ext uri="{BB962C8B-B14F-4D97-AF65-F5344CB8AC3E}">
        <p14:creationId xmlns:p14="http://schemas.microsoft.com/office/powerpoint/2010/main" val="2578029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585"/>
            <a:ext cx="9144000" cy="816429"/>
          </a:xfrm>
          <a:solidFill>
            <a:schemeClr val="accent1">
              <a:lumMod val="20000"/>
              <a:lumOff val="80000"/>
            </a:schemeClr>
          </a:solidFill>
        </p:spPr>
        <p:txBody>
          <a:bodyPr>
            <a:normAutofit/>
          </a:bodyPr>
          <a:lstStyle/>
          <a:p>
            <a:r>
              <a:rPr lang="en-US" altLang="en-US" sz="4800" dirty="0" smtClean="0">
                <a:latin typeface="Georgia" panose="02040502050405020303" pitchFamily="18" charset="0"/>
              </a:rPr>
              <a:t>Pixel geometry</a:t>
            </a:r>
            <a:endParaRPr lang="en-US" sz="4800" dirty="0">
              <a:latin typeface="Georgia" panose="02040502050405020303" pitchFamily="18" charset="0"/>
            </a:endParaRPr>
          </a:p>
        </p:txBody>
      </p:sp>
      <p:sp>
        <p:nvSpPr>
          <p:cNvPr id="4" name="Rectangle 3"/>
          <p:cNvSpPr/>
          <p:nvPr/>
        </p:nvSpPr>
        <p:spPr>
          <a:xfrm>
            <a:off x="1524000" y="1374294"/>
            <a:ext cx="9144000" cy="3342453"/>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3200" dirty="0" smtClean="0">
                <a:latin typeface="Georgia" panose="02040502050405020303" pitchFamily="18" charset="0"/>
              </a:rPr>
              <a:t>On color monitors, each pixel is actually composed of three dots -- a red, a blue, and a green one. Ideally, the three dots should all converge at the same point, but all monitors have some convergence error that can make color pixels appear fuzzy.</a:t>
            </a:r>
            <a:endParaRPr lang="en-US" sz="2600" dirty="0">
              <a:latin typeface="Georgia" panose="02040502050405020303" pitchFamily="18" charset="0"/>
            </a:endParaRPr>
          </a:p>
        </p:txBody>
      </p:sp>
      <p:grpSp>
        <p:nvGrpSpPr>
          <p:cNvPr id="6" name="Group 5"/>
          <p:cNvGrpSpPr/>
          <p:nvPr/>
        </p:nvGrpSpPr>
        <p:grpSpPr>
          <a:xfrm>
            <a:off x="2409139" y="4880346"/>
            <a:ext cx="7373722" cy="1355353"/>
            <a:chOff x="2397873" y="4842246"/>
            <a:chExt cx="7373722" cy="1355353"/>
          </a:xfrm>
        </p:grpSpPr>
        <p:pic>
          <p:nvPicPr>
            <p:cNvPr id="2050" name="Picture 2" descr="https://upload.wikimedia.org/wikipedia/commons/thumb/b/bf/Lcd_rgb_geometry_triangular.svg/120px-Lcd_rgb_geometry_triangular.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873" y="4842246"/>
              <a:ext cx="1848206" cy="135535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upload.wikimedia.org/wikipedia/commons/thumb/f/f3/Lcd_rgb_geometry_stripes.svg/120px-Lcd_rgb_geometry_stripe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637" y="4842246"/>
              <a:ext cx="2853370" cy="135535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wikimedia.org/wikipedia/commons/thumb/d/d7/Lcd_rgb_geometry_diagonal.svg/120px-Lcd_rgb_geometry_diagonal.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8565" y="4842246"/>
              <a:ext cx="2033030" cy="135535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59801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1093</TotalTime>
  <Words>724</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Georgia</vt:lpstr>
      <vt:lpstr>Office Theme</vt:lpstr>
      <vt:lpstr>Image and Image File Formats</vt:lpstr>
      <vt:lpstr>Picture format</vt:lpstr>
      <vt:lpstr>Picture format</vt:lpstr>
      <vt:lpstr>Picture format</vt:lpstr>
      <vt:lpstr>Picture format</vt:lpstr>
      <vt:lpstr>Picture format</vt:lpstr>
      <vt:lpstr>Pixel</vt:lpstr>
      <vt:lpstr>Pixel (BPP)</vt:lpstr>
      <vt:lpstr>Pixel geometry</vt:lpstr>
      <vt:lpstr>JPEG</vt:lpstr>
      <vt:lpstr>JPEG</vt:lpstr>
      <vt:lpstr>TIFF</vt:lpstr>
      <vt:lpstr>GIF</vt:lpstr>
      <vt:lpstr>PNG</vt:lpstr>
      <vt:lpstr>Difference in photo and graphics images</vt:lpstr>
    </vt:vector>
  </TitlesOfParts>
  <Company>Boston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lenaR</dc:creator>
  <cp:lastModifiedBy>lenaR</cp:lastModifiedBy>
  <cp:revision>20</cp:revision>
  <dcterms:created xsi:type="dcterms:W3CDTF">2017-02-02T15:25:10Z</dcterms:created>
  <dcterms:modified xsi:type="dcterms:W3CDTF">2017-02-03T16:01:07Z</dcterms:modified>
</cp:coreProperties>
</file>