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4" r:id="rId4"/>
    <p:sldId id="259" r:id="rId5"/>
    <p:sldId id="260" r:id="rId6"/>
    <p:sldId id="261" r:id="rId7"/>
    <p:sldId id="262" r:id="rId8"/>
    <p:sldId id="263" r:id="rId9"/>
    <p:sldId id="265" r:id="rId10"/>
    <p:sldId id="266" r:id="rId11"/>
    <p:sldId id="267" r:id="rId12"/>
    <p:sldId id="268" r:id="rId13"/>
    <p:sldId id="269" r:id="rId14"/>
    <p:sldId id="277" r:id="rId15"/>
    <p:sldId id="270" r:id="rId16"/>
    <p:sldId id="271" r:id="rId17"/>
    <p:sldId id="272" r:id="rId18"/>
    <p:sldId id="274" r:id="rId19"/>
    <p:sldId id="273" r:id="rId20"/>
    <p:sldId id="275" r:id="rId21"/>
    <p:sldId id="276" r:id="rId22"/>
    <p:sldId id="278" r:id="rId23"/>
    <p:sldId id="279" r:id="rId24"/>
    <p:sldId id="282" r:id="rId25"/>
    <p:sldId id="280" r:id="rId26"/>
    <p:sldId id="284" r:id="rId27"/>
    <p:sldId id="285" r:id="rId28"/>
    <p:sldId id="283"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1" autoAdjust="0"/>
    <p:restoredTop sz="94660"/>
  </p:normalViewPr>
  <p:slideViewPr>
    <p:cSldViewPr snapToGrid="0">
      <p:cViewPr varScale="1">
        <p:scale>
          <a:sx n="48" d="100"/>
          <a:sy n="48" d="100"/>
        </p:scale>
        <p:origin x="72"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C8D1C1-6AC2-4A97-ACF3-25BE1CFC30A3}" type="datetimeFigureOut">
              <a:rPr lang="en-US" smtClean="0"/>
              <a:t>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70A9-BFAD-4B7E-AEEA-11079F1CAE87}" type="slidenum">
              <a:rPr lang="en-US" smtClean="0"/>
              <a:t>‹#›</a:t>
            </a:fld>
            <a:endParaRPr lang="en-US"/>
          </a:p>
        </p:txBody>
      </p:sp>
    </p:spTree>
    <p:extLst>
      <p:ext uri="{BB962C8B-B14F-4D97-AF65-F5344CB8AC3E}">
        <p14:creationId xmlns:p14="http://schemas.microsoft.com/office/powerpoint/2010/main" val="259335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C8D1C1-6AC2-4A97-ACF3-25BE1CFC30A3}" type="datetimeFigureOut">
              <a:rPr lang="en-US" smtClean="0"/>
              <a:t>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70A9-BFAD-4B7E-AEEA-11079F1CAE87}" type="slidenum">
              <a:rPr lang="en-US" smtClean="0"/>
              <a:t>‹#›</a:t>
            </a:fld>
            <a:endParaRPr lang="en-US"/>
          </a:p>
        </p:txBody>
      </p:sp>
    </p:spTree>
    <p:extLst>
      <p:ext uri="{BB962C8B-B14F-4D97-AF65-F5344CB8AC3E}">
        <p14:creationId xmlns:p14="http://schemas.microsoft.com/office/powerpoint/2010/main" val="747841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C8D1C1-6AC2-4A97-ACF3-25BE1CFC30A3}" type="datetimeFigureOut">
              <a:rPr lang="en-US" smtClean="0"/>
              <a:t>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70A9-BFAD-4B7E-AEEA-11079F1CAE87}" type="slidenum">
              <a:rPr lang="en-US" smtClean="0"/>
              <a:t>‹#›</a:t>
            </a:fld>
            <a:endParaRPr lang="en-US"/>
          </a:p>
        </p:txBody>
      </p:sp>
    </p:spTree>
    <p:extLst>
      <p:ext uri="{BB962C8B-B14F-4D97-AF65-F5344CB8AC3E}">
        <p14:creationId xmlns:p14="http://schemas.microsoft.com/office/powerpoint/2010/main" val="277303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C8D1C1-6AC2-4A97-ACF3-25BE1CFC30A3}" type="datetimeFigureOut">
              <a:rPr lang="en-US" smtClean="0"/>
              <a:t>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70A9-BFAD-4B7E-AEEA-11079F1CAE87}" type="slidenum">
              <a:rPr lang="en-US" smtClean="0"/>
              <a:t>‹#›</a:t>
            </a:fld>
            <a:endParaRPr lang="en-US"/>
          </a:p>
        </p:txBody>
      </p:sp>
    </p:spTree>
    <p:extLst>
      <p:ext uri="{BB962C8B-B14F-4D97-AF65-F5344CB8AC3E}">
        <p14:creationId xmlns:p14="http://schemas.microsoft.com/office/powerpoint/2010/main" val="1064076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C8D1C1-6AC2-4A97-ACF3-25BE1CFC30A3}" type="datetimeFigureOut">
              <a:rPr lang="en-US" smtClean="0"/>
              <a:t>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70A9-BFAD-4B7E-AEEA-11079F1CAE87}" type="slidenum">
              <a:rPr lang="en-US" smtClean="0"/>
              <a:t>‹#›</a:t>
            </a:fld>
            <a:endParaRPr lang="en-US"/>
          </a:p>
        </p:txBody>
      </p:sp>
    </p:spTree>
    <p:extLst>
      <p:ext uri="{BB962C8B-B14F-4D97-AF65-F5344CB8AC3E}">
        <p14:creationId xmlns:p14="http://schemas.microsoft.com/office/powerpoint/2010/main" val="3051048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C8D1C1-6AC2-4A97-ACF3-25BE1CFC30A3}" type="datetimeFigureOut">
              <a:rPr lang="en-US" smtClean="0"/>
              <a:t>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70A9-BFAD-4B7E-AEEA-11079F1CAE87}" type="slidenum">
              <a:rPr lang="en-US" smtClean="0"/>
              <a:t>‹#›</a:t>
            </a:fld>
            <a:endParaRPr lang="en-US"/>
          </a:p>
        </p:txBody>
      </p:sp>
    </p:spTree>
    <p:extLst>
      <p:ext uri="{BB962C8B-B14F-4D97-AF65-F5344CB8AC3E}">
        <p14:creationId xmlns:p14="http://schemas.microsoft.com/office/powerpoint/2010/main" val="396362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C8D1C1-6AC2-4A97-ACF3-25BE1CFC30A3}" type="datetimeFigureOut">
              <a:rPr lang="en-US" smtClean="0"/>
              <a:t>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5570A9-BFAD-4B7E-AEEA-11079F1CAE87}" type="slidenum">
              <a:rPr lang="en-US" smtClean="0"/>
              <a:t>‹#›</a:t>
            </a:fld>
            <a:endParaRPr lang="en-US"/>
          </a:p>
        </p:txBody>
      </p:sp>
    </p:spTree>
    <p:extLst>
      <p:ext uri="{BB962C8B-B14F-4D97-AF65-F5344CB8AC3E}">
        <p14:creationId xmlns:p14="http://schemas.microsoft.com/office/powerpoint/2010/main" val="2413169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C8D1C1-6AC2-4A97-ACF3-25BE1CFC30A3}" type="datetimeFigureOut">
              <a:rPr lang="en-US" smtClean="0"/>
              <a:t>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5570A9-BFAD-4B7E-AEEA-11079F1CAE87}" type="slidenum">
              <a:rPr lang="en-US" smtClean="0"/>
              <a:t>‹#›</a:t>
            </a:fld>
            <a:endParaRPr lang="en-US"/>
          </a:p>
        </p:txBody>
      </p:sp>
    </p:spTree>
    <p:extLst>
      <p:ext uri="{BB962C8B-B14F-4D97-AF65-F5344CB8AC3E}">
        <p14:creationId xmlns:p14="http://schemas.microsoft.com/office/powerpoint/2010/main" val="157814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C8D1C1-6AC2-4A97-ACF3-25BE1CFC30A3}" type="datetimeFigureOut">
              <a:rPr lang="en-US" smtClean="0"/>
              <a:t>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5570A9-BFAD-4B7E-AEEA-11079F1CAE87}" type="slidenum">
              <a:rPr lang="en-US" smtClean="0"/>
              <a:t>‹#›</a:t>
            </a:fld>
            <a:endParaRPr lang="en-US"/>
          </a:p>
        </p:txBody>
      </p:sp>
    </p:spTree>
    <p:extLst>
      <p:ext uri="{BB962C8B-B14F-4D97-AF65-F5344CB8AC3E}">
        <p14:creationId xmlns:p14="http://schemas.microsoft.com/office/powerpoint/2010/main" val="1267318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C8D1C1-6AC2-4A97-ACF3-25BE1CFC30A3}" type="datetimeFigureOut">
              <a:rPr lang="en-US" smtClean="0"/>
              <a:t>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70A9-BFAD-4B7E-AEEA-11079F1CAE87}" type="slidenum">
              <a:rPr lang="en-US" smtClean="0"/>
              <a:t>‹#›</a:t>
            </a:fld>
            <a:endParaRPr lang="en-US"/>
          </a:p>
        </p:txBody>
      </p:sp>
    </p:spTree>
    <p:extLst>
      <p:ext uri="{BB962C8B-B14F-4D97-AF65-F5344CB8AC3E}">
        <p14:creationId xmlns:p14="http://schemas.microsoft.com/office/powerpoint/2010/main" val="55990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C8D1C1-6AC2-4A97-ACF3-25BE1CFC30A3}" type="datetimeFigureOut">
              <a:rPr lang="en-US" smtClean="0"/>
              <a:t>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70A9-BFAD-4B7E-AEEA-11079F1CAE87}" type="slidenum">
              <a:rPr lang="en-US" smtClean="0"/>
              <a:t>‹#›</a:t>
            </a:fld>
            <a:endParaRPr lang="en-US"/>
          </a:p>
        </p:txBody>
      </p:sp>
    </p:spTree>
    <p:extLst>
      <p:ext uri="{BB962C8B-B14F-4D97-AF65-F5344CB8AC3E}">
        <p14:creationId xmlns:p14="http://schemas.microsoft.com/office/powerpoint/2010/main" val="345180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8D1C1-6AC2-4A97-ACF3-25BE1CFC30A3}" type="datetimeFigureOut">
              <a:rPr lang="en-US" smtClean="0"/>
              <a:t>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570A9-BFAD-4B7E-AEEA-11079F1CAE87}" type="slidenum">
              <a:rPr lang="en-US" smtClean="0"/>
              <a:t>‹#›</a:t>
            </a:fld>
            <a:endParaRPr lang="en-US"/>
          </a:p>
        </p:txBody>
      </p:sp>
    </p:spTree>
    <p:extLst>
      <p:ext uri="{BB962C8B-B14F-4D97-AF65-F5344CB8AC3E}">
        <p14:creationId xmlns:p14="http://schemas.microsoft.com/office/powerpoint/2010/main" val="57263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tutorialspoint.com/cplusplus/cpp_exceptions_handling.ht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en.cppreference.com/w/cpp/error/exception"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www.cplusplus.com/doc/oldtutorial/templates/"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solidFill>
            <a:schemeClr val="accent1">
              <a:lumMod val="20000"/>
              <a:lumOff val="80000"/>
            </a:schemeClr>
          </a:solidFill>
        </p:spPr>
        <p:txBody>
          <a:bodyPr/>
          <a:lstStyle/>
          <a:p>
            <a:r>
              <a:rPr lang="en-US" dirty="0" smtClean="0">
                <a:latin typeface="Georgia" panose="02040502050405020303" pitchFamily="18" charset="0"/>
              </a:rPr>
              <a:t>C++ Exception Handling</a:t>
            </a:r>
            <a:endParaRPr lang="en-US" dirty="0">
              <a:latin typeface="Georgia" panose="02040502050405020303" pitchFamily="18" charset="0"/>
            </a:endParaRPr>
          </a:p>
        </p:txBody>
      </p:sp>
      <p:sp>
        <p:nvSpPr>
          <p:cNvPr id="5" name="Subtitle 4"/>
          <p:cNvSpPr>
            <a:spLocks noGrp="1"/>
          </p:cNvSpPr>
          <p:nvPr>
            <p:ph type="subTitle" idx="1"/>
          </p:nvPr>
        </p:nvSpPr>
        <p:spPr/>
        <p:txBody>
          <a:bodyPr/>
          <a:lstStyle/>
          <a:p>
            <a:endParaRPr lang="en-US"/>
          </a:p>
        </p:txBody>
      </p:sp>
      <p:sp>
        <p:nvSpPr>
          <p:cNvPr id="2" name="Rectangle 1"/>
          <p:cNvSpPr/>
          <p:nvPr/>
        </p:nvSpPr>
        <p:spPr>
          <a:xfrm>
            <a:off x="2941983" y="5749644"/>
            <a:ext cx="7726017" cy="646331"/>
          </a:xfrm>
          <a:prstGeom prst="rect">
            <a:avLst/>
          </a:prstGeom>
        </p:spPr>
        <p:txBody>
          <a:bodyPr wrap="square">
            <a:spAutoFit/>
          </a:bodyPr>
          <a:lstStyle/>
          <a:p>
            <a:r>
              <a:rPr lang="en-US" dirty="0" smtClean="0">
                <a:hlinkClick r:id="rId2"/>
              </a:rPr>
              <a:t>https://www.tutorialspoint.com/cplusplus/cpp_exceptions_handling.htm</a:t>
            </a:r>
            <a:endParaRPr lang="en-US" dirty="0" smtClean="0"/>
          </a:p>
          <a:p>
            <a:endParaRPr lang="en-US" dirty="0"/>
          </a:p>
        </p:txBody>
      </p:sp>
    </p:spTree>
    <p:extLst>
      <p:ext uri="{BB962C8B-B14F-4D97-AF65-F5344CB8AC3E}">
        <p14:creationId xmlns:p14="http://schemas.microsoft.com/office/powerpoint/2010/main" val="214287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Define New Exception</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55271"/>
            <a:ext cx="9144000" cy="4806990"/>
          </a:xfrm>
        </p:spPr>
        <p:txBody>
          <a:bodyPr>
            <a:noAutofit/>
          </a:bodyPr>
          <a:lstStyle/>
          <a:p>
            <a:pPr marL="342900" indent="-342900" algn="l">
              <a:lnSpc>
                <a:spcPct val="100000"/>
              </a:lnSpc>
              <a:spcBef>
                <a:spcPts val="0"/>
              </a:spcBef>
              <a:buFont typeface="Arial" panose="020B0604020202020204" pitchFamily="34" charset="0"/>
              <a:buChar char="•"/>
            </a:pPr>
            <a:r>
              <a:rPr lang="en-US" altLang="en-US" sz="2800" dirty="0">
                <a:latin typeface="Georgia" panose="02040502050405020303" pitchFamily="18" charset="0"/>
              </a:rPr>
              <a:t>C</a:t>
            </a:r>
            <a:r>
              <a:rPr lang="en-US" altLang="en-US" sz="2800" dirty="0" smtClean="0">
                <a:latin typeface="Georgia" panose="02040502050405020303" pitchFamily="18" charset="0"/>
              </a:rPr>
              <a:t>reate a new class containing all the attributes needed and throw an instance of such class</a:t>
            </a:r>
          </a:p>
          <a:p>
            <a:pPr algn="l">
              <a:lnSpc>
                <a:spcPct val="100000"/>
              </a:lnSpc>
              <a:spcBef>
                <a:spcPts val="0"/>
              </a:spcBef>
            </a:pPr>
            <a:r>
              <a:rPr lang="en-US" altLang="en-US" sz="2800" dirty="0" smtClean="0">
                <a:solidFill>
                  <a:srgbClr val="0070C0"/>
                </a:solidFill>
                <a:latin typeface="Georgia" panose="02040502050405020303" pitchFamily="18" charset="0"/>
              </a:rPr>
              <a:t>OR</a:t>
            </a:r>
          </a:p>
          <a:p>
            <a:pPr marL="342900" indent="-342900" algn="l">
              <a:lnSpc>
                <a:spcPct val="100000"/>
              </a:lnSpc>
              <a:spcBef>
                <a:spcPts val="0"/>
              </a:spcBef>
              <a:buFont typeface="Arial" panose="020B0604020202020204" pitchFamily="34" charset="0"/>
              <a:buChar char="•"/>
            </a:pPr>
            <a:r>
              <a:rPr lang="en-US" altLang="en-US" sz="2800" dirty="0" smtClean="0">
                <a:latin typeface="Georgia" panose="02040502050405020303" pitchFamily="18" charset="0"/>
              </a:rPr>
              <a:t>to inherit from  </a:t>
            </a:r>
            <a:r>
              <a:rPr lang="en-US" altLang="en-US" sz="2800" b="1" dirty="0" err="1" smtClean="0">
                <a:solidFill>
                  <a:srgbClr val="0070C0"/>
                </a:solidFill>
                <a:latin typeface="Courier New" panose="02070309020205020404" pitchFamily="49" charset="0"/>
                <a:cs typeface="Courier New" panose="02070309020205020404" pitchFamily="49" charset="0"/>
              </a:rPr>
              <a:t>std</a:t>
            </a:r>
            <a:r>
              <a:rPr lang="en-US" altLang="en-US" sz="2800" b="1" dirty="0" smtClean="0">
                <a:solidFill>
                  <a:srgbClr val="0070C0"/>
                </a:solidFill>
                <a:latin typeface="Courier New" panose="02070309020205020404" pitchFamily="49" charset="0"/>
                <a:cs typeface="Courier New" panose="02070309020205020404" pitchFamily="49" charset="0"/>
              </a:rPr>
              <a:t>::exception </a:t>
            </a:r>
            <a:r>
              <a:rPr lang="en-US" altLang="en-US" sz="2800" dirty="0" smtClean="0">
                <a:latin typeface="Georgia" panose="02040502050405020303" pitchFamily="18" charset="0"/>
              </a:rPr>
              <a:t>and override the  </a:t>
            </a:r>
            <a:r>
              <a:rPr lang="en-US" altLang="en-US" sz="2800" b="1" dirty="0" smtClean="0">
                <a:solidFill>
                  <a:srgbClr val="0070C0"/>
                </a:solidFill>
                <a:latin typeface="Courier New" panose="02070309020205020404" pitchFamily="49" charset="0"/>
                <a:cs typeface="Courier New" panose="02070309020205020404" pitchFamily="49" charset="0"/>
              </a:rPr>
              <a:t>what() </a:t>
            </a:r>
            <a:r>
              <a:rPr lang="en-US" altLang="en-US" sz="2800" dirty="0" smtClean="0">
                <a:latin typeface="Georgia" panose="02040502050405020303" pitchFamily="18" charset="0"/>
              </a:rPr>
              <a:t>method.</a:t>
            </a:r>
          </a:p>
          <a:p>
            <a:pPr marL="342900" indent="-342900" algn="l">
              <a:lnSpc>
                <a:spcPct val="100000"/>
              </a:lnSpc>
              <a:spcBef>
                <a:spcPts val="0"/>
              </a:spcBef>
              <a:buFont typeface="Arial" panose="020B0604020202020204" pitchFamily="34" charset="0"/>
              <a:buChar char="•"/>
            </a:pPr>
            <a:r>
              <a:rPr lang="en-US" altLang="en-US" sz="2800" i="1" dirty="0" smtClean="0">
                <a:solidFill>
                  <a:srgbClr val="0070C0"/>
                </a:solidFill>
                <a:latin typeface="Georgia" panose="02040502050405020303" pitchFamily="18" charset="0"/>
              </a:rPr>
              <a:t>Inheriting </a:t>
            </a:r>
            <a:r>
              <a:rPr lang="en-US" altLang="en-US" sz="2800" dirty="0" smtClean="0">
                <a:latin typeface="Georgia" panose="02040502050405020303" pitchFamily="18" charset="0"/>
              </a:rPr>
              <a:t>from </a:t>
            </a:r>
            <a:r>
              <a:rPr lang="en-US" altLang="en-US" sz="2800" b="1" dirty="0" err="1" smtClean="0">
                <a:solidFill>
                  <a:srgbClr val="0070C0"/>
                </a:solidFill>
                <a:latin typeface="Courier New" panose="02070309020205020404" pitchFamily="49" charset="0"/>
                <a:cs typeface="Courier New" panose="02070309020205020404" pitchFamily="49" charset="0"/>
              </a:rPr>
              <a:t>std</a:t>
            </a:r>
            <a:r>
              <a:rPr lang="en-US" altLang="en-US" sz="2800" b="1" dirty="0" smtClean="0">
                <a:solidFill>
                  <a:srgbClr val="0070C0"/>
                </a:solidFill>
                <a:latin typeface="Courier New" panose="02070309020205020404" pitchFamily="49" charset="0"/>
                <a:cs typeface="Courier New" panose="02070309020205020404" pitchFamily="49" charset="0"/>
              </a:rPr>
              <a:t>::exception </a:t>
            </a:r>
            <a:r>
              <a:rPr lang="en-US" altLang="en-US" sz="2800" dirty="0" smtClean="0">
                <a:latin typeface="Georgia" panose="02040502050405020303" pitchFamily="18" charset="0"/>
                <a:cs typeface="Courier New" panose="02070309020205020404" pitchFamily="49" charset="0"/>
              </a:rPr>
              <a:t>will make your exception objects to be catchable from any generic</a:t>
            </a:r>
          </a:p>
          <a:p>
            <a:pPr algn="l">
              <a:lnSpc>
                <a:spcPct val="100000"/>
              </a:lnSpc>
              <a:spcBef>
                <a:spcPts val="0"/>
              </a:spcBef>
            </a:pPr>
            <a:r>
              <a:rPr lang="en-US" altLang="en-US" sz="2800" b="1" dirty="0" smtClean="0">
                <a:solidFill>
                  <a:srgbClr val="0070C0"/>
                </a:solidFill>
                <a:latin typeface="Courier New" panose="02070309020205020404" pitchFamily="49" charset="0"/>
                <a:cs typeface="Courier New" panose="02070309020205020404" pitchFamily="49" charset="0"/>
              </a:rPr>
              <a:t>	catch(</a:t>
            </a:r>
            <a:r>
              <a:rPr lang="en-US" altLang="en-US" sz="2800" b="1" dirty="0" err="1" smtClean="0">
                <a:solidFill>
                  <a:srgbClr val="0070C0"/>
                </a:solidFill>
                <a:latin typeface="Courier New" panose="02070309020205020404" pitchFamily="49" charset="0"/>
                <a:cs typeface="Courier New" panose="02070309020205020404" pitchFamily="49" charset="0"/>
              </a:rPr>
              <a:t>const</a:t>
            </a:r>
            <a:r>
              <a:rPr lang="en-US" altLang="en-US" sz="2800" b="1" dirty="0" smtClean="0">
                <a:solidFill>
                  <a:srgbClr val="0070C0"/>
                </a:solidFill>
                <a:latin typeface="Courier New" panose="02070309020205020404" pitchFamily="49" charset="0"/>
                <a:cs typeface="Courier New" panose="02070309020205020404" pitchFamily="49" charset="0"/>
              </a:rPr>
              <a:t> </a:t>
            </a:r>
            <a:r>
              <a:rPr lang="en-US" altLang="en-US" sz="2800" b="1" dirty="0" err="1" smtClean="0">
                <a:solidFill>
                  <a:srgbClr val="0070C0"/>
                </a:solidFill>
                <a:latin typeface="Courier New" panose="02070309020205020404" pitchFamily="49" charset="0"/>
                <a:cs typeface="Courier New" panose="02070309020205020404" pitchFamily="49" charset="0"/>
              </a:rPr>
              <a:t>std</a:t>
            </a:r>
            <a:r>
              <a:rPr lang="en-US" altLang="en-US" sz="2800" b="1" dirty="0" smtClean="0">
                <a:solidFill>
                  <a:srgbClr val="0070C0"/>
                </a:solidFill>
                <a:latin typeface="Courier New" panose="02070309020205020404" pitchFamily="49" charset="0"/>
                <a:cs typeface="Courier New" panose="02070309020205020404" pitchFamily="49" charset="0"/>
              </a:rPr>
              <a:t>::exception&amp; ex)</a:t>
            </a:r>
            <a:endParaRPr lang="en-US" altLang="en-US" sz="2800" b="1" dirty="0">
              <a:solidFill>
                <a:srgbClr val="0070C0"/>
              </a:solidFill>
              <a:latin typeface="Courier New" panose="02070309020205020404" pitchFamily="49" charset="0"/>
              <a:cs typeface="Courier New" panose="02070309020205020404" pitchFamily="49" charset="0"/>
            </a:endParaRPr>
          </a:p>
          <a:p>
            <a:pPr marL="342900" indent="-342900" algn="l">
              <a:lnSpc>
                <a:spcPct val="100000"/>
              </a:lnSpc>
              <a:spcBef>
                <a:spcPts val="0"/>
              </a:spcBef>
              <a:buFont typeface="Arial" panose="020B0604020202020204" pitchFamily="34" charset="0"/>
              <a:buChar char="•"/>
            </a:pPr>
            <a:r>
              <a:rPr lang="en-US" altLang="en-US" sz="2800" dirty="0" smtClean="0">
                <a:latin typeface="Georgia" panose="02040502050405020303" pitchFamily="18" charset="0"/>
              </a:rPr>
              <a:t>Following is the example, which shows how you can use </a:t>
            </a:r>
            <a:r>
              <a:rPr lang="en-US" altLang="en-US" sz="2800" b="1" dirty="0" err="1" smtClean="0">
                <a:solidFill>
                  <a:srgbClr val="0070C0"/>
                </a:solidFill>
                <a:latin typeface="Courier New" panose="02070309020205020404" pitchFamily="49" charset="0"/>
                <a:cs typeface="Courier New" panose="02070309020205020404" pitchFamily="49" charset="0"/>
              </a:rPr>
              <a:t>std</a:t>
            </a:r>
            <a:r>
              <a:rPr lang="en-US" altLang="en-US" sz="2800" b="1" dirty="0" smtClean="0">
                <a:solidFill>
                  <a:srgbClr val="0070C0"/>
                </a:solidFill>
                <a:latin typeface="Courier New" panose="02070309020205020404" pitchFamily="49" charset="0"/>
                <a:cs typeface="Courier New" panose="02070309020205020404" pitchFamily="49" charset="0"/>
              </a:rPr>
              <a:t>::exception </a:t>
            </a:r>
            <a:r>
              <a:rPr lang="en-US" altLang="en-US" sz="2800" dirty="0" smtClean="0">
                <a:latin typeface="Georgia" panose="02040502050405020303" pitchFamily="18" charset="0"/>
              </a:rPr>
              <a:t>class to implement your own exception in standard way:</a:t>
            </a:r>
            <a:endParaRPr lang="en-US" altLang="en-US" sz="2800" dirty="0" smtClean="0">
              <a:latin typeface="Georgia" panose="02040502050405020303" pitchFamily="18" charset="0"/>
            </a:endParaRPr>
          </a:p>
        </p:txBody>
      </p:sp>
      <p:sp>
        <p:nvSpPr>
          <p:cNvPr id="4" name="Rectangle 3"/>
          <p:cNvSpPr/>
          <p:nvPr/>
        </p:nvSpPr>
        <p:spPr>
          <a:xfrm>
            <a:off x="5956469" y="6211669"/>
            <a:ext cx="5049844" cy="646331"/>
          </a:xfrm>
          <a:prstGeom prst="rect">
            <a:avLst/>
          </a:prstGeom>
        </p:spPr>
        <p:txBody>
          <a:bodyPr wrap="none">
            <a:spAutoFit/>
          </a:bodyPr>
          <a:lstStyle/>
          <a:p>
            <a:r>
              <a:rPr lang="en-US" dirty="0" smtClean="0">
                <a:hlinkClick r:id="rId2"/>
              </a:rPr>
              <a:t>http://en.cppreference.com/w/cpp/error/exception</a:t>
            </a:r>
            <a:endParaRPr lang="en-US" dirty="0" smtClean="0"/>
          </a:p>
          <a:p>
            <a:endParaRPr lang="en-US" dirty="0"/>
          </a:p>
        </p:txBody>
      </p:sp>
    </p:spTree>
    <p:extLst>
      <p:ext uri="{BB962C8B-B14F-4D97-AF65-F5344CB8AC3E}">
        <p14:creationId xmlns:p14="http://schemas.microsoft.com/office/powerpoint/2010/main" val="293516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7829"/>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Define New Exception</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176369"/>
            <a:ext cx="9144000" cy="5522605"/>
          </a:xfrm>
          <a:solidFill>
            <a:srgbClr val="EEEEEE"/>
          </a:solidFill>
        </p:spPr>
        <p:txBody>
          <a:bodyPr>
            <a:noAutofit/>
          </a:bodyPr>
          <a:lstStyle/>
          <a:p>
            <a:pPr algn="l">
              <a:lnSpc>
                <a:spcPct val="100000"/>
              </a:lnSpc>
              <a:spcBef>
                <a:spcPts val="0"/>
              </a:spcBef>
            </a:pPr>
            <a:r>
              <a:rPr lang="en-US" altLang="en-US" b="1" dirty="0" err="1" smtClean="0">
                <a:solidFill>
                  <a:srgbClr val="0070C0"/>
                </a:solidFill>
                <a:latin typeface="Courier New" panose="02070309020205020404" pitchFamily="49" charset="0"/>
                <a:cs typeface="Courier New" panose="02070309020205020404" pitchFamily="49" charset="0"/>
              </a:rPr>
              <a:t>struct</a:t>
            </a:r>
            <a:r>
              <a:rPr lang="en-US" altLang="en-US" b="1" dirty="0" smtClean="0">
                <a:solidFill>
                  <a:srgbClr val="0070C0"/>
                </a:solidFill>
                <a:latin typeface="Courier New" panose="02070309020205020404" pitchFamily="49" charset="0"/>
                <a:cs typeface="Courier New" panose="02070309020205020404" pitchFamily="49" charset="0"/>
              </a:rPr>
              <a:t> </a:t>
            </a:r>
            <a:r>
              <a:rPr lang="en-US" altLang="en-US" b="1" dirty="0" err="1" smtClean="0">
                <a:latin typeface="Courier New" panose="02070309020205020404" pitchFamily="49" charset="0"/>
                <a:cs typeface="Courier New" panose="02070309020205020404" pitchFamily="49" charset="0"/>
              </a:rPr>
              <a:t>MyException</a:t>
            </a:r>
            <a:r>
              <a:rPr lang="en-US" altLang="en-US" b="1" dirty="0" smtClean="0">
                <a:latin typeface="Courier New" panose="02070309020205020404" pitchFamily="49" charset="0"/>
                <a:cs typeface="Courier New" panose="02070309020205020404" pitchFamily="49" charset="0"/>
              </a:rPr>
              <a:t> : </a:t>
            </a:r>
            <a:r>
              <a:rPr lang="en-US" altLang="en-US" b="1" dirty="0" smtClean="0">
                <a:solidFill>
                  <a:srgbClr val="0070C0"/>
                </a:solidFill>
                <a:latin typeface="Courier New" panose="02070309020205020404" pitchFamily="49" charset="0"/>
                <a:cs typeface="Courier New" panose="02070309020205020404" pitchFamily="49" charset="0"/>
              </a:rPr>
              <a:t>public exception {</a:t>
            </a:r>
          </a:p>
          <a:p>
            <a:pPr algn="l">
              <a:lnSpc>
                <a:spcPct val="100000"/>
              </a:lnSpc>
              <a:spcBef>
                <a:spcPts val="0"/>
              </a:spcBef>
            </a:pPr>
            <a:r>
              <a:rPr lang="en-US" altLang="en-US" b="1" dirty="0" smtClean="0">
                <a:solidFill>
                  <a:srgbClr val="0070C0"/>
                </a:solidFill>
                <a:latin typeface="Courier New" panose="02070309020205020404" pitchFamily="49" charset="0"/>
                <a:cs typeface="Courier New" panose="02070309020205020404" pitchFamily="49" charset="0"/>
              </a:rPr>
              <a:t>   </a:t>
            </a:r>
            <a:r>
              <a:rPr lang="en-US" altLang="en-US" b="1" dirty="0" err="1" smtClean="0">
                <a:solidFill>
                  <a:srgbClr val="0070C0"/>
                </a:solidFill>
                <a:latin typeface="Courier New" panose="02070309020205020404" pitchFamily="49" charset="0"/>
                <a:cs typeface="Courier New" panose="02070309020205020404" pitchFamily="49" charset="0"/>
              </a:rPr>
              <a:t>const</a:t>
            </a:r>
            <a:r>
              <a:rPr lang="en-US" altLang="en-US" b="1" dirty="0" smtClean="0">
                <a:solidFill>
                  <a:srgbClr val="0070C0"/>
                </a:solidFill>
                <a:latin typeface="Courier New" panose="02070309020205020404" pitchFamily="49" charset="0"/>
                <a:cs typeface="Courier New" panose="02070309020205020404" pitchFamily="49" charset="0"/>
              </a:rPr>
              <a:t> char </a:t>
            </a:r>
            <a:r>
              <a:rPr lang="en-US" altLang="en-US" b="1" dirty="0" smtClean="0">
                <a:latin typeface="Courier New" panose="02070309020205020404" pitchFamily="49" charset="0"/>
                <a:cs typeface="Courier New" panose="02070309020205020404" pitchFamily="49" charset="0"/>
              </a:rPr>
              <a:t>* what () </a:t>
            </a:r>
            <a:r>
              <a:rPr lang="en-US" altLang="en-US" b="1" dirty="0" err="1" smtClean="0">
                <a:solidFill>
                  <a:srgbClr val="0070C0"/>
                </a:solidFill>
                <a:latin typeface="Courier New" panose="02070309020205020404" pitchFamily="49" charset="0"/>
                <a:cs typeface="Courier New" panose="02070309020205020404" pitchFamily="49" charset="0"/>
              </a:rPr>
              <a:t>const</a:t>
            </a:r>
            <a:r>
              <a:rPr lang="en-US" altLang="en-US" b="1" dirty="0" smtClean="0">
                <a:solidFill>
                  <a:srgbClr val="0070C0"/>
                </a:solidFill>
                <a:latin typeface="Courier New" panose="02070309020205020404" pitchFamily="49" charset="0"/>
                <a:cs typeface="Courier New" panose="02070309020205020404" pitchFamily="49" charset="0"/>
              </a:rPr>
              <a:t> throw </a:t>
            </a:r>
            <a:r>
              <a:rPr lang="en-US" altLang="en-US" b="1" dirty="0" smtClean="0">
                <a:latin typeface="Courier New" panose="02070309020205020404" pitchFamily="49" charset="0"/>
                <a:cs typeface="Courier New" panose="02070309020205020404" pitchFamily="49" charset="0"/>
              </a:rPr>
              <a:t>() {</a:t>
            </a:r>
          </a:p>
          <a:p>
            <a:pPr algn="l">
              <a:lnSpc>
                <a:spcPct val="100000"/>
              </a:lnSpc>
              <a:spcBef>
                <a:spcPts val="0"/>
              </a:spcBef>
            </a:pPr>
            <a:r>
              <a:rPr lang="en-US" altLang="en-US" b="1" dirty="0" smtClean="0">
                <a:solidFill>
                  <a:srgbClr val="0070C0"/>
                </a:solidFill>
                <a:latin typeface="Courier New" panose="02070309020205020404" pitchFamily="49" charset="0"/>
                <a:cs typeface="Courier New" panose="02070309020205020404" pitchFamily="49" charset="0"/>
              </a:rPr>
              <a:t>      return </a:t>
            </a:r>
            <a:r>
              <a:rPr lang="en-US" altLang="en-US" b="1" dirty="0" smtClean="0">
                <a:solidFill>
                  <a:srgbClr val="00B050"/>
                </a:solidFill>
                <a:latin typeface="Courier New" panose="02070309020205020404" pitchFamily="49" charset="0"/>
                <a:cs typeface="Courier New" panose="02070309020205020404" pitchFamily="49" charset="0"/>
              </a:rPr>
              <a:t>"C++ Exception"</a:t>
            </a:r>
            <a:r>
              <a:rPr lang="en-US" altLang="en-US" b="1" dirty="0" smtClean="0">
                <a:latin typeface="Courier New" panose="02070309020205020404" pitchFamily="49" charset="0"/>
                <a:cs typeface="Courier New" panose="02070309020205020404" pitchFamily="49" charset="0"/>
              </a:rPr>
              <a:t>;</a:t>
            </a:r>
          </a:p>
          <a:p>
            <a:pPr algn="l">
              <a:lnSpc>
                <a:spcPct val="100000"/>
              </a:lnSpc>
              <a:spcBef>
                <a:spcPts val="0"/>
              </a:spcBef>
            </a:pPr>
            <a:r>
              <a:rPr lang="en-US" altLang="en-US" b="1" dirty="0" smtClean="0">
                <a:latin typeface="Courier New" panose="02070309020205020404" pitchFamily="49" charset="0"/>
                <a:cs typeface="Courier New" panose="02070309020205020404" pitchFamily="49" charset="0"/>
              </a:rPr>
              <a:t>   }</a:t>
            </a:r>
          </a:p>
          <a:p>
            <a:pPr algn="l">
              <a:lnSpc>
                <a:spcPct val="100000"/>
              </a:lnSpc>
              <a:spcBef>
                <a:spcPts val="0"/>
              </a:spcBef>
            </a:pPr>
            <a:r>
              <a:rPr lang="en-US" altLang="en-US" b="1" dirty="0" smtClean="0">
                <a:latin typeface="Courier New" panose="02070309020205020404" pitchFamily="49" charset="0"/>
                <a:cs typeface="Courier New" panose="02070309020205020404" pitchFamily="49" charset="0"/>
              </a:rPr>
              <a:t>};</a:t>
            </a:r>
          </a:p>
          <a:p>
            <a:pPr algn="l">
              <a:lnSpc>
                <a:spcPct val="100000"/>
              </a:lnSpc>
              <a:spcBef>
                <a:spcPts val="0"/>
              </a:spcBef>
            </a:pPr>
            <a:r>
              <a:rPr lang="en-US" altLang="en-US" b="1" dirty="0" err="1" smtClean="0">
                <a:solidFill>
                  <a:srgbClr val="0070C0"/>
                </a:solidFill>
                <a:latin typeface="Courier New" panose="02070309020205020404" pitchFamily="49" charset="0"/>
                <a:cs typeface="Courier New" panose="02070309020205020404" pitchFamily="49" charset="0"/>
              </a:rPr>
              <a:t>int</a:t>
            </a:r>
            <a:r>
              <a:rPr lang="en-US" altLang="en-US" b="1" dirty="0" smtClean="0">
                <a:solidFill>
                  <a:srgbClr val="0070C0"/>
                </a:solidFill>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main() {</a:t>
            </a:r>
          </a:p>
          <a:p>
            <a:pPr algn="l">
              <a:lnSpc>
                <a:spcPct val="100000"/>
              </a:lnSpc>
              <a:spcBef>
                <a:spcPts val="0"/>
              </a:spcBef>
            </a:pPr>
            <a:r>
              <a:rPr lang="en-US" altLang="en-US" b="1" dirty="0" smtClean="0">
                <a:solidFill>
                  <a:srgbClr val="0070C0"/>
                </a:solidFill>
                <a:latin typeface="Courier New" panose="02070309020205020404" pitchFamily="49" charset="0"/>
                <a:cs typeface="Courier New" panose="02070309020205020404" pitchFamily="49" charset="0"/>
              </a:rPr>
              <a:t>   try </a:t>
            </a:r>
            <a:r>
              <a:rPr lang="en-US" altLang="en-US" b="1" dirty="0" smtClean="0">
                <a:latin typeface="Courier New" panose="02070309020205020404" pitchFamily="49" charset="0"/>
                <a:cs typeface="Courier New" panose="02070309020205020404" pitchFamily="49" charset="0"/>
              </a:rPr>
              <a:t>{</a:t>
            </a:r>
          </a:p>
          <a:p>
            <a:pPr algn="l">
              <a:lnSpc>
                <a:spcPct val="100000"/>
              </a:lnSpc>
              <a:spcBef>
                <a:spcPts val="0"/>
              </a:spcBef>
            </a:pPr>
            <a:r>
              <a:rPr lang="en-US" altLang="en-US" b="1" dirty="0" smtClean="0">
                <a:solidFill>
                  <a:srgbClr val="0070C0"/>
                </a:solidFill>
                <a:latin typeface="Courier New" panose="02070309020205020404" pitchFamily="49" charset="0"/>
                <a:cs typeface="Courier New" panose="02070309020205020404" pitchFamily="49" charset="0"/>
              </a:rPr>
              <a:t>      throw </a:t>
            </a:r>
            <a:r>
              <a:rPr lang="en-US" altLang="en-US" b="1" dirty="0" err="1" smtClean="0">
                <a:latin typeface="Courier New" panose="02070309020205020404" pitchFamily="49" charset="0"/>
                <a:cs typeface="Courier New" panose="02070309020205020404" pitchFamily="49" charset="0"/>
              </a:rPr>
              <a:t>MyException</a:t>
            </a:r>
            <a:r>
              <a:rPr lang="en-US" altLang="en-US" b="1" dirty="0" smtClean="0">
                <a:latin typeface="Courier New" panose="02070309020205020404" pitchFamily="49" charset="0"/>
                <a:cs typeface="Courier New" panose="02070309020205020404" pitchFamily="49" charset="0"/>
              </a:rPr>
              <a:t>();</a:t>
            </a:r>
          </a:p>
          <a:p>
            <a:pPr algn="l">
              <a:lnSpc>
                <a:spcPct val="100000"/>
              </a:lnSpc>
              <a:spcBef>
                <a:spcPts val="0"/>
              </a:spcBef>
            </a:pPr>
            <a:r>
              <a:rPr lang="en-US" altLang="en-US" b="1" dirty="0" smtClean="0">
                <a:latin typeface="Courier New" panose="02070309020205020404" pitchFamily="49" charset="0"/>
                <a:cs typeface="Courier New" panose="02070309020205020404" pitchFamily="49" charset="0"/>
              </a:rPr>
              <a:t>   }</a:t>
            </a:r>
            <a:r>
              <a:rPr lang="en-US" altLang="en-US" b="1" dirty="0" smtClean="0">
                <a:solidFill>
                  <a:srgbClr val="0070C0"/>
                </a:solidFill>
                <a:latin typeface="Courier New" panose="02070309020205020404" pitchFamily="49" charset="0"/>
                <a:cs typeface="Courier New" panose="02070309020205020404" pitchFamily="49" charset="0"/>
              </a:rPr>
              <a:t>catch</a:t>
            </a:r>
            <a:r>
              <a:rPr lang="en-US" altLang="en-US" b="1" dirty="0" smtClean="0">
                <a:latin typeface="Courier New" panose="02070309020205020404" pitchFamily="49" charset="0"/>
                <a:cs typeface="Courier New" panose="02070309020205020404" pitchFamily="49" charset="0"/>
              </a:rPr>
              <a:t>(</a:t>
            </a:r>
            <a:r>
              <a:rPr lang="en-US" altLang="en-US" b="1" dirty="0" err="1" smtClean="0">
                <a:latin typeface="Courier New" panose="02070309020205020404" pitchFamily="49" charset="0"/>
                <a:cs typeface="Courier New" panose="02070309020205020404" pitchFamily="49" charset="0"/>
              </a:rPr>
              <a:t>MyException</a:t>
            </a:r>
            <a:r>
              <a:rPr lang="en-US" altLang="en-US" b="1" dirty="0" smtClean="0">
                <a:latin typeface="Courier New" panose="02070309020205020404" pitchFamily="49" charset="0"/>
                <a:cs typeface="Courier New" panose="02070309020205020404" pitchFamily="49" charset="0"/>
              </a:rPr>
              <a:t>&amp; e) {</a:t>
            </a:r>
          </a:p>
          <a:p>
            <a:pPr algn="l">
              <a:lnSpc>
                <a:spcPct val="100000"/>
              </a:lnSpc>
              <a:spcBef>
                <a:spcPts val="0"/>
              </a:spcBef>
            </a:pPr>
            <a:r>
              <a:rPr lang="en-US" altLang="en-US" b="1" dirty="0" smtClean="0">
                <a:latin typeface="Courier New" panose="02070309020205020404" pitchFamily="49" charset="0"/>
                <a:cs typeface="Courier New" panose="02070309020205020404" pitchFamily="49" charset="0"/>
              </a:rPr>
              <a:t>      </a:t>
            </a:r>
            <a:r>
              <a:rPr lang="en-US" altLang="en-US" b="1" dirty="0" err="1" smtClean="0">
                <a:latin typeface="Courier New" panose="02070309020205020404" pitchFamily="49" charset="0"/>
                <a:cs typeface="Courier New" panose="02070309020205020404" pitchFamily="49" charset="0"/>
              </a:rPr>
              <a:t>std</a:t>
            </a:r>
            <a:r>
              <a:rPr lang="en-US" altLang="en-US" b="1" dirty="0" smtClean="0">
                <a:latin typeface="Courier New" panose="02070309020205020404" pitchFamily="49" charset="0"/>
                <a:cs typeface="Courier New" panose="02070309020205020404" pitchFamily="49" charset="0"/>
              </a:rPr>
              <a:t>::</a:t>
            </a:r>
            <a:r>
              <a:rPr lang="en-US" altLang="en-US" b="1" spc="-150" dirty="0" err="1" smtClean="0">
                <a:latin typeface="Courier New" panose="02070309020205020404" pitchFamily="49" charset="0"/>
                <a:cs typeface="Courier New" panose="02070309020205020404" pitchFamily="49" charset="0"/>
              </a:rPr>
              <a:t>cout</a:t>
            </a:r>
            <a:r>
              <a:rPr lang="en-US" altLang="en-US" b="1" spc="-150" dirty="0" smtClean="0">
                <a:latin typeface="Courier New" panose="02070309020205020404" pitchFamily="49" charset="0"/>
                <a:cs typeface="Courier New" panose="02070309020205020404" pitchFamily="49" charset="0"/>
              </a:rPr>
              <a:t> &lt;&lt; </a:t>
            </a:r>
            <a:r>
              <a:rPr lang="en-US" altLang="en-US" b="1" dirty="0" smtClean="0">
                <a:latin typeface="Courier New" panose="02070309020205020404" pitchFamily="49" charset="0"/>
                <a:cs typeface="Courier New" panose="02070309020205020404" pitchFamily="49" charset="0"/>
              </a:rPr>
              <a:t>"</a:t>
            </a:r>
            <a:r>
              <a:rPr lang="en-US" altLang="en-US" b="1" spc="-150" dirty="0" err="1" smtClean="0">
                <a:latin typeface="Courier New" panose="02070309020205020404" pitchFamily="49" charset="0"/>
                <a:cs typeface="Courier New" panose="02070309020205020404" pitchFamily="49" charset="0"/>
              </a:rPr>
              <a:t>MyException</a:t>
            </a:r>
            <a:r>
              <a:rPr lang="en-US" altLang="en-US" b="1" dirty="0" smtClean="0">
                <a:latin typeface="Courier New" panose="02070309020205020404" pitchFamily="49" charset="0"/>
                <a:cs typeface="Courier New" panose="02070309020205020404" pitchFamily="49" charset="0"/>
              </a:rPr>
              <a:t> </a:t>
            </a:r>
            <a:r>
              <a:rPr lang="en-US" altLang="en-US" b="1" spc="-150" dirty="0" smtClean="0">
                <a:latin typeface="Courier New" panose="02070309020205020404" pitchFamily="49" charset="0"/>
                <a:cs typeface="Courier New" panose="02070309020205020404" pitchFamily="49" charset="0"/>
              </a:rPr>
              <a:t>caught" &lt;&lt; </a:t>
            </a:r>
            <a:r>
              <a:rPr lang="en-US" altLang="en-US" b="1" spc="-150" dirty="0" err="1" smtClean="0">
                <a:latin typeface="Courier New" panose="02070309020205020404" pitchFamily="49" charset="0"/>
                <a:cs typeface="Courier New" panose="02070309020205020404" pitchFamily="49" charset="0"/>
              </a:rPr>
              <a:t>std</a:t>
            </a:r>
            <a:r>
              <a:rPr lang="en-US" altLang="en-US" b="1" spc="-150" dirty="0" smtClean="0">
                <a:latin typeface="Courier New" panose="02070309020205020404" pitchFamily="49" charset="0"/>
                <a:cs typeface="Courier New" panose="02070309020205020404" pitchFamily="49" charset="0"/>
              </a:rPr>
              <a:t>::</a:t>
            </a:r>
            <a:r>
              <a:rPr lang="en-US" altLang="en-US" b="1" spc="-150" dirty="0" err="1" smtClean="0">
                <a:latin typeface="Courier New" panose="02070309020205020404" pitchFamily="49" charset="0"/>
                <a:cs typeface="Courier New" panose="02070309020205020404" pitchFamily="49" charset="0"/>
              </a:rPr>
              <a:t>endl</a:t>
            </a:r>
            <a:r>
              <a:rPr lang="en-US" altLang="en-US" b="1" spc="-150" dirty="0" smtClean="0">
                <a:latin typeface="Courier New" panose="02070309020205020404" pitchFamily="49" charset="0"/>
                <a:cs typeface="Courier New" panose="02070309020205020404" pitchFamily="49" charset="0"/>
              </a:rPr>
              <a:t>;</a:t>
            </a:r>
          </a:p>
          <a:p>
            <a:pPr algn="l">
              <a:lnSpc>
                <a:spcPct val="100000"/>
              </a:lnSpc>
              <a:spcBef>
                <a:spcPts val="0"/>
              </a:spcBef>
            </a:pPr>
            <a:r>
              <a:rPr lang="en-US" altLang="en-US" b="1" dirty="0" smtClean="0">
                <a:latin typeface="Courier New" panose="02070309020205020404" pitchFamily="49" charset="0"/>
                <a:cs typeface="Courier New" panose="02070309020205020404" pitchFamily="49" charset="0"/>
              </a:rPr>
              <a:t>      </a:t>
            </a:r>
            <a:r>
              <a:rPr lang="en-US" altLang="en-US" b="1" dirty="0" err="1" smtClean="0">
                <a:latin typeface="Courier New" panose="02070309020205020404" pitchFamily="49" charset="0"/>
                <a:cs typeface="Courier New" panose="02070309020205020404" pitchFamily="49" charset="0"/>
              </a:rPr>
              <a:t>std</a:t>
            </a:r>
            <a:r>
              <a:rPr lang="en-US" altLang="en-US" b="1" dirty="0" smtClean="0">
                <a:latin typeface="Courier New" panose="02070309020205020404" pitchFamily="49" charset="0"/>
                <a:cs typeface="Courier New" panose="02070309020205020404" pitchFamily="49" charset="0"/>
              </a:rPr>
              <a:t>::</a:t>
            </a:r>
            <a:r>
              <a:rPr lang="en-US" altLang="en-US" b="1" dirty="0" err="1" smtClean="0">
                <a:latin typeface="Courier New" panose="02070309020205020404" pitchFamily="49" charset="0"/>
                <a:cs typeface="Courier New" panose="02070309020205020404" pitchFamily="49" charset="0"/>
              </a:rPr>
              <a:t>cout</a:t>
            </a:r>
            <a:r>
              <a:rPr lang="en-US" altLang="en-US" b="1" dirty="0" smtClean="0">
                <a:latin typeface="Courier New" panose="02070309020205020404" pitchFamily="49" charset="0"/>
                <a:cs typeface="Courier New" panose="02070309020205020404" pitchFamily="49" charset="0"/>
              </a:rPr>
              <a:t> &lt;&lt; </a:t>
            </a:r>
            <a:r>
              <a:rPr lang="en-US" altLang="en-US" b="1" dirty="0" err="1" smtClean="0">
                <a:latin typeface="Courier New" panose="02070309020205020404" pitchFamily="49" charset="0"/>
                <a:cs typeface="Courier New" panose="02070309020205020404" pitchFamily="49" charset="0"/>
              </a:rPr>
              <a:t>e.what</a:t>
            </a:r>
            <a:r>
              <a:rPr lang="en-US" altLang="en-US" b="1" dirty="0" smtClean="0">
                <a:latin typeface="Courier New" panose="02070309020205020404" pitchFamily="49" charset="0"/>
                <a:cs typeface="Courier New" panose="02070309020205020404" pitchFamily="49" charset="0"/>
              </a:rPr>
              <a:t>() &lt;&lt; </a:t>
            </a:r>
            <a:r>
              <a:rPr lang="en-US" altLang="en-US" b="1" dirty="0" err="1" smtClean="0">
                <a:latin typeface="Courier New" panose="02070309020205020404" pitchFamily="49" charset="0"/>
                <a:cs typeface="Courier New" panose="02070309020205020404" pitchFamily="49" charset="0"/>
              </a:rPr>
              <a:t>std</a:t>
            </a:r>
            <a:r>
              <a:rPr lang="en-US" altLang="en-US" b="1" dirty="0" smtClean="0">
                <a:latin typeface="Courier New" panose="02070309020205020404" pitchFamily="49" charset="0"/>
                <a:cs typeface="Courier New" panose="02070309020205020404" pitchFamily="49" charset="0"/>
              </a:rPr>
              <a:t>::</a:t>
            </a:r>
            <a:r>
              <a:rPr lang="en-US" altLang="en-US" b="1" dirty="0" err="1" smtClean="0">
                <a:latin typeface="Courier New" panose="02070309020205020404" pitchFamily="49" charset="0"/>
                <a:cs typeface="Courier New" panose="02070309020205020404" pitchFamily="49" charset="0"/>
              </a:rPr>
              <a:t>endl</a:t>
            </a:r>
            <a:r>
              <a:rPr lang="en-US" altLang="en-US" b="1" dirty="0" smtClean="0">
                <a:latin typeface="Courier New" panose="02070309020205020404" pitchFamily="49" charset="0"/>
                <a:cs typeface="Courier New" panose="02070309020205020404" pitchFamily="49" charset="0"/>
              </a:rPr>
              <a:t>;</a:t>
            </a:r>
          </a:p>
          <a:p>
            <a:pPr algn="l">
              <a:lnSpc>
                <a:spcPct val="100000"/>
              </a:lnSpc>
              <a:spcBef>
                <a:spcPts val="0"/>
              </a:spcBef>
            </a:pPr>
            <a:r>
              <a:rPr lang="en-US" altLang="en-US" b="1" dirty="0" smtClean="0">
                <a:latin typeface="Courier New" panose="02070309020205020404" pitchFamily="49" charset="0"/>
                <a:cs typeface="Courier New" panose="02070309020205020404" pitchFamily="49" charset="0"/>
              </a:rPr>
              <a:t>   } </a:t>
            </a:r>
            <a:r>
              <a:rPr lang="en-US" altLang="en-US" b="1" dirty="0" smtClean="0">
                <a:solidFill>
                  <a:srgbClr val="0070C0"/>
                </a:solidFill>
                <a:latin typeface="Courier New" panose="02070309020205020404" pitchFamily="49" charset="0"/>
                <a:cs typeface="Courier New" panose="02070309020205020404" pitchFamily="49" charset="0"/>
              </a:rPr>
              <a:t>catch</a:t>
            </a:r>
            <a:r>
              <a:rPr lang="en-US" altLang="en-US" b="1" dirty="0" smtClean="0">
                <a:latin typeface="Courier New" panose="02070309020205020404" pitchFamily="49" charset="0"/>
                <a:cs typeface="Courier New" panose="02070309020205020404" pitchFamily="49" charset="0"/>
              </a:rPr>
              <a:t>(</a:t>
            </a:r>
            <a:r>
              <a:rPr lang="en-US" altLang="en-US" b="1" dirty="0" err="1" smtClean="0">
                <a:latin typeface="Courier New" panose="02070309020205020404" pitchFamily="49" charset="0"/>
                <a:cs typeface="Courier New" panose="02070309020205020404" pitchFamily="49" charset="0"/>
              </a:rPr>
              <a:t>std</a:t>
            </a:r>
            <a:r>
              <a:rPr lang="en-US" altLang="en-US" b="1" dirty="0" smtClean="0">
                <a:latin typeface="Courier New" panose="02070309020205020404" pitchFamily="49" charset="0"/>
                <a:cs typeface="Courier New" panose="02070309020205020404" pitchFamily="49" charset="0"/>
              </a:rPr>
              <a:t>::exception&amp; e) {</a:t>
            </a:r>
          </a:p>
          <a:p>
            <a:pPr algn="l">
              <a:lnSpc>
                <a:spcPct val="100000"/>
              </a:lnSpc>
              <a:spcBef>
                <a:spcPts val="0"/>
              </a:spcBef>
            </a:pPr>
            <a:r>
              <a:rPr lang="en-US" altLang="en-US" b="1" dirty="0" smtClean="0">
                <a:solidFill>
                  <a:srgbClr val="0070C0"/>
                </a:solidFill>
                <a:latin typeface="Courier New" panose="02070309020205020404" pitchFamily="49" charset="0"/>
                <a:cs typeface="Courier New" panose="02070309020205020404" pitchFamily="49" charset="0"/>
              </a:rPr>
              <a:t>      </a:t>
            </a:r>
            <a:r>
              <a:rPr lang="en-US" altLang="en-US" b="1" dirty="0" smtClean="0">
                <a:solidFill>
                  <a:srgbClr val="00B050"/>
                </a:solidFill>
                <a:latin typeface="Courier New" panose="02070309020205020404" pitchFamily="49" charset="0"/>
                <a:cs typeface="Courier New" panose="02070309020205020404" pitchFamily="49" charset="0"/>
              </a:rPr>
              <a:t>//Other errors</a:t>
            </a:r>
          </a:p>
          <a:p>
            <a:pPr algn="l">
              <a:lnSpc>
                <a:spcPct val="100000"/>
              </a:lnSpc>
              <a:spcBef>
                <a:spcPts val="0"/>
              </a:spcBef>
            </a:pPr>
            <a:r>
              <a:rPr lang="en-US" altLang="en-US" b="1" dirty="0" smtClean="0">
                <a:solidFill>
                  <a:srgbClr val="0070C0"/>
                </a:solidFill>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a:t>
            </a:r>
          </a:p>
          <a:p>
            <a:pPr algn="l">
              <a:lnSpc>
                <a:spcPct val="100000"/>
              </a:lnSpc>
              <a:spcBef>
                <a:spcPts val="0"/>
              </a:spcBef>
            </a:pPr>
            <a:r>
              <a:rPr lang="en-US" altLang="en-US" b="1"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65862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solidFill>
            <a:schemeClr val="accent1">
              <a:lumMod val="20000"/>
              <a:lumOff val="80000"/>
            </a:schemeClr>
          </a:solidFill>
        </p:spPr>
        <p:txBody>
          <a:bodyPr/>
          <a:lstStyle/>
          <a:p>
            <a:r>
              <a:rPr lang="en-US" dirty="0" smtClean="0">
                <a:latin typeface="Georgia" panose="02040502050405020303" pitchFamily="18" charset="0"/>
              </a:rPr>
              <a:t>Templates</a:t>
            </a:r>
            <a:endParaRPr lang="en-US" dirty="0">
              <a:latin typeface="Georgia" panose="02040502050405020303" pitchFamily="18" charset="0"/>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849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Templates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55271"/>
            <a:ext cx="9144000" cy="4406899"/>
          </a:xfrm>
        </p:spPr>
        <p:txBody>
          <a:bodyPr>
            <a:normAutofit/>
          </a:bodyPr>
          <a:lstStyle/>
          <a:p>
            <a:pPr marL="342900" indent="-342900" algn="l">
              <a:buFont typeface="Arial" panose="020B0604020202020204" pitchFamily="34" charset="0"/>
              <a:buChar char="•"/>
            </a:pPr>
            <a:r>
              <a:rPr lang="en-US" altLang="en-US" sz="2800" dirty="0" smtClean="0">
                <a:latin typeface="Georgia" panose="02040502050405020303" pitchFamily="18" charset="0"/>
              </a:rPr>
              <a:t>A </a:t>
            </a:r>
            <a:r>
              <a:rPr lang="en-US" altLang="en-US" sz="2800" dirty="0" smtClean="0">
                <a:solidFill>
                  <a:srgbClr val="0070C0"/>
                </a:solidFill>
                <a:latin typeface="Georgia" panose="02040502050405020303" pitchFamily="18" charset="0"/>
              </a:rPr>
              <a:t>template</a:t>
            </a:r>
            <a:r>
              <a:rPr lang="en-US" altLang="en-US" sz="2800" dirty="0" smtClean="0">
                <a:latin typeface="Georgia" panose="02040502050405020303" pitchFamily="18" charset="0"/>
              </a:rPr>
              <a:t> is a blueprint or formula for creating a generic class or a function</a:t>
            </a:r>
          </a:p>
          <a:p>
            <a:pPr marL="342900" indent="-342900" algn="l">
              <a:buFont typeface="Arial" panose="020B0604020202020204" pitchFamily="34" charset="0"/>
              <a:buChar char="•"/>
            </a:pPr>
            <a:r>
              <a:rPr lang="en-US" altLang="en-US" sz="2800" dirty="0" smtClean="0">
                <a:latin typeface="Georgia" panose="02040502050405020303" pitchFamily="18" charset="0"/>
              </a:rPr>
              <a:t>Templates are the foundation of generic programming, which involves writing code in a way that is independent of any particular type</a:t>
            </a:r>
          </a:p>
          <a:p>
            <a:pPr marL="342900" indent="-342900" algn="l">
              <a:buFont typeface="Arial" panose="020B0604020202020204" pitchFamily="34" charset="0"/>
              <a:buChar char="•"/>
            </a:pPr>
            <a:r>
              <a:rPr lang="en-US" altLang="en-US" sz="2800" dirty="0" smtClean="0">
                <a:latin typeface="Georgia" panose="02040502050405020303" pitchFamily="18" charset="0"/>
              </a:rPr>
              <a:t>The library containers like iterators and algorithms are examples of generic programming and have been developed using template concept</a:t>
            </a:r>
            <a:endParaRPr lang="en-US" altLang="en-US" sz="2800" dirty="0" smtClean="0">
              <a:latin typeface="Georgia" panose="02040502050405020303" pitchFamily="18" charset="0"/>
            </a:endParaRPr>
          </a:p>
        </p:txBody>
      </p:sp>
    </p:spTree>
    <p:extLst>
      <p:ext uri="{BB962C8B-B14F-4D97-AF65-F5344CB8AC3E}">
        <p14:creationId xmlns:p14="http://schemas.microsoft.com/office/powerpoint/2010/main" val="1816065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a:latin typeface="Georgia" panose="02040502050405020303" pitchFamily="18" charset="0"/>
              </a:rPr>
              <a:t>F</a:t>
            </a:r>
            <a:r>
              <a:rPr lang="en-US" sz="4800" dirty="0" smtClean="0">
                <a:latin typeface="Georgia" panose="02040502050405020303" pitchFamily="18" charset="0"/>
              </a:rPr>
              <a:t>unction Templates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55271"/>
            <a:ext cx="9144000" cy="4950316"/>
          </a:xfrm>
        </p:spPr>
        <p:txBody>
          <a:bodyPr>
            <a:noAutofit/>
          </a:bodyPr>
          <a:lstStyle/>
          <a:p>
            <a:pPr marL="342900" indent="-3429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Special functions that can operate with generic types</a:t>
            </a:r>
          </a:p>
          <a:p>
            <a:pPr marL="342900" indent="-3429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Allows to create a function template whose functionality can be adapted to more than one type or class without repeating the entire code for each type</a:t>
            </a:r>
          </a:p>
          <a:p>
            <a:pPr marL="342900" indent="-3429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In C++ this can be achieved using template parameters</a:t>
            </a:r>
          </a:p>
        </p:txBody>
      </p:sp>
      <p:sp>
        <p:nvSpPr>
          <p:cNvPr id="4" name="Rectangle 3"/>
          <p:cNvSpPr/>
          <p:nvPr/>
        </p:nvSpPr>
        <p:spPr>
          <a:xfrm>
            <a:off x="6696253" y="6128978"/>
            <a:ext cx="5311134" cy="646331"/>
          </a:xfrm>
          <a:prstGeom prst="rect">
            <a:avLst/>
          </a:prstGeom>
        </p:spPr>
        <p:txBody>
          <a:bodyPr wrap="none">
            <a:spAutoFit/>
          </a:bodyPr>
          <a:lstStyle/>
          <a:p>
            <a:r>
              <a:rPr lang="en-US" dirty="0" smtClean="0">
                <a:hlinkClick r:id="rId2"/>
              </a:rPr>
              <a:t>http://www.cplusplus.com/doc/oldtutorial/templates/</a:t>
            </a:r>
            <a:endParaRPr lang="en-US" dirty="0" smtClean="0"/>
          </a:p>
          <a:p>
            <a:endParaRPr lang="en-US" dirty="0"/>
          </a:p>
        </p:txBody>
      </p:sp>
    </p:spTree>
    <p:extLst>
      <p:ext uri="{BB962C8B-B14F-4D97-AF65-F5344CB8AC3E}">
        <p14:creationId xmlns:p14="http://schemas.microsoft.com/office/powerpoint/2010/main" val="3600637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a:latin typeface="Georgia" panose="02040502050405020303" pitchFamily="18" charset="0"/>
              </a:rPr>
              <a:t>F</a:t>
            </a:r>
            <a:r>
              <a:rPr lang="en-US" sz="4800" dirty="0" smtClean="0">
                <a:latin typeface="Georgia" panose="02040502050405020303" pitchFamily="18" charset="0"/>
              </a:rPr>
              <a:t>unction Templates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55271"/>
            <a:ext cx="9144000" cy="4950316"/>
          </a:xfrm>
        </p:spPr>
        <p:txBody>
          <a:bodyPr>
            <a:noAutofit/>
          </a:bodyPr>
          <a:lstStyle/>
          <a:p>
            <a:pPr algn="l">
              <a:lnSpc>
                <a:spcPct val="120000"/>
              </a:lnSpc>
              <a:spcBef>
                <a:spcPts val="0"/>
              </a:spcBef>
            </a:pPr>
            <a:endParaRPr lang="en-US" altLang="en-US" sz="2000" dirty="0" smtClean="0">
              <a:latin typeface="Georgia" panose="02040502050405020303" pitchFamily="18" charset="0"/>
            </a:endParaRPr>
          </a:p>
          <a:p>
            <a:pPr algn="l">
              <a:lnSpc>
                <a:spcPct val="120000"/>
              </a:lnSpc>
              <a:spcBef>
                <a:spcPts val="0"/>
              </a:spcBef>
            </a:pPr>
            <a:endParaRPr lang="en-US" altLang="en-US" dirty="0" smtClean="0">
              <a:latin typeface="Georgia" panose="02040502050405020303" pitchFamily="18" charset="0"/>
            </a:endParaRPr>
          </a:p>
          <a:p>
            <a:pPr marL="342900" indent="-342900" algn="l">
              <a:lnSpc>
                <a:spcPct val="120000"/>
              </a:lnSpc>
              <a:spcBef>
                <a:spcPts val="0"/>
              </a:spcBef>
              <a:buFont typeface="Arial" panose="020B0604020202020204" pitchFamily="34" charset="0"/>
              <a:buChar char="•"/>
            </a:pPr>
            <a:r>
              <a:rPr lang="en-US" altLang="en-US" sz="2800" dirty="0">
                <a:latin typeface="Georgia" panose="02040502050405020303" pitchFamily="18" charset="0"/>
              </a:rPr>
              <a:t>B</a:t>
            </a:r>
            <a:r>
              <a:rPr lang="en-US" altLang="en-US" sz="2800" dirty="0" smtClean="0">
                <a:latin typeface="Georgia" panose="02040502050405020303" pitchFamily="18" charset="0"/>
              </a:rPr>
              <a:t>oth expressions have exactly the same meaning and behave exactly the same way</a:t>
            </a:r>
          </a:p>
          <a:p>
            <a:pPr marL="342900" indent="-3429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The latter form was introduced to avoid confusion, since a type parameter need not be a class (it can also be a basic type such as </a:t>
            </a:r>
            <a:r>
              <a:rPr lang="en-US" altLang="en-US" sz="2800" b="1" dirty="0" err="1" smtClean="0">
                <a:solidFill>
                  <a:srgbClr val="0070C0"/>
                </a:solidFill>
                <a:latin typeface="Courier New" panose="02070309020205020404" pitchFamily="49" charset="0"/>
                <a:cs typeface="Courier New" panose="02070309020205020404" pitchFamily="49" charset="0"/>
              </a:rPr>
              <a:t>int</a:t>
            </a:r>
            <a:r>
              <a:rPr lang="en-US" altLang="en-US" sz="2800" dirty="0" smtClean="0">
                <a:solidFill>
                  <a:srgbClr val="0070C0"/>
                </a:solidFill>
                <a:latin typeface="Georgia" panose="02040502050405020303" pitchFamily="18" charset="0"/>
              </a:rPr>
              <a:t> </a:t>
            </a:r>
            <a:r>
              <a:rPr lang="en-US" altLang="en-US" sz="2800" dirty="0" smtClean="0">
                <a:latin typeface="Georgia" panose="02040502050405020303" pitchFamily="18" charset="0"/>
              </a:rPr>
              <a:t>or </a:t>
            </a:r>
            <a:r>
              <a:rPr lang="en-US" altLang="en-US" sz="2800" b="1" dirty="0" smtClean="0">
                <a:solidFill>
                  <a:srgbClr val="0070C0"/>
                </a:solidFill>
                <a:latin typeface="Courier New" panose="02070309020205020404" pitchFamily="49" charset="0"/>
                <a:cs typeface="Courier New" panose="02070309020205020404" pitchFamily="49" charset="0"/>
              </a:rPr>
              <a:t>double</a:t>
            </a:r>
            <a:r>
              <a:rPr lang="en-US" altLang="en-US" sz="2800" dirty="0" smtClean="0">
                <a:latin typeface="Georgia" panose="02040502050405020303" pitchFamily="18" charset="0"/>
              </a:rPr>
              <a:t>)</a:t>
            </a:r>
            <a:endParaRPr lang="en-US" altLang="en-US" sz="2800" dirty="0" smtClean="0">
              <a:latin typeface="Georgia" panose="02040502050405020303" pitchFamily="18" charset="0"/>
            </a:endParaRPr>
          </a:p>
        </p:txBody>
      </p:sp>
      <p:sp>
        <p:nvSpPr>
          <p:cNvPr id="5" name="Rectangle 4"/>
          <p:cNvSpPr/>
          <p:nvPr/>
        </p:nvSpPr>
        <p:spPr>
          <a:xfrm>
            <a:off x="1524000" y="1355271"/>
            <a:ext cx="9144000" cy="769441"/>
          </a:xfrm>
          <a:prstGeom prst="rect">
            <a:avLst/>
          </a:prstGeom>
          <a:solidFill>
            <a:schemeClr val="bg2"/>
          </a:solidFill>
        </p:spPr>
        <p:txBody>
          <a:bodyPr wrap="square">
            <a:spAutoFit/>
          </a:bodyPr>
          <a:lstStyle/>
          <a:p>
            <a:r>
              <a:rPr lang="en-US" sz="2200" b="1" dirty="0" smtClean="0">
                <a:solidFill>
                  <a:srgbClr val="0070C0"/>
                </a:solidFill>
                <a:latin typeface="Courier New" panose="02070309020205020404" pitchFamily="49" charset="0"/>
                <a:cs typeface="Courier New" panose="02070309020205020404" pitchFamily="49" charset="0"/>
              </a:rPr>
              <a:t>template</a:t>
            </a:r>
            <a:r>
              <a:rPr lang="en-US" sz="2200" b="1" dirty="0" smtClean="0">
                <a:latin typeface="Courier New" panose="02070309020205020404" pitchFamily="49" charset="0"/>
                <a:cs typeface="Courier New" panose="02070309020205020404" pitchFamily="49" charset="0"/>
              </a:rPr>
              <a:t> &lt;</a:t>
            </a:r>
            <a:r>
              <a:rPr lang="en-US" sz="2200" b="1" dirty="0" smtClean="0">
                <a:solidFill>
                  <a:srgbClr val="0070C0"/>
                </a:solidFill>
                <a:latin typeface="Courier New" panose="02070309020205020404" pitchFamily="49" charset="0"/>
                <a:cs typeface="Courier New" panose="02070309020205020404" pitchFamily="49" charset="0"/>
              </a:rPr>
              <a:t>class</a:t>
            </a:r>
            <a:r>
              <a:rPr lang="en-US" sz="2200" b="1" dirty="0" smtClean="0">
                <a:latin typeface="Courier New" panose="02070309020205020404" pitchFamily="49" charset="0"/>
                <a:cs typeface="Courier New" panose="02070309020205020404" pitchFamily="49" charset="0"/>
              </a:rPr>
              <a:t> identifier&gt; </a:t>
            </a:r>
            <a:r>
              <a:rPr lang="en-US" sz="2200" b="1" dirty="0" err="1" smtClean="0">
                <a:latin typeface="Courier New" panose="02070309020205020404" pitchFamily="49" charset="0"/>
                <a:cs typeface="Courier New" panose="02070309020205020404" pitchFamily="49" charset="0"/>
              </a:rPr>
              <a:t>function_declaration</a:t>
            </a:r>
            <a:r>
              <a:rPr lang="en-US" sz="2200" b="1" dirty="0" smtClean="0">
                <a:latin typeface="Courier New" panose="02070309020205020404" pitchFamily="49" charset="0"/>
                <a:cs typeface="Courier New" panose="02070309020205020404" pitchFamily="49" charset="0"/>
              </a:rPr>
              <a:t>;</a:t>
            </a:r>
          </a:p>
          <a:p>
            <a:r>
              <a:rPr lang="en-US" sz="2200" b="1" dirty="0" smtClean="0">
                <a:solidFill>
                  <a:srgbClr val="0070C0"/>
                </a:solidFill>
                <a:latin typeface="Courier New" panose="02070309020205020404" pitchFamily="49" charset="0"/>
                <a:cs typeface="Courier New" panose="02070309020205020404" pitchFamily="49" charset="0"/>
              </a:rPr>
              <a:t>template</a:t>
            </a:r>
            <a:r>
              <a:rPr lang="en-US" sz="2200" b="1" dirty="0" smtClean="0">
                <a:latin typeface="Courier New" panose="02070309020205020404" pitchFamily="49" charset="0"/>
                <a:cs typeface="Courier New" panose="02070309020205020404" pitchFamily="49" charset="0"/>
              </a:rPr>
              <a:t> &lt;</a:t>
            </a:r>
            <a:r>
              <a:rPr lang="en-US" sz="2200" b="1" dirty="0" err="1" smtClean="0">
                <a:solidFill>
                  <a:srgbClr val="0070C0"/>
                </a:solidFill>
                <a:latin typeface="Courier New" panose="02070309020205020404" pitchFamily="49" charset="0"/>
                <a:cs typeface="Courier New" panose="02070309020205020404" pitchFamily="49" charset="0"/>
              </a:rPr>
              <a:t>typename</a:t>
            </a:r>
            <a:r>
              <a:rPr lang="en-US" sz="2200" b="1" dirty="0" smtClean="0">
                <a:solidFill>
                  <a:srgbClr val="0070C0"/>
                </a:solidFill>
                <a:latin typeface="Courier New" panose="02070309020205020404" pitchFamily="49" charset="0"/>
                <a:cs typeface="Courier New" panose="02070309020205020404" pitchFamily="49" charset="0"/>
              </a:rPr>
              <a:t> </a:t>
            </a:r>
            <a:r>
              <a:rPr lang="en-US" sz="2200" b="1" dirty="0" smtClean="0">
                <a:latin typeface="Courier New" panose="02070309020205020404" pitchFamily="49" charset="0"/>
                <a:cs typeface="Courier New" panose="02070309020205020404" pitchFamily="49" charset="0"/>
              </a:rPr>
              <a:t>identifier&gt; </a:t>
            </a:r>
            <a:r>
              <a:rPr lang="en-US" sz="2200" b="1" dirty="0" err="1" smtClean="0">
                <a:latin typeface="Courier New" panose="02070309020205020404" pitchFamily="49" charset="0"/>
                <a:cs typeface="Courier New" panose="02070309020205020404" pitchFamily="49" charset="0"/>
              </a:rPr>
              <a:t>function_declaration</a:t>
            </a:r>
            <a:r>
              <a:rPr lang="en-US" sz="2200" b="1" dirty="0" smtClean="0">
                <a:latin typeface="Courier New" panose="02070309020205020404" pitchFamily="49" charset="0"/>
                <a:cs typeface="Courier New" panose="02070309020205020404" pitchFamily="49" charset="0"/>
              </a:rPr>
              <a:t>;</a:t>
            </a:r>
            <a:endParaRPr lang="en-US" sz="2200" b="1" dirty="0">
              <a:latin typeface="Courier New" panose="02070309020205020404" pitchFamily="49" charset="0"/>
              <a:cs typeface="Courier New" panose="02070309020205020404" pitchFamily="49" charset="0"/>
            </a:endParaRPr>
          </a:p>
        </p:txBody>
      </p:sp>
      <p:sp>
        <p:nvSpPr>
          <p:cNvPr id="6" name="Rectangle 5"/>
          <p:cNvSpPr/>
          <p:nvPr/>
        </p:nvSpPr>
        <p:spPr>
          <a:xfrm>
            <a:off x="1775791" y="5046001"/>
            <a:ext cx="9144000" cy="1446550"/>
          </a:xfrm>
          <a:prstGeom prst="rect">
            <a:avLst/>
          </a:prstGeom>
          <a:solidFill>
            <a:schemeClr val="bg2"/>
          </a:solidFill>
        </p:spPr>
        <p:txBody>
          <a:bodyPr wrap="square">
            <a:spAutoFit/>
          </a:bodyPr>
          <a:lstStyle/>
          <a:p>
            <a:r>
              <a:rPr lang="fr-FR" sz="2200" b="1" dirty="0" err="1" smtClean="0">
                <a:solidFill>
                  <a:srgbClr val="0070C0"/>
                </a:solidFill>
                <a:latin typeface="Courier New" panose="02070309020205020404" pitchFamily="49" charset="0"/>
                <a:cs typeface="Courier New" panose="02070309020205020404" pitchFamily="49" charset="0"/>
              </a:rPr>
              <a:t>template</a:t>
            </a:r>
            <a:r>
              <a:rPr lang="fr-FR" sz="2200" b="1" dirty="0" smtClean="0">
                <a:solidFill>
                  <a:srgbClr val="0070C0"/>
                </a:solidFill>
                <a:latin typeface="Courier New" panose="02070309020205020404" pitchFamily="49" charset="0"/>
                <a:cs typeface="Courier New" panose="02070309020205020404" pitchFamily="49" charset="0"/>
              </a:rPr>
              <a:t> </a:t>
            </a:r>
            <a:r>
              <a:rPr lang="fr-FR" sz="2200" b="1" dirty="0" smtClean="0">
                <a:latin typeface="Courier New" panose="02070309020205020404" pitchFamily="49" charset="0"/>
                <a:cs typeface="Courier New" panose="02070309020205020404" pitchFamily="49" charset="0"/>
              </a:rPr>
              <a:t>&lt;</a:t>
            </a:r>
            <a:r>
              <a:rPr lang="fr-FR" sz="2200" b="1" dirty="0" err="1" smtClean="0">
                <a:solidFill>
                  <a:srgbClr val="0070C0"/>
                </a:solidFill>
                <a:latin typeface="Courier New" panose="02070309020205020404" pitchFamily="49" charset="0"/>
                <a:cs typeface="Courier New" panose="02070309020205020404" pitchFamily="49" charset="0"/>
              </a:rPr>
              <a:t>typename</a:t>
            </a:r>
            <a:r>
              <a:rPr lang="fr-FR" sz="2200" b="1" dirty="0" smtClean="0">
                <a:solidFill>
                  <a:srgbClr val="0070C0"/>
                </a:solidFill>
                <a:latin typeface="Courier New" panose="02070309020205020404" pitchFamily="49" charset="0"/>
                <a:cs typeface="Courier New" panose="02070309020205020404" pitchFamily="49" charset="0"/>
              </a:rPr>
              <a:t> </a:t>
            </a:r>
            <a:r>
              <a:rPr lang="fr-FR" sz="2200" b="1" dirty="0" smtClean="0">
                <a:latin typeface="Courier New" panose="02070309020205020404" pitchFamily="49" charset="0"/>
                <a:cs typeface="Courier New" panose="02070309020205020404" pitchFamily="49" charset="0"/>
              </a:rPr>
              <a:t>T&gt;</a:t>
            </a:r>
          </a:p>
          <a:p>
            <a:r>
              <a:rPr lang="fr-FR" sz="2200" b="1" dirty="0" err="1" smtClean="0">
                <a:solidFill>
                  <a:srgbClr val="0070C0"/>
                </a:solidFill>
                <a:latin typeface="Courier New" panose="02070309020205020404" pitchFamily="49" charset="0"/>
                <a:cs typeface="Courier New" panose="02070309020205020404" pitchFamily="49" charset="0"/>
              </a:rPr>
              <a:t>inline</a:t>
            </a:r>
            <a:r>
              <a:rPr lang="fr-FR" sz="2200" b="1" dirty="0" smtClean="0">
                <a:solidFill>
                  <a:srgbClr val="0070C0"/>
                </a:solidFill>
                <a:latin typeface="Courier New" panose="02070309020205020404" pitchFamily="49" charset="0"/>
                <a:cs typeface="Courier New" panose="02070309020205020404" pitchFamily="49" charset="0"/>
              </a:rPr>
              <a:t> </a:t>
            </a:r>
            <a:r>
              <a:rPr lang="fr-FR" sz="2200" b="1" dirty="0" smtClean="0">
                <a:latin typeface="Courier New" panose="02070309020205020404" pitchFamily="49" charset="0"/>
                <a:cs typeface="Courier New" panose="02070309020205020404" pitchFamily="49" charset="0"/>
              </a:rPr>
              <a:t>T max(T a, T b) {</a:t>
            </a:r>
          </a:p>
          <a:p>
            <a:r>
              <a:rPr lang="fr-FR" sz="2200" b="1" dirty="0" smtClean="0">
                <a:solidFill>
                  <a:srgbClr val="0070C0"/>
                </a:solidFill>
                <a:latin typeface="Courier New" panose="02070309020205020404" pitchFamily="49" charset="0"/>
                <a:cs typeface="Courier New" panose="02070309020205020404" pitchFamily="49" charset="0"/>
              </a:rPr>
              <a:t>    return </a:t>
            </a:r>
            <a:r>
              <a:rPr lang="fr-FR" sz="2200" b="1" dirty="0" smtClean="0">
                <a:latin typeface="Courier New" panose="02070309020205020404" pitchFamily="49" charset="0"/>
                <a:cs typeface="Courier New" panose="02070309020205020404" pitchFamily="49" charset="0"/>
              </a:rPr>
              <a:t>a &gt; b ? a : b;</a:t>
            </a:r>
          </a:p>
          <a:p>
            <a:r>
              <a:rPr lang="fr-FR" sz="2200" b="1" dirty="0" smtClean="0">
                <a:latin typeface="Courier New" panose="02070309020205020404" pitchFamily="49" charset="0"/>
                <a:cs typeface="Courier New" panose="02070309020205020404" pitchFamily="49" charset="0"/>
              </a:rPr>
              <a:t>}</a:t>
            </a:r>
            <a:endParaRPr lang="en-US" sz="2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1503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Class Templates/Container</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434786"/>
            <a:ext cx="9144000" cy="5045529"/>
          </a:xfrm>
        </p:spPr>
        <p:txBody>
          <a:bodyPr>
            <a:normAutofit/>
          </a:bodyPr>
          <a:lstStyle/>
          <a:p>
            <a:pPr marL="342900" indent="-342900" algn="l">
              <a:lnSpc>
                <a:spcPct val="100000"/>
              </a:lnSpc>
              <a:spcBef>
                <a:spcPts val="600"/>
              </a:spcBef>
              <a:buFont typeface="Arial" panose="020B0604020202020204" pitchFamily="34" charset="0"/>
              <a:buChar char="•"/>
            </a:pPr>
            <a:r>
              <a:rPr lang="en-US" altLang="en-US" sz="2800" dirty="0" smtClean="0">
                <a:latin typeface="Georgia" panose="02040502050405020303" pitchFamily="18" charset="0"/>
              </a:rPr>
              <a:t>A </a:t>
            </a:r>
            <a:r>
              <a:rPr lang="en-US" altLang="en-US" sz="2800" dirty="0" smtClean="0">
                <a:solidFill>
                  <a:srgbClr val="0070C0"/>
                </a:solidFill>
                <a:latin typeface="Georgia" panose="02040502050405020303" pitchFamily="18" charset="0"/>
              </a:rPr>
              <a:t>container</a:t>
            </a:r>
            <a:r>
              <a:rPr lang="en-US" altLang="en-US" sz="2800" dirty="0" smtClean="0">
                <a:latin typeface="Georgia" panose="02040502050405020303" pitchFamily="18" charset="0"/>
              </a:rPr>
              <a:t> is a holder object that stores a collection of other objects (its elements)</a:t>
            </a:r>
          </a:p>
          <a:p>
            <a:pPr marL="342900" indent="-342900" algn="l">
              <a:lnSpc>
                <a:spcPct val="100000"/>
              </a:lnSpc>
              <a:spcBef>
                <a:spcPts val="600"/>
              </a:spcBef>
              <a:buFont typeface="Arial" panose="020B0604020202020204" pitchFamily="34" charset="0"/>
              <a:buChar char="•"/>
            </a:pPr>
            <a:r>
              <a:rPr lang="en-US" altLang="en-US" sz="2800" dirty="0" smtClean="0">
                <a:latin typeface="Georgia" panose="02040502050405020303" pitchFamily="18" charset="0"/>
              </a:rPr>
              <a:t>Objects are implemented as class templates, which allows a great flexibility in the types supported as elements</a:t>
            </a:r>
          </a:p>
          <a:p>
            <a:pPr marL="342900" indent="-342900" algn="l">
              <a:lnSpc>
                <a:spcPct val="100000"/>
              </a:lnSpc>
              <a:spcBef>
                <a:spcPts val="600"/>
              </a:spcBef>
              <a:buFont typeface="Arial" panose="020B0604020202020204" pitchFamily="34" charset="0"/>
              <a:buChar char="•"/>
            </a:pPr>
            <a:r>
              <a:rPr lang="en-US" altLang="en-US" sz="2800" dirty="0" smtClean="0">
                <a:latin typeface="Georgia" panose="02040502050405020303" pitchFamily="18" charset="0"/>
              </a:rPr>
              <a:t>Containers replicate structures very commonly used in programming: </a:t>
            </a:r>
          </a:p>
        </p:txBody>
      </p:sp>
      <p:sp>
        <p:nvSpPr>
          <p:cNvPr id="7" name="Subtitle 2"/>
          <p:cNvSpPr txBox="1">
            <a:spLocks/>
          </p:cNvSpPr>
          <p:nvPr/>
        </p:nvSpPr>
        <p:spPr>
          <a:xfrm>
            <a:off x="1524000" y="4727951"/>
            <a:ext cx="9144000" cy="1752364"/>
          </a:xfrm>
          <a:prstGeom prst="rect">
            <a:avLst/>
          </a:prstGeom>
        </p:spPr>
        <p:txBody>
          <a:bodyPr vert="horz" lIns="91440" tIns="45720" rIns="91440" bIns="45720" numCol="2"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00100" lvl="1" indent="-342900" algn="l">
              <a:buFont typeface="Arial" panose="020B0604020202020204" pitchFamily="34" charset="0"/>
              <a:buChar char="•"/>
            </a:pPr>
            <a:r>
              <a:rPr lang="en-US" altLang="en-US" sz="2600" dirty="0" smtClean="0">
                <a:latin typeface="Georgia" panose="02040502050405020303" pitchFamily="18" charset="0"/>
              </a:rPr>
              <a:t>dynamic arrays (vector) </a:t>
            </a:r>
          </a:p>
          <a:p>
            <a:pPr marL="800100" lvl="1" indent="-342900" algn="l">
              <a:buFont typeface="Arial" panose="020B0604020202020204" pitchFamily="34" charset="0"/>
              <a:buChar char="•"/>
            </a:pPr>
            <a:r>
              <a:rPr lang="en-US" altLang="en-US" sz="2600" dirty="0" smtClean="0">
                <a:latin typeface="Georgia" panose="02040502050405020303" pitchFamily="18" charset="0"/>
              </a:rPr>
              <a:t>queues (queue) </a:t>
            </a:r>
          </a:p>
          <a:p>
            <a:pPr marL="800100" lvl="1" indent="-342900" algn="l">
              <a:buFont typeface="Arial" panose="020B0604020202020204" pitchFamily="34" charset="0"/>
              <a:buChar char="•"/>
            </a:pPr>
            <a:r>
              <a:rPr lang="en-US" altLang="en-US" sz="2600" dirty="0" smtClean="0">
                <a:latin typeface="Georgia" panose="02040502050405020303" pitchFamily="18" charset="0"/>
              </a:rPr>
              <a:t>stacks (stack) </a:t>
            </a:r>
          </a:p>
          <a:p>
            <a:pPr marL="800100" lvl="1" indent="-342900" algn="l">
              <a:buFont typeface="Arial" panose="020B0604020202020204" pitchFamily="34" charset="0"/>
              <a:buChar char="•"/>
            </a:pPr>
            <a:r>
              <a:rPr lang="en-US" altLang="en-US" sz="2600" dirty="0" smtClean="0">
                <a:latin typeface="Georgia" panose="02040502050405020303" pitchFamily="18" charset="0"/>
              </a:rPr>
              <a:t>heaps (</a:t>
            </a:r>
            <a:r>
              <a:rPr lang="en-US" altLang="en-US" sz="2600" dirty="0" err="1" smtClean="0">
                <a:latin typeface="Georgia" panose="02040502050405020303" pitchFamily="18" charset="0"/>
              </a:rPr>
              <a:t>priority_queue</a:t>
            </a:r>
            <a:r>
              <a:rPr lang="en-US" altLang="en-US" sz="2600" dirty="0" smtClean="0">
                <a:latin typeface="Georgia" panose="02040502050405020303" pitchFamily="18" charset="0"/>
              </a:rPr>
              <a:t>)</a:t>
            </a:r>
          </a:p>
          <a:p>
            <a:pPr marL="800100" lvl="1" indent="-342900" algn="l">
              <a:buFont typeface="Arial" panose="020B0604020202020204" pitchFamily="34" charset="0"/>
              <a:buChar char="•"/>
            </a:pPr>
            <a:r>
              <a:rPr lang="en-US" altLang="en-US" sz="2600" dirty="0" smtClean="0">
                <a:latin typeface="Georgia" panose="02040502050405020303" pitchFamily="18" charset="0"/>
              </a:rPr>
              <a:t> linked lists (list)</a:t>
            </a:r>
          </a:p>
          <a:p>
            <a:pPr marL="800100" lvl="1" indent="-342900" algn="l">
              <a:buFont typeface="Arial" panose="020B0604020202020204" pitchFamily="34" charset="0"/>
              <a:buChar char="•"/>
            </a:pPr>
            <a:r>
              <a:rPr lang="en-US" altLang="en-US" sz="2600" dirty="0" smtClean="0">
                <a:latin typeface="Georgia" panose="02040502050405020303" pitchFamily="18" charset="0"/>
              </a:rPr>
              <a:t>trees (set) </a:t>
            </a:r>
          </a:p>
          <a:p>
            <a:pPr marL="800100" lvl="1" indent="-342900" algn="l">
              <a:buFont typeface="Arial" panose="020B0604020202020204" pitchFamily="34" charset="0"/>
              <a:buChar char="•"/>
            </a:pPr>
            <a:r>
              <a:rPr lang="en-US" altLang="en-US" sz="2600" dirty="0" smtClean="0">
                <a:latin typeface="Georgia" panose="02040502050405020303" pitchFamily="18" charset="0"/>
              </a:rPr>
              <a:t>associative arrays (map)</a:t>
            </a:r>
            <a:endParaRPr lang="en-US" altLang="en-US" sz="2600" dirty="0">
              <a:latin typeface="Georgia" panose="02040502050405020303" pitchFamily="18" charset="0"/>
            </a:endParaRPr>
          </a:p>
        </p:txBody>
      </p:sp>
    </p:spTree>
    <p:extLst>
      <p:ext uri="{BB962C8B-B14F-4D97-AF65-F5344CB8AC3E}">
        <p14:creationId xmlns:p14="http://schemas.microsoft.com/office/powerpoint/2010/main" val="4153435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Templates/Container</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55271"/>
            <a:ext cx="9144000" cy="5045529"/>
          </a:xfrm>
        </p:spPr>
        <p:txBody>
          <a:bodyPr>
            <a:normAutofit/>
          </a:bodyPr>
          <a:lstStyle/>
          <a:p>
            <a:pPr marL="342900" indent="-342900" algn="l">
              <a:buFont typeface="Arial" panose="020B0604020202020204" pitchFamily="34" charset="0"/>
              <a:buChar char="•"/>
            </a:pPr>
            <a:r>
              <a:rPr lang="en-US" altLang="en-US" sz="3200" dirty="0" smtClean="0">
                <a:latin typeface="Georgia" panose="02040502050405020303" pitchFamily="18" charset="0"/>
              </a:rPr>
              <a:t>Most well-defined containers will include functions that:</a:t>
            </a:r>
          </a:p>
          <a:p>
            <a:pPr marL="800100" lvl="1" indent="-342900" algn="l">
              <a:buFont typeface="Arial" panose="020B0604020202020204" pitchFamily="34" charset="0"/>
              <a:buChar char="•"/>
            </a:pPr>
            <a:r>
              <a:rPr lang="en-US" altLang="en-US" sz="2600" dirty="0" smtClean="0">
                <a:latin typeface="Georgia" panose="02040502050405020303" pitchFamily="18" charset="0"/>
              </a:rPr>
              <a:t>Create an empty container (via a constructor)</a:t>
            </a:r>
          </a:p>
          <a:p>
            <a:pPr marL="800100" lvl="1" indent="-342900" algn="l">
              <a:buFont typeface="Arial" panose="020B0604020202020204" pitchFamily="34" charset="0"/>
              <a:buChar char="•"/>
            </a:pPr>
            <a:r>
              <a:rPr lang="en-US" altLang="en-US" sz="2600" dirty="0" smtClean="0">
                <a:latin typeface="Georgia" panose="02040502050405020303" pitchFamily="18" charset="0"/>
              </a:rPr>
              <a:t>Insert a new object into the container</a:t>
            </a:r>
          </a:p>
          <a:p>
            <a:pPr marL="800100" lvl="1" indent="-342900" algn="l">
              <a:buFont typeface="Arial" panose="020B0604020202020204" pitchFamily="34" charset="0"/>
              <a:buChar char="•"/>
            </a:pPr>
            <a:r>
              <a:rPr lang="en-US" altLang="en-US" sz="2600" dirty="0" smtClean="0">
                <a:latin typeface="Georgia" panose="02040502050405020303" pitchFamily="18" charset="0"/>
              </a:rPr>
              <a:t>Remove an object from the container</a:t>
            </a:r>
          </a:p>
          <a:p>
            <a:pPr marL="800100" lvl="1" indent="-342900" algn="l">
              <a:buFont typeface="Arial" panose="020B0604020202020204" pitchFamily="34" charset="0"/>
              <a:buChar char="•"/>
            </a:pPr>
            <a:r>
              <a:rPr lang="en-US" altLang="en-US" sz="2600" dirty="0" smtClean="0">
                <a:latin typeface="Georgia" panose="02040502050405020303" pitchFamily="18" charset="0"/>
              </a:rPr>
              <a:t>Report the number of objects currently in the container</a:t>
            </a:r>
          </a:p>
          <a:p>
            <a:pPr marL="800100" lvl="1" indent="-342900" algn="l">
              <a:buFont typeface="Arial" panose="020B0604020202020204" pitchFamily="34" charset="0"/>
              <a:buChar char="•"/>
            </a:pPr>
            <a:r>
              <a:rPr lang="en-US" altLang="en-US" sz="2600" dirty="0" smtClean="0">
                <a:latin typeface="Georgia" panose="02040502050405020303" pitchFamily="18" charset="0"/>
              </a:rPr>
              <a:t>Empty the container of all objects</a:t>
            </a:r>
          </a:p>
          <a:p>
            <a:pPr marL="800100" lvl="1" indent="-342900" algn="l">
              <a:buFont typeface="Arial" panose="020B0604020202020204" pitchFamily="34" charset="0"/>
              <a:buChar char="•"/>
            </a:pPr>
            <a:r>
              <a:rPr lang="en-US" altLang="en-US" sz="2600" dirty="0" smtClean="0">
                <a:latin typeface="Georgia" panose="02040502050405020303" pitchFamily="18" charset="0"/>
              </a:rPr>
              <a:t>Provide access to the stored objects</a:t>
            </a:r>
          </a:p>
          <a:p>
            <a:pPr marL="800100" lvl="1" indent="-342900" algn="l">
              <a:buFont typeface="Arial" panose="020B0604020202020204" pitchFamily="34" charset="0"/>
              <a:buChar char="•"/>
            </a:pPr>
            <a:r>
              <a:rPr lang="en-US" altLang="en-US" sz="2600" dirty="0" smtClean="0">
                <a:latin typeface="Georgia" panose="02040502050405020303" pitchFamily="18" charset="0"/>
              </a:rPr>
              <a:t>Sort the elements (optional)</a:t>
            </a:r>
            <a:endParaRPr lang="en-US" altLang="en-US" sz="2600" dirty="0" smtClean="0">
              <a:latin typeface="Georgia" panose="02040502050405020303" pitchFamily="18" charset="0"/>
            </a:endParaRPr>
          </a:p>
        </p:txBody>
      </p:sp>
    </p:spTree>
    <p:extLst>
      <p:ext uri="{BB962C8B-B14F-4D97-AF65-F5344CB8AC3E}">
        <p14:creationId xmlns:p14="http://schemas.microsoft.com/office/powerpoint/2010/main" val="2175354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Templates/Container</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55271"/>
            <a:ext cx="9144000" cy="5045529"/>
          </a:xfrm>
        </p:spPr>
        <p:txBody>
          <a:bodyPr>
            <a:normAutofit fontScale="92500" lnSpcReduction="10000"/>
          </a:bodyPr>
          <a:lstStyle/>
          <a:p>
            <a:pPr marL="342900" indent="-342900" algn="l">
              <a:lnSpc>
                <a:spcPct val="110000"/>
              </a:lnSpc>
              <a:spcBef>
                <a:spcPts val="0"/>
              </a:spcBef>
              <a:buFont typeface="Arial" panose="020B0604020202020204" pitchFamily="34" charset="0"/>
              <a:buChar char="•"/>
            </a:pPr>
            <a:r>
              <a:rPr lang="en-US" altLang="en-US" sz="3200" dirty="0" smtClean="0">
                <a:solidFill>
                  <a:srgbClr val="0070C0"/>
                </a:solidFill>
                <a:latin typeface="Georgia" panose="02040502050405020303" pitchFamily="18" charset="0"/>
              </a:rPr>
              <a:t>stack</a:t>
            </a:r>
            <a:r>
              <a:rPr lang="en-US" altLang="en-US" sz="3200" dirty="0" smtClean="0">
                <a:latin typeface="Georgia" panose="02040502050405020303" pitchFamily="18" charset="0"/>
              </a:rPr>
              <a:t>, </a:t>
            </a:r>
            <a:r>
              <a:rPr lang="en-US" altLang="en-US" sz="3200" dirty="0" smtClean="0">
                <a:solidFill>
                  <a:srgbClr val="0070C0"/>
                </a:solidFill>
                <a:latin typeface="Georgia" panose="02040502050405020303" pitchFamily="18" charset="0"/>
              </a:rPr>
              <a:t>queue</a:t>
            </a:r>
            <a:r>
              <a:rPr lang="en-US" altLang="en-US" sz="3200" dirty="0" smtClean="0">
                <a:latin typeface="Georgia" panose="02040502050405020303" pitchFamily="18" charset="0"/>
              </a:rPr>
              <a:t> and </a:t>
            </a:r>
            <a:r>
              <a:rPr lang="en-US" altLang="en-US" sz="3200" dirty="0" err="1" smtClean="0">
                <a:solidFill>
                  <a:srgbClr val="0070C0"/>
                </a:solidFill>
                <a:latin typeface="Georgia" panose="02040502050405020303" pitchFamily="18" charset="0"/>
              </a:rPr>
              <a:t>priority_queue</a:t>
            </a:r>
            <a:r>
              <a:rPr lang="en-US" altLang="en-US" sz="3200" dirty="0" smtClean="0">
                <a:latin typeface="Georgia" panose="02040502050405020303" pitchFamily="18" charset="0"/>
              </a:rPr>
              <a:t> are implemented as </a:t>
            </a:r>
            <a:r>
              <a:rPr lang="en-US" altLang="en-US" sz="3200" dirty="0" smtClean="0">
                <a:solidFill>
                  <a:srgbClr val="0070C0"/>
                </a:solidFill>
                <a:latin typeface="Georgia" panose="02040502050405020303" pitchFamily="18" charset="0"/>
              </a:rPr>
              <a:t>container adaptors</a:t>
            </a:r>
            <a:endParaRPr lang="en-US" altLang="en-US" sz="3200" dirty="0" smtClean="0">
              <a:latin typeface="Georgia" panose="02040502050405020303" pitchFamily="18" charset="0"/>
            </a:endParaRPr>
          </a:p>
          <a:p>
            <a:pPr marL="342900" indent="-342900" algn="l">
              <a:lnSpc>
                <a:spcPct val="110000"/>
              </a:lnSpc>
              <a:spcBef>
                <a:spcPts val="0"/>
              </a:spcBef>
              <a:buFont typeface="Arial" panose="020B0604020202020204" pitchFamily="34" charset="0"/>
              <a:buChar char="•"/>
            </a:pPr>
            <a:r>
              <a:rPr lang="en-US" altLang="en-US" sz="3200" dirty="0" smtClean="0">
                <a:solidFill>
                  <a:srgbClr val="0070C0"/>
                </a:solidFill>
                <a:latin typeface="Georgia" panose="02040502050405020303" pitchFamily="18" charset="0"/>
              </a:rPr>
              <a:t>Container adaptors </a:t>
            </a:r>
            <a:r>
              <a:rPr lang="en-US" altLang="en-US" sz="3200" dirty="0" smtClean="0">
                <a:latin typeface="Georgia" panose="02040502050405020303" pitchFamily="18" charset="0"/>
              </a:rPr>
              <a:t>are not full container classes, but classes that provide a specific interface relying on an object of one of the container classes (such as </a:t>
            </a:r>
            <a:r>
              <a:rPr lang="en-US" altLang="en-US" sz="3200" dirty="0" err="1" smtClean="0">
                <a:latin typeface="Georgia" panose="02040502050405020303" pitchFamily="18" charset="0"/>
              </a:rPr>
              <a:t>deque</a:t>
            </a:r>
            <a:r>
              <a:rPr lang="en-US" altLang="en-US" sz="3200" dirty="0" smtClean="0">
                <a:latin typeface="Georgia" panose="02040502050405020303" pitchFamily="18" charset="0"/>
              </a:rPr>
              <a:t> or list) to handle the elements. </a:t>
            </a:r>
          </a:p>
          <a:p>
            <a:pPr marL="342900" indent="-342900" algn="l">
              <a:lnSpc>
                <a:spcPct val="110000"/>
              </a:lnSpc>
              <a:spcBef>
                <a:spcPts val="0"/>
              </a:spcBef>
              <a:buFont typeface="Arial" panose="020B0604020202020204" pitchFamily="34" charset="0"/>
              <a:buChar char="•"/>
            </a:pPr>
            <a:r>
              <a:rPr lang="en-US" altLang="en-US" sz="3200" dirty="0" smtClean="0">
                <a:latin typeface="Georgia" panose="02040502050405020303" pitchFamily="18" charset="0"/>
              </a:rPr>
              <a:t>The underlying container is encapsulated in such a way that its elements are accessed by the members of the container adaptor independently of the underlying container class used</a:t>
            </a:r>
            <a:endParaRPr lang="en-US" altLang="en-US" sz="2600" dirty="0" smtClean="0">
              <a:latin typeface="Georgia" panose="02040502050405020303" pitchFamily="18" charset="0"/>
            </a:endParaRPr>
          </a:p>
        </p:txBody>
      </p:sp>
    </p:spTree>
    <p:extLst>
      <p:ext uri="{BB962C8B-B14F-4D97-AF65-F5344CB8AC3E}">
        <p14:creationId xmlns:p14="http://schemas.microsoft.com/office/powerpoint/2010/main" val="14579741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Types of Containers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35393"/>
            <a:ext cx="9144000" cy="5045529"/>
          </a:xfrm>
        </p:spPr>
        <p:txBody>
          <a:bodyPr>
            <a:normAutofit/>
          </a:bodyPr>
          <a:lstStyle/>
          <a:p>
            <a:pPr algn="l"/>
            <a:r>
              <a:rPr lang="en-US" altLang="en-US" sz="3200" dirty="0" smtClean="0">
                <a:solidFill>
                  <a:srgbClr val="FF0000"/>
                </a:solidFill>
                <a:latin typeface="Georgia" panose="02040502050405020303" pitchFamily="18" charset="0"/>
              </a:rPr>
              <a:t>Sequence containers</a:t>
            </a:r>
            <a:r>
              <a:rPr lang="en-US" altLang="en-US" sz="3200" dirty="0" smtClean="0">
                <a:solidFill>
                  <a:srgbClr val="0070C0"/>
                </a:solidFill>
                <a:latin typeface="Georgia" panose="02040502050405020303" pitchFamily="18" charset="0"/>
              </a:rPr>
              <a:t>:</a:t>
            </a:r>
          </a:p>
          <a:p>
            <a:pPr algn="l"/>
            <a:r>
              <a:rPr lang="en-US" altLang="en-US" sz="3200" dirty="0" smtClean="0">
                <a:solidFill>
                  <a:srgbClr val="0070C0"/>
                </a:solidFill>
                <a:latin typeface="Georgia" panose="02040502050405020303" pitchFamily="18" charset="0"/>
              </a:rPr>
              <a:t>maintain the ordering of elements in the container. </a:t>
            </a:r>
          </a:p>
          <a:p>
            <a:pPr marL="457200" indent="-457200" algn="l">
              <a:buFont typeface="Arial" panose="020B0604020202020204" pitchFamily="34" charset="0"/>
              <a:buChar char="•"/>
            </a:pPr>
            <a:r>
              <a:rPr lang="en-US" altLang="en-US" sz="2800" dirty="0" smtClean="0">
                <a:latin typeface="Georgia" panose="02040502050405020303" pitchFamily="18" charset="0"/>
              </a:rPr>
              <a:t>Array</a:t>
            </a:r>
          </a:p>
          <a:p>
            <a:pPr marL="457200" indent="-457200" algn="l">
              <a:buFont typeface="Arial" panose="020B0604020202020204" pitchFamily="34" charset="0"/>
              <a:buChar char="•"/>
            </a:pPr>
            <a:r>
              <a:rPr lang="en-US" altLang="en-US" sz="2800" dirty="0" smtClean="0">
                <a:latin typeface="Georgia" panose="02040502050405020303" pitchFamily="18" charset="0"/>
              </a:rPr>
              <a:t>Vector</a:t>
            </a:r>
          </a:p>
          <a:p>
            <a:pPr marL="457200" indent="-457200" algn="l">
              <a:buFont typeface="Arial" panose="020B0604020202020204" pitchFamily="34" charset="0"/>
              <a:buChar char="•"/>
            </a:pPr>
            <a:r>
              <a:rPr lang="en-US" altLang="en-US" sz="2800" dirty="0" err="1" smtClean="0">
                <a:latin typeface="Georgia" panose="02040502050405020303" pitchFamily="18" charset="0"/>
              </a:rPr>
              <a:t>Deque</a:t>
            </a:r>
            <a:r>
              <a:rPr lang="en-US" altLang="en-US" sz="2800" dirty="0" smtClean="0">
                <a:latin typeface="Georgia" panose="02040502050405020303" pitchFamily="18" charset="0"/>
              </a:rPr>
              <a:t> (Double ended queue )</a:t>
            </a:r>
          </a:p>
          <a:p>
            <a:pPr marL="457200" indent="-457200" algn="l">
              <a:buFont typeface="Arial" panose="020B0604020202020204" pitchFamily="34" charset="0"/>
              <a:buChar char="•"/>
            </a:pPr>
            <a:r>
              <a:rPr lang="en-US" altLang="en-US" sz="2800" dirty="0" err="1" smtClean="0">
                <a:latin typeface="Georgia" panose="02040502050405020303" pitchFamily="18" charset="0"/>
              </a:rPr>
              <a:t>Forward_list</a:t>
            </a:r>
            <a:endParaRPr lang="en-US" altLang="en-US" sz="2800" dirty="0" smtClean="0">
              <a:latin typeface="Georgia" panose="02040502050405020303" pitchFamily="18" charset="0"/>
            </a:endParaRPr>
          </a:p>
          <a:p>
            <a:pPr marL="457200" indent="-457200" algn="l">
              <a:buFont typeface="Arial" panose="020B0604020202020204" pitchFamily="34" charset="0"/>
              <a:buChar char="•"/>
            </a:pPr>
            <a:r>
              <a:rPr lang="en-US" altLang="en-US" sz="2800" dirty="0" smtClean="0">
                <a:latin typeface="Georgia" panose="02040502050405020303" pitchFamily="18" charset="0"/>
              </a:rPr>
              <a:t>List</a:t>
            </a:r>
          </a:p>
          <a:p>
            <a:pPr marL="457200" indent="-457200" algn="l">
              <a:buFont typeface="Arial" panose="020B0604020202020204" pitchFamily="34" charset="0"/>
              <a:buChar char="•"/>
            </a:pPr>
            <a:r>
              <a:rPr lang="en-US" altLang="en-US" sz="2800" dirty="0" err="1">
                <a:solidFill>
                  <a:srgbClr val="FFC000"/>
                </a:solidFill>
                <a:latin typeface="Georgia" panose="02040502050405020303" pitchFamily="18" charset="0"/>
              </a:rPr>
              <a:t>B</a:t>
            </a:r>
            <a:r>
              <a:rPr lang="en-US" altLang="en-US" sz="2800" dirty="0" err="1" smtClean="0">
                <a:solidFill>
                  <a:srgbClr val="FFC000"/>
                </a:solidFill>
                <a:latin typeface="Georgia" panose="02040502050405020303" pitchFamily="18" charset="0"/>
              </a:rPr>
              <a:t>asic_string</a:t>
            </a:r>
            <a:endParaRPr lang="en-US" altLang="en-US" sz="2800" dirty="0" smtClean="0">
              <a:solidFill>
                <a:srgbClr val="FFC000"/>
              </a:solidFill>
              <a:latin typeface="Georgia" panose="02040502050405020303" pitchFamily="18" charset="0"/>
            </a:endParaRPr>
          </a:p>
        </p:txBody>
      </p:sp>
    </p:spTree>
    <p:extLst>
      <p:ext uri="{BB962C8B-B14F-4D97-AF65-F5344CB8AC3E}">
        <p14:creationId xmlns:p14="http://schemas.microsoft.com/office/powerpoint/2010/main" val="3684512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Exception</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55271"/>
            <a:ext cx="9144000" cy="4406899"/>
          </a:xfrm>
        </p:spPr>
        <p:txBody>
          <a:bodyPr>
            <a:normAutofit/>
          </a:bodyPr>
          <a:lstStyle/>
          <a:p>
            <a:pPr marL="342900" indent="-342900" algn="l">
              <a:buFont typeface="Arial" panose="020B0604020202020204" pitchFamily="34" charset="0"/>
              <a:buChar char="•"/>
            </a:pPr>
            <a:r>
              <a:rPr lang="en-US" altLang="en-US" sz="2800" dirty="0" smtClean="0">
                <a:solidFill>
                  <a:srgbClr val="0070C0"/>
                </a:solidFill>
                <a:latin typeface="Georgia" panose="02040502050405020303" pitchFamily="18" charset="0"/>
              </a:rPr>
              <a:t>#include &lt;exception&gt;</a:t>
            </a:r>
            <a:endParaRPr lang="en-US" altLang="en-US" sz="2800" dirty="0">
              <a:solidFill>
                <a:srgbClr val="0070C0"/>
              </a:solidFill>
              <a:latin typeface="Georgia" panose="02040502050405020303" pitchFamily="18" charset="0"/>
            </a:endParaRPr>
          </a:p>
          <a:p>
            <a:pPr marL="342900" indent="-342900" algn="l">
              <a:buFont typeface="Arial" panose="020B0604020202020204" pitchFamily="34" charset="0"/>
              <a:buChar char="•"/>
            </a:pPr>
            <a:r>
              <a:rPr lang="en-US" altLang="en-US" sz="3200" dirty="0" smtClean="0">
                <a:latin typeface="Georgia" panose="02040502050405020303" pitchFamily="18" charset="0"/>
              </a:rPr>
              <a:t>A</a:t>
            </a:r>
            <a:r>
              <a:rPr lang="en-US" altLang="en-US" sz="3200" dirty="0" smtClean="0">
                <a:latin typeface="Georgia" panose="02040502050405020303" pitchFamily="18" charset="0"/>
              </a:rPr>
              <a:t> response to an exceptional circumstance that arises while a program is running, such as an attempt to divide by zero. </a:t>
            </a:r>
          </a:p>
          <a:p>
            <a:pPr marL="342900" indent="-342900" algn="l">
              <a:buFont typeface="Arial" panose="020B0604020202020204" pitchFamily="34" charset="0"/>
              <a:buChar char="•"/>
            </a:pPr>
            <a:r>
              <a:rPr lang="en-US" altLang="en-US" sz="3200" dirty="0" smtClean="0">
                <a:latin typeface="Georgia" panose="02040502050405020303" pitchFamily="18" charset="0"/>
              </a:rPr>
              <a:t>Exceptions provide a way to transfer control from one part of a program to another. </a:t>
            </a:r>
          </a:p>
          <a:p>
            <a:pPr marL="342900" indent="-342900" algn="l">
              <a:buFont typeface="Arial" panose="020B0604020202020204" pitchFamily="34" charset="0"/>
              <a:buChar char="•"/>
            </a:pPr>
            <a:r>
              <a:rPr lang="en-US" altLang="en-US" sz="3200" dirty="0" smtClean="0">
                <a:latin typeface="Georgia" panose="02040502050405020303" pitchFamily="18" charset="0"/>
              </a:rPr>
              <a:t>C++ exception handling is built upon three keywords: </a:t>
            </a:r>
            <a:r>
              <a:rPr lang="en-US" altLang="en-US" sz="3200" dirty="0" smtClean="0">
                <a:solidFill>
                  <a:srgbClr val="0070C0"/>
                </a:solidFill>
                <a:latin typeface="Georgia" panose="02040502050405020303" pitchFamily="18" charset="0"/>
              </a:rPr>
              <a:t>try</a:t>
            </a:r>
            <a:r>
              <a:rPr lang="en-US" altLang="en-US" sz="3200" dirty="0" smtClean="0">
                <a:latin typeface="Georgia" panose="02040502050405020303" pitchFamily="18" charset="0"/>
              </a:rPr>
              <a:t>, </a:t>
            </a:r>
            <a:r>
              <a:rPr lang="en-US" altLang="en-US" sz="3200" dirty="0" smtClean="0">
                <a:solidFill>
                  <a:srgbClr val="0070C0"/>
                </a:solidFill>
                <a:latin typeface="Georgia" panose="02040502050405020303" pitchFamily="18" charset="0"/>
              </a:rPr>
              <a:t>catch</a:t>
            </a:r>
            <a:r>
              <a:rPr lang="en-US" altLang="en-US" sz="3200" dirty="0" smtClean="0">
                <a:latin typeface="Georgia" panose="02040502050405020303" pitchFamily="18" charset="0"/>
              </a:rPr>
              <a:t>, and </a:t>
            </a:r>
            <a:r>
              <a:rPr lang="en-US" altLang="en-US" sz="3200" dirty="0" smtClean="0">
                <a:solidFill>
                  <a:srgbClr val="0070C0"/>
                </a:solidFill>
                <a:latin typeface="Georgia" panose="02040502050405020303" pitchFamily="18" charset="0"/>
              </a:rPr>
              <a:t>throw</a:t>
            </a:r>
            <a:endParaRPr lang="en-US" altLang="en-US" sz="2800" dirty="0" smtClean="0">
              <a:latin typeface="Georgia" panose="02040502050405020303" pitchFamily="18" charset="0"/>
            </a:endParaRPr>
          </a:p>
        </p:txBody>
      </p:sp>
    </p:spTree>
    <p:extLst>
      <p:ext uri="{BB962C8B-B14F-4D97-AF65-F5344CB8AC3E}">
        <p14:creationId xmlns:p14="http://schemas.microsoft.com/office/powerpoint/2010/main" val="1552674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Types of Containers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35393"/>
            <a:ext cx="9144000" cy="5045529"/>
          </a:xfrm>
        </p:spPr>
        <p:txBody>
          <a:bodyPr>
            <a:normAutofit/>
          </a:bodyPr>
          <a:lstStyle/>
          <a:p>
            <a:pPr algn="l"/>
            <a:r>
              <a:rPr lang="en-US" altLang="en-US" sz="3200" dirty="0" smtClean="0">
                <a:solidFill>
                  <a:srgbClr val="FF0000"/>
                </a:solidFill>
                <a:latin typeface="Georgia" panose="02040502050405020303" pitchFamily="18" charset="0"/>
              </a:rPr>
              <a:t>Associative containers</a:t>
            </a:r>
            <a:r>
              <a:rPr lang="en-US" altLang="en-US" sz="3200" dirty="0" smtClean="0">
                <a:solidFill>
                  <a:srgbClr val="0070C0"/>
                </a:solidFill>
                <a:latin typeface="Georgia" panose="02040502050405020303" pitchFamily="18" charset="0"/>
              </a:rPr>
              <a:t>:</a:t>
            </a:r>
          </a:p>
          <a:p>
            <a:pPr algn="l"/>
            <a:r>
              <a:rPr lang="en-US" altLang="en-US" sz="3200" dirty="0" smtClean="0">
                <a:solidFill>
                  <a:srgbClr val="0070C0"/>
                </a:solidFill>
                <a:latin typeface="Georgia" panose="02040502050405020303" pitchFamily="18" charset="0"/>
              </a:rPr>
              <a:t>automatically sort their inputs when those inputs are inserted into the container. By default, associative containers compare elements using operator </a:t>
            </a:r>
            <a:r>
              <a:rPr lang="en-US" altLang="en-US" sz="3200" dirty="0" smtClean="0">
                <a:solidFill>
                  <a:srgbClr val="FF0000"/>
                </a:solidFill>
                <a:latin typeface="Georgia" panose="02040502050405020303" pitchFamily="18" charset="0"/>
              </a:rPr>
              <a:t>&lt;</a:t>
            </a:r>
          </a:p>
          <a:p>
            <a:pPr marL="457200" indent="-457200" algn="l">
              <a:buFont typeface="Arial" panose="020B0604020202020204" pitchFamily="34" charset="0"/>
              <a:buChar char="•"/>
            </a:pPr>
            <a:r>
              <a:rPr lang="en-US" altLang="en-US" sz="2800" dirty="0" smtClean="0">
                <a:latin typeface="Georgia" panose="02040502050405020303" pitchFamily="18" charset="0"/>
              </a:rPr>
              <a:t>Set</a:t>
            </a:r>
          </a:p>
          <a:p>
            <a:pPr marL="457200" indent="-457200" algn="l">
              <a:buFont typeface="Arial" panose="020B0604020202020204" pitchFamily="34" charset="0"/>
              <a:buChar char="•"/>
            </a:pPr>
            <a:r>
              <a:rPr lang="en-US" altLang="en-US" sz="2800" dirty="0" err="1" smtClean="0">
                <a:latin typeface="Georgia" panose="02040502050405020303" pitchFamily="18" charset="0"/>
              </a:rPr>
              <a:t>Multiset</a:t>
            </a:r>
            <a:endParaRPr lang="en-US" altLang="en-US" sz="2800" dirty="0" smtClean="0">
              <a:latin typeface="Georgia" panose="02040502050405020303" pitchFamily="18" charset="0"/>
            </a:endParaRPr>
          </a:p>
          <a:p>
            <a:pPr marL="457200" indent="-457200" algn="l">
              <a:buFont typeface="Arial" panose="020B0604020202020204" pitchFamily="34" charset="0"/>
              <a:buChar char="•"/>
            </a:pPr>
            <a:r>
              <a:rPr lang="en-US" altLang="en-US" sz="2800" dirty="0" smtClean="0">
                <a:latin typeface="Georgia" panose="02040502050405020303" pitchFamily="18" charset="0"/>
              </a:rPr>
              <a:t>Map</a:t>
            </a:r>
          </a:p>
          <a:p>
            <a:pPr marL="457200" indent="-457200" algn="l">
              <a:buFont typeface="Arial" panose="020B0604020202020204" pitchFamily="34" charset="0"/>
              <a:buChar char="•"/>
            </a:pPr>
            <a:r>
              <a:rPr lang="en-US" altLang="en-US" sz="2800" dirty="0" err="1" smtClean="0">
                <a:latin typeface="Georgia" panose="02040502050405020303" pitchFamily="18" charset="0"/>
              </a:rPr>
              <a:t>Multimap</a:t>
            </a:r>
            <a:endParaRPr lang="en-US" altLang="en-US" sz="2800" dirty="0" smtClean="0">
              <a:solidFill>
                <a:srgbClr val="FFC000"/>
              </a:solidFill>
              <a:latin typeface="Georgia" panose="02040502050405020303" pitchFamily="18" charset="0"/>
            </a:endParaRPr>
          </a:p>
        </p:txBody>
      </p:sp>
    </p:spTree>
    <p:extLst>
      <p:ext uri="{BB962C8B-B14F-4D97-AF65-F5344CB8AC3E}">
        <p14:creationId xmlns:p14="http://schemas.microsoft.com/office/powerpoint/2010/main" val="1385613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Types of Containers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35393"/>
            <a:ext cx="9144000" cy="5045529"/>
          </a:xfrm>
        </p:spPr>
        <p:txBody>
          <a:bodyPr>
            <a:normAutofit/>
          </a:bodyPr>
          <a:lstStyle/>
          <a:p>
            <a:pPr algn="l"/>
            <a:r>
              <a:rPr lang="en-US" altLang="en-US" sz="3200" dirty="0" smtClean="0">
                <a:solidFill>
                  <a:srgbClr val="FF0000"/>
                </a:solidFill>
                <a:latin typeface="Georgia" panose="02040502050405020303" pitchFamily="18" charset="0"/>
              </a:rPr>
              <a:t>Container Adapters</a:t>
            </a:r>
            <a:r>
              <a:rPr lang="en-US" altLang="en-US" sz="3200" dirty="0" smtClean="0">
                <a:solidFill>
                  <a:srgbClr val="0070C0"/>
                </a:solidFill>
                <a:latin typeface="Georgia" panose="02040502050405020303" pitchFamily="18" charset="0"/>
              </a:rPr>
              <a:t>: that are adapted to specific uses</a:t>
            </a:r>
          </a:p>
          <a:p>
            <a:pPr algn="l"/>
            <a:r>
              <a:rPr lang="en-US" altLang="en-US" sz="3200" dirty="0" smtClean="0">
                <a:solidFill>
                  <a:srgbClr val="0070C0"/>
                </a:solidFill>
                <a:latin typeface="Georgia" panose="02040502050405020303" pitchFamily="18" charset="0"/>
              </a:rPr>
              <a:t>The interesting part about container adapters is that you can choose which sequence container you want them to use</a:t>
            </a:r>
          </a:p>
          <a:p>
            <a:pPr marL="457200" indent="-457200" algn="l">
              <a:buFont typeface="Arial" panose="020B0604020202020204" pitchFamily="34" charset="0"/>
              <a:buChar char="•"/>
            </a:pPr>
            <a:r>
              <a:rPr lang="en-US" altLang="en-US" sz="2800" dirty="0" smtClean="0">
                <a:latin typeface="Georgia" panose="02040502050405020303" pitchFamily="18" charset="0"/>
              </a:rPr>
              <a:t>Stack</a:t>
            </a:r>
          </a:p>
          <a:p>
            <a:pPr marL="457200" indent="-457200" algn="l">
              <a:buFont typeface="Arial" panose="020B0604020202020204" pitchFamily="34" charset="0"/>
              <a:buChar char="•"/>
            </a:pPr>
            <a:r>
              <a:rPr lang="en-US" altLang="en-US" sz="2800" dirty="0" smtClean="0">
                <a:latin typeface="Georgia" panose="02040502050405020303" pitchFamily="18" charset="0"/>
              </a:rPr>
              <a:t>Queue</a:t>
            </a:r>
          </a:p>
          <a:p>
            <a:pPr marL="457200" indent="-457200" algn="l">
              <a:buFont typeface="Arial" panose="020B0604020202020204" pitchFamily="34" charset="0"/>
              <a:buChar char="•"/>
            </a:pPr>
            <a:r>
              <a:rPr lang="en-US" altLang="en-US" sz="2800" dirty="0" smtClean="0">
                <a:latin typeface="Georgia" panose="02040502050405020303" pitchFamily="18" charset="0"/>
              </a:rPr>
              <a:t>Priority queue</a:t>
            </a:r>
          </a:p>
          <a:p>
            <a:pPr marL="457200" indent="-457200" algn="l">
              <a:buFont typeface="Arial" panose="020B0604020202020204" pitchFamily="34" charset="0"/>
              <a:buChar char="•"/>
            </a:pPr>
            <a:endParaRPr lang="en-US" altLang="en-US" sz="2800" dirty="0" smtClean="0">
              <a:solidFill>
                <a:srgbClr val="FFC000"/>
              </a:solidFill>
              <a:latin typeface="Georgia" panose="02040502050405020303" pitchFamily="18" charset="0"/>
            </a:endParaRPr>
          </a:p>
        </p:txBody>
      </p:sp>
    </p:spTree>
    <p:extLst>
      <p:ext uri="{BB962C8B-B14F-4D97-AF65-F5344CB8AC3E}">
        <p14:creationId xmlns:p14="http://schemas.microsoft.com/office/powerpoint/2010/main" val="38514079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Template specialization</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75759"/>
            <a:ext cx="9144000" cy="4950316"/>
          </a:xfrm>
        </p:spPr>
        <p:txBody>
          <a:bodyPr>
            <a:noAutofit/>
          </a:bodyPr>
          <a:lstStyle/>
          <a:p>
            <a:pPr marL="457200" indent="-4572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When a function or class is instantiated from a template, a specialization of that template is created by the compiler for the set of arguments used, and the specialization is referred to as being a generated specialization</a:t>
            </a:r>
            <a:endParaRPr lang="en-US" altLang="en-US" sz="2800" dirty="0" smtClean="0">
              <a:latin typeface="Georgia" panose="02040502050405020303" pitchFamily="18" charset="0"/>
            </a:endParaRPr>
          </a:p>
        </p:txBody>
      </p:sp>
    </p:spTree>
    <p:extLst>
      <p:ext uri="{BB962C8B-B14F-4D97-AF65-F5344CB8AC3E}">
        <p14:creationId xmlns:p14="http://schemas.microsoft.com/office/powerpoint/2010/main" val="27106779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Template specialization</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75759"/>
            <a:ext cx="9144000" cy="4950316"/>
          </a:xfrm>
        </p:spPr>
        <p:txBody>
          <a:bodyPr>
            <a:noAutofit/>
          </a:bodyPr>
          <a:lstStyle/>
          <a:p>
            <a:pPr algn="l">
              <a:lnSpc>
                <a:spcPct val="120000"/>
              </a:lnSpc>
              <a:spcBef>
                <a:spcPts val="0"/>
              </a:spcBef>
            </a:pPr>
            <a:r>
              <a:rPr lang="en-US" altLang="en-US" sz="3200" dirty="0" smtClean="0">
                <a:solidFill>
                  <a:srgbClr val="0070C0"/>
                </a:solidFill>
                <a:latin typeface="Georgia" panose="02040502050405020303" pitchFamily="18" charset="0"/>
              </a:rPr>
              <a:t>Explicit</a:t>
            </a:r>
            <a:r>
              <a:rPr lang="en-US" altLang="en-US" dirty="0" smtClean="0">
                <a:latin typeface="Georgia" panose="02040502050405020303" pitchFamily="18" charset="0"/>
              </a:rPr>
              <a:t> </a:t>
            </a:r>
          </a:p>
          <a:p>
            <a:pPr marL="342900" indent="-3429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If a class template is specialized by a subset of its parameters it is called </a:t>
            </a:r>
            <a:r>
              <a:rPr lang="en-US" altLang="en-US" sz="2800" i="1" dirty="0" smtClean="0">
                <a:solidFill>
                  <a:srgbClr val="0070C0"/>
                </a:solidFill>
                <a:latin typeface="Georgia" panose="02040502050405020303" pitchFamily="18" charset="0"/>
              </a:rPr>
              <a:t>partial template specialization </a:t>
            </a:r>
            <a:r>
              <a:rPr lang="en-US" altLang="en-US" sz="2800" dirty="0" smtClean="0">
                <a:latin typeface="Georgia" panose="02040502050405020303" pitchFamily="18" charset="0"/>
              </a:rPr>
              <a:t>(</a:t>
            </a:r>
            <a:r>
              <a:rPr lang="en-US" altLang="en-US" sz="2800" dirty="0" smtClean="0">
                <a:solidFill>
                  <a:srgbClr val="FFC000"/>
                </a:solidFill>
                <a:latin typeface="Georgia" panose="02040502050405020303" pitchFamily="18" charset="0"/>
              </a:rPr>
              <a:t>function templates cannot be partially specialized</a:t>
            </a:r>
            <a:r>
              <a:rPr lang="en-US" altLang="en-US" sz="2800" dirty="0" smtClean="0">
                <a:latin typeface="Georgia" panose="02040502050405020303" pitchFamily="18" charset="0"/>
              </a:rPr>
              <a:t>)</a:t>
            </a:r>
          </a:p>
          <a:p>
            <a:pPr marL="342900" indent="-3429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If all of the parameters are specialized it is a full specialization</a:t>
            </a:r>
          </a:p>
          <a:p>
            <a:pPr marL="342900" indent="-342900" algn="l">
              <a:lnSpc>
                <a:spcPct val="120000"/>
              </a:lnSpc>
              <a:spcBef>
                <a:spcPts val="0"/>
              </a:spcBef>
              <a:buFont typeface="Arial" panose="020B0604020202020204" pitchFamily="34" charset="0"/>
              <a:buChar char="•"/>
            </a:pPr>
            <a:r>
              <a:rPr lang="en-US" altLang="en-US" sz="2800" dirty="0">
                <a:latin typeface="Georgia" panose="02040502050405020303" pitchFamily="18" charset="0"/>
              </a:rPr>
              <a:t>I</a:t>
            </a:r>
            <a:r>
              <a:rPr lang="en-US" altLang="en-US" sz="2800" dirty="0" smtClean="0">
                <a:latin typeface="Georgia" panose="02040502050405020303" pitchFamily="18" charset="0"/>
              </a:rPr>
              <a:t>s used when the behavior of a function or class for particular choices of the template parameters must deviate from the generic behavior</a:t>
            </a:r>
          </a:p>
          <a:p>
            <a:pPr algn="l">
              <a:lnSpc>
                <a:spcPct val="120000"/>
              </a:lnSpc>
              <a:spcBef>
                <a:spcPts val="0"/>
              </a:spcBef>
            </a:pPr>
            <a:r>
              <a:rPr lang="en-US" altLang="en-US" sz="3200" dirty="0" err="1" smtClean="0">
                <a:solidFill>
                  <a:srgbClr val="0070C0"/>
                </a:solidFill>
                <a:latin typeface="Georgia" panose="02040502050405020303" pitchFamily="18" charset="0"/>
              </a:rPr>
              <a:t>Variadic</a:t>
            </a:r>
            <a:r>
              <a:rPr lang="en-US" altLang="en-US" sz="3200" dirty="0" smtClean="0">
                <a:solidFill>
                  <a:srgbClr val="0070C0"/>
                </a:solidFill>
                <a:latin typeface="Georgia" panose="02040502050405020303" pitchFamily="18" charset="0"/>
              </a:rPr>
              <a:t> templates</a:t>
            </a:r>
            <a:endParaRPr lang="en-US" altLang="en-US" sz="3200" dirty="0" smtClean="0">
              <a:solidFill>
                <a:srgbClr val="0070C0"/>
              </a:solidFill>
              <a:latin typeface="Georgia" panose="02040502050405020303" pitchFamily="18" charset="0"/>
            </a:endParaRPr>
          </a:p>
        </p:txBody>
      </p:sp>
    </p:spTree>
    <p:extLst>
      <p:ext uri="{BB962C8B-B14F-4D97-AF65-F5344CB8AC3E}">
        <p14:creationId xmlns:p14="http://schemas.microsoft.com/office/powerpoint/2010/main" val="11149514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Template</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75759"/>
            <a:ext cx="9144000" cy="4950316"/>
          </a:xfrm>
        </p:spPr>
        <p:txBody>
          <a:bodyPr>
            <a:noAutofit/>
          </a:bodyPr>
          <a:lstStyle/>
          <a:p>
            <a:pPr algn="l">
              <a:lnSpc>
                <a:spcPct val="120000"/>
              </a:lnSpc>
              <a:spcBef>
                <a:spcPts val="0"/>
              </a:spcBef>
            </a:pPr>
            <a:r>
              <a:rPr lang="en-US" altLang="en-US" sz="3200" dirty="0" smtClean="0">
                <a:solidFill>
                  <a:srgbClr val="0070C0"/>
                </a:solidFill>
                <a:latin typeface="Georgia" panose="02040502050405020303" pitchFamily="18" charset="0"/>
              </a:rPr>
              <a:t>Non-type parameters for templates</a:t>
            </a:r>
            <a:endParaRPr lang="en-US" altLang="en-US" dirty="0" smtClean="0">
              <a:latin typeface="Georgia" panose="02040502050405020303" pitchFamily="18" charset="0"/>
            </a:endParaRPr>
          </a:p>
          <a:p>
            <a:pPr marL="342900" indent="-3429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Besides the template arguments that are preceded by the </a:t>
            </a:r>
            <a:r>
              <a:rPr lang="en-US" altLang="en-US" sz="2800" b="1" dirty="0" smtClean="0">
                <a:solidFill>
                  <a:srgbClr val="0070C0"/>
                </a:solidFill>
                <a:latin typeface="Courier New" panose="02070309020205020404" pitchFamily="49" charset="0"/>
                <a:cs typeface="Courier New" panose="02070309020205020404" pitchFamily="49" charset="0"/>
              </a:rPr>
              <a:t>class</a:t>
            </a:r>
            <a:r>
              <a:rPr lang="en-US" altLang="en-US" sz="2800" dirty="0" smtClean="0">
                <a:latin typeface="Georgia" panose="02040502050405020303" pitchFamily="18" charset="0"/>
              </a:rPr>
              <a:t> or </a:t>
            </a:r>
            <a:r>
              <a:rPr lang="en-US" altLang="en-US" sz="2800" b="1" dirty="0" err="1" smtClean="0">
                <a:solidFill>
                  <a:srgbClr val="0070C0"/>
                </a:solidFill>
                <a:latin typeface="Courier New" panose="02070309020205020404" pitchFamily="49" charset="0"/>
                <a:cs typeface="Courier New" panose="02070309020205020404" pitchFamily="49" charset="0"/>
              </a:rPr>
              <a:t>typename</a:t>
            </a:r>
            <a:r>
              <a:rPr lang="en-US" altLang="en-US" sz="2800" dirty="0" smtClean="0">
                <a:solidFill>
                  <a:srgbClr val="0070C0"/>
                </a:solidFill>
                <a:latin typeface="Georgia" panose="02040502050405020303" pitchFamily="18" charset="0"/>
              </a:rPr>
              <a:t> </a:t>
            </a:r>
            <a:r>
              <a:rPr lang="en-US" altLang="en-US" sz="2800" dirty="0" smtClean="0">
                <a:latin typeface="Georgia" panose="02040502050405020303" pitchFamily="18" charset="0"/>
              </a:rPr>
              <a:t>keywords , which represent types, templates can also have regular typed parameters, similar to those found in functions</a:t>
            </a:r>
            <a:endParaRPr lang="en-US" altLang="en-US" sz="3200" dirty="0" smtClean="0">
              <a:solidFill>
                <a:srgbClr val="0070C0"/>
              </a:solidFill>
              <a:latin typeface="Georgia" panose="02040502050405020303" pitchFamily="18" charset="0"/>
            </a:endParaRPr>
          </a:p>
        </p:txBody>
      </p:sp>
      <p:sp>
        <p:nvSpPr>
          <p:cNvPr id="4" name="Rectangle 3"/>
          <p:cNvSpPr/>
          <p:nvPr/>
        </p:nvSpPr>
        <p:spPr>
          <a:xfrm>
            <a:off x="1524000" y="4003599"/>
            <a:ext cx="9144000" cy="2677656"/>
          </a:xfrm>
          <a:prstGeom prst="rect">
            <a:avLst/>
          </a:prstGeom>
          <a:solidFill>
            <a:schemeClr val="bg2"/>
          </a:solidFill>
        </p:spPr>
        <p:txBody>
          <a:bodyPr wrap="square">
            <a:spAutoFit/>
          </a:bodyPr>
          <a:lstStyle/>
          <a:p>
            <a:r>
              <a:rPr lang="en-US" sz="2400" b="1" dirty="0" smtClean="0">
                <a:solidFill>
                  <a:srgbClr val="0070C0"/>
                </a:solidFill>
                <a:latin typeface="Courier New" panose="02070309020205020404" pitchFamily="49" charset="0"/>
                <a:cs typeface="Courier New" panose="02070309020205020404" pitchFamily="49" charset="0"/>
              </a:rPr>
              <a:t>template</a:t>
            </a:r>
            <a:r>
              <a:rPr lang="en-US" sz="2400" b="1" dirty="0" smtClean="0">
                <a:latin typeface="Courier New" panose="02070309020205020404" pitchFamily="49" charset="0"/>
                <a:cs typeface="Courier New" panose="02070309020205020404" pitchFamily="49" charset="0"/>
              </a:rPr>
              <a:t> &lt;class T, </a:t>
            </a:r>
            <a:r>
              <a:rPr lang="en-US" sz="2400" b="1" dirty="0" err="1" smtClean="0">
                <a:solidFill>
                  <a:srgbClr val="0070C0"/>
                </a:solidFill>
                <a:latin typeface="Courier New" panose="02070309020205020404" pitchFamily="49" charset="0"/>
                <a:cs typeface="Courier New" panose="02070309020205020404" pitchFamily="49" charset="0"/>
              </a:rPr>
              <a:t>int</a:t>
            </a:r>
            <a:r>
              <a:rPr lang="en-US" sz="2400" b="1" dirty="0" smtClean="0">
                <a:solidFill>
                  <a:srgbClr val="0070C0"/>
                </a:solidFill>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N&gt;</a:t>
            </a:r>
          </a:p>
          <a:p>
            <a:r>
              <a:rPr lang="en-US" sz="2400" b="1" dirty="0" smtClean="0">
                <a:solidFill>
                  <a:srgbClr val="0070C0"/>
                </a:solidFill>
                <a:latin typeface="Courier New" panose="02070309020205020404" pitchFamily="49" charset="0"/>
                <a:cs typeface="Courier New" panose="02070309020205020404" pitchFamily="49" charset="0"/>
              </a:rPr>
              <a:t>class</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mysequence</a:t>
            </a:r>
            <a:r>
              <a:rPr lang="en-US" sz="2400" b="1" dirty="0" smtClean="0">
                <a:latin typeface="Courier New" panose="02070309020205020404" pitchFamily="49" charset="0"/>
                <a:cs typeface="Courier New" panose="02070309020205020404" pitchFamily="49" charset="0"/>
              </a:rPr>
              <a:t> {</a:t>
            </a:r>
          </a:p>
          <a:p>
            <a:r>
              <a:rPr lang="en-US" sz="2400" b="1" dirty="0" smtClean="0">
                <a:latin typeface="Courier New" panose="02070309020205020404" pitchFamily="49" charset="0"/>
                <a:cs typeface="Courier New" panose="02070309020205020404" pitchFamily="49" charset="0"/>
              </a:rPr>
              <a:t>    T </a:t>
            </a:r>
            <a:r>
              <a:rPr lang="en-US" sz="2400" b="1" dirty="0" err="1" smtClean="0">
                <a:latin typeface="Courier New" panose="02070309020205020404" pitchFamily="49" charset="0"/>
                <a:cs typeface="Courier New" panose="02070309020205020404" pitchFamily="49" charset="0"/>
              </a:rPr>
              <a:t>memblock</a:t>
            </a:r>
            <a:r>
              <a:rPr lang="en-US" sz="2400" b="1" dirty="0" smtClean="0">
                <a:latin typeface="Courier New" panose="02070309020205020404" pitchFamily="49" charset="0"/>
                <a:cs typeface="Courier New" panose="02070309020205020404" pitchFamily="49" charset="0"/>
              </a:rPr>
              <a:t> [N];</a:t>
            </a:r>
          </a:p>
          <a:p>
            <a:r>
              <a:rPr lang="en-US" sz="2400" b="1" dirty="0" smtClean="0">
                <a:latin typeface="Courier New" panose="02070309020205020404" pitchFamily="49" charset="0"/>
                <a:cs typeface="Courier New" panose="02070309020205020404" pitchFamily="49" charset="0"/>
              </a:rPr>
              <a:t>  </a:t>
            </a:r>
            <a:r>
              <a:rPr lang="en-US" sz="2400" b="1" dirty="0" smtClean="0">
                <a:solidFill>
                  <a:srgbClr val="0070C0"/>
                </a:solidFill>
                <a:latin typeface="Courier New" panose="02070309020205020404" pitchFamily="49" charset="0"/>
                <a:cs typeface="Courier New" panose="02070309020205020404" pitchFamily="49" charset="0"/>
              </a:rPr>
              <a:t>public</a:t>
            </a:r>
            <a:r>
              <a:rPr lang="en-US" sz="2400" b="1" dirty="0" smtClean="0">
                <a:latin typeface="Courier New" panose="02070309020205020404" pitchFamily="49" charset="0"/>
                <a:cs typeface="Courier New" panose="02070309020205020404" pitchFamily="49" charset="0"/>
              </a:rPr>
              <a:t>:</a:t>
            </a:r>
          </a:p>
          <a:p>
            <a:r>
              <a:rPr lang="en-US" sz="2400" b="1" dirty="0" smtClean="0">
                <a:latin typeface="Courier New" panose="02070309020205020404" pitchFamily="49" charset="0"/>
                <a:cs typeface="Courier New" panose="02070309020205020404" pitchFamily="49" charset="0"/>
              </a:rPr>
              <a:t>    </a:t>
            </a:r>
            <a:r>
              <a:rPr lang="en-US" sz="2400" b="1" dirty="0" smtClean="0">
                <a:solidFill>
                  <a:srgbClr val="0070C0"/>
                </a:solidFill>
                <a:latin typeface="Courier New" panose="02070309020205020404" pitchFamily="49" charset="0"/>
                <a:cs typeface="Courier New" panose="02070309020205020404" pitchFamily="49" charset="0"/>
              </a:rPr>
              <a:t>void</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setmember</a:t>
            </a:r>
            <a:r>
              <a:rPr lang="en-US" sz="2400" b="1" dirty="0" smtClean="0">
                <a:latin typeface="Courier New" panose="02070309020205020404" pitchFamily="49" charset="0"/>
                <a:cs typeface="Courier New" panose="02070309020205020404" pitchFamily="49" charset="0"/>
              </a:rPr>
              <a:t> (</a:t>
            </a:r>
            <a:r>
              <a:rPr lang="en-US" sz="2400" b="1" dirty="0" err="1" smtClean="0">
                <a:solidFill>
                  <a:srgbClr val="0070C0"/>
                </a:solidFill>
                <a:latin typeface="Courier New" panose="02070309020205020404" pitchFamily="49" charset="0"/>
                <a:cs typeface="Courier New" panose="02070309020205020404" pitchFamily="49" charset="0"/>
              </a:rPr>
              <a:t>int</a:t>
            </a:r>
            <a:r>
              <a:rPr lang="en-US" sz="2400" b="1" dirty="0" smtClean="0">
                <a:solidFill>
                  <a:srgbClr val="0070C0"/>
                </a:solidFill>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 T value);</a:t>
            </a:r>
          </a:p>
          <a:p>
            <a:r>
              <a:rPr lang="en-US" sz="2400" b="1" dirty="0" smtClean="0">
                <a:latin typeface="Courier New" panose="02070309020205020404" pitchFamily="49" charset="0"/>
                <a:cs typeface="Courier New" panose="02070309020205020404" pitchFamily="49" charset="0"/>
              </a:rPr>
              <a:t>    T </a:t>
            </a:r>
            <a:r>
              <a:rPr lang="en-US" sz="2400" b="1" dirty="0" err="1" smtClean="0">
                <a:latin typeface="Courier New" panose="02070309020205020404" pitchFamily="49" charset="0"/>
                <a:cs typeface="Courier New" panose="02070309020205020404" pitchFamily="49" charset="0"/>
              </a:rPr>
              <a:t>getmember</a:t>
            </a:r>
            <a:r>
              <a:rPr lang="en-US" sz="2400" b="1" dirty="0" smtClean="0">
                <a:latin typeface="Courier New" panose="02070309020205020404" pitchFamily="49" charset="0"/>
                <a:cs typeface="Courier New" panose="02070309020205020404" pitchFamily="49" charset="0"/>
              </a:rPr>
              <a:t> (</a:t>
            </a:r>
            <a:r>
              <a:rPr lang="en-US" sz="2400" b="1" dirty="0" err="1" smtClean="0">
                <a:solidFill>
                  <a:srgbClr val="0070C0"/>
                </a:solidFill>
                <a:latin typeface="Courier New" panose="02070309020205020404" pitchFamily="49" charset="0"/>
                <a:cs typeface="Courier New" panose="02070309020205020404" pitchFamily="49" charset="0"/>
              </a:rPr>
              <a:t>int</a:t>
            </a:r>
            <a:r>
              <a:rPr lang="en-US" sz="2400" b="1" dirty="0" smtClean="0">
                <a:solidFill>
                  <a:srgbClr val="0070C0"/>
                </a:solidFill>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a:t>
            </a:r>
          </a:p>
          <a:p>
            <a:r>
              <a:rPr lang="en-US" sz="2400" b="1" dirty="0" smtClean="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968557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solidFill>
                  <a:srgbClr val="00B050"/>
                </a:solidFill>
                <a:latin typeface="Georgia" panose="02040502050405020303" pitchFamily="18" charset="0"/>
              </a:rPr>
              <a:t>Advantages</a:t>
            </a:r>
            <a:endParaRPr lang="en-US" sz="4800" dirty="0">
              <a:solidFill>
                <a:srgbClr val="00B050"/>
              </a:solidFill>
              <a:latin typeface="Georgia" panose="02040502050405020303" pitchFamily="18" charset="0"/>
            </a:endParaRPr>
          </a:p>
        </p:txBody>
      </p:sp>
      <p:sp>
        <p:nvSpPr>
          <p:cNvPr id="3" name="Subtitle 2"/>
          <p:cNvSpPr>
            <a:spLocks noGrp="1"/>
          </p:cNvSpPr>
          <p:nvPr>
            <p:ph type="subTitle" idx="1"/>
          </p:nvPr>
        </p:nvSpPr>
        <p:spPr>
          <a:xfrm>
            <a:off x="1524000" y="1275759"/>
            <a:ext cx="9144000" cy="4950316"/>
          </a:xfrm>
        </p:spPr>
        <p:txBody>
          <a:bodyPr>
            <a:noAutofit/>
          </a:bodyPr>
          <a:lstStyle/>
          <a:p>
            <a:pPr marL="457200" indent="-4572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Use templates in situations that result in duplication of the same code for multiple types. </a:t>
            </a:r>
          </a:p>
          <a:p>
            <a:pPr marL="457200" indent="-4572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You can also use class templates to develop a set of </a:t>
            </a:r>
            <a:r>
              <a:rPr lang="en-US" altLang="en-US" sz="2800" dirty="0" smtClean="0">
                <a:solidFill>
                  <a:srgbClr val="0070C0"/>
                </a:solidFill>
                <a:latin typeface="Georgia" panose="02040502050405020303" pitchFamily="18" charset="0"/>
              </a:rPr>
              <a:t>type-safe</a:t>
            </a:r>
            <a:r>
              <a:rPr lang="en-US" altLang="en-US" sz="2800" dirty="0" smtClean="0">
                <a:latin typeface="Georgia" panose="02040502050405020303" pitchFamily="18" charset="0"/>
              </a:rPr>
              <a:t> classes.</a:t>
            </a:r>
          </a:p>
          <a:p>
            <a:pPr marL="457200" indent="-4572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Templates are sometimes a better solution than C macros and void pointers, and they are especially useful when working with collections and smart pointers  </a:t>
            </a:r>
            <a:r>
              <a:rPr lang="en-US" altLang="en-US" sz="2800" dirty="0" smtClean="0">
                <a:latin typeface="Georgia" panose="02040502050405020303" pitchFamily="18" charset="0"/>
              </a:rPr>
              <a:t>considered </a:t>
            </a:r>
            <a:r>
              <a:rPr lang="en-US" altLang="en-US" sz="2800" dirty="0" smtClean="0">
                <a:solidFill>
                  <a:srgbClr val="0070C0"/>
                </a:solidFill>
                <a:latin typeface="Georgia" panose="02040502050405020303" pitchFamily="18" charset="0"/>
              </a:rPr>
              <a:t>type-safe </a:t>
            </a:r>
            <a:r>
              <a:rPr lang="en-US" altLang="en-US" sz="2800" dirty="0" smtClean="0">
                <a:solidFill>
                  <a:srgbClr val="002060"/>
                </a:solidFill>
                <a:latin typeface="Georgia" panose="02040502050405020303" pitchFamily="18" charset="0"/>
              </a:rPr>
              <a:t>(</a:t>
            </a:r>
            <a:r>
              <a:rPr lang="en-US" altLang="en-US" sz="2800" dirty="0" smtClean="0">
                <a:latin typeface="Georgia" panose="02040502050405020303" pitchFamily="18" charset="0"/>
              </a:rPr>
              <a:t>they require type-checking at compile time)</a:t>
            </a:r>
            <a:endParaRPr lang="en-US" altLang="en-US" sz="2800" dirty="0" smtClean="0">
              <a:latin typeface="Georgia" panose="02040502050405020303" pitchFamily="18" charset="0"/>
            </a:endParaRPr>
          </a:p>
        </p:txBody>
      </p:sp>
    </p:spTree>
    <p:extLst>
      <p:ext uri="{BB962C8B-B14F-4D97-AF65-F5344CB8AC3E}">
        <p14:creationId xmlns:p14="http://schemas.microsoft.com/office/powerpoint/2010/main" val="4350471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solidFill>
                  <a:srgbClr val="00B050"/>
                </a:solidFill>
                <a:latin typeface="Georgia" panose="02040502050405020303" pitchFamily="18" charset="0"/>
              </a:rPr>
              <a:t>Advantages</a:t>
            </a:r>
            <a:endParaRPr lang="en-US" sz="4800" dirty="0">
              <a:solidFill>
                <a:srgbClr val="00B050"/>
              </a:solidFill>
              <a:latin typeface="Georgia" panose="02040502050405020303" pitchFamily="18" charset="0"/>
            </a:endParaRPr>
          </a:p>
        </p:txBody>
      </p:sp>
      <p:sp>
        <p:nvSpPr>
          <p:cNvPr id="3" name="Subtitle 2"/>
          <p:cNvSpPr>
            <a:spLocks noGrp="1"/>
          </p:cNvSpPr>
          <p:nvPr>
            <p:ph type="subTitle" idx="1"/>
          </p:nvPr>
        </p:nvSpPr>
        <p:spPr>
          <a:xfrm>
            <a:off x="1524000" y="1275759"/>
            <a:ext cx="9144000" cy="4950316"/>
          </a:xfrm>
        </p:spPr>
        <p:txBody>
          <a:bodyPr>
            <a:noAutofit/>
          </a:bodyPr>
          <a:lstStyle/>
          <a:p>
            <a:pPr marL="457200" indent="-4572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A. </a:t>
            </a:r>
            <a:r>
              <a:rPr lang="en-US" altLang="en-US" sz="2800" dirty="0" err="1" smtClean="0">
                <a:latin typeface="Georgia" panose="02040502050405020303" pitchFamily="18" charset="0"/>
              </a:rPr>
              <a:t>Stepanov</a:t>
            </a:r>
            <a:r>
              <a:rPr lang="en-US" altLang="en-US" sz="2800" dirty="0" smtClean="0">
                <a:latin typeface="Georgia" panose="02040502050405020303" pitchFamily="18" charset="0"/>
              </a:rPr>
              <a:t> (the creator of STL) notes that some things that seem trivial using templates (such as equality operator, for example) are very difficult to implement with conventional OO techniques such as inheritance and polymorphism</a:t>
            </a:r>
          </a:p>
          <a:p>
            <a:pPr marL="457200" indent="-457200" algn="l">
              <a:lnSpc>
                <a:spcPct val="120000"/>
              </a:lnSpc>
              <a:spcBef>
                <a:spcPts val="0"/>
              </a:spcBef>
              <a:buFont typeface="Arial" panose="020B0604020202020204" pitchFamily="34" charset="0"/>
              <a:buChar char="•"/>
            </a:pPr>
            <a:r>
              <a:rPr lang="en-US" altLang="en-US" sz="2800" dirty="0">
                <a:latin typeface="Georgia" panose="02040502050405020303" pitchFamily="18" charset="0"/>
              </a:rPr>
              <a:t>T</a:t>
            </a:r>
            <a:r>
              <a:rPr lang="en-US" altLang="en-US" sz="2800" dirty="0" smtClean="0">
                <a:latin typeface="Georgia" panose="02040502050405020303" pitchFamily="18" charset="0"/>
              </a:rPr>
              <a:t>emplate classes are more </a:t>
            </a:r>
            <a:r>
              <a:rPr lang="en-US" altLang="en-US" sz="2800" dirty="0" smtClean="0">
                <a:solidFill>
                  <a:srgbClr val="0070C0"/>
                </a:solidFill>
                <a:latin typeface="Georgia" panose="02040502050405020303" pitchFamily="18" charset="0"/>
              </a:rPr>
              <a:t>type-safe</a:t>
            </a:r>
            <a:r>
              <a:rPr lang="en-US" altLang="en-US" sz="2800" dirty="0" smtClean="0">
                <a:latin typeface="Georgia" panose="02040502050405020303" pitchFamily="18" charset="0"/>
              </a:rPr>
              <a:t>, and could be preferred over run-time resolved code structures (such as abstract classes)</a:t>
            </a:r>
          </a:p>
          <a:p>
            <a:pPr marL="457200" indent="-457200" algn="l">
              <a:lnSpc>
                <a:spcPct val="120000"/>
              </a:lnSpc>
              <a:spcBef>
                <a:spcPts val="0"/>
              </a:spcBef>
              <a:buFont typeface="Arial" panose="020B0604020202020204" pitchFamily="34" charset="0"/>
              <a:buChar char="•"/>
            </a:pPr>
            <a:endParaRPr lang="en-US" altLang="en-US" sz="2800" dirty="0" smtClean="0">
              <a:latin typeface="Georgia" panose="02040502050405020303" pitchFamily="18" charset="0"/>
            </a:endParaRPr>
          </a:p>
        </p:txBody>
      </p:sp>
    </p:spTree>
    <p:extLst>
      <p:ext uri="{BB962C8B-B14F-4D97-AF65-F5344CB8AC3E}">
        <p14:creationId xmlns:p14="http://schemas.microsoft.com/office/powerpoint/2010/main" val="5341069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solidFill>
                  <a:srgbClr val="00B050"/>
                </a:solidFill>
                <a:latin typeface="Georgia" panose="02040502050405020303" pitchFamily="18" charset="0"/>
              </a:rPr>
              <a:t>Advantages</a:t>
            </a:r>
            <a:endParaRPr lang="en-US" sz="4800" dirty="0">
              <a:solidFill>
                <a:srgbClr val="00B050"/>
              </a:solidFill>
              <a:latin typeface="Georgia" panose="02040502050405020303" pitchFamily="18" charset="0"/>
            </a:endParaRPr>
          </a:p>
        </p:txBody>
      </p:sp>
      <p:sp>
        <p:nvSpPr>
          <p:cNvPr id="3" name="Subtitle 2"/>
          <p:cNvSpPr>
            <a:spLocks noGrp="1"/>
          </p:cNvSpPr>
          <p:nvPr>
            <p:ph type="subTitle" idx="1"/>
          </p:nvPr>
        </p:nvSpPr>
        <p:spPr>
          <a:xfrm>
            <a:off x="1524000" y="1275759"/>
            <a:ext cx="9144000" cy="4950316"/>
          </a:xfrm>
        </p:spPr>
        <p:txBody>
          <a:bodyPr>
            <a:noAutofit/>
          </a:bodyPr>
          <a:lstStyle/>
          <a:p>
            <a:pPr marL="457200" indent="-4572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S</a:t>
            </a:r>
            <a:r>
              <a:rPr lang="en-US" altLang="en-US" sz="2800" dirty="0" smtClean="0">
                <a:latin typeface="Georgia" panose="02040502050405020303" pitchFamily="18" charset="0"/>
              </a:rPr>
              <a:t>ome modern techniques that can dramatically reduce code bloat when using templates</a:t>
            </a:r>
          </a:p>
          <a:p>
            <a:pPr marL="457200" indent="-4572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Often, the main reason to use templates in combination with STL – it can drastically reduce development time</a:t>
            </a:r>
            <a:endParaRPr lang="en-US" altLang="en-US" sz="2800" dirty="0" smtClean="0">
              <a:latin typeface="Georgia" panose="02040502050405020303" pitchFamily="18" charset="0"/>
            </a:endParaRPr>
          </a:p>
        </p:txBody>
      </p:sp>
    </p:spTree>
    <p:extLst>
      <p:ext uri="{BB962C8B-B14F-4D97-AF65-F5344CB8AC3E}">
        <p14:creationId xmlns:p14="http://schemas.microsoft.com/office/powerpoint/2010/main" val="32817806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solidFill>
                  <a:srgbClr val="FF0000"/>
                </a:solidFill>
                <a:latin typeface="Georgia" panose="02040502050405020303" pitchFamily="18" charset="0"/>
              </a:rPr>
              <a:t>Disadvantages </a:t>
            </a:r>
            <a:endParaRPr lang="en-US" sz="4800" dirty="0">
              <a:solidFill>
                <a:srgbClr val="FF0000"/>
              </a:solidFill>
              <a:latin typeface="Georgia" panose="02040502050405020303" pitchFamily="18" charset="0"/>
            </a:endParaRPr>
          </a:p>
        </p:txBody>
      </p:sp>
      <p:sp>
        <p:nvSpPr>
          <p:cNvPr id="3" name="Subtitle 2"/>
          <p:cNvSpPr>
            <a:spLocks noGrp="1"/>
          </p:cNvSpPr>
          <p:nvPr>
            <p:ph type="subTitle" idx="1"/>
          </p:nvPr>
        </p:nvSpPr>
        <p:spPr>
          <a:xfrm>
            <a:off x="1524000" y="1275759"/>
            <a:ext cx="9144000" cy="4950316"/>
          </a:xfrm>
        </p:spPr>
        <p:txBody>
          <a:bodyPr>
            <a:noAutofit/>
          </a:bodyPr>
          <a:lstStyle/>
          <a:p>
            <a:pPr marL="457200" indent="-4572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T</a:t>
            </a:r>
            <a:r>
              <a:rPr lang="en-US" altLang="en-US" sz="2800" dirty="0" smtClean="0">
                <a:latin typeface="Georgia" panose="02040502050405020303" pitchFamily="18" charset="0"/>
              </a:rPr>
              <a:t>he use of templates could decrease code portability</a:t>
            </a:r>
          </a:p>
          <a:p>
            <a:pPr marL="457200" indent="-4572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Many compilers lack clear instructions when they detect a template definition error</a:t>
            </a:r>
          </a:p>
          <a:p>
            <a:pPr marL="457200" indent="-4572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Since the compiler generates additional code for each template type-larger executables</a:t>
            </a:r>
          </a:p>
          <a:p>
            <a:pPr marL="457200" indent="-4572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T</a:t>
            </a:r>
            <a:r>
              <a:rPr lang="en-US" altLang="en-US" sz="2800" dirty="0" smtClean="0">
                <a:latin typeface="Georgia" panose="02040502050405020303" pitchFamily="18" charset="0"/>
              </a:rPr>
              <a:t>emplates expose its implementation - longer build times</a:t>
            </a:r>
          </a:p>
          <a:p>
            <a:pPr marL="457200" indent="-4572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The compiler replaces the templates - difficult for the debugger to locate the code at runtime</a:t>
            </a:r>
          </a:p>
          <a:p>
            <a:pPr marL="457200" indent="-457200" algn="l">
              <a:lnSpc>
                <a:spcPct val="120000"/>
              </a:lnSpc>
              <a:spcBef>
                <a:spcPts val="0"/>
              </a:spcBef>
              <a:buFont typeface="Arial" panose="020B0604020202020204" pitchFamily="34" charset="0"/>
              <a:buChar char="•"/>
            </a:pPr>
            <a:endParaRPr lang="en-US" altLang="en-US" sz="2800" dirty="0" smtClean="0">
              <a:latin typeface="Georgia" panose="02040502050405020303" pitchFamily="18" charset="0"/>
            </a:endParaRPr>
          </a:p>
        </p:txBody>
      </p:sp>
    </p:spTree>
    <p:extLst>
      <p:ext uri="{BB962C8B-B14F-4D97-AF65-F5344CB8AC3E}">
        <p14:creationId xmlns:p14="http://schemas.microsoft.com/office/powerpoint/2010/main" val="918732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solidFill>
                  <a:srgbClr val="FF0000"/>
                </a:solidFill>
                <a:latin typeface="Georgia" panose="02040502050405020303" pitchFamily="18" charset="0"/>
              </a:rPr>
              <a:t>Disadvantages</a:t>
            </a:r>
            <a:r>
              <a:rPr lang="en-US" sz="4800" dirty="0" smtClean="0">
                <a:latin typeface="Georgia" panose="02040502050405020303" pitchFamily="18" charset="0"/>
              </a:rPr>
              <a:t> </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36002"/>
            <a:ext cx="9144000" cy="4950316"/>
          </a:xfrm>
        </p:spPr>
        <p:txBody>
          <a:bodyPr>
            <a:noAutofit/>
          </a:bodyPr>
          <a:lstStyle/>
          <a:p>
            <a:pPr marL="457200" indent="-4572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Templates of templates (nested templates) are not supported by all compilers, or might have a limit on the nesting level</a:t>
            </a:r>
          </a:p>
          <a:p>
            <a:pPr marL="457200" indent="-4572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Templates are in the headers - require a complete rebuild of all project pieces when changes are made.</a:t>
            </a:r>
          </a:p>
          <a:p>
            <a:pPr marL="457200" indent="-4572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No information hiding</a:t>
            </a:r>
          </a:p>
          <a:p>
            <a:pPr marL="457200" indent="-4572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Though STL itself is a collection of template classes, templates are not used to write conventional libraries </a:t>
            </a:r>
          </a:p>
          <a:p>
            <a:pPr marL="457200" indent="-457200" algn="l">
              <a:lnSpc>
                <a:spcPct val="120000"/>
              </a:lnSpc>
              <a:spcBef>
                <a:spcPts val="0"/>
              </a:spcBef>
              <a:buFont typeface="Arial" panose="020B0604020202020204" pitchFamily="34" charset="0"/>
              <a:buChar char="•"/>
            </a:pPr>
            <a:r>
              <a:rPr lang="en-US" altLang="en-US" sz="2800" dirty="0" smtClean="0">
                <a:latin typeface="Georgia" panose="02040502050405020303" pitchFamily="18" charset="0"/>
              </a:rPr>
              <a:t>The libraries of templates are header-only: the library code is included in and compiled with the </a:t>
            </a:r>
            <a:r>
              <a:rPr lang="en-US" altLang="en-US" sz="2800" smtClean="0">
                <a:latin typeface="Georgia" panose="02040502050405020303" pitchFamily="18" charset="0"/>
              </a:rPr>
              <a:t>user's code </a:t>
            </a:r>
            <a:endParaRPr lang="en-US" altLang="en-US" sz="2800" dirty="0" smtClean="0">
              <a:latin typeface="Georgia" panose="02040502050405020303" pitchFamily="18" charset="0"/>
            </a:endParaRPr>
          </a:p>
        </p:txBody>
      </p:sp>
    </p:spTree>
    <p:extLst>
      <p:ext uri="{BB962C8B-B14F-4D97-AF65-F5344CB8AC3E}">
        <p14:creationId xmlns:p14="http://schemas.microsoft.com/office/powerpoint/2010/main" val="3710197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Exception</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55271"/>
            <a:ext cx="9144000" cy="4806990"/>
          </a:xfrm>
        </p:spPr>
        <p:txBody>
          <a:bodyPr>
            <a:noAutofit/>
          </a:bodyPr>
          <a:lstStyle/>
          <a:p>
            <a:pPr algn="l">
              <a:lnSpc>
                <a:spcPct val="100000"/>
              </a:lnSpc>
              <a:spcBef>
                <a:spcPts val="0"/>
              </a:spcBef>
            </a:pPr>
            <a:r>
              <a:rPr lang="en-US" sz="2800" dirty="0"/>
              <a:t> </a:t>
            </a:r>
            <a:r>
              <a:rPr lang="en-US" altLang="en-US" sz="2800" b="1" cap="all" dirty="0" smtClean="0">
                <a:solidFill>
                  <a:srgbClr val="0070C0"/>
                </a:solidFill>
                <a:latin typeface="Courier New" panose="02070309020205020404" pitchFamily="49" charset="0"/>
                <a:cs typeface="Courier New" panose="02070309020205020404" pitchFamily="49" charset="0"/>
              </a:rPr>
              <a:t>Throw</a:t>
            </a:r>
            <a:endParaRPr lang="en-US" altLang="en-US" sz="2800" dirty="0">
              <a:latin typeface="Georgia" panose="02040502050405020303" pitchFamily="18" charset="0"/>
            </a:endParaRPr>
          </a:p>
          <a:p>
            <a:pPr marL="342900" indent="-342900" algn="l">
              <a:lnSpc>
                <a:spcPct val="100000"/>
              </a:lnSpc>
              <a:spcBef>
                <a:spcPts val="0"/>
              </a:spcBef>
              <a:buFont typeface="Arial" panose="020B0604020202020204" pitchFamily="34" charset="0"/>
              <a:buChar char="•"/>
            </a:pPr>
            <a:r>
              <a:rPr lang="en-US" altLang="en-US" sz="2800" dirty="0" smtClean="0">
                <a:latin typeface="Georgia" panose="02040502050405020303" pitchFamily="18" charset="0"/>
              </a:rPr>
              <a:t>A program throws an exception when a problem shows up</a:t>
            </a:r>
          </a:p>
          <a:p>
            <a:pPr algn="l">
              <a:lnSpc>
                <a:spcPct val="100000"/>
              </a:lnSpc>
              <a:spcBef>
                <a:spcPts val="0"/>
              </a:spcBef>
            </a:pPr>
            <a:r>
              <a:rPr lang="en-US" altLang="en-US" sz="2800" b="1" cap="all" dirty="0" smtClean="0">
                <a:solidFill>
                  <a:srgbClr val="0070C0"/>
                </a:solidFill>
                <a:latin typeface="Courier New" panose="02070309020205020404" pitchFamily="49" charset="0"/>
                <a:cs typeface="Courier New" panose="02070309020205020404" pitchFamily="49" charset="0"/>
              </a:rPr>
              <a:t>catch</a:t>
            </a:r>
            <a:endParaRPr lang="en-US" altLang="en-US" sz="2800" cap="all" dirty="0" smtClean="0">
              <a:latin typeface="Georgia" panose="02040502050405020303" pitchFamily="18" charset="0"/>
            </a:endParaRPr>
          </a:p>
          <a:p>
            <a:pPr marL="342900" indent="-342900" algn="l">
              <a:lnSpc>
                <a:spcPct val="100000"/>
              </a:lnSpc>
              <a:spcBef>
                <a:spcPts val="0"/>
              </a:spcBef>
              <a:buFont typeface="Arial" panose="020B0604020202020204" pitchFamily="34" charset="0"/>
              <a:buChar char="•"/>
            </a:pPr>
            <a:r>
              <a:rPr lang="en-US" altLang="en-US" sz="2800" dirty="0" smtClean="0">
                <a:latin typeface="Georgia" panose="02040502050405020303" pitchFamily="18" charset="0"/>
              </a:rPr>
              <a:t>A program catches an exception with an exception handler at the place in a program where you want to handle the problem</a:t>
            </a:r>
          </a:p>
          <a:p>
            <a:pPr algn="l">
              <a:lnSpc>
                <a:spcPct val="100000"/>
              </a:lnSpc>
              <a:spcBef>
                <a:spcPts val="0"/>
              </a:spcBef>
            </a:pPr>
            <a:r>
              <a:rPr lang="en-US" altLang="en-US" sz="2800" b="1" cap="all" dirty="0" smtClean="0">
                <a:solidFill>
                  <a:srgbClr val="0070C0"/>
                </a:solidFill>
                <a:latin typeface="Courier New" panose="02070309020205020404" pitchFamily="49" charset="0"/>
                <a:cs typeface="Courier New" panose="02070309020205020404" pitchFamily="49" charset="0"/>
              </a:rPr>
              <a:t>try</a:t>
            </a:r>
            <a:endParaRPr lang="en-US" altLang="en-US" sz="2800" cap="all" dirty="0" smtClean="0">
              <a:latin typeface="Georgia" panose="02040502050405020303" pitchFamily="18" charset="0"/>
            </a:endParaRPr>
          </a:p>
          <a:p>
            <a:pPr marL="457200" indent="-457200" algn="l">
              <a:lnSpc>
                <a:spcPct val="100000"/>
              </a:lnSpc>
              <a:spcBef>
                <a:spcPts val="0"/>
              </a:spcBef>
              <a:buFont typeface="Arial" panose="020B0604020202020204" pitchFamily="34" charset="0"/>
              <a:buChar char="•"/>
            </a:pPr>
            <a:r>
              <a:rPr lang="en-US" altLang="en-US" sz="2800" dirty="0" smtClean="0">
                <a:latin typeface="Georgia" panose="02040502050405020303" pitchFamily="18" charset="0"/>
              </a:rPr>
              <a:t>A try block identifies a block of code for which particular exceptions will be activated</a:t>
            </a:r>
          </a:p>
          <a:p>
            <a:pPr marL="457200" indent="-457200" algn="l">
              <a:lnSpc>
                <a:spcPct val="100000"/>
              </a:lnSpc>
              <a:spcBef>
                <a:spcPts val="0"/>
              </a:spcBef>
              <a:buFont typeface="Arial" panose="020B0604020202020204" pitchFamily="34" charset="0"/>
              <a:buChar char="•"/>
            </a:pPr>
            <a:r>
              <a:rPr lang="en-US" altLang="en-US" sz="2800" dirty="0" smtClean="0">
                <a:latin typeface="Georgia" panose="02040502050405020303" pitchFamily="18" charset="0"/>
              </a:rPr>
              <a:t>It's followed by one or more catch blocks</a:t>
            </a:r>
            <a:endParaRPr lang="en-US" altLang="en-US" sz="2800" dirty="0" smtClean="0">
              <a:latin typeface="Georgia" panose="02040502050405020303" pitchFamily="18" charset="0"/>
            </a:endParaRPr>
          </a:p>
        </p:txBody>
      </p:sp>
    </p:spTree>
    <p:extLst>
      <p:ext uri="{BB962C8B-B14F-4D97-AF65-F5344CB8AC3E}">
        <p14:creationId xmlns:p14="http://schemas.microsoft.com/office/powerpoint/2010/main" val="1969128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Exception: throw</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55271"/>
            <a:ext cx="9144000" cy="4946138"/>
          </a:xfrm>
        </p:spPr>
        <p:txBody>
          <a:bodyPr>
            <a:normAutofit/>
          </a:bodyPr>
          <a:lstStyle/>
          <a:p>
            <a:pPr algn="l"/>
            <a:r>
              <a:rPr lang="en-US" altLang="en-US" sz="2800" cap="all" dirty="0" smtClean="0">
                <a:solidFill>
                  <a:srgbClr val="0070C0"/>
                </a:solidFill>
                <a:latin typeface="Georgia" panose="02040502050405020303" pitchFamily="18" charset="0"/>
              </a:rPr>
              <a:t>throw</a:t>
            </a:r>
            <a:r>
              <a:rPr lang="en-US" altLang="en-US" dirty="0" smtClean="0">
                <a:solidFill>
                  <a:srgbClr val="0070C0"/>
                </a:solidFill>
                <a:latin typeface="Georgia" panose="02040502050405020303" pitchFamily="18" charset="0"/>
              </a:rPr>
              <a:t> </a:t>
            </a:r>
            <a:r>
              <a:rPr lang="en-US" dirty="0"/>
              <a:t> </a:t>
            </a:r>
            <a:endParaRPr lang="en-US" altLang="en-US" sz="2800" dirty="0" smtClean="0">
              <a:solidFill>
                <a:srgbClr val="0070C0"/>
              </a:solidFill>
              <a:latin typeface="Georgia" panose="02040502050405020303" pitchFamily="18" charset="0"/>
            </a:endParaRPr>
          </a:p>
          <a:p>
            <a:pPr marL="342900" indent="-342900" algn="l">
              <a:buFont typeface="Arial" panose="020B0604020202020204" pitchFamily="34" charset="0"/>
              <a:buChar char="•"/>
            </a:pPr>
            <a:r>
              <a:rPr lang="en-US" altLang="en-US" sz="3200" dirty="0" smtClean="0">
                <a:latin typeface="Georgia" panose="02040502050405020303" pitchFamily="18" charset="0"/>
              </a:rPr>
              <a:t>C</a:t>
            </a:r>
            <a:r>
              <a:rPr lang="en-US" altLang="en-US" sz="3200" dirty="0" smtClean="0">
                <a:latin typeface="Georgia" panose="02040502050405020303" pitchFamily="18" charset="0"/>
              </a:rPr>
              <a:t>an be thrown anywhere within a code block</a:t>
            </a:r>
          </a:p>
          <a:p>
            <a:pPr marL="342900" indent="-342900" algn="l">
              <a:buFont typeface="Arial" panose="020B0604020202020204" pitchFamily="34" charset="0"/>
              <a:buChar char="•"/>
            </a:pPr>
            <a:r>
              <a:rPr lang="en-US" altLang="en-US" sz="3200" dirty="0" smtClean="0">
                <a:latin typeface="Georgia" panose="02040502050405020303" pitchFamily="18" charset="0"/>
              </a:rPr>
              <a:t>The operand of the throw statements determines a type for the exception and can be any expression and the type of the result of the expression determines the type of exception thrown</a:t>
            </a:r>
          </a:p>
        </p:txBody>
      </p:sp>
    </p:spTree>
    <p:extLst>
      <p:ext uri="{BB962C8B-B14F-4D97-AF65-F5344CB8AC3E}">
        <p14:creationId xmlns:p14="http://schemas.microsoft.com/office/powerpoint/2010/main" val="3662074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Exception</a:t>
            </a:r>
            <a:r>
              <a:rPr lang="en-US" sz="4800" smtClean="0">
                <a:latin typeface="Georgia" panose="02040502050405020303" pitchFamily="18" charset="0"/>
              </a:rPr>
              <a:t>: throw</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414906"/>
            <a:ext cx="9144000" cy="2759529"/>
          </a:xfrm>
          <a:solidFill>
            <a:srgbClr val="EEEEEE"/>
          </a:solidFill>
        </p:spPr>
        <p:txBody>
          <a:bodyPr>
            <a:normAutofit/>
          </a:bodyPr>
          <a:lstStyle/>
          <a:p>
            <a:pPr algn="l">
              <a:lnSpc>
                <a:spcPct val="100000"/>
              </a:lnSpc>
              <a:spcBef>
                <a:spcPts val="0"/>
              </a:spcBef>
            </a:pPr>
            <a:r>
              <a:rPr lang="en-US" altLang="en-US" b="1" dirty="0" smtClean="0">
                <a:solidFill>
                  <a:srgbClr val="0070C0"/>
                </a:solidFill>
                <a:latin typeface="Courier New" panose="02070309020205020404" pitchFamily="49" charset="0"/>
                <a:cs typeface="Courier New" panose="02070309020205020404" pitchFamily="49" charset="0"/>
              </a:rPr>
              <a:t>double</a:t>
            </a:r>
            <a:r>
              <a:rPr lang="en-US" altLang="en-US" b="1" dirty="0" smtClean="0">
                <a:latin typeface="Courier New" panose="02070309020205020404" pitchFamily="49" charset="0"/>
                <a:cs typeface="Courier New" panose="02070309020205020404" pitchFamily="49" charset="0"/>
              </a:rPr>
              <a:t> division(</a:t>
            </a:r>
            <a:r>
              <a:rPr lang="en-US" altLang="en-US" b="1" dirty="0" err="1" smtClean="0">
                <a:latin typeface="Courier New" panose="02070309020205020404" pitchFamily="49" charset="0"/>
                <a:cs typeface="Courier New" panose="02070309020205020404" pitchFamily="49" charset="0"/>
              </a:rPr>
              <a:t>int</a:t>
            </a:r>
            <a:r>
              <a:rPr lang="en-US" altLang="en-US" b="1" dirty="0" smtClean="0">
                <a:latin typeface="Courier New" panose="02070309020205020404" pitchFamily="49" charset="0"/>
                <a:cs typeface="Courier New" panose="02070309020205020404" pitchFamily="49" charset="0"/>
              </a:rPr>
              <a:t> a, </a:t>
            </a:r>
            <a:r>
              <a:rPr lang="en-US" altLang="en-US" b="1" dirty="0" err="1" smtClean="0">
                <a:latin typeface="Courier New" panose="02070309020205020404" pitchFamily="49" charset="0"/>
                <a:cs typeface="Courier New" panose="02070309020205020404" pitchFamily="49" charset="0"/>
              </a:rPr>
              <a:t>int</a:t>
            </a:r>
            <a:r>
              <a:rPr lang="en-US" altLang="en-US" b="1" dirty="0" smtClean="0">
                <a:latin typeface="Courier New" panose="02070309020205020404" pitchFamily="49" charset="0"/>
                <a:cs typeface="Courier New" panose="02070309020205020404" pitchFamily="49" charset="0"/>
              </a:rPr>
              <a:t> b) </a:t>
            </a:r>
          </a:p>
          <a:p>
            <a:pPr algn="l">
              <a:lnSpc>
                <a:spcPct val="100000"/>
              </a:lnSpc>
              <a:spcBef>
                <a:spcPts val="0"/>
              </a:spcBef>
            </a:pPr>
            <a:r>
              <a:rPr lang="en-US" altLang="en-US" b="1" dirty="0" smtClean="0">
                <a:latin typeface="Courier New" panose="02070309020205020404" pitchFamily="49" charset="0"/>
                <a:cs typeface="Courier New" panose="02070309020205020404" pitchFamily="49" charset="0"/>
              </a:rPr>
              <a:t>{</a:t>
            </a:r>
          </a:p>
          <a:p>
            <a:pPr algn="l">
              <a:lnSpc>
                <a:spcPct val="100000"/>
              </a:lnSpc>
              <a:spcBef>
                <a:spcPts val="0"/>
              </a:spcBef>
            </a:pPr>
            <a:r>
              <a:rPr lang="en-US" altLang="en-US" b="1" dirty="0" smtClean="0">
                <a:latin typeface="Courier New" panose="02070309020205020404" pitchFamily="49" charset="0"/>
                <a:cs typeface="Courier New" panose="02070309020205020404" pitchFamily="49" charset="0"/>
              </a:rPr>
              <a:t>	</a:t>
            </a:r>
            <a:r>
              <a:rPr lang="en-US" altLang="en-US" b="1" dirty="0" smtClean="0">
                <a:solidFill>
                  <a:srgbClr val="0070C0"/>
                </a:solidFill>
                <a:latin typeface="Courier New" panose="02070309020205020404" pitchFamily="49" charset="0"/>
                <a:cs typeface="Courier New" panose="02070309020205020404" pitchFamily="49" charset="0"/>
              </a:rPr>
              <a:t>if</a:t>
            </a:r>
            <a:r>
              <a:rPr lang="en-US" altLang="en-US" b="1" dirty="0" smtClean="0">
                <a:latin typeface="Courier New" panose="02070309020205020404" pitchFamily="49" charset="0"/>
                <a:cs typeface="Courier New" panose="02070309020205020404" pitchFamily="49" charset="0"/>
              </a:rPr>
              <a:t> (b </a:t>
            </a:r>
            <a:r>
              <a:rPr lang="en-US" altLang="en-US" b="1" spc="190" dirty="0" smtClean="0">
                <a:latin typeface="Courier New" panose="02070309020205020404" pitchFamily="49" charset="0"/>
                <a:cs typeface="Courier New" panose="02070309020205020404" pitchFamily="49" charset="0"/>
              </a:rPr>
              <a:t>==</a:t>
            </a:r>
            <a:r>
              <a:rPr lang="en-US" altLang="en-US" b="1" dirty="0" smtClean="0">
                <a:latin typeface="Courier New" panose="02070309020205020404" pitchFamily="49" charset="0"/>
                <a:cs typeface="Courier New" panose="02070309020205020404" pitchFamily="49" charset="0"/>
              </a:rPr>
              <a:t> 0) {</a:t>
            </a:r>
          </a:p>
          <a:p>
            <a:pPr algn="l">
              <a:lnSpc>
                <a:spcPct val="100000"/>
              </a:lnSpc>
              <a:spcBef>
                <a:spcPts val="0"/>
              </a:spcBef>
            </a:pPr>
            <a:r>
              <a:rPr lang="en-US" altLang="en-US" b="1" dirty="0" smtClean="0">
                <a:latin typeface="Courier New" panose="02070309020205020404" pitchFamily="49" charset="0"/>
                <a:cs typeface="Courier New" panose="02070309020205020404" pitchFamily="49" charset="0"/>
              </a:rPr>
              <a:t>		</a:t>
            </a:r>
            <a:r>
              <a:rPr lang="en-US" altLang="en-US" b="1" dirty="0" smtClean="0">
                <a:solidFill>
                  <a:srgbClr val="0070C0"/>
                </a:solidFill>
                <a:latin typeface="Courier New" panose="02070309020205020404" pitchFamily="49" charset="0"/>
                <a:cs typeface="Courier New" panose="02070309020205020404" pitchFamily="49" charset="0"/>
              </a:rPr>
              <a:t>throw</a:t>
            </a:r>
            <a:r>
              <a:rPr lang="en-US" altLang="en-US" b="1" dirty="0" smtClean="0">
                <a:latin typeface="Courier New" panose="02070309020205020404" pitchFamily="49" charset="0"/>
                <a:cs typeface="Courier New" panose="02070309020205020404" pitchFamily="49" charset="0"/>
              </a:rPr>
              <a:t> </a:t>
            </a:r>
            <a:r>
              <a:rPr lang="en-US" altLang="en-US" b="1" dirty="0" smtClean="0">
                <a:solidFill>
                  <a:srgbClr val="00B050"/>
                </a:solidFill>
                <a:latin typeface="Courier New" panose="02070309020205020404" pitchFamily="49" charset="0"/>
                <a:cs typeface="Courier New" panose="02070309020205020404" pitchFamily="49" charset="0"/>
              </a:rPr>
              <a:t>"Division by zero condition!"</a:t>
            </a:r>
            <a:r>
              <a:rPr lang="en-US" altLang="en-US" b="1" dirty="0" smtClean="0">
                <a:latin typeface="Courier New" panose="02070309020205020404" pitchFamily="49" charset="0"/>
                <a:cs typeface="Courier New" panose="02070309020205020404" pitchFamily="49" charset="0"/>
              </a:rPr>
              <a:t>;</a:t>
            </a:r>
          </a:p>
          <a:p>
            <a:pPr algn="l">
              <a:lnSpc>
                <a:spcPct val="100000"/>
              </a:lnSpc>
              <a:spcBef>
                <a:spcPts val="0"/>
              </a:spcBef>
            </a:pPr>
            <a:r>
              <a:rPr lang="en-US" altLang="en-US" b="1" dirty="0" smtClean="0">
                <a:latin typeface="Courier New" panose="02070309020205020404" pitchFamily="49" charset="0"/>
                <a:cs typeface="Courier New" panose="02070309020205020404" pitchFamily="49" charset="0"/>
              </a:rPr>
              <a:t>	}</a:t>
            </a:r>
          </a:p>
          <a:p>
            <a:pPr algn="l">
              <a:lnSpc>
                <a:spcPct val="100000"/>
              </a:lnSpc>
              <a:spcBef>
                <a:spcPts val="0"/>
              </a:spcBef>
            </a:pPr>
            <a:r>
              <a:rPr lang="en-US" altLang="en-US" b="1" dirty="0" smtClean="0">
                <a:latin typeface="Courier New" panose="02070309020205020404" pitchFamily="49" charset="0"/>
                <a:cs typeface="Courier New" panose="02070309020205020404" pitchFamily="49" charset="0"/>
              </a:rPr>
              <a:t>	</a:t>
            </a:r>
            <a:r>
              <a:rPr lang="en-US" altLang="en-US" b="1" dirty="0" smtClean="0">
                <a:solidFill>
                  <a:srgbClr val="0070C0"/>
                </a:solidFill>
                <a:latin typeface="Courier New" panose="02070309020205020404" pitchFamily="49" charset="0"/>
                <a:cs typeface="Courier New" panose="02070309020205020404" pitchFamily="49" charset="0"/>
              </a:rPr>
              <a:t>return</a:t>
            </a:r>
            <a:r>
              <a:rPr lang="en-US" altLang="en-US" b="1" dirty="0" smtClean="0">
                <a:latin typeface="Courier New" panose="02070309020205020404" pitchFamily="49" charset="0"/>
                <a:cs typeface="Courier New" panose="02070309020205020404" pitchFamily="49" charset="0"/>
              </a:rPr>
              <a:t> (a / b);</a:t>
            </a:r>
          </a:p>
          <a:p>
            <a:pPr algn="l">
              <a:lnSpc>
                <a:spcPct val="100000"/>
              </a:lnSpc>
              <a:spcBef>
                <a:spcPts val="0"/>
              </a:spcBef>
            </a:pPr>
            <a:r>
              <a:rPr lang="en-US" altLang="en-US" b="1"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14776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Exception: catch</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55271"/>
            <a:ext cx="9144000" cy="4946138"/>
          </a:xfrm>
        </p:spPr>
        <p:txBody>
          <a:bodyPr>
            <a:normAutofit/>
          </a:bodyPr>
          <a:lstStyle/>
          <a:p>
            <a:pPr algn="l"/>
            <a:r>
              <a:rPr lang="en-US" altLang="en-US" sz="2800" cap="all" dirty="0" smtClean="0">
                <a:solidFill>
                  <a:srgbClr val="0070C0"/>
                </a:solidFill>
                <a:latin typeface="Georgia" panose="02040502050405020303" pitchFamily="18" charset="0"/>
              </a:rPr>
              <a:t>CATCH</a:t>
            </a:r>
            <a:r>
              <a:rPr lang="en-US" dirty="0"/>
              <a:t> </a:t>
            </a:r>
            <a:endParaRPr lang="en-US" altLang="en-US" sz="2800" dirty="0" smtClean="0">
              <a:solidFill>
                <a:srgbClr val="0070C0"/>
              </a:solidFill>
              <a:latin typeface="Georgia" panose="02040502050405020303" pitchFamily="18" charset="0"/>
            </a:endParaRPr>
          </a:p>
          <a:p>
            <a:pPr marL="342900" indent="-342900" algn="l">
              <a:buFont typeface="Arial" panose="020B0604020202020204" pitchFamily="34" charset="0"/>
              <a:buChar char="•"/>
            </a:pPr>
            <a:r>
              <a:rPr lang="en-US" altLang="en-US" sz="3200" dirty="0" smtClean="0">
                <a:latin typeface="Georgia" panose="02040502050405020303" pitchFamily="18" charset="0"/>
              </a:rPr>
              <a:t>The catch block following the </a:t>
            </a:r>
            <a:r>
              <a:rPr lang="en-US" altLang="en-US" sz="3200" b="1" dirty="0" smtClean="0">
                <a:solidFill>
                  <a:srgbClr val="0070C0"/>
                </a:solidFill>
                <a:latin typeface="Courier New" panose="02070309020205020404" pitchFamily="49" charset="0"/>
                <a:cs typeface="Courier New" panose="02070309020205020404" pitchFamily="49" charset="0"/>
              </a:rPr>
              <a:t>try</a:t>
            </a:r>
            <a:r>
              <a:rPr lang="en-US" altLang="en-US" sz="3200" dirty="0" smtClean="0">
                <a:solidFill>
                  <a:srgbClr val="0070C0"/>
                </a:solidFill>
                <a:latin typeface="Georgia" panose="02040502050405020303" pitchFamily="18" charset="0"/>
              </a:rPr>
              <a:t> </a:t>
            </a:r>
            <a:r>
              <a:rPr lang="en-US" altLang="en-US" sz="3200" dirty="0" smtClean="0">
                <a:latin typeface="Georgia" panose="02040502050405020303" pitchFamily="18" charset="0"/>
              </a:rPr>
              <a:t>block catches any exception</a:t>
            </a:r>
          </a:p>
          <a:p>
            <a:pPr marL="342900" indent="-342900" algn="l">
              <a:buFont typeface="Arial" panose="020B0604020202020204" pitchFamily="34" charset="0"/>
              <a:buChar char="•"/>
            </a:pPr>
            <a:r>
              <a:rPr lang="en-US" altLang="en-US" sz="3200" dirty="0" smtClean="0">
                <a:latin typeface="Georgia" panose="02040502050405020303" pitchFamily="18" charset="0"/>
              </a:rPr>
              <a:t>Can specify what type of exception you want to catch and this is determined by the exception declaration that appears in parentheses following the keyword </a:t>
            </a:r>
            <a:r>
              <a:rPr lang="en-US" altLang="en-US" sz="3200" b="1" dirty="0" smtClean="0">
                <a:solidFill>
                  <a:srgbClr val="0070C0"/>
                </a:solidFill>
                <a:latin typeface="Courier New" panose="02070309020205020404" pitchFamily="49" charset="0"/>
                <a:cs typeface="Courier New" panose="02070309020205020404" pitchFamily="49" charset="0"/>
              </a:rPr>
              <a:t>catch</a:t>
            </a:r>
            <a:endParaRPr lang="en-US" altLang="en-US" sz="3200" b="1" dirty="0" smtClean="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67072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Exception</a:t>
            </a:r>
            <a:r>
              <a:rPr lang="en-US" sz="4800" smtClean="0">
                <a:latin typeface="Georgia" panose="02040502050405020303" pitchFamily="18" charset="0"/>
              </a:rPr>
              <a:t>: throw</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414906"/>
            <a:ext cx="9144000" cy="2560746"/>
          </a:xfrm>
          <a:solidFill>
            <a:srgbClr val="EEEEEE"/>
          </a:solidFill>
        </p:spPr>
        <p:txBody>
          <a:bodyPr>
            <a:noAutofit/>
          </a:bodyPr>
          <a:lstStyle/>
          <a:p>
            <a:pPr algn="l">
              <a:lnSpc>
                <a:spcPct val="110000"/>
              </a:lnSpc>
              <a:spcBef>
                <a:spcPts val="0"/>
              </a:spcBef>
            </a:pPr>
            <a:r>
              <a:rPr lang="en-US" altLang="en-US" b="1" dirty="0" smtClean="0">
                <a:solidFill>
                  <a:srgbClr val="0070C0"/>
                </a:solidFill>
                <a:latin typeface="Courier New" panose="02070309020205020404" pitchFamily="49" charset="0"/>
                <a:cs typeface="Courier New" panose="02070309020205020404" pitchFamily="49" charset="0"/>
              </a:rPr>
              <a:t>try {</a:t>
            </a:r>
          </a:p>
          <a:p>
            <a:pPr algn="l">
              <a:lnSpc>
                <a:spcPct val="110000"/>
              </a:lnSpc>
              <a:spcBef>
                <a:spcPts val="0"/>
              </a:spcBef>
            </a:pPr>
            <a:r>
              <a:rPr lang="en-US" altLang="en-US" b="1" dirty="0" smtClean="0">
                <a:solidFill>
                  <a:srgbClr val="0070C0"/>
                </a:solidFill>
                <a:latin typeface="Courier New" panose="02070309020205020404" pitchFamily="49" charset="0"/>
                <a:cs typeface="Courier New" panose="02070309020205020404" pitchFamily="49" charset="0"/>
              </a:rPr>
              <a:t>   </a:t>
            </a:r>
            <a:r>
              <a:rPr lang="en-US" altLang="en-US" b="1" dirty="0" smtClean="0">
                <a:solidFill>
                  <a:srgbClr val="00B050"/>
                </a:solidFill>
                <a:latin typeface="Courier New" panose="02070309020205020404" pitchFamily="49" charset="0"/>
                <a:cs typeface="Courier New" panose="02070309020205020404" pitchFamily="49" charset="0"/>
              </a:rPr>
              <a:t>// protected code</a:t>
            </a:r>
          </a:p>
          <a:p>
            <a:pPr algn="l">
              <a:lnSpc>
                <a:spcPct val="110000"/>
              </a:lnSpc>
              <a:spcBef>
                <a:spcPts val="0"/>
              </a:spcBef>
            </a:pPr>
            <a:r>
              <a:rPr lang="en-US" altLang="en-US" b="1" dirty="0" smtClean="0">
                <a:latin typeface="Courier New" panose="02070309020205020404" pitchFamily="49" charset="0"/>
                <a:cs typeface="Courier New" panose="02070309020205020404" pitchFamily="49" charset="0"/>
              </a:rPr>
              <a:t>}</a:t>
            </a:r>
          </a:p>
          <a:p>
            <a:pPr algn="l">
              <a:lnSpc>
                <a:spcPct val="110000"/>
              </a:lnSpc>
              <a:spcBef>
                <a:spcPts val="0"/>
              </a:spcBef>
            </a:pPr>
            <a:r>
              <a:rPr lang="en-US" altLang="en-US" b="1" dirty="0" smtClean="0">
                <a:solidFill>
                  <a:srgbClr val="0070C0"/>
                </a:solidFill>
                <a:latin typeface="Courier New" panose="02070309020205020404" pitchFamily="49" charset="0"/>
                <a:cs typeface="Courier New" panose="02070309020205020404" pitchFamily="49" charset="0"/>
              </a:rPr>
              <a:t>catch</a:t>
            </a:r>
            <a:r>
              <a:rPr lang="en-US" altLang="en-US" b="1" dirty="0" smtClean="0">
                <a:latin typeface="Courier New" panose="02070309020205020404" pitchFamily="49" charset="0"/>
                <a:cs typeface="Courier New" panose="02070309020205020404" pitchFamily="49" charset="0"/>
              </a:rPr>
              <a:t>( </a:t>
            </a:r>
            <a:r>
              <a:rPr lang="en-US" altLang="en-US" b="1" dirty="0" err="1" smtClean="0">
                <a:latin typeface="Courier New" panose="02070309020205020404" pitchFamily="49" charset="0"/>
                <a:cs typeface="Courier New" panose="02070309020205020404" pitchFamily="49" charset="0"/>
              </a:rPr>
              <a:t>ExceptionName</a:t>
            </a:r>
            <a:r>
              <a:rPr lang="en-US" altLang="en-US" b="1" dirty="0" smtClean="0">
                <a:latin typeface="Courier New" panose="02070309020205020404" pitchFamily="49" charset="0"/>
                <a:cs typeface="Courier New" panose="02070309020205020404" pitchFamily="49" charset="0"/>
              </a:rPr>
              <a:t> e ) {</a:t>
            </a:r>
          </a:p>
          <a:p>
            <a:pPr algn="l">
              <a:lnSpc>
                <a:spcPct val="110000"/>
              </a:lnSpc>
              <a:spcBef>
                <a:spcPts val="0"/>
              </a:spcBef>
            </a:pPr>
            <a:r>
              <a:rPr lang="en-US" altLang="en-US" b="1" dirty="0" smtClean="0">
                <a:solidFill>
                  <a:srgbClr val="0070C0"/>
                </a:solidFill>
                <a:latin typeface="Courier New" panose="02070309020205020404" pitchFamily="49" charset="0"/>
                <a:cs typeface="Courier New" panose="02070309020205020404" pitchFamily="49" charset="0"/>
              </a:rPr>
              <a:t>   </a:t>
            </a:r>
            <a:r>
              <a:rPr lang="en-US" altLang="en-US" b="1" dirty="0" smtClean="0">
                <a:solidFill>
                  <a:srgbClr val="00B050"/>
                </a:solidFill>
                <a:latin typeface="Courier New" panose="02070309020205020404" pitchFamily="49" charset="0"/>
                <a:cs typeface="Courier New" panose="02070309020205020404" pitchFamily="49" charset="0"/>
              </a:rPr>
              <a:t>// code to handle </a:t>
            </a:r>
            <a:r>
              <a:rPr lang="en-US" altLang="en-US" b="1" dirty="0" err="1" smtClean="0">
                <a:solidFill>
                  <a:srgbClr val="00B050"/>
                </a:solidFill>
                <a:latin typeface="Courier New" panose="02070309020205020404" pitchFamily="49" charset="0"/>
                <a:cs typeface="Courier New" panose="02070309020205020404" pitchFamily="49" charset="0"/>
              </a:rPr>
              <a:t>ExceptionName</a:t>
            </a:r>
            <a:r>
              <a:rPr lang="en-US" altLang="en-US" b="1" dirty="0" smtClean="0">
                <a:solidFill>
                  <a:srgbClr val="00B050"/>
                </a:solidFill>
                <a:latin typeface="Courier New" panose="02070309020205020404" pitchFamily="49" charset="0"/>
                <a:cs typeface="Courier New" panose="02070309020205020404" pitchFamily="49" charset="0"/>
              </a:rPr>
              <a:t> exception</a:t>
            </a:r>
          </a:p>
          <a:p>
            <a:pPr algn="l">
              <a:lnSpc>
                <a:spcPct val="110000"/>
              </a:lnSpc>
              <a:spcBef>
                <a:spcPts val="0"/>
              </a:spcBef>
            </a:pPr>
            <a:r>
              <a:rPr lang="en-US" altLang="en-US" b="1"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3519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0209" y="219370"/>
            <a:ext cx="9144000" cy="2719773"/>
          </a:xfrm>
          <a:solidFill>
            <a:srgbClr val="EEEEEE"/>
          </a:solidFill>
        </p:spPr>
        <p:txBody>
          <a:bodyPr>
            <a:noAutofit/>
          </a:bodyPr>
          <a:lstStyle/>
          <a:p>
            <a:pPr algn="l">
              <a:lnSpc>
                <a:spcPct val="100000"/>
              </a:lnSpc>
              <a:spcBef>
                <a:spcPts val="0"/>
              </a:spcBef>
            </a:pPr>
            <a:r>
              <a:rPr lang="en-US" altLang="en-US" b="1" dirty="0" smtClean="0">
                <a:solidFill>
                  <a:srgbClr val="0070C0"/>
                </a:solidFill>
                <a:latin typeface="Courier New" panose="02070309020205020404" pitchFamily="49" charset="0"/>
                <a:cs typeface="Courier New" panose="02070309020205020404" pitchFamily="49" charset="0"/>
              </a:rPr>
              <a:t>double</a:t>
            </a:r>
            <a:r>
              <a:rPr lang="en-US" altLang="en-US" b="1" dirty="0" smtClean="0">
                <a:latin typeface="Courier New" panose="02070309020205020404" pitchFamily="49" charset="0"/>
                <a:cs typeface="Courier New" panose="02070309020205020404" pitchFamily="49" charset="0"/>
              </a:rPr>
              <a:t> division(</a:t>
            </a:r>
            <a:r>
              <a:rPr lang="en-US" altLang="en-US" b="1" dirty="0" err="1" smtClean="0">
                <a:latin typeface="Courier New" panose="02070309020205020404" pitchFamily="49" charset="0"/>
                <a:cs typeface="Courier New" panose="02070309020205020404" pitchFamily="49" charset="0"/>
              </a:rPr>
              <a:t>int</a:t>
            </a:r>
            <a:r>
              <a:rPr lang="en-US" altLang="en-US" b="1" dirty="0" smtClean="0">
                <a:latin typeface="Courier New" panose="02070309020205020404" pitchFamily="49" charset="0"/>
                <a:cs typeface="Courier New" panose="02070309020205020404" pitchFamily="49" charset="0"/>
              </a:rPr>
              <a:t> a, </a:t>
            </a:r>
            <a:r>
              <a:rPr lang="en-US" altLang="en-US" b="1" dirty="0" err="1" smtClean="0">
                <a:latin typeface="Courier New" panose="02070309020205020404" pitchFamily="49" charset="0"/>
                <a:cs typeface="Courier New" panose="02070309020205020404" pitchFamily="49" charset="0"/>
              </a:rPr>
              <a:t>int</a:t>
            </a:r>
            <a:r>
              <a:rPr lang="en-US" altLang="en-US" b="1" dirty="0" smtClean="0">
                <a:latin typeface="Courier New" panose="02070309020205020404" pitchFamily="49" charset="0"/>
                <a:cs typeface="Courier New" panose="02070309020205020404" pitchFamily="49" charset="0"/>
              </a:rPr>
              <a:t> b) </a:t>
            </a:r>
          </a:p>
          <a:p>
            <a:pPr algn="l">
              <a:lnSpc>
                <a:spcPct val="100000"/>
              </a:lnSpc>
              <a:spcBef>
                <a:spcPts val="0"/>
              </a:spcBef>
            </a:pPr>
            <a:r>
              <a:rPr lang="en-US" altLang="en-US" b="1" dirty="0" smtClean="0">
                <a:latin typeface="Courier New" panose="02070309020205020404" pitchFamily="49" charset="0"/>
                <a:cs typeface="Courier New" panose="02070309020205020404" pitchFamily="49" charset="0"/>
              </a:rPr>
              <a:t>{</a:t>
            </a:r>
          </a:p>
          <a:p>
            <a:pPr algn="l">
              <a:lnSpc>
                <a:spcPct val="100000"/>
              </a:lnSpc>
              <a:spcBef>
                <a:spcPts val="0"/>
              </a:spcBef>
            </a:pPr>
            <a:r>
              <a:rPr lang="en-US" altLang="en-US" b="1" dirty="0" smtClean="0">
                <a:latin typeface="Courier New" panose="02070309020205020404" pitchFamily="49" charset="0"/>
                <a:cs typeface="Courier New" panose="02070309020205020404" pitchFamily="49" charset="0"/>
              </a:rPr>
              <a:t>	</a:t>
            </a:r>
            <a:r>
              <a:rPr lang="en-US" altLang="en-US" b="1" dirty="0" smtClean="0">
                <a:solidFill>
                  <a:srgbClr val="0070C0"/>
                </a:solidFill>
                <a:latin typeface="Courier New" panose="02070309020205020404" pitchFamily="49" charset="0"/>
                <a:cs typeface="Courier New" panose="02070309020205020404" pitchFamily="49" charset="0"/>
              </a:rPr>
              <a:t>if</a:t>
            </a:r>
            <a:r>
              <a:rPr lang="en-US" altLang="en-US" b="1" dirty="0" smtClean="0">
                <a:latin typeface="Courier New" panose="02070309020205020404" pitchFamily="49" charset="0"/>
                <a:cs typeface="Courier New" panose="02070309020205020404" pitchFamily="49" charset="0"/>
              </a:rPr>
              <a:t> (b </a:t>
            </a:r>
            <a:r>
              <a:rPr lang="en-US" altLang="en-US" b="1" spc="190" dirty="0" smtClean="0">
                <a:latin typeface="Courier New" panose="02070309020205020404" pitchFamily="49" charset="0"/>
                <a:cs typeface="Courier New" panose="02070309020205020404" pitchFamily="49" charset="0"/>
              </a:rPr>
              <a:t>==</a:t>
            </a:r>
            <a:r>
              <a:rPr lang="en-US" altLang="en-US" b="1" dirty="0" smtClean="0">
                <a:latin typeface="Courier New" panose="02070309020205020404" pitchFamily="49" charset="0"/>
                <a:cs typeface="Courier New" panose="02070309020205020404" pitchFamily="49" charset="0"/>
              </a:rPr>
              <a:t> 0) {</a:t>
            </a:r>
          </a:p>
          <a:p>
            <a:pPr algn="l">
              <a:lnSpc>
                <a:spcPct val="100000"/>
              </a:lnSpc>
              <a:spcBef>
                <a:spcPts val="0"/>
              </a:spcBef>
            </a:pPr>
            <a:r>
              <a:rPr lang="en-US" altLang="en-US" b="1" dirty="0" smtClean="0">
                <a:latin typeface="Courier New" panose="02070309020205020404" pitchFamily="49" charset="0"/>
                <a:cs typeface="Courier New" panose="02070309020205020404" pitchFamily="49" charset="0"/>
              </a:rPr>
              <a:t>		</a:t>
            </a:r>
            <a:r>
              <a:rPr lang="en-US" altLang="en-US" b="1" dirty="0" smtClean="0">
                <a:solidFill>
                  <a:srgbClr val="0070C0"/>
                </a:solidFill>
                <a:latin typeface="Courier New" panose="02070309020205020404" pitchFamily="49" charset="0"/>
                <a:cs typeface="Courier New" panose="02070309020205020404" pitchFamily="49" charset="0"/>
              </a:rPr>
              <a:t>throw</a:t>
            </a:r>
            <a:r>
              <a:rPr lang="en-US" altLang="en-US" b="1" dirty="0" smtClean="0">
                <a:latin typeface="Courier New" panose="02070309020205020404" pitchFamily="49" charset="0"/>
                <a:cs typeface="Courier New" panose="02070309020205020404" pitchFamily="49" charset="0"/>
              </a:rPr>
              <a:t> </a:t>
            </a:r>
            <a:r>
              <a:rPr lang="en-US" altLang="en-US" b="1" dirty="0" smtClean="0">
                <a:solidFill>
                  <a:srgbClr val="00B050"/>
                </a:solidFill>
                <a:latin typeface="Courier New" panose="02070309020205020404" pitchFamily="49" charset="0"/>
                <a:cs typeface="Courier New" panose="02070309020205020404" pitchFamily="49" charset="0"/>
              </a:rPr>
              <a:t>"Division by zero condition!"</a:t>
            </a:r>
            <a:r>
              <a:rPr lang="en-US" altLang="en-US" b="1" dirty="0" smtClean="0">
                <a:latin typeface="Courier New" panose="02070309020205020404" pitchFamily="49" charset="0"/>
                <a:cs typeface="Courier New" panose="02070309020205020404" pitchFamily="49" charset="0"/>
              </a:rPr>
              <a:t>;</a:t>
            </a:r>
          </a:p>
          <a:p>
            <a:pPr algn="l">
              <a:lnSpc>
                <a:spcPct val="100000"/>
              </a:lnSpc>
              <a:spcBef>
                <a:spcPts val="0"/>
              </a:spcBef>
            </a:pPr>
            <a:r>
              <a:rPr lang="en-US" altLang="en-US" b="1" dirty="0" smtClean="0">
                <a:latin typeface="Courier New" panose="02070309020205020404" pitchFamily="49" charset="0"/>
                <a:cs typeface="Courier New" panose="02070309020205020404" pitchFamily="49" charset="0"/>
              </a:rPr>
              <a:t>	}</a:t>
            </a:r>
          </a:p>
          <a:p>
            <a:pPr algn="l">
              <a:lnSpc>
                <a:spcPct val="100000"/>
              </a:lnSpc>
              <a:spcBef>
                <a:spcPts val="0"/>
              </a:spcBef>
            </a:pPr>
            <a:r>
              <a:rPr lang="en-US" altLang="en-US" b="1" dirty="0" smtClean="0">
                <a:latin typeface="Courier New" panose="02070309020205020404" pitchFamily="49" charset="0"/>
                <a:cs typeface="Courier New" panose="02070309020205020404" pitchFamily="49" charset="0"/>
              </a:rPr>
              <a:t>	</a:t>
            </a:r>
            <a:r>
              <a:rPr lang="en-US" altLang="en-US" b="1" dirty="0" smtClean="0">
                <a:solidFill>
                  <a:srgbClr val="0070C0"/>
                </a:solidFill>
                <a:latin typeface="Courier New" panose="02070309020205020404" pitchFamily="49" charset="0"/>
                <a:cs typeface="Courier New" panose="02070309020205020404" pitchFamily="49" charset="0"/>
              </a:rPr>
              <a:t>return</a:t>
            </a:r>
            <a:r>
              <a:rPr lang="en-US" altLang="en-US" b="1" dirty="0" smtClean="0">
                <a:latin typeface="Courier New" panose="02070309020205020404" pitchFamily="49" charset="0"/>
                <a:cs typeface="Courier New" panose="02070309020205020404" pitchFamily="49" charset="0"/>
              </a:rPr>
              <a:t> (a / b);</a:t>
            </a:r>
          </a:p>
          <a:p>
            <a:pPr algn="l">
              <a:lnSpc>
                <a:spcPct val="100000"/>
              </a:lnSpc>
              <a:spcBef>
                <a:spcPts val="0"/>
              </a:spcBef>
            </a:pPr>
            <a:r>
              <a:rPr lang="en-US" altLang="en-US" b="1" dirty="0" smtClean="0">
                <a:latin typeface="Courier New" panose="02070309020205020404" pitchFamily="49" charset="0"/>
                <a:cs typeface="Courier New" panose="02070309020205020404" pitchFamily="49" charset="0"/>
              </a:rPr>
              <a:t>}</a:t>
            </a:r>
            <a:endParaRPr lang="en-US" altLang="en-US" b="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2577549" y="3004721"/>
            <a:ext cx="9144000" cy="3785652"/>
          </a:xfrm>
          <a:prstGeom prst="rect">
            <a:avLst/>
          </a:prstGeom>
          <a:solidFill>
            <a:schemeClr val="accent4">
              <a:lumMod val="20000"/>
              <a:lumOff val="80000"/>
            </a:schemeClr>
          </a:solidFill>
        </p:spPr>
        <p:txBody>
          <a:bodyPr wrap="square" rtlCol="0">
            <a:spAutoFit/>
          </a:bodyPr>
          <a:lstStyle/>
          <a:p>
            <a:r>
              <a:rPr lang="en-US" altLang="en-US" sz="2400" b="1" dirty="0" err="1" smtClean="0">
                <a:solidFill>
                  <a:srgbClr val="0070C0"/>
                </a:solidFill>
                <a:latin typeface="Courier New" panose="02070309020205020404" pitchFamily="49" charset="0"/>
                <a:cs typeface="Courier New" panose="02070309020205020404" pitchFamily="49" charset="0"/>
              </a:rPr>
              <a:t>int</a:t>
            </a:r>
            <a:r>
              <a:rPr lang="en-US" altLang="en-US" sz="2400" b="1" dirty="0" smtClean="0">
                <a:solidFill>
                  <a:srgbClr val="0070C0"/>
                </a:solidFill>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main () {</a:t>
            </a:r>
          </a:p>
          <a:p>
            <a:r>
              <a:rPr lang="en-US" altLang="en-US" sz="2400" b="1" dirty="0" smtClean="0">
                <a:solidFill>
                  <a:srgbClr val="0070C0"/>
                </a:solidFill>
                <a:latin typeface="Courier New" panose="02070309020205020404" pitchFamily="49" charset="0"/>
                <a:cs typeface="Courier New" panose="02070309020205020404" pitchFamily="49" charset="0"/>
              </a:rPr>
              <a:t>   </a:t>
            </a:r>
            <a:r>
              <a:rPr lang="en-US" altLang="en-US" sz="2400" b="1" dirty="0" err="1" smtClean="0">
                <a:solidFill>
                  <a:srgbClr val="0070C0"/>
                </a:solidFill>
                <a:latin typeface="Courier New" panose="02070309020205020404" pitchFamily="49" charset="0"/>
                <a:cs typeface="Courier New" panose="02070309020205020404" pitchFamily="49" charset="0"/>
              </a:rPr>
              <a:t>int</a:t>
            </a:r>
            <a:r>
              <a:rPr lang="en-US" altLang="en-US" sz="2400" b="1" dirty="0" smtClean="0">
                <a:solidFill>
                  <a:srgbClr val="0070C0"/>
                </a:solidFill>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x = 50, y = 0;</a:t>
            </a:r>
            <a:endParaRPr lang="en-US" altLang="en-US" sz="2400" b="1" dirty="0" smtClean="0">
              <a:solidFill>
                <a:srgbClr val="0070C0"/>
              </a:solidFill>
              <a:latin typeface="Courier New" panose="02070309020205020404" pitchFamily="49" charset="0"/>
              <a:cs typeface="Courier New" panose="02070309020205020404" pitchFamily="49" charset="0"/>
            </a:endParaRPr>
          </a:p>
          <a:p>
            <a:r>
              <a:rPr lang="en-US" altLang="en-US" sz="2400" b="1" dirty="0" smtClean="0">
                <a:solidFill>
                  <a:srgbClr val="0070C0"/>
                </a:solidFill>
                <a:latin typeface="Courier New" panose="02070309020205020404" pitchFamily="49" charset="0"/>
                <a:cs typeface="Courier New" panose="02070309020205020404" pitchFamily="49" charset="0"/>
              </a:rPr>
              <a:t>   double </a:t>
            </a:r>
            <a:r>
              <a:rPr lang="en-US" altLang="en-US" sz="2400" b="1" dirty="0" smtClean="0">
                <a:latin typeface="Courier New" panose="02070309020205020404" pitchFamily="49" charset="0"/>
                <a:cs typeface="Courier New" panose="02070309020205020404" pitchFamily="49" charset="0"/>
              </a:rPr>
              <a:t>z = 0;</a:t>
            </a:r>
          </a:p>
          <a:p>
            <a:r>
              <a:rPr lang="en-US" altLang="en-US" sz="2400" b="1" dirty="0" smtClean="0">
                <a:solidFill>
                  <a:srgbClr val="0070C0"/>
                </a:solidFill>
                <a:latin typeface="Courier New" panose="02070309020205020404" pitchFamily="49" charset="0"/>
                <a:cs typeface="Courier New" panose="02070309020205020404" pitchFamily="49" charset="0"/>
              </a:rPr>
              <a:t>   try </a:t>
            </a:r>
            <a:r>
              <a:rPr lang="en-US" altLang="en-US" sz="2400" b="1" dirty="0" smtClean="0">
                <a:latin typeface="Courier New" panose="02070309020205020404" pitchFamily="49" charset="0"/>
                <a:cs typeface="Courier New" panose="02070309020205020404" pitchFamily="49" charset="0"/>
              </a:rPr>
              <a:t>{</a:t>
            </a:r>
          </a:p>
          <a:p>
            <a:r>
              <a:rPr lang="en-US" altLang="en-US" sz="2400" b="1" dirty="0" smtClean="0">
                <a:latin typeface="Courier New" panose="02070309020205020404" pitchFamily="49" charset="0"/>
                <a:cs typeface="Courier New" panose="02070309020205020404" pitchFamily="49" charset="0"/>
              </a:rPr>
              <a:t>      z = division(x, y); </a:t>
            </a:r>
            <a:r>
              <a:rPr lang="en-US" altLang="en-US" sz="2400" b="1" dirty="0" err="1" smtClean="0">
                <a:latin typeface="Courier New" panose="02070309020205020404" pitchFamily="49" charset="0"/>
                <a:cs typeface="Courier New" panose="02070309020205020404" pitchFamily="49" charset="0"/>
              </a:rPr>
              <a:t>cout</a:t>
            </a:r>
            <a:r>
              <a:rPr lang="en-US" altLang="en-US" sz="2400" b="1" dirty="0" smtClean="0">
                <a:latin typeface="Courier New" panose="02070309020205020404" pitchFamily="49" charset="0"/>
                <a:cs typeface="Courier New" panose="02070309020205020404" pitchFamily="49" charset="0"/>
              </a:rPr>
              <a:t> &lt;&lt; z &lt;&lt; </a:t>
            </a:r>
            <a:r>
              <a:rPr lang="en-US" altLang="en-US" sz="2400" b="1" dirty="0" err="1" smtClean="0">
                <a:latin typeface="Courier New" panose="02070309020205020404" pitchFamily="49" charset="0"/>
                <a:cs typeface="Courier New" panose="02070309020205020404" pitchFamily="49" charset="0"/>
              </a:rPr>
              <a:t>endl</a:t>
            </a:r>
            <a:r>
              <a:rPr lang="en-US" altLang="en-US" sz="2400" b="1" dirty="0" smtClean="0">
                <a:latin typeface="Courier New" panose="02070309020205020404" pitchFamily="49" charset="0"/>
                <a:cs typeface="Courier New" panose="02070309020205020404" pitchFamily="49" charset="0"/>
              </a:rPr>
              <a:t>;</a:t>
            </a:r>
            <a:r>
              <a:rPr lang="en-US" altLang="en-US" sz="2400" b="1" dirty="0" smtClean="0">
                <a:solidFill>
                  <a:srgbClr val="0070C0"/>
                </a:solidFill>
                <a:latin typeface="Courier New" panose="02070309020205020404" pitchFamily="49" charset="0"/>
                <a:cs typeface="Courier New" panose="02070309020205020404" pitchFamily="49" charset="0"/>
              </a:rPr>
              <a:t>   </a:t>
            </a:r>
            <a:endParaRPr lang="en-US" altLang="en-US" sz="2400" b="1" dirty="0" smtClean="0">
              <a:latin typeface="Courier New" panose="02070309020205020404" pitchFamily="49" charset="0"/>
              <a:cs typeface="Courier New" panose="02070309020205020404" pitchFamily="49" charset="0"/>
            </a:endParaRPr>
          </a:p>
          <a:p>
            <a:r>
              <a:rPr lang="en-US" altLang="en-US" sz="2400" b="1" dirty="0" smtClean="0">
                <a:solidFill>
                  <a:srgbClr val="0070C0"/>
                </a:solidFill>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a:t>
            </a:r>
            <a:r>
              <a:rPr lang="en-US" altLang="en-US" sz="2400" b="1" dirty="0" smtClean="0">
                <a:solidFill>
                  <a:srgbClr val="0070C0"/>
                </a:solidFill>
                <a:latin typeface="Courier New" panose="02070309020205020404" pitchFamily="49" charset="0"/>
                <a:cs typeface="Courier New" panose="02070309020205020404" pitchFamily="49" charset="0"/>
              </a:rPr>
              <a:t>catch </a:t>
            </a:r>
            <a:r>
              <a:rPr lang="en-US" altLang="en-US" sz="2400" b="1" dirty="0" smtClean="0">
                <a:latin typeface="Courier New" panose="02070309020205020404" pitchFamily="49" charset="0"/>
                <a:cs typeface="Courier New" panose="02070309020205020404" pitchFamily="49" charset="0"/>
              </a:rPr>
              <a:t>(</a:t>
            </a:r>
            <a:r>
              <a:rPr lang="en-US" altLang="en-US" sz="2400" b="1" dirty="0" err="1" smtClean="0">
                <a:latin typeface="Courier New" panose="02070309020205020404" pitchFamily="49" charset="0"/>
                <a:cs typeface="Courier New" panose="02070309020205020404" pitchFamily="49" charset="0"/>
              </a:rPr>
              <a:t>const</a:t>
            </a:r>
            <a:r>
              <a:rPr lang="en-US" altLang="en-US" sz="2400" b="1" dirty="0" smtClean="0">
                <a:latin typeface="Courier New" panose="02070309020205020404" pitchFamily="49" charset="0"/>
                <a:cs typeface="Courier New" panose="02070309020205020404" pitchFamily="49" charset="0"/>
              </a:rPr>
              <a:t> char* </a:t>
            </a:r>
            <a:r>
              <a:rPr lang="en-US" altLang="en-US" sz="2400" b="1" dirty="0" err="1" smtClean="0">
                <a:latin typeface="Courier New" panose="02070309020205020404" pitchFamily="49" charset="0"/>
                <a:cs typeface="Courier New" panose="02070309020205020404" pitchFamily="49" charset="0"/>
              </a:rPr>
              <a:t>msg</a:t>
            </a:r>
            <a:r>
              <a:rPr lang="en-US" altLang="en-US" sz="2400" b="1" dirty="0" smtClean="0">
                <a:latin typeface="Courier New" panose="02070309020205020404" pitchFamily="49" charset="0"/>
                <a:cs typeface="Courier New" panose="02070309020205020404" pitchFamily="49" charset="0"/>
              </a:rPr>
              <a:t>) {</a:t>
            </a:r>
          </a:p>
          <a:p>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cerr</a:t>
            </a:r>
            <a:r>
              <a:rPr lang="en-US" altLang="en-US" sz="2400" b="1" dirty="0" smtClean="0">
                <a:latin typeface="Courier New" panose="02070309020205020404" pitchFamily="49" charset="0"/>
                <a:cs typeface="Courier New" panose="02070309020205020404" pitchFamily="49" charset="0"/>
              </a:rPr>
              <a:t> &lt;&lt; </a:t>
            </a:r>
            <a:r>
              <a:rPr lang="en-US" altLang="en-US" sz="2400" b="1" dirty="0" err="1" smtClean="0">
                <a:latin typeface="Courier New" panose="02070309020205020404" pitchFamily="49" charset="0"/>
                <a:cs typeface="Courier New" panose="02070309020205020404" pitchFamily="49" charset="0"/>
              </a:rPr>
              <a:t>msg</a:t>
            </a:r>
            <a:r>
              <a:rPr lang="en-US" altLang="en-US" sz="2400" b="1" dirty="0" smtClean="0">
                <a:latin typeface="Courier New" panose="02070309020205020404" pitchFamily="49" charset="0"/>
                <a:cs typeface="Courier New" panose="02070309020205020404" pitchFamily="49" charset="0"/>
              </a:rPr>
              <a:t> &lt;&lt; </a:t>
            </a:r>
            <a:r>
              <a:rPr lang="en-US" altLang="en-US" sz="2400" b="1" dirty="0" err="1" smtClean="0">
                <a:latin typeface="Courier New" panose="02070309020205020404" pitchFamily="49" charset="0"/>
                <a:cs typeface="Courier New" panose="02070309020205020404" pitchFamily="49" charset="0"/>
              </a:rPr>
              <a:t>endl</a:t>
            </a:r>
            <a:r>
              <a:rPr lang="en-US" altLang="en-US" sz="2400" b="1" dirty="0" smtClean="0">
                <a:latin typeface="Courier New" panose="02070309020205020404" pitchFamily="49" charset="0"/>
                <a:cs typeface="Courier New" panose="02070309020205020404" pitchFamily="49" charset="0"/>
              </a:rPr>
              <a:t>;</a:t>
            </a:r>
          </a:p>
          <a:p>
            <a:r>
              <a:rPr lang="en-US" altLang="en-US" sz="2400" b="1" dirty="0" smtClean="0">
                <a:latin typeface="Courier New" panose="02070309020205020404" pitchFamily="49" charset="0"/>
                <a:cs typeface="Courier New" panose="02070309020205020404" pitchFamily="49" charset="0"/>
              </a:rPr>
              <a:t>   }</a:t>
            </a:r>
          </a:p>
          <a:p>
            <a:r>
              <a:rPr lang="en-US" altLang="en-US" sz="2400" b="1" dirty="0" smtClean="0">
                <a:solidFill>
                  <a:srgbClr val="0070C0"/>
                </a:solidFill>
                <a:latin typeface="Courier New" panose="02070309020205020404" pitchFamily="49" charset="0"/>
                <a:cs typeface="Courier New" panose="02070309020205020404" pitchFamily="49" charset="0"/>
              </a:rPr>
              <a:t>   return </a:t>
            </a:r>
            <a:r>
              <a:rPr lang="en-US" altLang="en-US" sz="2400" b="1" dirty="0" smtClean="0">
                <a:latin typeface="Courier New" panose="02070309020205020404" pitchFamily="49" charset="0"/>
                <a:cs typeface="Courier New" panose="02070309020205020404" pitchFamily="49" charset="0"/>
              </a:rPr>
              <a:t>0;</a:t>
            </a:r>
          </a:p>
          <a:p>
            <a:r>
              <a:rPr lang="en-US" altLang="en-US" sz="2400" b="1" dirty="0" smtClean="0">
                <a:latin typeface="Courier New" panose="02070309020205020404" pitchFamily="49" charset="0"/>
                <a:cs typeface="Courier New" panose="02070309020205020404" pitchFamily="49" charset="0"/>
              </a:rPr>
              <a:t>}</a:t>
            </a:r>
            <a:endParaRPr lang="en-US" sz="2400" dirty="0"/>
          </a:p>
        </p:txBody>
      </p:sp>
    </p:spTree>
    <p:extLst>
      <p:ext uri="{BB962C8B-B14F-4D97-AF65-F5344CB8AC3E}">
        <p14:creationId xmlns:p14="http://schemas.microsoft.com/office/powerpoint/2010/main" val="4006954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Exception</a:t>
            </a:r>
            <a:endParaRPr lang="en-US" sz="4800" dirty="0">
              <a:latin typeface="Georgia" panose="02040502050405020303" pitchFamily="18" charset="0"/>
            </a:endParaRPr>
          </a:p>
        </p:txBody>
      </p:sp>
      <p:pic>
        <p:nvPicPr>
          <p:cNvPr id="5" name="Picture 4"/>
          <p:cNvPicPr>
            <a:picLocks noChangeAspect="1"/>
          </p:cNvPicPr>
          <p:nvPr/>
        </p:nvPicPr>
        <p:blipFill>
          <a:blip r:embed="rId2"/>
          <a:stretch>
            <a:fillRect/>
          </a:stretch>
        </p:blipFill>
        <p:spPr>
          <a:xfrm>
            <a:off x="2895600" y="1194720"/>
            <a:ext cx="6400800" cy="5663280"/>
          </a:xfrm>
          <a:prstGeom prst="rect">
            <a:avLst/>
          </a:prstGeom>
        </p:spPr>
      </p:pic>
    </p:spTree>
    <p:extLst>
      <p:ext uri="{BB962C8B-B14F-4D97-AF65-F5344CB8AC3E}">
        <p14:creationId xmlns:p14="http://schemas.microsoft.com/office/powerpoint/2010/main" val="10583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2607</TotalTime>
  <Words>1304</Words>
  <Application>Microsoft Office PowerPoint</Application>
  <PresentationFormat>Widescreen</PresentationFormat>
  <Paragraphs>187</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Courier New</vt:lpstr>
      <vt:lpstr>Georgia</vt:lpstr>
      <vt:lpstr>Office Theme</vt:lpstr>
      <vt:lpstr>C++ Exception Handling</vt:lpstr>
      <vt:lpstr>Exception</vt:lpstr>
      <vt:lpstr>Exception</vt:lpstr>
      <vt:lpstr>Exception: throw</vt:lpstr>
      <vt:lpstr>Exception: throw</vt:lpstr>
      <vt:lpstr>Exception: catch</vt:lpstr>
      <vt:lpstr>Exception: throw</vt:lpstr>
      <vt:lpstr>PowerPoint Presentation</vt:lpstr>
      <vt:lpstr>Exception</vt:lpstr>
      <vt:lpstr>Define New Exception</vt:lpstr>
      <vt:lpstr>Define New Exception</vt:lpstr>
      <vt:lpstr>Templates</vt:lpstr>
      <vt:lpstr>Templates</vt:lpstr>
      <vt:lpstr>Function Templates</vt:lpstr>
      <vt:lpstr>Function Templates</vt:lpstr>
      <vt:lpstr>Class Templates/Container</vt:lpstr>
      <vt:lpstr>Templates/Container</vt:lpstr>
      <vt:lpstr>Templates/Container</vt:lpstr>
      <vt:lpstr>Types of Containers</vt:lpstr>
      <vt:lpstr>Types of Containers</vt:lpstr>
      <vt:lpstr>Types of Containers</vt:lpstr>
      <vt:lpstr>Template specialization</vt:lpstr>
      <vt:lpstr>Template specialization</vt:lpstr>
      <vt:lpstr>Template</vt:lpstr>
      <vt:lpstr>Advantages</vt:lpstr>
      <vt:lpstr>Advantages</vt:lpstr>
      <vt:lpstr>Advantages</vt:lpstr>
      <vt:lpstr>Disadvantages </vt:lpstr>
      <vt:lpstr>Disadvantages </vt:lpstr>
    </vt:vector>
  </TitlesOfParts>
  <Company>Boston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lenaR</dc:creator>
  <cp:lastModifiedBy>lenaR</cp:lastModifiedBy>
  <cp:revision>35</cp:revision>
  <dcterms:created xsi:type="dcterms:W3CDTF">2017-02-04T22:12:41Z</dcterms:created>
  <dcterms:modified xsi:type="dcterms:W3CDTF">2017-02-06T17:39:46Z</dcterms:modified>
</cp:coreProperties>
</file>