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2" r:id="rId3"/>
    <p:sldId id="259" r:id="rId4"/>
    <p:sldId id="276" r:id="rId5"/>
    <p:sldId id="260" r:id="rId6"/>
    <p:sldId id="258" r:id="rId7"/>
    <p:sldId id="264" r:id="rId8"/>
    <p:sldId id="277" r:id="rId9"/>
    <p:sldId id="263" r:id="rId10"/>
    <p:sldId id="265" r:id="rId11"/>
    <p:sldId id="266" r:id="rId12"/>
    <p:sldId id="268" r:id="rId13"/>
    <p:sldId id="269" r:id="rId14"/>
    <p:sldId id="273" r:id="rId15"/>
    <p:sldId id="274" r:id="rId16"/>
    <p:sldId id="275" r:id="rId17"/>
    <p:sldId id="271" r:id="rId18"/>
    <p:sldId id="272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9" autoAdjust="0"/>
    <p:restoredTop sz="61390" autoAdjust="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04B8B-673F-4A37-B90A-006D67262F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EF53-2739-43FB-9B5E-343B421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olean_algebra" TargetMode="External"/><Relationship Id="rId13" Type="http://schemas.openxmlformats.org/officeDocument/2006/relationships/hyperlink" Target="https://en.wikipedia.org/wiki/Cold_Spring_Harbor_Laboratory" TargetMode="External"/><Relationship Id="rId3" Type="http://schemas.openxmlformats.org/officeDocument/2006/relationships/hyperlink" Target="https://en.wikipedia.org/wiki/A_Mathematical_Theory_of_Communication" TargetMode="External"/><Relationship Id="rId7" Type="http://schemas.openxmlformats.org/officeDocument/2006/relationships/hyperlink" Target="https://en.wikipedia.org/wiki/A_Symbolic_Analysis_of_Relay_and_Switching_Circuits" TargetMode="External"/><Relationship Id="rId12" Type="http://schemas.openxmlformats.org/officeDocument/2006/relationships/hyperlink" Target="https://en.wikipedia.org/wiki/Telecommunica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ssachusetts_Institute_of_Technology" TargetMode="External"/><Relationship Id="rId11" Type="http://schemas.openxmlformats.org/officeDocument/2006/relationships/hyperlink" Target="https://en.wikipedia.org/wiki/World_War_II" TargetMode="External"/><Relationship Id="rId5" Type="http://schemas.openxmlformats.org/officeDocument/2006/relationships/hyperlink" Target="https://en.wikipedia.org/wiki/Master's_degree" TargetMode="External"/><Relationship Id="rId15" Type="http://schemas.openxmlformats.org/officeDocument/2006/relationships/hyperlink" Target="https://en.wikipedia.org/wiki/Genetics" TargetMode="External"/><Relationship Id="rId10" Type="http://schemas.openxmlformats.org/officeDocument/2006/relationships/hyperlink" Target="https://en.wikipedia.org/wiki/Cryptanalysis" TargetMode="External"/><Relationship Id="rId4" Type="http://schemas.openxmlformats.org/officeDocument/2006/relationships/hyperlink" Target="https://en.wikipedia.org/wiki/Digital_circuit" TargetMode="External"/><Relationship Id="rId9" Type="http://schemas.openxmlformats.org/officeDocument/2006/relationships/hyperlink" Target="https://en.wikipedia.org/wiki/Claude_Shannon#cite_note-Fortune-3" TargetMode="External"/><Relationship Id="rId14" Type="http://schemas.openxmlformats.org/officeDocument/2006/relationships/hyperlink" Target="https://en.wikipedia.org/wiki/Gregor_Mendel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olean_algebra" TargetMode="External"/><Relationship Id="rId13" Type="http://schemas.openxmlformats.org/officeDocument/2006/relationships/hyperlink" Target="https://en.wikipedia.org/wiki/Cold_Spring_Harbor_Laboratory" TargetMode="External"/><Relationship Id="rId3" Type="http://schemas.openxmlformats.org/officeDocument/2006/relationships/hyperlink" Target="https://en.wikipedia.org/wiki/A_Mathematical_Theory_of_Communication" TargetMode="External"/><Relationship Id="rId7" Type="http://schemas.openxmlformats.org/officeDocument/2006/relationships/hyperlink" Target="https://en.wikipedia.org/wiki/A_Symbolic_Analysis_of_Relay_and_Switching_Circuits" TargetMode="External"/><Relationship Id="rId12" Type="http://schemas.openxmlformats.org/officeDocument/2006/relationships/hyperlink" Target="https://en.wikipedia.org/wiki/Telecommunica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ssachusetts_Institute_of_Technology" TargetMode="External"/><Relationship Id="rId11" Type="http://schemas.openxmlformats.org/officeDocument/2006/relationships/hyperlink" Target="https://en.wikipedia.org/wiki/World_War_II" TargetMode="External"/><Relationship Id="rId5" Type="http://schemas.openxmlformats.org/officeDocument/2006/relationships/hyperlink" Target="https://en.wikipedia.org/wiki/Master's_degree" TargetMode="External"/><Relationship Id="rId15" Type="http://schemas.openxmlformats.org/officeDocument/2006/relationships/hyperlink" Target="https://en.wikipedia.org/wiki/Genetics" TargetMode="External"/><Relationship Id="rId10" Type="http://schemas.openxmlformats.org/officeDocument/2006/relationships/hyperlink" Target="https://en.wikipedia.org/wiki/Cryptanalysis" TargetMode="External"/><Relationship Id="rId4" Type="http://schemas.openxmlformats.org/officeDocument/2006/relationships/hyperlink" Target="https://en.wikipedia.org/wiki/Digital_circuit" TargetMode="External"/><Relationship Id="rId9" Type="http://schemas.openxmlformats.org/officeDocument/2006/relationships/hyperlink" Target="https://en.wikipedia.org/wiki/Claude_Shannon#cite_note-Fortune-3" TargetMode="External"/><Relationship Id="rId14" Type="http://schemas.openxmlformats.org/officeDocument/2006/relationships/hyperlink" Target="https://en.wikipedia.org/wiki/Gregor_Mende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4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English text, treated as a string of characters, has fairly low entropy, i.e., is fairly predictable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Even if we do not know exactly what is going to come next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'</a:t>
            </a:r>
            <a:r>
              <a:rPr lang="en-US" sz="26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en-US" sz="2600" dirty="0" smtClean="0">
                <a:latin typeface="Georgia" panose="02040502050405020303" pitchFamily="18" charset="0"/>
              </a:rPr>
              <a:t>' will be far more common than '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z</a:t>
            </a:r>
            <a:r>
              <a:rPr lang="en-US" sz="2600" dirty="0" smtClean="0">
                <a:latin typeface="Georgia" panose="02040502050405020303" pitchFamily="18" charset="0"/>
              </a:rPr>
              <a:t>‘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combination '</a:t>
            </a:r>
            <a:r>
              <a:rPr lang="en-US" sz="26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qu</a:t>
            </a:r>
            <a:r>
              <a:rPr lang="en-US" sz="2600" dirty="0" smtClean="0">
                <a:latin typeface="Georgia" panose="02040502050405020303" pitchFamily="18" charset="0"/>
              </a:rPr>
              <a:t>' will be much more common than any other combination with a '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600" dirty="0" smtClean="0">
                <a:latin typeface="Georgia" panose="02040502050405020303" pitchFamily="18" charset="0"/>
              </a:rPr>
              <a:t>' in it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combination '</a:t>
            </a:r>
            <a:r>
              <a:rPr lang="en-US" sz="26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th</a:t>
            </a:r>
            <a:r>
              <a:rPr lang="en-US" sz="2600" dirty="0" smtClean="0">
                <a:latin typeface="Georgia" panose="02040502050405020303" pitchFamily="18" charset="0"/>
              </a:rPr>
              <a:t>' will be more common than '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z</a:t>
            </a:r>
            <a:r>
              <a:rPr lang="en-US" sz="2600" dirty="0" smtClean="0">
                <a:latin typeface="Georgia" panose="02040502050405020303" pitchFamily="18" charset="0"/>
              </a:rPr>
              <a:t>', '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600" dirty="0" smtClean="0">
                <a:latin typeface="Georgia" panose="02040502050405020303" pitchFamily="18" charset="0"/>
              </a:rPr>
              <a:t>', or '</a:t>
            </a:r>
            <a:r>
              <a:rPr lang="en-US" sz="2600" i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600" dirty="0" err="1" smtClean="0">
                <a:latin typeface="Georgia" panose="02040502050405020303" pitchFamily="18" charset="0"/>
              </a:rPr>
              <a:t>u</a:t>
            </a:r>
            <a:r>
              <a:rPr lang="en-US" sz="2600" dirty="0" smtClean="0">
                <a:latin typeface="Georgia" panose="02040502050405020303" pitchFamily="18" charset="0"/>
              </a:rPr>
              <a:t>‘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After the first few letters one can often guess the rest of the 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3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7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Shannon is noted for having founded information theory with a landmark paper,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 Mathematical Theory of Communication"/>
              </a:rPr>
              <a:t>A Mathematical Theory of Communication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he published in 1948. He is, perhaps, equally well known for founding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gital circuit"/>
              </a:rPr>
              <a:t>digital circuit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 theory in 1937, when—as a 21-year-old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ster's degree"/>
              </a:rPr>
              <a:t>master's degree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student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ssachusetts Institute of Technology"/>
              </a:rPr>
              <a:t>Massachusetts Institute of Technology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(MIT)—he wrote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 Symbolic Analysis of Relay and Switching Circuits"/>
              </a:rPr>
              <a:t>his thesis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demonstrating that electrical applications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Boolean algebra"/>
              </a:rPr>
              <a:t>Boolean algebra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construct any logical, numerical relationship.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Shannon contributed to the field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ryptanalysis"/>
              </a:rPr>
              <a:t>cryptanalysis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national defense during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World War II"/>
              </a:rPr>
              <a:t>World War II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 his fundamental work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codebreaking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secure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elecommunication"/>
              </a:rPr>
              <a:t>telecommunications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Shannon received his Ph.D. degree from MIT in 1940.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Vannevar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Bush suggested that Shannon should work on his dissertation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Cold Spring Harbor Laboratory"/>
              </a:rPr>
              <a:t>Cold Spring Harbor Laboratory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order to develop a mathematical formulation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Gregor Mendel"/>
              </a:rPr>
              <a:t>Mendelian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Genetics"/>
              </a:rPr>
              <a:t>genetics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research resulted in Shannon's Ph.D. thesis,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Algebra for Theoretical Genetics.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Shannon is noted for having founded information theory with a landmark paper,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 Mathematical Theory of Communication"/>
              </a:rPr>
              <a:t>A Mathematical Theory of Communication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he published in 1948. He is, perhaps, equally well known for founding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gital circuit"/>
              </a:rPr>
              <a:t>digital circuit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 theory in 1937, when—as a 21-year-old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ster's degree"/>
              </a:rPr>
              <a:t>master's degree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student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ssachusetts Institute of Technology"/>
              </a:rPr>
              <a:t>Massachusetts Institute of Technology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(MIT)—he wrote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 Symbolic Analysis of Relay and Switching Circuits"/>
              </a:rPr>
              <a:t>his thesis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demonstrating that electrical applications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Boolean algebra"/>
              </a:rPr>
              <a:t>Boolean algebra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construct any logical, numerical relationship.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Shannon contributed to the field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ryptanalysis"/>
              </a:rPr>
              <a:t>cryptanalysis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national defense during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World War II"/>
              </a:rPr>
              <a:t>World War II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 his fundamental work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codebreaking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secure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elecommunication"/>
              </a:rPr>
              <a:t>telecommunications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Shannon received his Ph.D. degree from MIT in 1940.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Vannevar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Bush suggested that Shannon should work on his dissertation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Cold Spring Harbor Laboratory"/>
              </a:rPr>
              <a:t>Cold Spring Harbor Laboratory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order to develop a mathematical formulation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Gregor Mendel"/>
              </a:rPr>
              <a:t>Mendelian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Genetics"/>
              </a:rPr>
              <a:t>genetics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research resulted in Shannon's Ph.D. thesis,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Algebra for Theoretical Genetics.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80B2-3787-4424-9CE8-E84DACD75A9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B603-F9AA-43B4-A943-DF6756C1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gene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ude_Shann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ude_Shann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Markov Model of Natural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Information theory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Dependent only on the previous state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“The past is independent of the future given the present.”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44858" y="2789607"/>
            <a:ext cx="8332787" cy="2462213"/>
            <a:chOff x="468313" y="1452563"/>
            <a:chExt cx="8332787" cy="2462213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468313" y="1452563"/>
              <a:ext cx="8332787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Weather: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 raining today			40% rain tomorrow 	  				60% no rain tomorrow</a:t>
              </a:r>
              <a:r>
                <a: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	</a:t>
              </a: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 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 not raining today		20% rain tomorrow	</a:t>
              </a:r>
              <a:r>
                <a:rPr lang="en-US" altLang="en-US" sz="2400" b="1" i="1" kern="0" dirty="0">
                  <a:solidFill>
                    <a:srgbClr val="0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	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	</a:t>
              </a: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		80% no rain tomorrow</a:t>
              </a:r>
              <a:endPara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214940" y="1954213"/>
              <a:ext cx="676275" cy="296862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214940" y="2344317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4214940" y="3107032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>
              <a:off x="4214940" y="3516607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037035" y="4809519"/>
            <a:ext cx="3854450" cy="1984375"/>
            <a:chOff x="1646" y="3027"/>
            <a:chExt cx="1610" cy="910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707" y="3365"/>
              <a:ext cx="648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537" y="3379"/>
              <a:ext cx="626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no rain</a:t>
              </a:r>
            </a:p>
          </p:txBody>
        </p:sp>
        <p:cxnSp>
          <p:nvCxnSpPr>
            <p:cNvPr id="28" name="AutoShape 13"/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rot="5400000" flipV="1">
              <a:off x="2437" y="3212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7" idx="3"/>
              <a:endCxn id="26" idx="5"/>
            </p:cNvCxnSpPr>
            <p:nvPr/>
          </p:nvCxnSpPr>
          <p:spPr bwMode="auto">
            <a:xfrm rot="16200000" flipV="1">
              <a:off x="2437" y="3414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5"/>
            <p:cNvCxnSpPr>
              <a:cxnSpLocks noChangeShapeType="1"/>
              <a:stCxn id="27" idx="7"/>
              <a:endCxn id="27" idx="6"/>
            </p:cNvCxnSpPr>
            <p:nvPr/>
          </p:nvCxnSpPr>
          <p:spPr bwMode="auto">
            <a:xfrm rot="5400000" flipV="1">
              <a:off x="3070" y="3404"/>
              <a:ext cx="101" cy="100"/>
            </a:xfrm>
            <a:prstGeom prst="curvedConnector4">
              <a:avLst>
                <a:gd name="adj1" fmla="val -173269"/>
                <a:gd name="adj2" fmla="val 236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6"/>
            <p:cNvCxnSpPr>
              <a:cxnSpLocks noChangeShapeType="1"/>
              <a:stCxn id="26" idx="1"/>
              <a:endCxn id="26" idx="2"/>
            </p:cNvCxnSpPr>
            <p:nvPr/>
          </p:nvCxnSpPr>
          <p:spPr bwMode="auto">
            <a:xfrm rot="16200000" flipH="1" flipV="1">
              <a:off x="1700" y="3388"/>
              <a:ext cx="101" cy="103"/>
            </a:xfrm>
            <a:prstGeom prst="curvedConnector4">
              <a:avLst>
                <a:gd name="adj1" fmla="val -173269"/>
                <a:gd name="adj2" fmla="val 23203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646" y="3076"/>
              <a:ext cx="32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277" y="3769"/>
              <a:ext cx="37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8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Natural Language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English </a:t>
            </a:r>
            <a:r>
              <a:rPr lang="en-US" sz="3200" dirty="0" smtClean="0">
                <a:latin typeface="Georgia" panose="02040502050405020303" pitchFamily="18" charset="0"/>
              </a:rPr>
              <a:t>(string </a:t>
            </a:r>
            <a:r>
              <a:rPr lang="en-US" sz="3200" dirty="0" smtClean="0">
                <a:latin typeface="Georgia" panose="02040502050405020303" pitchFamily="18" charset="0"/>
              </a:rPr>
              <a:t>of </a:t>
            </a:r>
            <a:r>
              <a:rPr lang="en-US" sz="3200" dirty="0" smtClean="0">
                <a:latin typeface="Georgia" panose="02040502050405020303" pitchFamily="18" charset="0"/>
              </a:rPr>
              <a:t>characters) has low entropy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fairly </a:t>
            </a:r>
            <a:r>
              <a:rPr lang="en-US" sz="2800" dirty="0" smtClean="0">
                <a:latin typeface="Georgia" panose="02040502050405020303" pitchFamily="18" charset="0"/>
              </a:rPr>
              <a:t>predictable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'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en-US" sz="2800" dirty="0" smtClean="0">
                <a:latin typeface="Georgia" panose="02040502050405020303" pitchFamily="18" charset="0"/>
              </a:rPr>
              <a:t>' will be far more common than '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z</a:t>
            </a:r>
            <a:r>
              <a:rPr lang="en-US" sz="2800" dirty="0" smtClean="0">
                <a:latin typeface="Georgia" panose="02040502050405020303" pitchFamily="18" charset="0"/>
              </a:rPr>
              <a:t>‘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combination '</a:t>
            </a:r>
            <a:r>
              <a:rPr lang="en-US" sz="28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qu</a:t>
            </a:r>
            <a:r>
              <a:rPr lang="en-US" sz="2800" dirty="0" smtClean="0">
                <a:latin typeface="Georgia" panose="02040502050405020303" pitchFamily="18" charset="0"/>
              </a:rPr>
              <a:t>' </a:t>
            </a:r>
            <a:r>
              <a:rPr lang="en-US" sz="2800" dirty="0" smtClean="0">
                <a:latin typeface="Georgia" panose="02040502050405020303" pitchFamily="18" charset="0"/>
              </a:rPr>
              <a:t>more </a:t>
            </a:r>
            <a:r>
              <a:rPr lang="en-US" sz="2800" dirty="0" smtClean="0">
                <a:latin typeface="Georgia" panose="02040502050405020303" pitchFamily="18" charset="0"/>
              </a:rPr>
              <a:t>common than any other combination with a '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800" dirty="0" smtClean="0">
                <a:latin typeface="Georgia" panose="02040502050405020303" pitchFamily="18" charset="0"/>
              </a:rPr>
              <a:t>' in it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combination '</a:t>
            </a:r>
            <a:r>
              <a:rPr lang="en-US" sz="28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th</a:t>
            </a:r>
            <a:r>
              <a:rPr lang="en-US" sz="2800" dirty="0" smtClean="0">
                <a:latin typeface="Georgia" panose="02040502050405020303" pitchFamily="18" charset="0"/>
              </a:rPr>
              <a:t>' will be more common than '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z</a:t>
            </a:r>
            <a:r>
              <a:rPr lang="en-US" sz="2800" dirty="0" smtClean="0">
                <a:latin typeface="Georgia" panose="02040502050405020303" pitchFamily="18" charset="0"/>
              </a:rPr>
              <a:t>', '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800" dirty="0" smtClean="0">
                <a:latin typeface="Georgia" panose="02040502050405020303" pitchFamily="18" charset="0"/>
              </a:rPr>
              <a:t>', or '</a:t>
            </a:r>
            <a:r>
              <a:rPr lang="en-US" sz="2800" i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q</a:t>
            </a:r>
            <a:r>
              <a:rPr lang="en-US" sz="2800" dirty="0" err="1" smtClean="0">
                <a:latin typeface="Georgia" panose="02040502050405020303" pitchFamily="18" charset="0"/>
              </a:rPr>
              <a:t>u</a:t>
            </a:r>
            <a:r>
              <a:rPr lang="en-US" sz="2800" dirty="0" smtClean="0">
                <a:latin typeface="Georgia" panose="02040502050405020303" pitchFamily="18" charset="0"/>
              </a:rPr>
              <a:t>‘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After the first few letters </a:t>
            </a:r>
            <a:r>
              <a:rPr lang="en-US" sz="3200" dirty="0" smtClean="0">
                <a:latin typeface="Georgia" panose="02040502050405020303" pitchFamily="18" charset="0"/>
              </a:rPr>
              <a:t>- can guess </a:t>
            </a:r>
            <a:r>
              <a:rPr lang="en-US" sz="3200" dirty="0" smtClean="0">
                <a:latin typeface="Georgia" panose="02040502050405020303" pitchFamily="18" charset="0"/>
              </a:rPr>
              <a:t>the rest of the word</a:t>
            </a:r>
          </a:p>
        </p:txBody>
      </p:sp>
    </p:spTree>
    <p:extLst>
      <p:ext uri="{BB962C8B-B14F-4D97-AF65-F5344CB8AC3E}">
        <p14:creationId xmlns:p14="http://schemas.microsoft.com/office/powerpoint/2010/main" val="23237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99460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Assumes that each letter is chosen independently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Predicts that each letter in the alphabet occurs with a </a:t>
            </a:r>
            <a:r>
              <a:rPr lang="en-US" sz="32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fixed</a:t>
            </a:r>
            <a:r>
              <a:rPr lang="en-US" sz="3200" dirty="0" smtClean="0"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probability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Find probabilities by counting the number of occurrences of each letter in the </a:t>
            </a:r>
            <a:r>
              <a:rPr lang="en-US" sz="3200" dirty="0" smtClean="0">
                <a:latin typeface="Georgia" panose="02040502050405020303" pitchFamily="18" charset="0"/>
              </a:rPr>
              <a:t>text</a:t>
            </a:r>
            <a:endParaRPr 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Predicts that each letter occurs with a fixed probability, but that probability can depend on the previous k consecutive letters (k-gram)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Example</a:t>
            </a:r>
            <a:r>
              <a:rPr lang="en-US" sz="3200" dirty="0" smtClean="0">
                <a:latin typeface="Georgia" panose="02040502050405020303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“ </a:t>
            </a:r>
            <a:r>
              <a:rPr lang="en-US" sz="32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gagggagaggcgagaaa</a:t>
            </a: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“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'a' </a:t>
            </a:r>
            <a:r>
              <a:rPr lang="en-US" sz="3200" spc="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─</a:t>
            </a:r>
            <a:r>
              <a:rPr lang="en-US" sz="3200" spc="200" dirty="0" smtClean="0">
                <a:latin typeface="Georgia" panose="02040502050405020303" pitchFamily="18" charset="0"/>
              </a:rPr>
              <a:t> probability </a:t>
            </a: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7/17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'c' </a:t>
            </a:r>
            <a:r>
              <a:rPr lang="en-US" sz="3200" spc="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─</a:t>
            </a:r>
            <a:r>
              <a:rPr lang="en-US" sz="3200" spc="200" dirty="0" smtClean="0">
                <a:latin typeface="Georgia" panose="02040502050405020303" pitchFamily="18" charset="0"/>
              </a:rPr>
              <a:t> probability </a:t>
            </a: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1/17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'g' </a:t>
            </a:r>
            <a:r>
              <a:rPr lang="en-US" sz="3200" spc="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─</a:t>
            </a:r>
            <a:r>
              <a:rPr lang="en-US" sz="3200" spc="200" dirty="0" smtClean="0">
                <a:latin typeface="Georgia" panose="02040502050405020303" pitchFamily="18" charset="0"/>
              </a:rPr>
              <a:t> probability </a:t>
            </a:r>
            <a:r>
              <a:rPr lang="en-US" sz="32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9/17 </a:t>
            </a:r>
          </a:p>
        </p:txBody>
      </p:sp>
    </p:spTree>
    <p:extLst>
      <p:ext uri="{BB962C8B-B14F-4D97-AF65-F5344CB8AC3E}">
        <p14:creationId xmlns:p14="http://schemas.microsoft.com/office/powerpoint/2010/main" val="20110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485" y="1045145"/>
            <a:ext cx="9144000" cy="44068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“ </a:t>
            </a:r>
            <a:r>
              <a:rPr lang="en-US" sz="2800" spc="20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gagggagaggcgagaaa</a:t>
            </a:r>
            <a:r>
              <a:rPr lang="en-US" sz="2800" spc="2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“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125000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		frequency of   	probability that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        	next char       	next char is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kgram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	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freq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	 a   c   g       		 a    c    g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----------------------------------------------------------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aa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	</a:t>
            </a:r>
            <a:r>
              <a:rPr lang="en-US" sz="2800" spc="200" dirty="0" smtClean="0">
                <a:latin typeface="Georgia" panose="02040502050405020303" pitchFamily="18" charset="0"/>
              </a:rPr>
              <a:t>2      1   0   1       	1/2   0   1/2 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ag     	</a:t>
            </a:r>
            <a:r>
              <a:rPr lang="en-US" sz="2800" spc="200" dirty="0" smtClean="0">
                <a:latin typeface="Georgia" panose="02040502050405020303" pitchFamily="18" charset="0"/>
              </a:rPr>
              <a:t>5      3   0   2       	3/5   0   2/5 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cg      	</a:t>
            </a:r>
            <a:r>
              <a:rPr lang="en-US" sz="2800" spc="200" dirty="0" smtClean="0">
                <a:latin typeface="Georgia" panose="02040502050405020303" pitchFamily="18" charset="0"/>
              </a:rPr>
              <a:t>1      1   0   0        	1    	0    0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	</a:t>
            </a:r>
            <a:r>
              <a:rPr lang="en-US" sz="2800" spc="200" dirty="0" smtClean="0">
                <a:latin typeface="Georgia" panose="02040502050405020303" pitchFamily="18" charset="0"/>
              </a:rPr>
              <a:t>5      1   0   4       	1/5   0   4/5 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gc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	</a:t>
            </a:r>
            <a:r>
              <a:rPr lang="en-US" sz="2800" spc="200" dirty="0" smtClean="0">
                <a:latin typeface="Georgia" panose="02040502050405020303" pitchFamily="18" charset="0"/>
              </a:rPr>
              <a:t>1      0   0   1        	0      0    1 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gg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	</a:t>
            </a:r>
            <a:r>
              <a:rPr lang="en-US" sz="2800" spc="200" dirty="0" smtClean="0">
                <a:latin typeface="Georgia" panose="02040502050405020303" pitchFamily="18" charset="0"/>
              </a:rPr>
              <a:t>3      1   1   1       	1/3  1/3  1/3  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-------------------------------------------------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	17      7   1   9</a:t>
            </a:r>
          </a:p>
        </p:txBody>
      </p:sp>
    </p:spTree>
    <p:extLst>
      <p:ext uri="{BB962C8B-B14F-4D97-AF65-F5344CB8AC3E}">
        <p14:creationId xmlns:p14="http://schemas.microsoft.com/office/powerpoint/2010/main" val="42473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736" y="1502126"/>
            <a:ext cx="11744528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To avoid dead ends, treat the input text as a </a:t>
            </a:r>
            <a:r>
              <a:rPr lang="en-US" sz="28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circular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“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gagggagaggcgagaaa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“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endParaRPr lang="en-US" sz="2800" spc="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smtClean="0">
                <a:latin typeface="Georgia" panose="02040502050405020303" pitchFamily="18" charset="0"/>
              </a:rPr>
              <a:t>trajectory: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ag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gg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gc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err="1" smtClean="0">
                <a:latin typeface="Georgia" panose="02040502050405020303" pitchFamily="18" charset="0"/>
              </a:rPr>
              <a:t>Pr</a:t>
            </a:r>
            <a:r>
              <a:rPr lang="en-US" sz="2800" dirty="0" smtClean="0">
                <a:latin typeface="Georgia" panose="02040502050405020303" pitchFamily="18" charset="0"/>
              </a:rPr>
              <a:t>(a):      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         </a:t>
            </a:r>
            <a:r>
              <a:rPr 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1/5  3/5  1/3  0   1   1/5  3/5  1/5  1/2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err="1" smtClean="0">
                <a:latin typeface="Georgia" panose="02040502050405020303" pitchFamily="18" charset="0"/>
              </a:rPr>
              <a:t>Pr</a:t>
            </a:r>
            <a:r>
              <a:rPr lang="en-US" sz="2800" dirty="0" smtClean="0">
                <a:latin typeface="Georgia" panose="02040502050405020303" pitchFamily="18" charset="0"/>
              </a:rPr>
              <a:t>(c):        		 </a:t>
            </a:r>
            <a:r>
              <a:rPr lang="en-US" sz="2800" dirty="0" smtClean="0">
                <a:latin typeface="Consolas" panose="020B0609020204030204" pitchFamily="49" charset="0"/>
              </a:rPr>
              <a:t>0    0   1/3  0   0    0    0    0    0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err="1" smtClean="0">
                <a:latin typeface="Georgia" panose="02040502050405020303" pitchFamily="18" charset="0"/>
              </a:rPr>
              <a:t>Pr</a:t>
            </a:r>
            <a:r>
              <a:rPr lang="en-US" sz="2800" dirty="0" smtClean="0">
                <a:latin typeface="Georgia" panose="02040502050405020303" pitchFamily="18" charset="0"/>
              </a:rPr>
              <a:t>(g):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            </a:t>
            </a:r>
            <a:r>
              <a:rPr lang="en-US" sz="2800" dirty="0" smtClean="0">
                <a:latin typeface="Consolas" panose="020B0609020204030204" pitchFamily="49" charset="0"/>
              </a:rPr>
              <a:t>4/5  2/5  1/3  1   0   4/5  2/5   4/5 1/2</a:t>
            </a:r>
          </a:p>
        </p:txBody>
      </p:sp>
    </p:spTree>
    <p:extLst>
      <p:ext uri="{BB962C8B-B14F-4D97-AF65-F5344CB8AC3E}">
        <p14:creationId xmlns:p14="http://schemas.microsoft.com/office/powerpoint/2010/main" val="4980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736" y="1502126"/>
            <a:ext cx="11744528" cy="44068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“ </a:t>
            </a:r>
            <a:r>
              <a:rPr lang="en-US" sz="2800" spc="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gagggagaggcgagaaa</a:t>
            </a:r>
            <a:r>
              <a:rPr lang="en-US" sz="2800" spc="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“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endParaRPr lang="en-US" sz="2800" spc="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smtClean="0">
                <a:latin typeface="Georgia" panose="02040502050405020303" pitchFamily="18" charset="0"/>
              </a:rPr>
              <a:t>trajectory: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ag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gg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gc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ag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i="1" dirty="0" smtClean="0">
                <a:latin typeface="Georgia" panose="02040502050405020303" pitchFamily="18" charset="0"/>
              </a:rPr>
              <a:t>output:          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g       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g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 c        g        a         g        a       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       g</a:t>
            </a:r>
          </a:p>
        </p:txBody>
      </p:sp>
    </p:spTree>
    <p:extLst>
      <p:ext uri="{BB962C8B-B14F-4D97-AF65-F5344CB8AC3E}">
        <p14:creationId xmlns:p14="http://schemas.microsoft.com/office/powerpoint/2010/main" val="13331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13" y="1278606"/>
            <a:ext cx="11128442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bab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bab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abb</a:t>
            </a:r>
            <a:endParaRPr lang="en-US" sz="2800" spc="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37" y="2178996"/>
            <a:ext cx="8188925" cy="40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</a:t>
            </a:r>
            <a:r>
              <a:rPr lang="en-US" altLang="en-US" sz="4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order </a:t>
            </a:r>
            <a:r>
              <a:rPr lang="en-US" altLang="en-US" sz="48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4800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13" y="1278606"/>
            <a:ext cx="11128442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25000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bab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bba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bab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abb</a:t>
            </a:r>
            <a:endParaRPr lang="en-US" sz="2800" spc="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37" y="2178996"/>
            <a:ext cx="8188925" cy="40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Natural Language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Use a Markov chain to create a statistical model of a piece of English text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Simulate the Markov chain to generate stylized pseudo-random text</a:t>
            </a:r>
            <a:endParaRPr lang="en-US" sz="26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60253" y="3274534"/>
            <a:ext cx="2873375" cy="2595563"/>
            <a:chOff x="511175" y="1349375"/>
            <a:chExt cx="2873375" cy="2595563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 rot="21451523">
              <a:off x="511175" y="1946275"/>
              <a:ext cx="592138" cy="606425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 rot="21451523">
              <a:off x="2205038" y="1930400"/>
              <a:ext cx="592137" cy="5921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 rot="21451523">
              <a:off x="649288" y="3338513"/>
              <a:ext cx="592137" cy="606425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 rot="21451523">
              <a:off x="2219325" y="3314700"/>
              <a:ext cx="592138" cy="606425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rot="21451523" flipV="1">
              <a:off x="1116013" y="2481263"/>
              <a:ext cx="1223962" cy="941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rot="21451523" flipH="1" flipV="1">
              <a:off x="1216025" y="3690938"/>
              <a:ext cx="995363" cy="269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 rot="21451523">
              <a:off x="2778125" y="1958975"/>
              <a:ext cx="606425" cy="390525"/>
            </a:xfrm>
            <a:custGeom>
              <a:avLst/>
              <a:gdLst>
                <a:gd name="T0" fmla="*/ 9 w 382"/>
                <a:gd name="T1" fmla="*/ 207 h 246"/>
                <a:gd name="T2" fmla="*/ 262 w 382"/>
                <a:gd name="T3" fmla="*/ 233 h 246"/>
                <a:gd name="T4" fmla="*/ 381 w 382"/>
                <a:gd name="T5" fmla="*/ 131 h 246"/>
                <a:gd name="T6" fmla="*/ 271 w 382"/>
                <a:gd name="T7" fmla="*/ 4 h 246"/>
                <a:gd name="T8" fmla="*/ 0 w 382"/>
                <a:gd name="T9" fmla="*/ 1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46">
                  <a:moveTo>
                    <a:pt x="9" y="207"/>
                  </a:moveTo>
                  <a:cubicBezTo>
                    <a:pt x="51" y="211"/>
                    <a:pt x="200" y="246"/>
                    <a:pt x="262" y="233"/>
                  </a:cubicBezTo>
                  <a:cubicBezTo>
                    <a:pt x="324" y="220"/>
                    <a:pt x="380" y="169"/>
                    <a:pt x="381" y="131"/>
                  </a:cubicBezTo>
                  <a:cubicBezTo>
                    <a:pt x="382" y="93"/>
                    <a:pt x="335" y="8"/>
                    <a:pt x="271" y="4"/>
                  </a:cubicBezTo>
                  <a:cubicBezTo>
                    <a:pt x="207" y="0"/>
                    <a:pt x="56" y="85"/>
                    <a:pt x="0" y="106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21451523">
              <a:off x="1206500" y="3476625"/>
              <a:ext cx="1035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21451523">
              <a:off x="2554288" y="2566988"/>
              <a:ext cx="0" cy="7127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rot="21451523" flipH="1" flipV="1">
              <a:off x="1098550" y="2214563"/>
              <a:ext cx="1089025" cy="41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rot="21451523">
              <a:off x="885825" y="2517775"/>
              <a:ext cx="0" cy="833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 rot="16755997">
              <a:off x="485775" y="1457325"/>
              <a:ext cx="606425" cy="390525"/>
            </a:xfrm>
            <a:custGeom>
              <a:avLst/>
              <a:gdLst>
                <a:gd name="T0" fmla="*/ 9 w 382"/>
                <a:gd name="T1" fmla="*/ 207 h 246"/>
                <a:gd name="T2" fmla="*/ 262 w 382"/>
                <a:gd name="T3" fmla="*/ 233 h 246"/>
                <a:gd name="T4" fmla="*/ 381 w 382"/>
                <a:gd name="T5" fmla="*/ 131 h 246"/>
                <a:gd name="T6" fmla="*/ 271 w 382"/>
                <a:gd name="T7" fmla="*/ 4 h 246"/>
                <a:gd name="T8" fmla="*/ 0 w 382"/>
                <a:gd name="T9" fmla="*/ 1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46">
                  <a:moveTo>
                    <a:pt x="9" y="207"/>
                  </a:moveTo>
                  <a:cubicBezTo>
                    <a:pt x="51" y="211"/>
                    <a:pt x="200" y="246"/>
                    <a:pt x="262" y="233"/>
                  </a:cubicBezTo>
                  <a:cubicBezTo>
                    <a:pt x="324" y="220"/>
                    <a:pt x="380" y="169"/>
                    <a:pt x="381" y="131"/>
                  </a:cubicBezTo>
                  <a:cubicBezTo>
                    <a:pt x="382" y="93"/>
                    <a:pt x="335" y="8"/>
                    <a:pt x="271" y="4"/>
                  </a:cubicBezTo>
                  <a:cubicBezTo>
                    <a:pt x="207" y="0"/>
                    <a:pt x="56" y="85"/>
                    <a:pt x="0" y="106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rot="21451523">
              <a:off x="644525" y="2017713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21451523">
              <a:off x="2328863" y="2024063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 rot="21451523">
              <a:off x="747713" y="3452813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 rot="21451523">
              <a:off x="2305050" y="3398838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916543" y="4490360"/>
            <a:ext cx="4343400" cy="457200"/>
            <a:chOff x="1008" y="1344"/>
            <a:chExt cx="2736" cy="288"/>
          </a:xfrm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1008" y="1344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632" y="1344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2256" y="1344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3456" y="1344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cxnSp>
          <p:nvCxnSpPr>
            <p:cNvPr id="27" name="AutoShape 14"/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1296" y="148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5"/>
            <p:cNvCxnSpPr>
              <a:cxnSpLocks noChangeShapeType="1"/>
              <a:stCxn id="23" idx="6"/>
              <a:endCxn id="24" idx="2"/>
            </p:cNvCxnSpPr>
            <p:nvPr/>
          </p:nvCxnSpPr>
          <p:spPr bwMode="auto">
            <a:xfrm>
              <a:off x="1920" y="148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6"/>
            <p:cNvCxnSpPr>
              <a:cxnSpLocks noChangeShapeType="1"/>
              <a:stCxn id="24" idx="6"/>
              <a:endCxn id="25" idx="2"/>
            </p:cNvCxnSpPr>
            <p:nvPr/>
          </p:nvCxnSpPr>
          <p:spPr bwMode="auto">
            <a:xfrm>
              <a:off x="2544" y="1488"/>
              <a:ext cx="2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3120" y="148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8"/>
            <p:cNvCxnSpPr>
              <a:cxnSpLocks noChangeShapeType="1"/>
              <a:stCxn id="22" idx="1"/>
              <a:endCxn id="22" idx="7"/>
            </p:cNvCxnSpPr>
            <p:nvPr/>
          </p:nvCxnSpPr>
          <p:spPr bwMode="auto">
            <a:xfrm rot="5400000" flipV="1">
              <a:off x="1151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9"/>
            <p:cNvCxnSpPr>
              <a:cxnSpLocks noChangeShapeType="1"/>
              <a:stCxn id="23" idx="1"/>
              <a:endCxn id="23" idx="7"/>
            </p:cNvCxnSpPr>
            <p:nvPr/>
          </p:nvCxnSpPr>
          <p:spPr bwMode="auto">
            <a:xfrm rot="5400000" flipV="1">
              <a:off x="1775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0"/>
            <p:cNvCxnSpPr>
              <a:cxnSpLocks noChangeShapeType="1"/>
              <a:stCxn id="24" idx="1"/>
              <a:endCxn id="24" idx="7"/>
            </p:cNvCxnSpPr>
            <p:nvPr/>
          </p:nvCxnSpPr>
          <p:spPr bwMode="auto">
            <a:xfrm rot="5400000" flipV="1">
              <a:off x="2399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1"/>
            <p:cNvCxnSpPr>
              <a:cxnSpLocks noChangeShapeType="1"/>
              <a:stCxn id="25" idx="1"/>
              <a:endCxn id="25" idx="7"/>
            </p:cNvCxnSpPr>
            <p:nvPr/>
          </p:nvCxnSpPr>
          <p:spPr bwMode="auto">
            <a:xfrm rot="5400000" flipV="1">
              <a:off x="2975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2"/>
            <p:cNvCxnSpPr>
              <a:cxnSpLocks noChangeShapeType="1"/>
              <a:stCxn id="26" idx="1"/>
              <a:endCxn id="26" idx="7"/>
            </p:cNvCxnSpPr>
            <p:nvPr/>
          </p:nvCxnSpPr>
          <p:spPr bwMode="auto">
            <a:xfrm rot="5400000" flipV="1">
              <a:off x="3599" y="1285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78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Natural Language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Use a Markov chain to create a statistical model of a piece of English text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Simulate the Markov chain to generate stylized pseudo-random text</a:t>
            </a:r>
            <a:endParaRPr lang="en-US" sz="28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Markov Model of Natural Language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4119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Consider the following sequence, assuming the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vocabulary V = {a, b, c}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b </a:t>
            </a:r>
            <a:r>
              <a:rPr lang="en-US" sz="2800" dirty="0" err="1" smtClean="0">
                <a:latin typeface="Georgia" panose="02040502050405020303" pitchFamily="18" charset="0"/>
              </a:rPr>
              <a:t>b</a:t>
            </a:r>
            <a:r>
              <a:rPr lang="en-US" sz="2800" dirty="0" smtClean="0">
                <a:latin typeface="Georgia" panose="02040502050405020303" pitchFamily="18" charset="0"/>
              </a:rPr>
              <a:t> c a c a b </a:t>
            </a:r>
            <a:r>
              <a:rPr lang="en-US" sz="2800" dirty="0" err="1" smtClean="0">
                <a:latin typeface="Georgia" panose="02040502050405020303" pitchFamily="18" charset="0"/>
              </a:rPr>
              <a:t>b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 err="1" smtClean="0">
                <a:latin typeface="Georgia" panose="02040502050405020303" pitchFamily="18" charset="0"/>
              </a:rPr>
              <a:t>b</a:t>
            </a:r>
            <a:r>
              <a:rPr lang="en-US" sz="2800" dirty="0" smtClean="0">
                <a:latin typeface="Georgia" panose="02040502050405020303" pitchFamily="18" charset="0"/>
              </a:rPr>
              <a:t> a b a c a c </a:t>
            </a:r>
            <a:r>
              <a:rPr lang="en-US" sz="2800" dirty="0" err="1" smtClean="0">
                <a:latin typeface="Georgia" panose="02040502050405020303" pitchFamily="18" charset="0"/>
              </a:rPr>
              <a:t>c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 what are MLE (</a:t>
            </a:r>
            <a:r>
              <a:rPr lang="en-US" sz="2800" dirty="0" smtClean="0"/>
              <a:t>Above way of estimation based on counts is often called as “Maximum likelihood estimation”)</a:t>
            </a:r>
            <a:r>
              <a:rPr lang="en-US" sz="2800" dirty="0" smtClean="0">
                <a:latin typeface="Georgia" panose="02040502050405020303" pitchFamily="18" charset="0"/>
              </a:rPr>
              <a:t> estimates of unigram, bigram, trigram?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 what is p (</a:t>
            </a:r>
            <a:r>
              <a:rPr lang="en-US" sz="2800" dirty="0" err="1" smtClean="0">
                <a:latin typeface="Georgia" panose="02040502050405020303" pitchFamily="18" charset="0"/>
              </a:rPr>
              <a:t>abb</a:t>
            </a:r>
            <a:r>
              <a:rPr lang="en-US" sz="2800" dirty="0" smtClean="0">
                <a:latin typeface="Georgia" panose="02040502050405020303" pitchFamily="18" charset="0"/>
              </a:rPr>
              <a:t>) ?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 what is p (ab)?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 what is p (b) ?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 what is p (</a:t>
            </a:r>
            <a:r>
              <a:rPr lang="en-US" sz="2800" dirty="0" err="1" smtClean="0">
                <a:latin typeface="Georgia" panose="02040502050405020303" pitchFamily="18" charset="0"/>
              </a:rPr>
              <a:t>ab|b</a:t>
            </a:r>
            <a:r>
              <a:rPr lang="en-US" sz="2800" dirty="0" smtClean="0">
                <a:latin typeface="Georgia" panose="02040502050405020303" pitchFamily="18" charset="0"/>
              </a:rPr>
              <a:t>)?</a:t>
            </a:r>
            <a:endParaRPr lang="en-US" sz="26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Uses of Language Models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510092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Speech recognition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“</a:t>
            </a:r>
            <a:r>
              <a:rPr lang="en-US" sz="2800" i="1" dirty="0" smtClean="0">
                <a:solidFill>
                  <a:srgbClr val="00B050"/>
                </a:solidFill>
                <a:latin typeface="Georgia" panose="02040502050405020303" pitchFamily="18" charset="0"/>
              </a:rPr>
              <a:t>I ate a cherry</a:t>
            </a:r>
            <a:r>
              <a:rPr lang="en-US" sz="2800" dirty="0" smtClean="0">
                <a:latin typeface="Georgia" panose="02040502050405020303" pitchFamily="18" charset="0"/>
              </a:rPr>
              <a:t>” is a more likely sentence than “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Eye eight uh Jerry</a:t>
            </a:r>
            <a:r>
              <a:rPr lang="en-US" sz="2800" dirty="0" smtClean="0">
                <a:latin typeface="Georgia" panose="02040502050405020303" pitchFamily="18" charset="0"/>
              </a:rPr>
              <a:t>”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OCR (Optical Character Recognition) &amp; Handwriting recognition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More probable sentences are more likely correct readings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Machine translation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More likely sentences are probably better translations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5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Uses of Language Models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Generation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More likely sentences are probably better NL generations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For example:</a:t>
            </a:r>
          </a:p>
          <a:p>
            <a:pPr lvl="1" algn="l">
              <a:buClr>
                <a:srgbClr val="0070C0"/>
              </a:buClr>
            </a:pPr>
            <a:r>
              <a:rPr lang="en-US" sz="26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Grass pollen levels for Friday have increased from the moderate to high levels of yesterday with values of around 6 to 7 across most parts of the country. However, in Northern areas, pollen levels will be moderate with values of 4.</a:t>
            </a:r>
          </a:p>
          <a:p>
            <a:pPr lvl="1" algn="l">
              <a:buClr>
                <a:srgbClr val="0070C0"/>
              </a:buClr>
            </a:pPr>
            <a:r>
              <a:rPr lang="en-US" sz="2600" i="1" dirty="0" smtClean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Pollen counts are expected to remain high at level 6 over most of Scotland, and even level 7 in the south east. The only relief is in the Northern Isles and far northeast of mainland Scotland with medium levels of pollen count.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8846" y="6379419"/>
            <a:ext cx="5809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https://en.wikipedia.org/wiki/Natural_language_generation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Uses of Language Models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718157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Context sensitive spelling correction</a:t>
            </a:r>
          </a:p>
          <a:p>
            <a:pPr lvl="2" indent="-457200" algn="l">
              <a:spcBef>
                <a:spcPts val="10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“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Their are problems wit this sentence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.”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A language model also supports predicting the completion of a sentence</a:t>
            </a:r>
          </a:p>
          <a:p>
            <a:pPr marL="914400" lvl="1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Please turn off your cell _____</a:t>
            </a:r>
          </a:p>
          <a:p>
            <a:pPr marL="914400" lvl="1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Your program does not ______</a:t>
            </a:r>
          </a:p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Predictive text input systems can guess what you are typing and give choices on how to complete it</a:t>
            </a:r>
          </a:p>
        </p:txBody>
      </p:sp>
    </p:spTree>
    <p:extLst>
      <p:ext uri="{BB962C8B-B14F-4D97-AF65-F5344CB8AC3E}">
        <p14:creationId xmlns:p14="http://schemas.microsoft.com/office/powerpoint/2010/main" val="642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en-US" sz="3600" dirty="0" smtClean="0">
              <a:latin typeface="Georgia" panose="02040502050405020303" pitchFamily="18" charset="0"/>
            </a:endParaRPr>
          </a:p>
          <a:p>
            <a:r>
              <a:rPr lang="en-US" altLang="en-US" sz="4000" dirty="0" smtClean="0">
                <a:latin typeface="Georgia" panose="02040502050405020303" pitchFamily="18" charset="0"/>
              </a:rPr>
              <a:t>History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09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Information theory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Information theory</a:t>
            </a:r>
            <a:r>
              <a:rPr lang="en-US" sz="3200" i="1" dirty="0" smtClean="0">
                <a:latin typeface="Georgia" panose="02040502050405020303" pitchFamily="18" charset="0"/>
              </a:rPr>
              <a:t> </a:t>
            </a:r>
            <a:r>
              <a:rPr lang="en-US" sz="3200" dirty="0" smtClean="0">
                <a:latin typeface="Georgia" panose="02040502050405020303" pitchFamily="18" charset="0"/>
              </a:rPr>
              <a:t>studies the quantification, storage, and communication of information. 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It was proposed by 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Claude E. Shannon </a:t>
            </a:r>
            <a:r>
              <a:rPr lang="en-US" sz="3200" dirty="0" smtClean="0">
                <a:latin typeface="Georgia" panose="02040502050405020303" pitchFamily="18" charset="0"/>
              </a:rPr>
              <a:t>in 1948 in a landmark paper entitled "</a:t>
            </a:r>
            <a:r>
              <a:rPr 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A Mathematical Theory of Communication</a:t>
            </a:r>
            <a:r>
              <a:rPr lang="en-US" sz="3200" dirty="0" smtClean="0">
                <a:latin typeface="Georgia" panose="02040502050405020303" pitchFamily="18" charset="0"/>
              </a:rPr>
              <a:t>“</a:t>
            </a:r>
            <a:endParaRPr lang="en-US" sz="3200" dirty="0" smtClean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7624" y="6357258"/>
            <a:ext cx="46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https://en.wikipedia.org/wiki/Claude_Shannon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Information theory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eorgia" panose="02040502050405020303" pitchFamily="18" charset="0"/>
              </a:rPr>
              <a:t>Applications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113977"/>
            <a:ext cx="9144000" cy="357152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Natural language processing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Cryptography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Neurobiology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evolution of molecular codes</a:t>
            </a:r>
            <a:endParaRPr lang="en-US" sz="2800" dirty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Pattern recognition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Ecology 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Thermal physics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Quantum computing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Linguistics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7624" y="6357258"/>
            <a:ext cx="46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https://en.wikipedia.org/wiki/Claude_Shannon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Information theory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 this paper, Shannon proposed using a Markov chain to create a statistical model of the sequences of letters in a piece of English text</a:t>
            </a:r>
            <a:endParaRPr lang="en-US" sz="26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199208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eorgia" panose="02040502050405020303" pitchFamily="18" charset="0"/>
              </a:rPr>
              <a:t>Shannon’s Game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</a:rPr>
              <a:t>Guess the next letter:</a:t>
            </a:r>
          </a:p>
          <a:p>
            <a:pPr marL="0" lvl="0" indent="0" eaLnBrk="1" hangingPunct="1">
              <a:buNone/>
            </a:pPr>
            <a:endParaRPr lang="en-US" altLang="en-US" sz="2800" dirty="0" smtClean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marL="0" lvl="0" indent="0" eaLnBrk="1" hangingPunct="1">
              <a:buNone/>
            </a:pPr>
            <a:endParaRPr lang="en-US" altLang="en-US" sz="2800" dirty="0" smtClean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buNone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3910" y="5469985"/>
            <a:ext cx="82513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What </a:t>
            </a:r>
            <a:r>
              <a:rPr lang="en-US" alt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do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you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solidFill>
                  <a:srgbClr val="FFC000"/>
                </a:solidFill>
                <a:latin typeface="Georgia" panose="02040502050405020303" pitchFamily="18" charset="0"/>
              </a:rPr>
              <a:t>think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the </a:t>
            </a:r>
            <a:r>
              <a:rPr lang="en-US" altLang="en-US" sz="28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next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latin typeface="Georgia" panose="02040502050405020303" pitchFamily="18" charset="0"/>
              </a:rPr>
              <a:t>word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  <a:latin typeface="Georgia" panose="02040502050405020303" pitchFamily="18" charset="0"/>
              </a:rPr>
              <a:t>is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2375" y="3771694"/>
            <a:ext cx="82513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What do you think the next letter is?</a:t>
            </a:r>
          </a:p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3084018"/>
            <a:ext cx="8229600" cy="27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lvl="0" indent="0" eaLnBrk="1" hangingPunct="1">
              <a:buNone/>
            </a:pPr>
            <a:endParaRPr lang="en-US" altLang="en-US" sz="2800" dirty="0" smtClean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marL="0" lvl="0" indent="0" eaLnBrk="1" hangingPunct="1">
              <a:buNone/>
            </a:pPr>
            <a:endParaRPr lang="en-US" altLang="en-US" sz="2800" dirty="0" smtClean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Guess </a:t>
            </a:r>
            <a:r>
              <a:rPr lang="en-US" altLang="en-US" sz="28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the next </a:t>
            </a:r>
            <a:r>
              <a:rPr lang="en-US" altLang="en-US" sz="2800" dirty="0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word: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2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971</Words>
  <Application>Microsoft Office PowerPoint</Application>
  <PresentationFormat>Widescreen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Consolas</vt:lpstr>
      <vt:lpstr>Courier New</vt:lpstr>
      <vt:lpstr>Georgia</vt:lpstr>
      <vt:lpstr>Tahoma</vt:lpstr>
      <vt:lpstr>Times New Roman</vt:lpstr>
      <vt:lpstr>Wingdings</vt:lpstr>
      <vt:lpstr>Office Theme</vt:lpstr>
      <vt:lpstr>Markov Model of Natural Language</vt:lpstr>
      <vt:lpstr>Markov Model of Natural Language</vt:lpstr>
      <vt:lpstr>Uses of Language Models</vt:lpstr>
      <vt:lpstr>Uses of Language Models</vt:lpstr>
      <vt:lpstr>Uses of Language Models</vt:lpstr>
      <vt:lpstr>PowerPoint Presentation</vt:lpstr>
      <vt:lpstr>Information theory </vt:lpstr>
      <vt:lpstr>Information theory </vt:lpstr>
      <vt:lpstr>Information theory </vt:lpstr>
      <vt:lpstr>Information theory </vt:lpstr>
      <vt:lpstr>Markov Model of Natural Language</vt:lpstr>
      <vt:lpstr>Markov Model of order 1 </vt:lpstr>
      <vt:lpstr>Markov Model of order k </vt:lpstr>
      <vt:lpstr>Markov Model of order 2 </vt:lpstr>
      <vt:lpstr>Markov Model of order 2 </vt:lpstr>
      <vt:lpstr>Markov Model of order 2 </vt:lpstr>
      <vt:lpstr>Markov Model of order k </vt:lpstr>
      <vt:lpstr>Markov Model of order k </vt:lpstr>
      <vt:lpstr>Markov Model of Natural Language</vt:lpstr>
      <vt:lpstr>Markov Model of Natural Language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Model of Natural Language</dc:title>
  <dc:creator>lenaR</dc:creator>
  <cp:lastModifiedBy>lenaR</cp:lastModifiedBy>
  <cp:revision>27</cp:revision>
  <dcterms:created xsi:type="dcterms:W3CDTF">2017-03-25T16:18:36Z</dcterms:created>
  <dcterms:modified xsi:type="dcterms:W3CDTF">2018-03-30T17:58:19Z</dcterms:modified>
</cp:coreProperties>
</file>