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7" r:id="rId2"/>
    <p:sldId id="258" r:id="rId3"/>
    <p:sldId id="259" r:id="rId4"/>
    <p:sldId id="260" r:id="rId5"/>
    <p:sldId id="261" r:id="rId6"/>
    <p:sldId id="262" r:id="rId7"/>
    <p:sldId id="264" r:id="rId8"/>
    <p:sldId id="279" r:id="rId9"/>
    <p:sldId id="263" r:id="rId10"/>
    <p:sldId id="273" r:id="rId11"/>
    <p:sldId id="274" r:id="rId12"/>
    <p:sldId id="277" r:id="rId13"/>
    <p:sldId id="276" r:id="rId14"/>
    <p:sldId id="278" r:id="rId15"/>
    <p:sldId id="280" r:id="rId16"/>
    <p:sldId id="286" r:id="rId17"/>
    <p:sldId id="284" r:id="rId18"/>
    <p:sldId id="285" r:id="rId19"/>
    <p:sldId id="287" r:id="rId20"/>
    <p:sldId id="288" r:id="rId21"/>
    <p:sldId id="289" r:id="rId22"/>
    <p:sldId id="290" r:id="rId23"/>
    <p:sldId id="291" r:id="rId24"/>
    <p:sldId id="292" r:id="rId25"/>
    <p:sldId id="293" r:id="rId26"/>
    <p:sldId id="294" r:id="rId27"/>
    <p:sldId id="296" r:id="rId28"/>
    <p:sldId id="295" r:id="rId29"/>
    <p:sldId id="297" r:id="rId30"/>
    <p:sldId id="265" r:id="rId31"/>
    <p:sldId id="267" r:id="rId32"/>
    <p:sldId id="268" r:id="rId33"/>
    <p:sldId id="269" r:id="rId34"/>
    <p:sldId id="272" r:id="rId35"/>
    <p:sldId id="281" r:id="rId36"/>
    <p:sldId id="282" r:id="rId37"/>
    <p:sldId id="283" r:id="rId38"/>
    <p:sldId id="26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1" autoAdjust="0"/>
    <p:restoredTop sz="73166" autoAdjust="0"/>
  </p:normalViewPr>
  <p:slideViewPr>
    <p:cSldViewPr snapToGrid="0">
      <p:cViewPr varScale="1">
        <p:scale>
          <a:sx n="50" d="100"/>
          <a:sy n="50" d="100"/>
        </p:scale>
        <p:origin x="678" y="60"/>
      </p:cViewPr>
      <p:guideLst/>
    </p:cSldViewPr>
  </p:slideViewPr>
  <p:notesTextViewPr>
    <p:cViewPr>
      <p:scale>
        <a:sx n="1" d="1"/>
        <a:sy n="1" d="1"/>
      </p:scale>
      <p:origin x="0" y="0"/>
    </p:cViewPr>
  </p:notesTextViewPr>
  <p:sorterViewPr>
    <p:cViewPr>
      <p:scale>
        <a:sx n="100" d="100"/>
        <a:sy n="100" d="100"/>
      </p:scale>
      <p:origin x="0" y="-2214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2.wmf"/><Relationship Id="rId7" Type="http://schemas.openxmlformats.org/officeDocument/2006/relationships/image" Target="../media/image26.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3B4559-751E-4896-A3B7-4139B167BADE}" type="datetimeFigureOut">
              <a:rPr lang="en-US" smtClean="0"/>
              <a:t>4/1/2017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C6E70A-B03C-45B2-8D2C-2D8F67AF8422}" type="slidenum">
              <a:rPr lang="en-US" smtClean="0"/>
              <a:t>‹#›</a:t>
            </a:fld>
            <a:endParaRPr lang="en-US"/>
          </a:p>
        </p:txBody>
      </p:sp>
    </p:spTree>
    <p:extLst>
      <p:ext uri="{BB962C8B-B14F-4D97-AF65-F5344CB8AC3E}">
        <p14:creationId xmlns:p14="http://schemas.microsoft.com/office/powerpoint/2010/main" val="2123344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1</a:t>
            </a:fld>
            <a:endParaRPr lang="en-US"/>
          </a:p>
        </p:txBody>
      </p:sp>
    </p:spTree>
    <p:extLst>
      <p:ext uri="{BB962C8B-B14F-4D97-AF65-F5344CB8AC3E}">
        <p14:creationId xmlns:p14="http://schemas.microsoft.com/office/powerpoint/2010/main" val="1193338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10</a:t>
            </a:fld>
            <a:endParaRPr lang="en-US"/>
          </a:p>
        </p:txBody>
      </p:sp>
    </p:spTree>
    <p:extLst>
      <p:ext uri="{BB962C8B-B14F-4D97-AF65-F5344CB8AC3E}">
        <p14:creationId xmlns:p14="http://schemas.microsoft.com/office/powerpoint/2010/main" val="2579447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11</a:t>
            </a:fld>
            <a:endParaRPr lang="en-US"/>
          </a:p>
        </p:txBody>
      </p:sp>
    </p:spTree>
    <p:extLst>
      <p:ext uri="{BB962C8B-B14F-4D97-AF65-F5344CB8AC3E}">
        <p14:creationId xmlns:p14="http://schemas.microsoft.com/office/powerpoint/2010/main" val="1774144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12</a:t>
            </a:fld>
            <a:endParaRPr lang="en-US"/>
          </a:p>
        </p:txBody>
      </p:sp>
    </p:spTree>
    <p:extLst>
      <p:ext uri="{BB962C8B-B14F-4D97-AF65-F5344CB8AC3E}">
        <p14:creationId xmlns:p14="http://schemas.microsoft.com/office/powerpoint/2010/main" val="189631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13</a:t>
            </a:fld>
            <a:endParaRPr lang="en-US"/>
          </a:p>
        </p:txBody>
      </p:sp>
    </p:spTree>
    <p:extLst>
      <p:ext uri="{BB962C8B-B14F-4D97-AF65-F5344CB8AC3E}">
        <p14:creationId xmlns:p14="http://schemas.microsoft.com/office/powerpoint/2010/main" val="3013114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14</a:t>
            </a:fld>
            <a:endParaRPr lang="en-US"/>
          </a:p>
        </p:txBody>
      </p:sp>
    </p:spTree>
    <p:extLst>
      <p:ext uri="{BB962C8B-B14F-4D97-AF65-F5344CB8AC3E}">
        <p14:creationId xmlns:p14="http://schemas.microsoft.com/office/powerpoint/2010/main" val="322144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15</a:t>
            </a:fld>
            <a:endParaRPr lang="en-US"/>
          </a:p>
        </p:txBody>
      </p:sp>
    </p:spTree>
    <p:extLst>
      <p:ext uri="{BB962C8B-B14F-4D97-AF65-F5344CB8AC3E}">
        <p14:creationId xmlns:p14="http://schemas.microsoft.com/office/powerpoint/2010/main" val="36108627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16</a:t>
            </a:fld>
            <a:endParaRPr lang="en-US"/>
          </a:p>
        </p:txBody>
      </p:sp>
    </p:spTree>
    <p:extLst>
      <p:ext uri="{BB962C8B-B14F-4D97-AF65-F5344CB8AC3E}">
        <p14:creationId xmlns:p14="http://schemas.microsoft.com/office/powerpoint/2010/main" val="721033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17</a:t>
            </a:fld>
            <a:endParaRPr lang="en-US"/>
          </a:p>
        </p:txBody>
      </p:sp>
    </p:spTree>
    <p:extLst>
      <p:ext uri="{BB962C8B-B14F-4D97-AF65-F5344CB8AC3E}">
        <p14:creationId xmlns:p14="http://schemas.microsoft.com/office/powerpoint/2010/main" val="30020966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18</a:t>
            </a:fld>
            <a:endParaRPr lang="en-US"/>
          </a:p>
        </p:txBody>
      </p:sp>
    </p:spTree>
    <p:extLst>
      <p:ext uri="{BB962C8B-B14F-4D97-AF65-F5344CB8AC3E}">
        <p14:creationId xmlns:p14="http://schemas.microsoft.com/office/powerpoint/2010/main" val="36500821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1" hangingPunct="1"/>
            <a:r>
              <a:rPr lang="en-US" altLang="en-US" dirty="0" smtClean="0"/>
              <a:t>1)  A range of characters is indicated by a dash, e.g. [A-Q]</a:t>
            </a:r>
          </a:p>
          <a:p>
            <a:pPr algn="l" eaLnBrk="1" hangingPunct="1"/>
            <a:r>
              <a:rPr lang="en-US" altLang="en-US" dirty="0" smtClean="0"/>
              <a:t>2)  Can specify characters to be excluded from the set, e.g.</a:t>
            </a:r>
          </a:p>
          <a:p>
            <a:pPr algn="l" eaLnBrk="1" hangingPunct="1"/>
            <a:r>
              <a:rPr lang="en-US" altLang="en-US" dirty="0" smtClean="0"/>
              <a:t>      [^0-9] matches any character other than a number.</a:t>
            </a:r>
          </a:p>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19</a:t>
            </a:fld>
            <a:endParaRPr lang="en-US"/>
          </a:p>
        </p:txBody>
      </p:sp>
    </p:spTree>
    <p:extLst>
      <p:ext uri="{BB962C8B-B14F-4D97-AF65-F5344CB8AC3E}">
        <p14:creationId xmlns:p14="http://schemas.microsoft.com/office/powerpoint/2010/main" val="1154590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2</a:t>
            </a:fld>
            <a:endParaRPr lang="en-US"/>
          </a:p>
        </p:txBody>
      </p:sp>
    </p:spTree>
    <p:extLst>
      <p:ext uri="{BB962C8B-B14F-4D97-AF65-F5344CB8AC3E}">
        <p14:creationId xmlns:p14="http://schemas.microsoft.com/office/powerpoint/2010/main" val="504508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20</a:t>
            </a:fld>
            <a:endParaRPr lang="en-US"/>
          </a:p>
        </p:txBody>
      </p:sp>
    </p:spTree>
    <p:extLst>
      <p:ext uri="{BB962C8B-B14F-4D97-AF65-F5344CB8AC3E}">
        <p14:creationId xmlns:p14="http://schemas.microsoft.com/office/powerpoint/2010/main" val="40643459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21</a:t>
            </a:fld>
            <a:endParaRPr lang="en-US"/>
          </a:p>
        </p:txBody>
      </p:sp>
    </p:spTree>
    <p:extLst>
      <p:ext uri="{BB962C8B-B14F-4D97-AF65-F5344CB8AC3E}">
        <p14:creationId xmlns:p14="http://schemas.microsoft.com/office/powerpoint/2010/main" val="516432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22</a:t>
            </a:fld>
            <a:endParaRPr lang="en-US"/>
          </a:p>
        </p:txBody>
      </p:sp>
    </p:spTree>
    <p:extLst>
      <p:ext uri="{BB962C8B-B14F-4D97-AF65-F5344CB8AC3E}">
        <p14:creationId xmlns:p14="http://schemas.microsoft.com/office/powerpoint/2010/main" val="2764582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23</a:t>
            </a:fld>
            <a:endParaRPr lang="en-US"/>
          </a:p>
        </p:txBody>
      </p:sp>
    </p:spTree>
    <p:extLst>
      <p:ext uri="{BB962C8B-B14F-4D97-AF65-F5344CB8AC3E}">
        <p14:creationId xmlns:p14="http://schemas.microsoft.com/office/powerpoint/2010/main" val="42730506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24</a:t>
            </a:fld>
            <a:endParaRPr lang="en-US"/>
          </a:p>
        </p:txBody>
      </p:sp>
    </p:spTree>
    <p:extLst>
      <p:ext uri="{BB962C8B-B14F-4D97-AF65-F5344CB8AC3E}">
        <p14:creationId xmlns:p14="http://schemas.microsoft.com/office/powerpoint/2010/main" val="31927539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25</a:t>
            </a:fld>
            <a:endParaRPr lang="en-US"/>
          </a:p>
        </p:txBody>
      </p:sp>
    </p:spTree>
    <p:extLst>
      <p:ext uri="{BB962C8B-B14F-4D97-AF65-F5344CB8AC3E}">
        <p14:creationId xmlns:p14="http://schemas.microsoft.com/office/powerpoint/2010/main" val="40158888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26</a:t>
            </a:fld>
            <a:endParaRPr lang="en-US"/>
          </a:p>
        </p:txBody>
      </p:sp>
    </p:spTree>
    <p:extLst>
      <p:ext uri="{BB962C8B-B14F-4D97-AF65-F5344CB8AC3E}">
        <p14:creationId xmlns:p14="http://schemas.microsoft.com/office/powerpoint/2010/main" val="6267827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27</a:t>
            </a:fld>
            <a:endParaRPr lang="en-US"/>
          </a:p>
        </p:txBody>
      </p:sp>
    </p:spTree>
    <p:extLst>
      <p:ext uri="{BB962C8B-B14F-4D97-AF65-F5344CB8AC3E}">
        <p14:creationId xmlns:p14="http://schemas.microsoft.com/office/powerpoint/2010/main" val="1033120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28</a:t>
            </a:fld>
            <a:endParaRPr lang="en-US"/>
          </a:p>
        </p:txBody>
      </p:sp>
    </p:spTree>
    <p:extLst>
      <p:ext uri="{BB962C8B-B14F-4D97-AF65-F5344CB8AC3E}">
        <p14:creationId xmlns:p14="http://schemas.microsoft.com/office/powerpoint/2010/main" val="17782959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1" hangingPunct="1"/>
            <a:r>
              <a:rPr lang="en-US" altLang="en-US" dirty="0" smtClean="0"/>
              <a:t>depends on version of “</a:t>
            </a:r>
            <a:r>
              <a:rPr lang="en-US" altLang="en-US" dirty="0" err="1" smtClean="0"/>
              <a:t>grep</a:t>
            </a:r>
            <a:r>
              <a:rPr lang="en-US" altLang="en-US" dirty="0" smtClean="0"/>
              <a:t>”</a:t>
            </a:r>
          </a:p>
          <a:p>
            <a:pPr algn="l" eaLnBrk="1" hangingPunct="1"/>
            <a:r>
              <a:rPr lang="en-US" altLang="en-US" dirty="0" smtClean="0"/>
              <a:t>use \( and \) instead</a:t>
            </a:r>
          </a:p>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29</a:t>
            </a:fld>
            <a:endParaRPr lang="en-US"/>
          </a:p>
        </p:txBody>
      </p:sp>
    </p:spTree>
    <p:extLst>
      <p:ext uri="{BB962C8B-B14F-4D97-AF65-F5344CB8AC3E}">
        <p14:creationId xmlns:p14="http://schemas.microsoft.com/office/powerpoint/2010/main" val="3377576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3</a:t>
            </a:fld>
            <a:endParaRPr lang="en-US"/>
          </a:p>
        </p:txBody>
      </p:sp>
    </p:spTree>
    <p:extLst>
      <p:ext uri="{BB962C8B-B14F-4D97-AF65-F5344CB8AC3E}">
        <p14:creationId xmlns:p14="http://schemas.microsoft.com/office/powerpoint/2010/main" val="20368851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30</a:t>
            </a:fld>
            <a:endParaRPr lang="en-US"/>
          </a:p>
        </p:txBody>
      </p:sp>
    </p:spTree>
    <p:extLst>
      <p:ext uri="{BB962C8B-B14F-4D97-AF65-F5344CB8AC3E}">
        <p14:creationId xmlns:p14="http://schemas.microsoft.com/office/powerpoint/2010/main" val="17871498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31</a:t>
            </a:fld>
            <a:endParaRPr lang="en-US"/>
          </a:p>
        </p:txBody>
      </p:sp>
    </p:spTree>
    <p:extLst>
      <p:ext uri="{BB962C8B-B14F-4D97-AF65-F5344CB8AC3E}">
        <p14:creationId xmlns:p14="http://schemas.microsoft.com/office/powerpoint/2010/main" val="13908220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32</a:t>
            </a:fld>
            <a:endParaRPr lang="en-US"/>
          </a:p>
        </p:txBody>
      </p:sp>
    </p:spTree>
    <p:extLst>
      <p:ext uri="{BB962C8B-B14F-4D97-AF65-F5344CB8AC3E}">
        <p14:creationId xmlns:p14="http://schemas.microsoft.com/office/powerpoint/2010/main" val="17933959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33</a:t>
            </a:fld>
            <a:endParaRPr lang="en-US"/>
          </a:p>
        </p:txBody>
      </p:sp>
    </p:spTree>
    <p:extLst>
      <p:ext uri="{BB962C8B-B14F-4D97-AF65-F5344CB8AC3E}">
        <p14:creationId xmlns:p14="http://schemas.microsoft.com/office/powerpoint/2010/main" val="15537587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34</a:t>
            </a:fld>
            <a:endParaRPr lang="en-US"/>
          </a:p>
        </p:txBody>
      </p:sp>
    </p:spTree>
    <p:extLst>
      <p:ext uri="{BB962C8B-B14F-4D97-AF65-F5344CB8AC3E}">
        <p14:creationId xmlns:p14="http://schemas.microsoft.com/office/powerpoint/2010/main" val="15366972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machine reads an input string one character at a time, following arrows corresponding to the input to move from state to state. Suppose the input string is </a:t>
            </a:r>
            <a:r>
              <a:rPr lang="en-US" dirty="0" err="1" smtClean="0"/>
              <a:t>abbbba</a:t>
            </a:r>
            <a:r>
              <a:rPr lang="en-US" sz="1200" b="0" i="0" kern="1200" dirty="0" smtClean="0">
                <a:solidFill>
                  <a:schemeClr val="tx1"/>
                </a:solidFill>
                <a:effectLst/>
                <a:latin typeface="+mn-lt"/>
                <a:ea typeface="+mn-ea"/>
                <a:cs typeface="+mn-cs"/>
              </a:rPr>
              <a:t>. When the machine reads the first letter of the string, the </a:t>
            </a:r>
            <a:r>
              <a:rPr lang="en-US" dirty="0" smtClean="0"/>
              <a:t>a</a:t>
            </a:r>
            <a:r>
              <a:rPr lang="en-US" sz="1200" b="0" i="0" kern="1200" dirty="0" smtClean="0">
                <a:solidFill>
                  <a:schemeClr val="tx1"/>
                </a:solidFill>
                <a:effectLst/>
                <a:latin typeface="+mn-lt"/>
                <a:ea typeface="+mn-ea"/>
                <a:cs typeface="+mn-cs"/>
              </a:rPr>
              <a:t>, it is in the start state </a:t>
            </a:r>
            <a:r>
              <a:rPr lang="en-US" sz="1200" b="0" i="1" kern="1200" dirty="0" smtClean="0">
                <a:solidFill>
                  <a:schemeClr val="tx1"/>
                </a:solidFill>
                <a:effectLst/>
                <a:latin typeface="+mn-lt"/>
                <a:ea typeface="+mn-ea"/>
                <a:cs typeface="+mn-cs"/>
              </a:rPr>
              <a:t>s</a:t>
            </a:r>
            <a:r>
              <a:rPr lang="en-US" sz="1200" b="0" i="0" kern="1200" baseline="-25000" dirty="0" smtClean="0">
                <a:solidFill>
                  <a:schemeClr val="tx1"/>
                </a:solidFill>
                <a:effectLst/>
                <a:latin typeface="+mn-lt"/>
                <a:ea typeface="+mn-ea"/>
                <a:cs typeface="+mn-cs"/>
              </a:rPr>
              <a:t>0</a:t>
            </a:r>
            <a:r>
              <a:rPr lang="en-US" sz="1200" b="0" i="0" kern="1200" dirty="0" smtClean="0">
                <a:solidFill>
                  <a:schemeClr val="tx1"/>
                </a:solidFill>
                <a:effectLst/>
                <a:latin typeface="+mn-lt"/>
                <a:ea typeface="+mn-ea"/>
                <a:cs typeface="+mn-cs"/>
              </a:rPr>
              <a:t>. It follows the </a:t>
            </a:r>
            <a:r>
              <a:rPr lang="en-US" dirty="0" smtClean="0"/>
              <a:t>a</a:t>
            </a:r>
            <a:r>
              <a:rPr lang="en-US" sz="1200" b="0" i="0" kern="1200" dirty="0" smtClean="0">
                <a:solidFill>
                  <a:schemeClr val="tx1"/>
                </a:solidFill>
                <a:effectLst/>
                <a:latin typeface="+mn-lt"/>
                <a:ea typeface="+mn-ea"/>
                <a:cs typeface="+mn-cs"/>
              </a:rPr>
              <a:t> arrow to state </a:t>
            </a:r>
            <a:r>
              <a:rPr lang="en-US" sz="1200" b="0" i="1" kern="1200" dirty="0" smtClean="0">
                <a:solidFill>
                  <a:schemeClr val="tx1"/>
                </a:solidFill>
                <a:effectLst/>
                <a:latin typeface="+mn-lt"/>
                <a:ea typeface="+mn-ea"/>
                <a:cs typeface="+mn-cs"/>
              </a:rPr>
              <a:t>s</a:t>
            </a:r>
            <a:r>
              <a:rPr lang="en-US" sz="1200" b="0" i="0" kern="1200" baseline="-25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 This process repeats as the machine reads the rest of the string: </a:t>
            </a:r>
            <a:r>
              <a:rPr lang="en-US" dirty="0" smtClean="0"/>
              <a:t>b</a:t>
            </a:r>
            <a:r>
              <a:rPr lang="en-US" sz="1200" b="0" i="0" kern="1200" dirty="0" smtClean="0">
                <a:solidFill>
                  <a:schemeClr val="tx1"/>
                </a:solidFill>
                <a:effectLst/>
                <a:latin typeface="+mn-lt"/>
                <a:ea typeface="+mn-ea"/>
                <a:cs typeface="+mn-cs"/>
              </a:rPr>
              <a:t> to </a:t>
            </a:r>
            <a:r>
              <a:rPr lang="en-US" i="1" dirty="0" smtClean="0"/>
              <a:t>s</a:t>
            </a:r>
            <a:r>
              <a:rPr lang="en-US" baseline="-25000" dirty="0" smtClean="0"/>
              <a:t>2</a:t>
            </a:r>
            <a:r>
              <a:rPr lang="en-US" sz="1200" b="0" i="0" kern="1200" dirty="0" smtClean="0">
                <a:solidFill>
                  <a:schemeClr val="tx1"/>
                </a:solidFill>
                <a:effectLst/>
                <a:latin typeface="+mn-lt"/>
                <a:ea typeface="+mn-ea"/>
                <a:cs typeface="+mn-cs"/>
              </a:rPr>
              <a:t>, </a:t>
            </a:r>
            <a:r>
              <a:rPr lang="en-US" dirty="0" smtClean="0"/>
              <a:t>b</a:t>
            </a:r>
            <a:r>
              <a:rPr lang="en-US" sz="1200" b="0" i="0" kern="1200" dirty="0" smtClean="0">
                <a:solidFill>
                  <a:schemeClr val="tx1"/>
                </a:solidFill>
                <a:effectLst/>
                <a:latin typeface="+mn-lt"/>
                <a:ea typeface="+mn-ea"/>
                <a:cs typeface="+mn-cs"/>
              </a:rPr>
              <a:t> to </a:t>
            </a:r>
            <a:r>
              <a:rPr lang="en-US" i="1" dirty="0" smtClean="0"/>
              <a:t>s</a:t>
            </a:r>
            <a:r>
              <a:rPr lang="en-US" baseline="-25000" dirty="0" smtClean="0"/>
              <a:t>3</a:t>
            </a:r>
            <a:r>
              <a:rPr lang="en-US" sz="1200" b="0" i="0" kern="1200" dirty="0" smtClean="0">
                <a:solidFill>
                  <a:schemeClr val="tx1"/>
                </a:solidFill>
                <a:effectLst/>
                <a:latin typeface="+mn-lt"/>
                <a:ea typeface="+mn-ea"/>
                <a:cs typeface="+mn-cs"/>
              </a:rPr>
              <a:t>, </a:t>
            </a:r>
            <a:r>
              <a:rPr lang="en-US" dirty="0" smtClean="0"/>
              <a:t>b</a:t>
            </a:r>
            <a:r>
              <a:rPr lang="en-US" sz="1200" b="0" i="0" kern="1200" dirty="0" smtClean="0">
                <a:solidFill>
                  <a:schemeClr val="tx1"/>
                </a:solidFill>
                <a:effectLst/>
                <a:latin typeface="+mn-lt"/>
                <a:ea typeface="+mn-ea"/>
                <a:cs typeface="+mn-cs"/>
              </a:rPr>
              <a:t> to </a:t>
            </a:r>
            <a:r>
              <a:rPr lang="en-US" i="1" dirty="0" smtClean="0"/>
              <a:t>s</a:t>
            </a:r>
            <a:r>
              <a:rPr lang="en-US" baseline="-25000" dirty="0" smtClean="0"/>
              <a:t>2</a:t>
            </a:r>
            <a:r>
              <a:rPr lang="en-US" sz="1200" b="0" i="0" kern="1200" dirty="0" smtClean="0">
                <a:solidFill>
                  <a:schemeClr val="tx1"/>
                </a:solidFill>
                <a:effectLst/>
                <a:latin typeface="+mn-lt"/>
                <a:ea typeface="+mn-ea"/>
                <a:cs typeface="+mn-cs"/>
              </a:rPr>
              <a:t>, </a:t>
            </a:r>
            <a:r>
              <a:rPr lang="en-US" dirty="0" smtClean="0"/>
              <a:t>b</a:t>
            </a:r>
            <a:r>
              <a:rPr lang="en-US" sz="1200" b="0" i="0" kern="1200" dirty="0" smtClean="0">
                <a:solidFill>
                  <a:schemeClr val="tx1"/>
                </a:solidFill>
                <a:effectLst/>
                <a:latin typeface="+mn-lt"/>
                <a:ea typeface="+mn-ea"/>
                <a:cs typeface="+mn-cs"/>
              </a:rPr>
              <a:t> to </a:t>
            </a:r>
            <a:r>
              <a:rPr lang="en-US" i="1" dirty="0" smtClean="0"/>
              <a:t>s</a:t>
            </a:r>
            <a:r>
              <a:rPr lang="en-US" baseline="-25000" dirty="0" smtClean="0"/>
              <a:t>3</a:t>
            </a:r>
            <a:r>
              <a:rPr lang="en-US" sz="1200" b="0" i="0" kern="1200" dirty="0" smtClean="0">
                <a:solidFill>
                  <a:schemeClr val="tx1"/>
                </a:solidFill>
                <a:effectLst/>
                <a:latin typeface="+mn-lt"/>
                <a:ea typeface="+mn-ea"/>
                <a:cs typeface="+mn-cs"/>
              </a:rPr>
              <a:t>, and finally </a:t>
            </a:r>
            <a:r>
              <a:rPr lang="en-US" dirty="0" smtClean="0"/>
              <a:t>a</a:t>
            </a:r>
            <a:r>
              <a:rPr lang="en-US" sz="1200" b="0" i="0" kern="1200" dirty="0" smtClean="0">
                <a:solidFill>
                  <a:schemeClr val="tx1"/>
                </a:solidFill>
                <a:effectLst/>
                <a:latin typeface="+mn-lt"/>
                <a:ea typeface="+mn-ea"/>
                <a:cs typeface="+mn-cs"/>
              </a:rPr>
              <a:t> to </a:t>
            </a:r>
            <a:r>
              <a:rPr lang="en-US" i="1" dirty="0" smtClean="0"/>
              <a:t>s</a:t>
            </a:r>
            <a:r>
              <a:rPr lang="en-US" baseline="-25000" dirty="0" smtClean="0"/>
              <a:t>4</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machine ends in </a:t>
            </a:r>
            <a:r>
              <a:rPr lang="en-US" sz="1200" b="0" i="1" kern="1200" dirty="0" smtClean="0">
                <a:solidFill>
                  <a:schemeClr val="tx1"/>
                </a:solidFill>
                <a:effectLst/>
                <a:latin typeface="+mn-lt"/>
                <a:ea typeface="+mn-ea"/>
                <a:cs typeface="+mn-cs"/>
              </a:rPr>
              <a:t>s</a:t>
            </a:r>
            <a:r>
              <a:rPr lang="en-US" sz="1200" b="0" i="0" kern="1200" baseline="-25000" dirty="0" smtClean="0">
                <a:solidFill>
                  <a:schemeClr val="tx1"/>
                </a:solidFill>
                <a:effectLst/>
                <a:latin typeface="+mn-lt"/>
                <a:ea typeface="+mn-ea"/>
                <a:cs typeface="+mn-cs"/>
              </a:rPr>
              <a:t>4</a:t>
            </a:r>
            <a:r>
              <a:rPr lang="en-US" sz="1200" b="0" i="0" kern="1200" dirty="0" smtClean="0">
                <a:solidFill>
                  <a:schemeClr val="tx1"/>
                </a:solidFill>
                <a:effectLst/>
                <a:latin typeface="+mn-lt"/>
                <a:ea typeface="+mn-ea"/>
                <a:cs typeface="+mn-cs"/>
              </a:rPr>
              <a:t>, a matching state, so it matches the string. If the machine ends in a non-matching state, it does not match the string. If, at any point during the machine's execution, there is no arrow for it to follow corresponding to the current input character, the machine stops executing early.</a:t>
            </a:r>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35</a:t>
            </a:fld>
            <a:endParaRPr lang="en-US"/>
          </a:p>
        </p:txBody>
      </p:sp>
    </p:spTree>
    <p:extLst>
      <p:ext uri="{BB962C8B-B14F-4D97-AF65-F5344CB8AC3E}">
        <p14:creationId xmlns:p14="http://schemas.microsoft.com/office/powerpoint/2010/main" val="12946251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machine we have been considering is called a </a:t>
            </a:r>
            <a:r>
              <a:rPr lang="en-US" sz="1200" b="0" i="1" kern="1200" dirty="0" smtClean="0">
                <a:solidFill>
                  <a:schemeClr val="tx1"/>
                </a:solidFill>
                <a:effectLst/>
                <a:latin typeface="+mn-lt"/>
                <a:ea typeface="+mn-ea"/>
                <a:cs typeface="+mn-cs"/>
              </a:rPr>
              <a:t>deterministic</a:t>
            </a:r>
            <a:r>
              <a:rPr lang="en-US" sz="1200" b="0" i="0" kern="1200" dirty="0" smtClean="0">
                <a:solidFill>
                  <a:schemeClr val="tx1"/>
                </a:solidFill>
                <a:effectLst/>
                <a:latin typeface="+mn-lt"/>
                <a:ea typeface="+mn-ea"/>
                <a:cs typeface="+mn-cs"/>
              </a:rPr>
              <a:t> finite automaton (DFA), because in any state, each possible input letter leads to at most one new state. We can also create machines that must choose between multiple possible next states. For example, this machine is equivalent to the previous one but is not </a:t>
            </a:r>
            <a:r>
              <a:rPr lang="en-US" sz="1200" b="0" i="0" kern="1200" dirty="0" err="1" smtClean="0">
                <a:solidFill>
                  <a:schemeClr val="tx1"/>
                </a:solidFill>
                <a:effectLst/>
                <a:latin typeface="+mn-lt"/>
                <a:ea typeface="+mn-ea"/>
                <a:cs typeface="+mn-cs"/>
              </a:rPr>
              <a:t>deterministic:The</a:t>
            </a:r>
            <a:r>
              <a:rPr lang="en-US" sz="1200" b="0" i="0" kern="1200" dirty="0" smtClean="0">
                <a:solidFill>
                  <a:schemeClr val="tx1"/>
                </a:solidFill>
                <a:effectLst/>
                <a:latin typeface="+mn-lt"/>
                <a:ea typeface="+mn-ea"/>
                <a:cs typeface="+mn-cs"/>
              </a:rPr>
              <a:t> machine is not deterministic because if it reads a </a:t>
            </a:r>
            <a:r>
              <a:rPr lang="en-US" dirty="0" smtClean="0"/>
              <a:t>b</a:t>
            </a:r>
            <a:r>
              <a:rPr lang="en-US" sz="1200" b="0" i="0" kern="1200" dirty="0" smtClean="0">
                <a:solidFill>
                  <a:schemeClr val="tx1"/>
                </a:solidFill>
                <a:effectLst/>
                <a:latin typeface="+mn-lt"/>
                <a:ea typeface="+mn-ea"/>
                <a:cs typeface="+mn-cs"/>
              </a:rPr>
              <a:t> in state </a:t>
            </a:r>
            <a:r>
              <a:rPr lang="en-US" sz="1200" b="0" i="1" kern="1200" dirty="0" smtClean="0">
                <a:solidFill>
                  <a:schemeClr val="tx1"/>
                </a:solidFill>
                <a:effectLst/>
                <a:latin typeface="+mn-lt"/>
                <a:ea typeface="+mn-ea"/>
                <a:cs typeface="+mn-cs"/>
              </a:rPr>
              <a:t>s</a:t>
            </a:r>
            <a:r>
              <a:rPr lang="en-US" sz="1200" b="0" i="0" kern="1200" baseline="-25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it has multiple choices for the next state: it can go back to </a:t>
            </a:r>
            <a:r>
              <a:rPr lang="en-US" sz="1200" b="0" i="1" kern="1200" dirty="0" smtClean="0">
                <a:solidFill>
                  <a:schemeClr val="tx1"/>
                </a:solidFill>
                <a:effectLst/>
                <a:latin typeface="+mn-lt"/>
                <a:ea typeface="+mn-ea"/>
                <a:cs typeface="+mn-cs"/>
              </a:rPr>
              <a:t>s</a:t>
            </a:r>
            <a:r>
              <a:rPr lang="en-US" sz="1200" b="0" i="0" kern="1200" baseline="-25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 in hopes of seeing another </a:t>
            </a:r>
            <a:r>
              <a:rPr lang="en-US" dirty="0" smtClean="0"/>
              <a:t>bb</a:t>
            </a:r>
            <a:r>
              <a:rPr lang="en-US" sz="1200" b="0" i="0" kern="1200" dirty="0" smtClean="0">
                <a:solidFill>
                  <a:schemeClr val="tx1"/>
                </a:solidFill>
                <a:effectLst/>
                <a:latin typeface="+mn-lt"/>
                <a:ea typeface="+mn-ea"/>
                <a:cs typeface="+mn-cs"/>
              </a:rPr>
              <a:t>, or it can go on to </a:t>
            </a:r>
            <a:r>
              <a:rPr lang="en-US" sz="1200" b="0" i="1" kern="1200" dirty="0" smtClean="0">
                <a:solidFill>
                  <a:schemeClr val="tx1"/>
                </a:solidFill>
                <a:effectLst/>
                <a:latin typeface="+mn-lt"/>
                <a:ea typeface="+mn-ea"/>
                <a:cs typeface="+mn-cs"/>
              </a:rPr>
              <a:t>s</a:t>
            </a:r>
            <a:r>
              <a:rPr lang="en-US" sz="1200" b="0" i="0" kern="1200" baseline="-25000" dirty="0" smtClean="0">
                <a:solidFill>
                  <a:schemeClr val="tx1"/>
                </a:solidFill>
                <a:effectLst/>
                <a:latin typeface="+mn-lt"/>
                <a:ea typeface="+mn-ea"/>
                <a:cs typeface="+mn-cs"/>
              </a:rPr>
              <a:t>3</a:t>
            </a:r>
            <a:r>
              <a:rPr lang="en-US" sz="1200" b="0" i="0" kern="1200" dirty="0" smtClean="0">
                <a:solidFill>
                  <a:schemeClr val="tx1"/>
                </a:solidFill>
                <a:effectLst/>
                <a:latin typeface="+mn-lt"/>
                <a:ea typeface="+mn-ea"/>
                <a:cs typeface="+mn-cs"/>
              </a:rPr>
              <a:t> in hopes of seeing the final </a:t>
            </a:r>
            <a:r>
              <a:rPr lang="en-US" dirty="0" smtClean="0"/>
              <a:t>a</a:t>
            </a:r>
            <a:r>
              <a:rPr lang="en-US" sz="1200" b="0" i="0" kern="1200" dirty="0" smtClean="0">
                <a:solidFill>
                  <a:schemeClr val="tx1"/>
                </a:solidFill>
                <a:effectLst/>
                <a:latin typeface="+mn-lt"/>
                <a:ea typeface="+mn-ea"/>
                <a:cs typeface="+mn-cs"/>
              </a:rPr>
              <a:t>. Since the machine cannot peek ahead to see the rest of the string, it has no way to know which is the correct decision.</a:t>
            </a:r>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36</a:t>
            </a:fld>
            <a:endParaRPr lang="en-US"/>
          </a:p>
        </p:txBody>
      </p:sp>
    </p:spTree>
    <p:extLst>
      <p:ext uri="{BB962C8B-B14F-4D97-AF65-F5344CB8AC3E}">
        <p14:creationId xmlns:p14="http://schemas.microsoft.com/office/powerpoint/2010/main" val="22528758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Sometimes it is convenient to let NFAs have arrows with no corresponding input character. We will leave these arrows unlabeled. An NFA can, at any time, choose to follow an unlabeled arrow without reading any input. This NFA is equivalent to the previous two, but the unlabeled arrow makes the correspondence with </a:t>
            </a:r>
            <a:r>
              <a:rPr lang="en-US" dirty="0" smtClean="0"/>
              <a:t>a(bb)+a</a:t>
            </a:r>
            <a:r>
              <a:rPr lang="en-US" sz="1200" b="0" i="0" kern="1200" dirty="0" smtClean="0">
                <a:solidFill>
                  <a:schemeClr val="tx1"/>
                </a:solidFill>
                <a:effectLst/>
                <a:latin typeface="+mn-lt"/>
                <a:ea typeface="+mn-ea"/>
                <a:cs typeface="+mn-cs"/>
              </a:rPr>
              <a:t> clearest:</a:t>
            </a:r>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37</a:t>
            </a:fld>
            <a:endParaRPr lang="en-US"/>
          </a:p>
        </p:txBody>
      </p:sp>
    </p:spTree>
    <p:extLst>
      <p:ext uri="{BB962C8B-B14F-4D97-AF65-F5344CB8AC3E}">
        <p14:creationId xmlns:p14="http://schemas.microsoft.com/office/powerpoint/2010/main" val="4466450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38</a:t>
            </a:fld>
            <a:endParaRPr lang="en-US"/>
          </a:p>
        </p:txBody>
      </p:sp>
    </p:spTree>
    <p:extLst>
      <p:ext uri="{BB962C8B-B14F-4D97-AF65-F5344CB8AC3E}">
        <p14:creationId xmlns:p14="http://schemas.microsoft.com/office/powerpoint/2010/main" val="3166617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automaton (pronunciation: /ɔːˈ</a:t>
            </a:r>
            <a:r>
              <a:rPr lang="en-US" dirty="0" err="1" smtClean="0"/>
              <a:t>tɒmətən</a:t>
            </a:r>
            <a:r>
              <a:rPr lang="en-US" dirty="0" smtClean="0"/>
              <a:t>/)(plural: automata or automatons) is a self-operating machine, or a machine or control mechanism designed to automatically follow a predetermined sequence of operations, or respond to predetermined instructions.</a:t>
            </a:r>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4</a:t>
            </a:fld>
            <a:endParaRPr lang="en-US"/>
          </a:p>
        </p:txBody>
      </p:sp>
    </p:spTree>
    <p:extLst>
      <p:ext uri="{BB962C8B-B14F-4D97-AF65-F5344CB8AC3E}">
        <p14:creationId xmlns:p14="http://schemas.microsoft.com/office/powerpoint/2010/main" val="382644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5</a:t>
            </a:fld>
            <a:endParaRPr lang="en-US"/>
          </a:p>
        </p:txBody>
      </p:sp>
    </p:spTree>
    <p:extLst>
      <p:ext uri="{BB962C8B-B14F-4D97-AF65-F5344CB8AC3E}">
        <p14:creationId xmlns:p14="http://schemas.microsoft.com/office/powerpoint/2010/main" val="2403417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6</a:t>
            </a:fld>
            <a:endParaRPr lang="en-US"/>
          </a:p>
        </p:txBody>
      </p:sp>
    </p:spTree>
    <p:extLst>
      <p:ext uri="{BB962C8B-B14F-4D97-AF65-F5344CB8AC3E}">
        <p14:creationId xmlns:p14="http://schemas.microsoft.com/office/powerpoint/2010/main" val="288196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7</a:t>
            </a:fld>
            <a:endParaRPr lang="en-US"/>
          </a:p>
        </p:txBody>
      </p:sp>
    </p:spTree>
    <p:extLst>
      <p:ext uri="{BB962C8B-B14F-4D97-AF65-F5344CB8AC3E}">
        <p14:creationId xmlns:p14="http://schemas.microsoft.com/office/powerpoint/2010/main" val="2084485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8</a:t>
            </a:fld>
            <a:endParaRPr lang="en-US"/>
          </a:p>
        </p:txBody>
      </p:sp>
    </p:spTree>
    <p:extLst>
      <p:ext uri="{BB962C8B-B14F-4D97-AF65-F5344CB8AC3E}">
        <p14:creationId xmlns:p14="http://schemas.microsoft.com/office/powerpoint/2010/main" val="1844325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43978-DB50-4CDB-8CEF-1F8DF493BA5D}" type="slidenum">
              <a:rPr lang="en-US" smtClean="0"/>
              <a:t>9</a:t>
            </a:fld>
            <a:endParaRPr lang="en-US"/>
          </a:p>
        </p:txBody>
      </p:sp>
    </p:spTree>
    <p:extLst>
      <p:ext uri="{BB962C8B-B14F-4D97-AF65-F5344CB8AC3E}">
        <p14:creationId xmlns:p14="http://schemas.microsoft.com/office/powerpoint/2010/main" val="1318739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DA31CC-8C4C-471C-9FD8-263B890989DF}"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9CD2E-9422-44D7-AA28-36534191AF26}" type="slidenum">
              <a:rPr lang="en-US" smtClean="0"/>
              <a:t>‹#›</a:t>
            </a:fld>
            <a:endParaRPr lang="en-US"/>
          </a:p>
        </p:txBody>
      </p:sp>
    </p:spTree>
    <p:extLst>
      <p:ext uri="{BB962C8B-B14F-4D97-AF65-F5344CB8AC3E}">
        <p14:creationId xmlns:p14="http://schemas.microsoft.com/office/powerpoint/2010/main" val="169485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DA31CC-8C4C-471C-9FD8-263B890989DF}"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9CD2E-9422-44D7-AA28-36534191AF26}" type="slidenum">
              <a:rPr lang="en-US" smtClean="0"/>
              <a:t>‹#›</a:t>
            </a:fld>
            <a:endParaRPr lang="en-US"/>
          </a:p>
        </p:txBody>
      </p:sp>
    </p:spTree>
    <p:extLst>
      <p:ext uri="{BB962C8B-B14F-4D97-AF65-F5344CB8AC3E}">
        <p14:creationId xmlns:p14="http://schemas.microsoft.com/office/powerpoint/2010/main" val="2550975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DA31CC-8C4C-471C-9FD8-263B890989DF}"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9CD2E-9422-44D7-AA28-36534191AF26}" type="slidenum">
              <a:rPr lang="en-US" smtClean="0"/>
              <a:t>‹#›</a:t>
            </a:fld>
            <a:endParaRPr lang="en-US"/>
          </a:p>
        </p:txBody>
      </p:sp>
    </p:spTree>
    <p:extLst>
      <p:ext uri="{BB962C8B-B14F-4D97-AF65-F5344CB8AC3E}">
        <p14:creationId xmlns:p14="http://schemas.microsoft.com/office/powerpoint/2010/main" val="1644393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DA31CC-8C4C-471C-9FD8-263B890989DF}"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9CD2E-9422-44D7-AA28-36534191AF26}" type="slidenum">
              <a:rPr lang="en-US" smtClean="0"/>
              <a:t>‹#›</a:t>
            </a:fld>
            <a:endParaRPr lang="en-US"/>
          </a:p>
        </p:txBody>
      </p:sp>
    </p:spTree>
    <p:extLst>
      <p:ext uri="{BB962C8B-B14F-4D97-AF65-F5344CB8AC3E}">
        <p14:creationId xmlns:p14="http://schemas.microsoft.com/office/powerpoint/2010/main" val="716734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DA31CC-8C4C-471C-9FD8-263B890989DF}"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9CD2E-9422-44D7-AA28-36534191AF26}" type="slidenum">
              <a:rPr lang="en-US" smtClean="0"/>
              <a:t>‹#›</a:t>
            </a:fld>
            <a:endParaRPr lang="en-US"/>
          </a:p>
        </p:txBody>
      </p:sp>
    </p:spTree>
    <p:extLst>
      <p:ext uri="{BB962C8B-B14F-4D97-AF65-F5344CB8AC3E}">
        <p14:creationId xmlns:p14="http://schemas.microsoft.com/office/powerpoint/2010/main" val="2876214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DA31CC-8C4C-471C-9FD8-263B890989DF}" type="datetimeFigureOut">
              <a:rPr lang="en-US" smtClean="0"/>
              <a:t>4/1/2017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39CD2E-9422-44D7-AA28-36534191AF26}" type="slidenum">
              <a:rPr lang="en-US" smtClean="0"/>
              <a:t>‹#›</a:t>
            </a:fld>
            <a:endParaRPr lang="en-US"/>
          </a:p>
        </p:txBody>
      </p:sp>
    </p:spTree>
    <p:extLst>
      <p:ext uri="{BB962C8B-B14F-4D97-AF65-F5344CB8AC3E}">
        <p14:creationId xmlns:p14="http://schemas.microsoft.com/office/powerpoint/2010/main" val="3490642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DA31CC-8C4C-471C-9FD8-263B890989DF}" type="datetimeFigureOut">
              <a:rPr lang="en-US" smtClean="0"/>
              <a:t>4/1/2017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39CD2E-9422-44D7-AA28-36534191AF26}" type="slidenum">
              <a:rPr lang="en-US" smtClean="0"/>
              <a:t>‹#›</a:t>
            </a:fld>
            <a:endParaRPr lang="en-US"/>
          </a:p>
        </p:txBody>
      </p:sp>
    </p:spTree>
    <p:extLst>
      <p:ext uri="{BB962C8B-B14F-4D97-AF65-F5344CB8AC3E}">
        <p14:creationId xmlns:p14="http://schemas.microsoft.com/office/powerpoint/2010/main" val="1569075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DA31CC-8C4C-471C-9FD8-263B890989DF}" type="datetimeFigureOut">
              <a:rPr lang="en-US" smtClean="0"/>
              <a:t>4/1/2017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39CD2E-9422-44D7-AA28-36534191AF26}" type="slidenum">
              <a:rPr lang="en-US" smtClean="0"/>
              <a:t>‹#›</a:t>
            </a:fld>
            <a:endParaRPr lang="en-US"/>
          </a:p>
        </p:txBody>
      </p:sp>
    </p:spTree>
    <p:extLst>
      <p:ext uri="{BB962C8B-B14F-4D97-AF65-F5344CB8AC3E}">
        <p14:creationId xmlns:p14="http://schemas.microsoft.com/office/powerpoint/2010/main" val="995584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DA31CC-8C4C-471C-9FD8-263B890989DF}" type="datetimeFigureOut">
              <a:rPr lang="en-US" smtClean="0"/>
              <a:t>4/1/2017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39CD2E-9422-44D7-AA28-36534191AF26}" type="slidenum">
              <a:rPr lang="en-US" smtClean="0"/>
              <a:t>‹#›</a:t>
            </a:fld>
            <a:endParaRPr lang="en-US"/>
          </a:p>
        </p:txBody>
      </p:sp>
    </p:spTree>
    <p:extLst>
      <p:ext uri="{BB962C8B-B14F-4D97-AF65-F5344CB8AC3E}">
        <p14:creationId xmlns:p14="http://schemas.microsoft.com/office/powerpoint/2010/main" val="4016128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DA31CC-8C4C-471C-9FD8-263B890989DF}" type="datetimeFigureOut">
              <a:rPr lang="en-US" smtClean="0"/>
              <a:t>4/1/2017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39CD2E-9422-44D7-AA28-36534191AF26}" type="slidenum">
              <a:rPr lang="en-US" smtClean="0"/>
              <a:t>‹#›</a:t>
            </a:fld>
            <a:endParaRPr lang="en-US"/>
          </a:p>
        </p:txBody>
      </p:sp>
    </p:spTree>
    <p:extLst>
      <p:ext uri="{BB962C8B-B14F-4D97-AF65-F5344CB8AC3E}">
        <p14:creationId xmlns:p14="http://schemas.microsoft.com/office/powerpoint/2010/main" val="1548836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DA31CC-8C4C-471C-9FD8-263B890989DF}" type="datetimeFigureOut">
              <a:rPr lang="en-US" smtClean="0"/>
              <a:t>4/1/2017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39CD2E-9422-44D7-AA28-36534191AF26}" type="slidenum">
              <a:rPr lang="en-US" smtClean="0"/>
              <a:t>‹#›</a:t>
            </a:fld>
            <a:endParaRPr lang="en-US"/>
          </a:p>
        </p:txBody>
      </p:sp>
    </p:spTree>
    <p:extLst>
      <p:ext uri="{BB962C8B-B14F-4D97-AF65-F5344CB8AC3E}">
        <p14:creationId xmlns:p14="http://schemas.microsoft.com/office/powerpoint/2010/main" val="2371140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DA31CC-8C4C-471C-9FD8-263B890989DF}" type="datetimeFigureOut">
              <a:rPr lang="en-US" smtClean="0"/>
              <a:t>4/1/2017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39CD2E-9422-44D7-AA28-36534191AF26}" type="slidenum">
              <a:rPr lang="en-US" smtClean="0"/>
              <a:t>‹#›</a:t>
            </a:fld>
            <a:endParaRPr lang="en-US"/>
          </a:p>
        </p:txBody>
      </p:sp>
    </p:spTree>
    <p:extLst>
      <p:ext uri="{BB962C8B-B14F-4D97-AF65-F5344CB8AC3E}">
        <p14:creationId xmlns:p14="http://schemas.microsoft.com/office/powerpoint/2010/main" val="1562879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Regular_expression"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hyperlink" Target="https://swtch.com/~rsc/regexp/regexp1.html"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24.wmf"/><Relationship Id="rId3" Type="http://schemas.openxmlformats.org/officeDocument/2006/relationships/notesSlide" Target="../notesSlides/notesSlide38.xml"/><Relationship Id="rId7" Type="http://schemas.openxmlformats.org/officeDocument/2006/relationships/image" Target="../media/image21.wmf"/><Relationship Id="rId12" Type="http://schemas.openxmlformats.org/officeDocument/2006/relationships/oleObject" Target="../embeddings/oleObject5.bin"/><Relationship Id="rId17" Type="http://schemas.openxmlformats.org/officeDocument/2006/relationships/image" Target="../media/image26.wmf"/><Relationship Id="rId2" Type="http://schemas.openxmlformats.org/officeDocument/2006/relationships/slideLayout" Target="../slideLayouts/slideLayout1.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23.wmf"/><Relationship Id="rId5" Type="http://schemas.openxmlformats.org/officeDocument/2006/relationships/image" Target="../media/image20.wmf"/><Relationship Id="rId15" Type="http://schemas.openxmlformats.org/officeDocument/2006/relationships/image" Target="../media/image25.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22.wmf"/><Relationship Id="rId14" Type="http://schemas.openxmlformats.org/officeDocument/2006/relationships/oleObject" Target="../embeddings/oleObject6.bin"/></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Regular_expression"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1">
              <a:lumMod val="20000"/>
              <a:lumOff val="80000"/>
            </a:schemeClr>
          </a:solidFill>
        </p:spPr>
        <p:txBody>
          <a:bodyPr>
            <a:normAutofit fontScale="90000"/>
          </a:bodyPr>
          <a:lstStyle/>
          <a:p>
            <a:r>
              <a:rPr lang="en-US" altLang="en-US" dirty="0" smtClean="0">
                <a:latin typeface="Georgia" panose="02040502050405020303" pitchFamily="18" charset="0"/>
              </a:rPr>
              <a:t>Regular Expressions</a:t>
            </a:r>
            <a:br>
              <a:rPr lang="en-US" altLang="en-US" dirty="0" smtClean="0">
                <a:latin typeface="Georgia" panose="02040502050405020303" pitchFamily="18" charset="0"/>
              </a:rPr>
            </a:br>
            <a:r>
              <a:rPr lang="en-US" altLang="en-US" dirty="0" smtClean="0">
                <a:latin typeface="Georgia" panose="02040502050405020303" pitchFamily="18" charset="0"/>
              </a:rPr>
              <a:t>and</a:t>
            </a:r>
            <a:br>
              <a:rPr lang="en-US" altLang="en-US" dirty="0" smtClean="0">
                <a:latin typeface="Georgia" panose="02040502050405020303" pitchFamily="18" charset="0"/>
              </a:rPr>
            </a:br>
            <a:r>
              <a:rPr lang="en-US" altLang="en-US" dirty="0" smtClean="0">
                <a:latin typeface="Georgia" panose="02040502050405020303" pitchFamily="18" charset="0"/>
              </a:rPr>
              <a:t>Finite State Automata</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889531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Regular Expressions</a:t>
            </a:r>
            <a:endParaRPr lang="en-US" sz="4800" dirty="0">
              <a:latin typeface="Georgia" panose="02040502050405020303"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889667149"/>
              </p:ext>
            </p:extLst>
          </p:nvPr>
        </p:nvGraphicFramePr>
        <p:xfrm>
          <a:off x="1524000" y="1405466"/>
          <a:ext cx="9144000" cy="5090106"/>
        </p:xfrm>
        <a:graphic>
          <a:graphicData uri="http://schemas.openxmlformats.org/drawingml/2006/table">
            <a:tbl>
              <a:tblPr firstRow="1" bandRow="1">
                <a:tableStyleId>{5C22544A-7EE6-4342-B048-85BDC9FD1C3A}</a:tableStyleId>
              </a:tblPr>
              <a:tblGrid>
                <a:gridCol w="2571750"/>
                <a:gridCol w="6572250"/>
              </a:tblGrid>
              <a:tr h="370840">
                <a:tc>
                  <a:txBody>
                    <a:bodyPr/>
                    <a:lstStyle>
                      <a:lvl1pPr eaLnBrk="0">
                        <a:defRPr kumimoji="1" sz="1600">
                          <a:solidFill>
                            <a:schemeClr val="tx1"/>
                          </a:solidFill>
                          <a:latin typeface="Arial" panose="020B0604020202020204" pitchFamily="34" charset="0"/>
                          <a:ea typeface="굴림" pitchFamily="1" charset="-127"/>
                        </a:defRPr>
                      </a:lvl1pPr>
                      <a:lvl2pPr latinLnBrk="1">
                        <a:buFont typeface="Arial" panose="020B0604020202020204" pitchFamily="34" charset="0"/>
                        <a:defRPr kumimoji="1" sz="1400">
                          <a:solidFill>
                            <a:schemeClr val="tx1"/>
                          </a:solidFill>
                          <a:latin typeface="Arial" panose="020B0604020202020204" pitchFamily="34" charset="0"/>
                          <a:ea typeface="굴림" pitchFamily="1" charset="-127"/>
                        </a:defRPr>
                      </a:lvl2pPr>
                      <a:lvl3pPr latinLnBrk="1">
                        <a:buFont typeface="Arial" panose="020B0604020202020204" pitchFamily="34" charset="0"/>
                        <a:defRPr kumimoji="1" sz="1200">
                          <a:solidFill>
                            <a:schemeClr val="tx1"/>
                          </a:solidFill>
                          <a:latin typeface="Arial" panose="020B0604020202020204" pitchFamily="34" charset="0"/>
                          <a:ea typeface="굴림" pitchFamily="1" charset="-127"/>
                        </a:defRPr>
                      </a:lvl3pPr>
                      <a:lvl4pPr latinLnBrk="1">
                        <a:buFont typeface="Arial" panose="020B0604020202020204" pitchFamily="34" charset="0"/>
                        <a:defRPr kumimoji="1" sz="1200">
                          <a:solidFill>
                            <a:schemeClr val="tx1"/>
                          </a:solidFill>
                          <a:latin typeface="Arial" panose="020B0604020202020204" pitchFamily="34" charset="0"/>
                          <a:ea typeface="굴림" pitchFamily="1" charset="-127"/>
                        </a:defRPr>
                      </a:lvl4pPr>
                      <a:lvl5pPr latinLnBrk="1">
                        <a:buFont typeface="Arial" panose="020B0604020202020204" pitchFamily="34" charset="0"/>
                        <a:defRPr kumimoji="1" sz="1000">
                          <a:solidFill>
                            <a:schemeClr val="tx1"/>
                          </a:solidFill>
                          <a:latin typeface="Arial" panose="020B0604020202020204" pitchFamily="34" charset="0"/>
                          <a:ea typeface="굴림" pitchFamily="1" charset="-127"/>
                        </a:defRPr>
                      </a:lvl5pPr>
                      <a:lvl6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6pPr>
                      <a:lvl7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7pPr>
                      <a:lvl8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8pPr>
                      <a:lvl9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9pPr>
                    </a:lstStyle>
                    <a:p>
                      <a:pPr marL="457200" marR="0" lvl="0" indent="0" algn="l" defTabSz="914400" rtl="0" eaLnBrk="1" fontAlgn="base" latinLnBrk="0" hangingPunct="1">
                        <a:lnSpc>
                          <a:spcPct val="100000"/>
                        </a:lnSpc>
                        <a:spcBef>
                          <a:spcPts val="600"/>
                        </a:spcBef>
                        <a:spcAft>
                          <a:spcPts val="600"/>
                        </a:spcAft>
                        <a:buClrTx/>
                        <a:buSzTx/>
                        <a:buFontTx/>
                        <a:buNone/>
                        <a:tabLst/>
                      </a:pPr>
                      <a:r>
                        <a:rPr kumimoji="0" lang="en-US" altLang="en-US" sz="2800" b="1" i="0" u="none" strike="noStrike" cap="none" normalizeH="0" baseline="0" dirty="0" smtClean="0">
                          <a:ln>
                            <a:noFill/>
                          </a:ln>
                          <a:solidFill>
                            <a:srgbClr val="FF0066"/>
                          </a:solidFill>
                          <a:effectLst/>
                          <a:latin typeface="Courier New" panose="02070309020205020404" pitchFamily="49" charset="0"/>
                          <a:ea typeface="굴림" pitchFamily="1" charset="-127"/>
                          <a:cs typeface="Courier New" panose="02070309020205020404" pitchFamily="49" charset="0"/>
                        </a:rPr>
                        <a:t>\</a:t>
                      </a:r>
                      <a:r>
                        <a:rPr kumimoji="0" lang="en-US" altLang="en-US" sz="2800" b="1" i="0" u="none" strike="noStrike" cap="none" normalizeH="0" baseline="0" dirty="0" smtClean="0">
                          <a:ln>
                            <a:noFill/>
                          </a:ln>
                          <a:solidFill>
                            <a:srgbClr val="FF0066"/>
                          </a:solidFill>
                          <a:effectLst/>
                          <a:latin typeface="Courier New" panose="02070309020205020404" pitchFamily="49" charset="0"/>
                          <a:ea typeface="굴림" pitchFamily="1" charset="-127"/>
                          <a:cs typeface="Courier New" panose="02070309020205020404" pitchFamily="49" charset="0"/>
                        </a:rPr>
                        <a:t>m</a:t>
                      </a:r>
                      <a:endParaRPr kumimoji="0" lang="en-US" altLang="en-US" sz="2800" b="1" i="0" u="none" strike="noStrike" cap="none" normalizeH="0" baseline="0" dirty="0" smtClean="0">
                        <a:ln>
                          <a:noFill/>
                        </a:ln>
                        <a:solidFill>
                          <a:srgbClr val="FF0066"/>
                        </a:solidFill>
                        <a:effectLst/>
                        <a:latin typeface="Courier New" panose="02070309020205020404" pitchFamily="49" charset="0"/>
                        <a:ea typeface="굴림" pitchFamily="1" charset="-127"/>
                        <a:cs typeface="Courier New" panose="02070309020205020404" pitchFamily="49"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eaLnBrk="0">
                        <a:defRPr kumimoji="1" sz="1600">
                          <a:solidFill>
                            <a:schemeClr val="tx1"/>
                          </a:solidFill>
                          <a:latin typeface="Arial" panose="020B0604020202020204" pitchFamily="34" charset="0"/>
                          <a:ea typeface="굴림" pitchFamily="1" charset="-127"/>
                        </a:defRPr>
                      </a:lvl1pPr>
                      <a:lvl2pPr latinLnBrk="1">
                        <a:buFont typeface="Arial" panose="020B0604020202020204" pitchFamily="34" charset="0"/>
                        <a:defRPr kumimoji="1" sz="1400">
                          <a:solidFill>
                            <a:schemeClr val="tx1"/>
                          </a:solidFill>
                          <a:latin typeface="Arial" panose="020B0604020202020204" pitchFamily="34" charset="0"/>
                          <a:ea typeface="굴림" pitchFamily="1" charset="-127"/>
                        </a:defRPr>
                      </a:lvl2pPr>
                      <a:lvl3pPr latinLnBrk="1">
                        <a:buFont typeface="Arial" panose="020B0604020202020204" pitchFamily="34" charset="0"/>
                        <a:defRPr kumimoji="1" sz="1200">
                          <a:solidFill>
                            <a:schemeClr val="tx1"/>
                          </a:solidFill>
                          <a:latin typeface="Arial" panose="020B0604020202020204" pitchFamily="34" charset="0"/>
                          <a:ea typeface="굴림" pitchFamily="1" charset="-127"/>
                        </a:defRPr>
                      </a:lvl3pPr>
                      <a:lvl4pPr latinLnBrk="1">
                        <a:buFont typeface="Arial" panose="020B0604020202020204" pitchFamily="34" charset="0"/>
                        <a:defRPr kumimoji="1" sz="1200">
                          <a:solidFill>
                            <a:schemeClr val="tx1"/>
                          </a:solidFill>
                          <a:latin typeface="Arial" panose="020B0604020202020204" pitchFamily="34" charset="0"/>
                          <a:ea typeface="굴림" pitchFamily="1" charset="-127"/>
                        </a:defRPr>
                      </a:lvl4pPr>
                      <a:lvl5pPr latinLnBrk="1">
                        <a:buFont typeface="Arial" panose="020B0604020202020204" pitchFamily="34" charset="0"/>
                        <a:defRPr kumimoji="1" sz="1000">
                          <a:solidFill>
                            <a:schemeClr val="tx1"/>
                          </a:solidFill>
                          <a:latin typeface="Arial" panose="020B0604020202020204" pitchFamily="34" charset="0"/>
                          <a:ea typeface="굴림" pitchFamily="1" charset="-127"/>
                        </a:defRPr>
                      </a:lvl5pPr>
                      <a:lvl6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6pPr>
                      <a:lvl7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7pPr>
                      <a:lvl8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8pPr>
                      <a:lvl9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9pPr>
                    </a:lstStyle>
                    <a:p>
                      <a:pPr marL="0" marR="0" lvl="0" indent="0" algn="l" defTabSz="914400" rtl="0" eaLnBrk="1" fontAlgn="base" latinLnBrk="0" hangingPunct="1">
                        <a:lnSpc>
                          <a:spcPct val="100000"/>
                        </a:lnSpc>
                        <a:spcBef>
                          <a:spcPts val="600"/>
                        </a:spcBef>
                        <a:spcAft>
                          <a:spcPts val="600"/>
                        </a:spcAft>
                        <a:buClrTx/>
                        <a:buSzTx/>
                        <a:buFontTx/>
                        <a:buNone/>
                        <a:tabLst/>
                        <a:defRPr/>
                      </a:pPr>
                      <a:r>
                        <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rPr>
                        <a:t>Matches literal character </a:t>
                      </a:r>
                      <a:r>
                        <a:rPr kumimoji="0" lang="en-US" altLang="en-US" sz="2800" b="0" i="1" u="none" strike="noStrike" cap="none" normalizeH="0" baseline="0" dirty="0" smtClean="0">
                          <a:ln>
                            <a:noFill/>
                          </a:ln>
                          <a:solidFill>
                            <a:srgbClr val="0070C0"/>
                          </a:solidFill>
                          <a:effectLst/>
                          <a:latin typeface="Georgia" panose="02040502050405020303" pitchFamily="18" charset="0"/>
                          <a:ea typeface="굴림" pitchFamily="1" charset="-127"/>
                          <a:cs typeface="Times New Roman" panose="02020603050405020304" pitchFamily="18" charset="0"/>
                        </a:rPr>
                        <a:t>m</a:t>
                      </a:r>
                      <a:endParaRPr kumimoji="0" lang="en-US" altLang="en-US" sz="2800" b="0" i="0" u="none" strike="noStrike" cap="none" normalizeH="0" baseline="0" dirty="0" smtClean="0">
                        <a:ln>
                          <a:noFill/>
                        </a:ln>
                        <a:solidFill>
                          <a:srgbClr val="0070C0"/>
                        </a:solidFill>
                        <a:effectLst/>
                        <a:latin typeface="Georgia" panose="02040502050405020303" pitchFamily="18" charset="0"/>
                        <a:ea typeface="굴림" pitchFamily="1" charset="-127"/>
                        <a:cs typeface="Times New Roman" panose="02020603050405020304" pitchFamily="18"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lvl1pPr eaLnBrk="0">
                        <a:defRPr kumimoji="1" sz="1600">
                          <a:solidFill>
                            <a:schemeClr val="tx1"/>
                          </a:solidFill>
                          <a:latin typeface="Arial" panose="020B0604020202020204" pitchFamily="34" charset="0"/>
                          <a:ea typeface="굴림" pitchFamily="1" charset="-127"/>
                        </a:defRPr>
                      </a:lvl1pPr>
                      <a:lvl2pPr latinLnBrk="1">
                        <a:buFont typeface="Arial" panose="020B0604020202020204" pitchFamily="34" charset="0"/>
                        <a:defRPr kumimoji="1" sz="1400">
                          <a:solidFill>
                            <a:schemeClr val="tx1"/>
                          </a:solidFill>
                          <a:latin typeface="Arial" panose="020B0604020202020204" pitchFamily="34" charset="0"/>
                          <a:ea typeface="굴림" pitchFamily="1" charset="-127"/>
                        </a:defRPr>
                      </a:lvl2pPr>
                      <a:lvl3pPr latinLnBrk="1">
                        <a:buFont typeface="Arial" panose="020B0604020202020204" pitchFamily="34" charset="0"/>
                        <a:defRPr kumimoji="1" sz="1200">
                          <a:solidFill>
                            <a:schemeClr val="tx1"/>
                          </a:solidFill>
                          <a:latin typeface="Arial" panose="020B0604020202020204" pitchFamily="34" charset="0"/>
                          <a:ea typeface="굴림" pitchFamily="1" charset="-127"/>
                        </a:defRPr>
                      </a:lvl3pPr>
                      <a:lvl4pPr latinLnBrk="1">
                        <a:buFont typeface="Arial" panose="020B0604020202020204" pitchFamily="34" charset="0"/>
                        <a:defRPr kumimoji="1" sz="1200">
                          <a:solidFill>
                            <a:schemeClr val="tx1"/>
                          </a:solidFill>
                          <a:latin typeface="Arial" panose="020B0604020202020204" pitchFamily="34" charset="0"/>
                          <a:ea typeface="굴림" pitchFamily="1" charset="-127"/>
                        </a:defRPr>
                      </a:lvl4pPr>
                      <a:lvl5pPr latinLnBrk="1">
                        <a:buFont typeface="Arial" panose="020B0604020202020204" pitchFamily="34" charset="0"/>
                        <a:defRPr kumimoji="1" sz="1000">
                          <a:solidFill>
                            <a:schemeClr val="tx1"/>
                          </a:solidFill>
                          <a:latin typeface="Arial" panose="020B0604020202020204" pitchFamily="34" charset="0"/>
                          <a:ea typeface="굴림" pitchFamily="1" charset="-127"/>
                        </a:defRPr>
                      </a:lvl5pPr>
                      <a:lvl6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6pPr>
                      <a:lvl7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7pPr>
                      <a:lvl8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8pPr>
                      <a:lvl9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9pPr>
                    </a:lstStyle>
                    <a:p>
                      <a:pPr marL="457200" marR="0" lvl="0" indent="0" algn="l" defTabSz="914400" rtl="0" eaLnBrk="1" fontAlgn="base" latinLnBrk="0" hangingPunct="0">
                        <a:lnSpc>
                          <a:spcPct val="100000"/>
                        </a:lnSpc>
                        <a:spcBef>
                          <a:spcPts val="600"/>
                        </a:spcBef>
                        <a:spcAft>
                          <a:spcPts val="600"/>
                        </a:spcAft>
                        <a:buClrTx/>
                        <a:buSzTx/>
                        <a:buFontTx/>
                        <a:buNone/>
                        <a:tabLst/>
                      </a:pPr>
                      <a:r>
                        <a:rPr kumimoji="0" lang="en-US" altLang="en-US" sz="2800" b="1" i="0" u="none" strike="noStrike" cap="none" normalizeH="0" baseline="0" dirty="0" smtClean="0">
                          <a:ln>
                            <a:noFill/>
                          </a:ln>
                          <a:solidFill>
                            <a:srgbClr val="FF0066"/>
                          </a:solidFill>
                          <a:effectLst/>
                          <a:latin typeface="Courier New" panose="02070309020205020404" pitchFamily="49" charset="0"/>
                          <a:ea typeface="굴림" pitchFamily="1" charset="-127"/>
                          <a:cs typeface="Courier New" panose="02070309020205020404" pitchFamily="49" charset="0"/>
                        </a:rPr>
                        <a:t>^</a:t>
                      </a:r>
                      <a:endParaRPr kumimoji="0" lang="en-US" altLang="en-US" sz="2800" b="1" i="0" u="none" strike="noStrike" cap="none" normalizeH="0" baseline="0" dirty="0" smtClean="0">
                        <a:ln>
                          <a:noFill/>
                        </a:ln>
                        <a:solidFill>
                          <a:srgbClr val="FF0066"/>
                        </a:solidFill>
                        <a:effectLst/>
                        <a:latin typeface="Courier New" panose="02070309020205020404" pitchFamily="49" charset="0"/>
                        <a:ea typeface="굴림" pitchFamily="1" charset="-127"/>
                        <a:cs typeface="Courier New" panose="02070309020205020404" pitchFamily="49"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eaLnBrk="0">
                        <a:defRPr kumimoji="1" sz="1600">
                          <a:solidFill>
                            <a:schemeClr val="tx1"/>
                          </a:solidFill>
                          <a:latin typeface="Arial" panose="020B0604020202020204" pitchFamily="34" charset="0"/>
                          <a:ea typeface="굴림" pitchFamily="1" charset="-127"/>
                        </a:defRPr>
                      </a:lvl1pPr>
                      <a:lvl2pPr latinLnBrk="1">
                        <a:buFont typeface="Arial" panose="020B0604020202020204" pitchFamily="34" charset="0"/>
                        <a:defRPr kumimoji="1" sz="1400">
                          <a:solidFill>
                            <a:schemeClr val="tx1"/>
                          </a:solidFill>
                          <a:latin typeface="Arial" panose="020B0604020202020204" pitchFamily="34" charset="0"/>
                          <a:ea typeface="굴림" pitchFamily="1" charset="-127"/>
                        </a:defRPr>
                      </a:lvl2pPr>
                      <a:lvl3pPr latinLnBrk="1">
                        <a:buFont typeface="Arial" panose="020B0604020202020204" pitchFamily="34" charset="0"/>
                        <a:defRPr kumimoji="1" sz="1200">
                          <a:solidFill>
                            <a:schemeClr val="tx1"/>
                          </a:solidFill>
                          <a:latin typeface="Arial" panose="020B0604020202020204" pitchFamily="34" charset="0"/>
                          <a:ea typeface="굴림" pitchFamily="1" charset="-127"/>
                        </a:defRPr>
                      </a:lvl3pPr>
                      <a:lvl4pPr latinLnBrk="1">
                        <a:buFont typeface="Arial" panose="020B0604020202020204" pitchFamily="34" charset="0"/>
                        <a:defRPr kumimoji="1" sz="1200">
                          <a:solidFill>
                            <a:schemeClr val="tx1"/>
                          </a:solidFill>
                          <a:latin typeface="Arial" panose="020B0604020202020204" pitchFamily="34" charset="0"/>
                          <a:ea typeface="굴림" pitchFamily="1" charset="-127"/>
                        </a:defRPr>
                      </a:lvl4pPr>
                      <a:lvl5pPr latinLnBrk="1">
                        <a:buFont typeface="Arial" panose="020B0604020202020204" pitchFamily="34" charset="0"/>
                        <a:defRPr kumimoji="1" sz="1000">
                          <a:solidFill>
                            <a:schemeClr val="tx1"/>
                          </a:solidFill>
                          <a:latin typeface="Arial" panose="020B0604020202020204" pitchFamily="34" charset="0"/>
                          <a:ea typeface="굴림" pitchFamily="1" charset="-127"/>
                        </a:defRPr>
                      </a:lvl5pPr>
                      <a:lvl6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6pPr>
                      <a:lvl7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7pPr>
                      <a:lvl8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8pPr>
                      <a:lvl9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9pPr>
                    </a:lstStyle>
                    <a:p>
                      <a:pPr marL="0" marR="0" lvl="0" indent="0" algn="l" defTabSz="914400" rtl="0" eaLnBrk="1" fontAlgn="base" latinLnBrk="0" hangingPunct="0">
                        <a:lnSpc>
                          <a:spcPct val="100000"/>
                        </a:lnSpc>
                        <a:spcBef>
                          <a:spcPts val="600"/>
                        </a:spcBef>
                        <a:spcAft>
                          <a:spcPts val="600"/>
                        </a:spcAft>
                        <a:buClrTx/>
                        <a:buSzTx/>
                        <a:buFontTx/>
                        <a:buNone/>
                        <a:tabLst/>
                      </a:pPr>
                      <a:r>
                        <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rPr>
                        <a:t>Start </a:t>
                      </a:r>
                      <a:r>
                        <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rPr>
                        <a:t>of </a:t>
                      </a:r>
                      <a:r>
                        <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rPr>
                        <a:t>line</a:t>
                      </a:r>
                      <a:endPar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lvl1pPr eaLnBrk="0">
                        <a:defRPr kumimoji="1" sz="1600">
                          <a:solidFill>
                            <a:schemeClr val="tx1"/>
                          </a:solidFill>
                          <a:latin typeface="Arial" panose="020B0604020202020204" pitchFamily="34" charset="0"/>
                          <a:ea typeface="굴림" pitchFamily="1" charset="-127"/>
                        </a:defRPr>
                      </a:lvl1pPr>
                      <a:lvl2pPr latinLnBrk="1">
                        <a:buFont typeface="Arial" panose="020B0604020202020204" pitchFamily="34" charset="0"/>
                        <a:defRPr kumimoji="1" sz="1400">
                          <a:solidFill>
                            <a:schemeClr val="tx1"/>
                          </a:solidFill>
                          <a:latin typeface="Arial" panose="020B0604020202020204" pitchFamily="34" charset="0"/>
                          <a:ea typeface="굴림" pitchFamily="1" charset="-127"/>
                        </a:defRPr>
                      </a:lvl2pPr>
                      <a:lvl3pPr latinLnBrk="1">
                        <a:buFont typeface="Arial" panose="020B0604020202020204" pitchFamily="34" charset="0"/>
                        <a:defRPr kumimoji="1" sz="1200">
                          <a:solidFill>
                            <a:schemeClr val="tx1"/>
                          </a:solidFill>
                          <a:latin typeface="Arial" panose="020B0604020202020204" pitchFamily="34" charset="0"/>
                          <a:ea typeface="굴림" pitchFamily="1" charset="-127"/>
                        </a:defRPr>
                      </a:lvl3pPr>
                      <a:lvl4pPr latinLnBrk="1">
                        <a:buFont typeface="Arial" panose="020B0604020202020204" pitchFamily="34" charset="0"/>
                        <a:defRPr kumimoji="1" sz="1200">
                          <a:solidFill>
                            <a:schemeClr val="tx1"/>
                          </a:solidFill>
                          <a:latin typeface="Arial" panose="020B0604020202020204" pitchFamily="34" charset="0"/>
                          <a:ea typeface="굴림" pitchFamily="1" charset="-127"/>
                        </a:defRPr>
                      </a:lvl4pPr>
                      <a:lvl5pPr latinLnBrk="1">
                        <a:buFont typeface="Arial" panose="020B0604020202020204" pitchFamily="34" charset="0"/>
                        <a:defRPr kumimoji="1" sz="1000">
                          <a:solidFill>
                            <a:schemeClr val="tx1"/>
                          </a:solidFill>
                          <a:latin typeface="Arial" panose="020B0604020202020204" pitchFamily="34" charset="0"/>
                          <a:ea typeface="굴림" pitchFamily="1" charset="-127"/>
                        </a:defRPr>
                      </a:lvl5pPr>
                      <a:lvl6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6pPr>
                      <a:lvl7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7pPr>
                      <a:lvl8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8pPr>
                      <a:lvl9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9pPr>
                    </a:lstStyle>
                    <a:p>
                      <a:pPr marL="457200" marR="0" lvl="0" indent="0" algn="l" defTabSz="914400" rtl="0" eaLnBrk="1" fontAlgn="base" latinLnBrk="0" hangingPunct="0">
                        <a:lnSpc>
                          <a:spcPct val="100000"/>
                        </a:lnSpc>
                        <a:spcBef>
                          <a:spcPts val="600"/>
                        </a:spcBef>
                        <a:spcAft>
                          <a:spcPts val="600"/>
                        </a:spcAft>
                        <a:buClrTx/>
                        <a:buSzTx/>
                        <a:buFontTx/>
                        <a:buNone/>
                        <a:tabLst/>
                      </a:pPr>
                      <a:r>
                        <a:rPr kumimoji="0" lang="en-US" altLang="en-US" sz="2800" b="1" i="0" u="none" strike="noStrike" cap="none" normalizeH="0" baseline="0" dirty="0" smtClean="0">
                          <a:ln>
                            <a:noFill/>
                          </a:ln>
                          <a:solidFill>
                            <a:srgbClr val="FF0066"/>
                          </a:solidFill>
                          <a:effectLst/>
                          <a:latin typeface="Courier New" panose="02070309020205020404" pitchFamily="49" charset="0"/>
                          <a:ea typeface="굴림" pitchFamily="1" charset="-127"/>
                          <a:cs typeface="Courier New" panose="02070309020205020404" pitchFamily="49" charset="0"/>
                        </a:rPr>
                        <a:t>$</a:t>
                      </a:r>
                      <a:endParaRPr kumimoji="0" lang="en-US" altLang="en-US" sz="2800" b="1" i="0" u="none" strike="noStrike" cap="none" normalizeH="0" baseline="0" dirty="0" smtClean="0">
                        <a:ln>
                          <a:noFill/>
                        </a:ln>
                        <a:solidFill>
                          <a:srgbClr val="FF0066"/>
                        </a:solidFill>
                        <a:effectLst/>
                        <a:latin typeface="Courier New" panose="02070309020205020404" pitchFamily="49" charset="0"/>
                        <a:ea typeface="굴림" pitchFamily="1" charset="-127"/>
                        <a:cs typeface="Courier New" panose="02070309020205020404" pitchFamily="49"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eaLnBrk="0">
                        <a:defRPr kumimoji="1" sz="1600">
                          <a:solidFill>
                            <a:schemeClr val="tx1"/>
                          </a:solidFill>
                          <a:latin typeface="Arial" panose="020B0604020202020204" pitchFamily="34" charset="0"/>
                          <a:ea typeface="굴림" pitchFamily="1" charset="-127"/>
                        </a:defRPr>
                      </a:lvl1pPr>
                      <a:lvl2pPr latinLnBrk="1">
                        <a:buFont typeface="Arial" panose="020B0604020202020204" pitchFamily="34" charset="0"/>
                        <a:defRPr kumimoji="1" sz="1400">
                          <a:solidFill>
                            <a:schemeClr val="tx1"/>
                          </a:solidFill>
                          <a:latin typeface="Arial" panose="020B0604020202020204" pitchFamily="34" charset="0"/>
                          <a:ea typeface="굴림" pitchFamily="1" charset="-127"/>
                        </a:defRPr>
                      </a:lvl2pPr>
                      <a:lvl3pPr latinLnBrk="1">
                        <a:buFont typeface="Arial" panose="020B0604020202020204" pitchFamily="34" charset="0"/>
                        <a:defRPr kumimoji="1" sz="1200">
                          <a:solidFill>
                            <a:schemeClr val="tx1"/>
                          </a:solidFill>
                          <a:latin typeface="Arial" panose="020B0604020202020204" pitchFamily="34" charset="0"/>
                          <a:ea typeface="굴림" pitchFamily="1" charset="-127"/>
                        </a:defRPr>
                      </a:lvl3pPr>
                      <a:lvl4pPr latinLnBrk="1">
                        <a:buFont typeface="Arial" panose="020B0604020202020204" pitchFamily="34" charset="0"/>
                        <a:defRPr kumimoji="1" sz="1200">
                          <a:solidFill>
                            <a:schemeClr val="tx1"/>
                          </a:solidFill>
                          <a:latin typeface="Arial" panose="020B0604020202020204" pitchFamily="34" charset="0"/>
                          <a:ea typeface="굴림" pitchFamily="1" charset="-127"/>
                        </a:defRPr>
                      </a:lvl4pPr>
                      <a:lvl5pPr latinLnBrk="1">
                        <a:buFont typeface="Arial" panose="020B0604020202020204" pitchFamily="34" charset="0"/>
                        <a:defRPr kumimoji="1" sz="1000">
                          <a:solidFill>
                            <a:schemeClr val="tx1"/>
                          </a:solidFill>
                          <a:latin typeface="Arial" panose="020B0604020202020204" pitchFamily="34" charset="0"/>
                          <a:ea typeface="굴림" pitchFamily="1" charset="-127"/>
                        </a:defRPr>
                      </a:lvl5pPr>
                      <a:lvl6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6pPr>
                      <a:lvl7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7pPr>
                      <a:lvl8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8pPr>
                      <a:lvl9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9pPr>
                    </a:lstStyle>
                    <a:p>
                      <a:pPr marL="0" marR="0" lvl="0" indent="0" algn="l" defTabSz="914400" rtl="0" eaLnBrk="1" fontAlgn="base" latinLnBrk="0" hangingPunct="0">
                        <a:lnSpc>
                          <a:spcPct val="100000"/>
                        </a:lnSpc>
                        <a:spcBef>
                          <a:spcPts val="600"/>
                        </a:spcBef>
                        <a:spcAft>
                          <a:spcPts val="600"/>
                        </a:spcAft>
                        <a:buClrTx/>
                        <a:buSzTx/>
                        <a:buFontTx/>
                        <a:buNone/>
                        <a:tabLst/>
                      </a:pPr>
                      <a:r>
                        <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rPr>
                        <a:t>End </a:t>
                      </a:r>
                      <a:r>
                        <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rPr>
                        <a:t>of </a:t>
                      </a:r>
                      <a:r>
                        <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rPr>
                        <a:t>line</a:t>
                      </a:r>
                      <a:endPar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lvl1pPr eaLnBrk="0">
                        <a:defRPr kumimoji="1" sz="1600">
                          <a:solidFill>
                            <a:schemeClr val="tx1"/>
                          </a:solidFill>
                          <a:latin typeface="Arial" panose="020B0604020202020204" pitchFamily="34" charset="0"/>
                          <a:ea typeface="굴림" pitchFamily="1" charset="-127"/>
                        </a:defRPr>
                      </a:lvl1pPr>
                      <a:lvl2pPr latinLnBrk="1">
                        <a:buFont typeface="Arial" panose="020B0604020202020204" pitchFamily="34" charset="0"/>
                        <a:defRPr kumimoji="1" sz="1400">
                          <a:solidFill>
                            <a:schemeClr val="tx1"/>
                          </a:solidFill>
                          <a:latin typeface="Arial" panose="020B0604020202020204" pitchFamily="34" charset="0"/>
                          <a:ea typeface="굴림" pitchFamily="1" charset="-127"/>
                        </a:defRPr>
                      </a:lvl2pPr>
                      <a:lvl3pPr latinLnBrk="1">
                        <a:buFont typeface="Arial" panose="020B0604020202020204" pitchFamily="34" charset="0"/>
                        <a:defRPr kumimoji="1" sz="1200">
                          <a:solidFill>
                            <a:schemeClr val="tx1"/>
                          </a:solidFill>
                          <a:latin typeface="Arial" panose="020B0604020202020204" pitchFamily="34" charset="0"/>
                          <a:ea typeface="굴림" pitchFamily="1" charset="-127"/>
                        </a:defRPr>
                      </a:lvl3pPr>
                      <a:lvl4pPr latinLnBrk="1">
                        <a:buFont typeface="Arial" panose="020B0604020202020204" pitchFamily="34" charset="0"/>
                        <a:defRPr kumimoji="1" sz="1200">
                          <a:solidFill>
                            <a:schemeClr val="tx1"/>
                          </a:solidFill>
                          <a:latin typeface="Arial" panose="020B0604020202020204" pitchFamily="34" charset="0"/>
                          <a:ea typeface="굴림" pitchFamily="1" charset="-127"/>
                        </a:defRPr>
                      </a:lvl4pPr>
                      <a:lvl5pPr latinLnBrk="1">
                        <a:buFont typeface="Arial" panose="020B0604020202020204" pitchFamily="34" charset="0"/>
                        <a:defRPr kumimoji="1" sz="1000">
                          <a:solidFill>
                            <a:schemeClr val="tx1"/>
                          </a:solidFill>
                          <a:latin typeface="Arial" panose="020B0604020202020204" pitchFamily="34" charset="0"/>
                          <a:ea typeface="굴림" pitchFamily="1" charset="-127"/>
                        </a:defRPr>
                      </a:lvl5pPr>
                      <a:lvl6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6pPr>
                      <a:lvl7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7pPr>
                      <a:lvl8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8pPr>
                      <a:lvl9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9pPr>
                    </a:lstStyle>
                    <a:p>
                      <a:pPr marL="457200" marR="0" lvl="0" indent="0" algn="l" defTabSz="914400" rtl="0" eaLnBrk="1" fontAlgn="base" latinLnBrk="0" hangingPunct="0">
                        <a:lnSpc>
                          <a:spcPct val="100000"/>
                        </a:lnSpc>
                        <a:spcBef>
                          <a:spcPts val="600"/>
                        </a:spcBef>
                        <a:spcAft>
                          <a:spcPts val="600"/>
                        </a:spcAft>
                        <a:buClrTx/>
                        <a:buSzTx/>
                        <a:buFontTx/>
                        <a:buNone/>
                        <a:tabLst/>
                      </a:pPr>
                      <a:r>
                        <a:rPr kumimoji="0" lang="en-US" altLang="en-US" sz="2800" b="1" i="0" u="none" strike="noStrike" cap="none" normalizeH="0" baseline="0" dirty="0" smtClean="0">
                          <a:ln>
                            <a:noFill/>
                          </a:ln>
                          <a:solidFill>
                            <a:srgbClr val="FF0066"/>
                          </a:solidFill>
                          <a:effectLst/>
                          <a:latin typeface="Courier New" panose="02070309020205020404" pitchFamily="49" charset="0"/>
                          <a:ea typeface="굴림" pitchFamily="1" charset="-127"/>
                          <a:cs typeface="Courier New" panose="02070309020205020404" pitchFamily="49" charset="0"/>
                        </a:rPr>
                        <a:t>.</a:t>
                      </a:r>
                      <a:endParaRPr kumimoji="0" lang="en-US" altLang="en-US" sz="2800" b="1" i="0" u="none" strike="noStrike" cap="none" normalizeH="0" baseline="0" dirty="0" smtClean="0">
                        <a:ln>
                          <a:noFill/>
                        </a:ln>
                        <a:solidFill>
                          <a:srgbClr val="FF0066"/>
                        </a:solidFill>
                        <a:effectLst/>
                        <a:latin typeface="Courier New" panose="02070309020205020404" pitchFamily="49" charset="0"/>
                        <a:ea typeface="굴림" pitchFamily="1" charset="-127"/>
                        <a:cs typeface="Courier New" panose="02070309020205020404" pitchFamily="49"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eaLnBrk="0">
                        <a:defRPr kumimoji="1" sz="1600">
                          <a:solidFill>
                            <a:schemeClr val="tx1"/>
                          </a:solidFill>
                          <a:latin typeface="Arial" panose="020B0604020202020204" pitchFamily="34" charset="0"/>
                          <a:ea typeface="굴림" pitchFamily="1" charset="-127"/>
                        </a:defRPr>
                      </a:lvl1pPr>
                      <a:lvl2pPr latinLnBrk="1">
                        <a:buFont typeface="Arial" panose="020B0604020202020204" pitchFamily="34" charset="0"/>
                        <a:defRPr kumimoji="1" sz="1400">
                          <a:solidFill>
                            <a:schemeClr val="tx1"/>
                          </a:solidFill>
                          <a:latin typeface="Arial" panose="020B0604020202020204" pitchFamily="34" charset="0"/>
                          <a:ea typeface="굴림" pitchFamily="1" charset="-127"/>
                        </a:defRPr>
                      </a:lvl2pPr>
                      <a:lvl3pPr latinLnBrk="1">
                        <a:buFont typeface="Arial" panose="020B0604020202020204" pitchFamily="34" charset="0"/>
                        <a:defRPr kumimoji="1" sz="1200">
                          <a:solidFill>
                            <a:schemeClr val="tx1"/>
                          </a:solidFill>
                          <a:latin typeface="Arial" panose="020B0604020202020204" pitchFamily="34" charset="0"/>
                          <a:ea typeface="굴림" pitchFamily="1" charset="-127"/>
                        </a:defRPr>
                      </a:lvl3pPr>
                      <a:lvl4pPr latinLnBrk="1">
                        <a:buFont typeface="Arial" panose="020B0604020202020204" pitchFamily="34" charset="0"/>
                        <a:defRPr kumimoji="1" sz="1200">
                          <a:solidFill>
                            <a:schemeClr val="tx1"/>
                          </a:solidFill>
                          <a:latin typeface="Arial" panose="020B0604020202020204" pitchFamily="34" charset="0"/>
                          <a:ea typeface="굴림" pitchFamily="1" charset="-127"/>
                        </a:defRPr>
                      </a:lvl4pPr>
                      <a:lvl5pPr latinLnBrk="1">
                        <a:buFont typeface="Arial" panose="020B0604020202020204" pitchFamily="34" charset="0"/>
                        <a:defRPr kumimoji="1" sz="1000">
                          <a:solidFill>
                            <a:schemeClr val="tx1"/>
                          </a:solidFill>
                          <a:latin typeface="Arial" panose="020B0604020202020204" pitchFamily="34" charset="0"/>
                          <a:ea typeface="굴림" pitchFamily="1" charset="-127"/>
                        </a:defRPr>
                      </a:lvl5pPr>
                      <a:lvl6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6pPr>
                      <a:lvl7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7pPr>
                      <a:lvl8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8pPr>
                      <a:lvl9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9pPr>
                    </a:lstStyle>
                    <a:p>
                      <a:pPr marL="0" marR="0" lvl="0" indent="0" algn="l" defTabSz="914400" rtl="0" eaLnBrk="1" fontAlgn="base" latinLnBrk="0" hangingPunct="0">
                        <a:lnSpc>
                          <a:spcPct val="100000"/>
                        </a:lnSpc>
                        <a:spcBef>
                          <a:spcPts val="600"/>
                        </a:spcBef>
                        <a:spcAft>
                          <a:spcPts val="600"/>
                        </a:spcAft>
                        <a:buClrTx/>
                        <a:buSzTx/>
                        <a:buFontTx/>
                        <a:buNone/>
                        <a:tabLst/>
                      </a:pPr>
                      <a:r>
                        <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rPr>
                        <a:t>Any </a:t>
                      </a:r>
                      <a:r>
                        <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rPr>
                        <a:t>single </a:t>
                      </a:r>
                      <a:r>
                        <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rPr>
                        <a:t>character</a:t>
                      </a:r>
                      <a:endPar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lvl1pPr eaLnBrk="0">
                        <a:defRPr kumimoji="1" sz="1600">
                          <a:solidFill>
                            <a:schemeClr val="tx1"/>
                          </a:solidFill>
                          <a:latin typeface="Arial" panose="020B0604020202020204" pitchFamily="34" charset="0"/>
                          <a:ea typeface="굴림" pitchFamily="1" charset="-127"/>
                        </a:defRPr>
                      </a:lvl1pPr>
                      <a:lvl2pPr latinLnBrk="1">
                        <a:buFont typeface="Arial" panose="020B0604020202020204" pitchFamily="34" charset="0"/>
                        <a:defRPr kumimoji="1" sz="1400">
                          <a:solidFill>
                            <a:schemeClr val="tx1"/>
                          </a:solidFill>
                          <a:latin typeface="Arial" panose="020B0604020202020204" pitchFamily="34" charset="0"/>
                          <a:ea typeface="굴림" pitchFamily="1" charset="-127"/>
                        </a:defRPr>
                      </a:lvl2pPr>
                      <a:lvl3pPr latinLnBrk="1">
                        <a:buFont typeface="Arial" panose="020B0604020202020204" pitchFamily="34" charset="0"/>
                        <a:defRPr kumimoji="1" sz="1200">
                          <a:solidFill>
                            <a:schemeClr val="tx1"/>
                          </a:solidFill>
                          <a:latin typeface="Arial" panose="020B0604020202020204" pitchFamily="34" charset="0"/>
                          <a:ea typeface="굴림" pitchFamily="1" charset="-127"/>
                        </a:defRPr>
                      </a:lvl3pPr>
                      <a:lvl4pPr latinLnBrk="1">
                        <a:buFont typeface="Arial" panose="020B0604020202020204" pitchFamily="34" charset="0"/>
                        <a:defRPr kumimoji="1" sz="1200">
                          <a:solidFill>
                            <a:schemeClr val="tx1"/>
                          </a:solidFill>
                          <a:latin typeface="Arial" panose="020B0604020202020204" pitchFamily="34" charset="0"/>
                          <a:ea typeface="굴림" pitchFamily="1" charset="-127"/>
                        </a:defRPr>
                      </a:lvl4pPr>
                      <a:lvl5pPr latinLnBrk="1">
                        <a:buFont typeface="Arial" panose="020B0604020202020204" pitchFamily="34" charset="0"/>
                        <a:defRPr kumimoji="1" sz="1000">
                          <a:solidFill>
                            <a:schemeClr val="tx1"/>
                          </a:solidFill>
                          <a:latin typeface="Arial" panose="020B0604020202020204" pitchFamily="34" charset="0"/>
                          <a:ea typeface="굴림" pitchFamily="1" charset="-127"/>
                        </a:defRPr>
                      </a:lvl5pPr>
                      <a:lvl6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6pPr>
                      <a:lvl7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7pPr>
                      <a:lvl8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8pPr>
                      <a:lvl9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9pPr>
                    </a:lstStyle>
                    <a:p>
                      <a:pPr marL="457200" marR="0" lvl="0" indent="0" algn="l" defTabSz="914400" rtl="0" eaLnBrk="1" fontAlgn="base" latinLnBrk="0" hangingPunct="0">
                        <a:lnSpc>
                          <a:spcPct val="100000"/>
                        </a:lnSpc>
                        <a:spcBef>
                          <a:spcPts val="600"/>
                        </a:spcBef>
                        <a:spcAft>
                          <a:spcPts val="600"/>
                        </a:spcAft>
                        <a:buClrTx/>
                        <a:buSzTx/>
                        <a:buFontTx/>
                        <a:buNone/>
                        <a:tabLst/>
                      </a:pPr>
                      <a:r>
                        <a:rPr kumimoji="0" lang="en-US" altLang="en-US" sz="2800" b="1" i="0" u="none" strike="noStrike" cap="none" normalizeH="0" baseline="0" dirty="0" smtClean="0">
                          <a:ln>
                            <a:noFill/>
                          </a:ln>
                          <a:solidFill>
                            <a:srgbClr val="FF0066"/>
                          </a:solidFill>
                          <a:effectLst/>
                          <a:latin typeface="Courier New" panose="02070309020205020404" pitchFamily="49" charset="0"/>
                          <a:ea typeface="굴림" pitchFamily="1" charset="-127"/>
                          <a:cs typeface="Courier New" panose="02070309020205020404" pitchFamily="49" charset="0"/>
                        </a:rPr>
                        <a:t>[</a:t>
                      </a:r>
                      <a:r>
                        <a:rPr kumimoji="0" lang="en-US" altLang="en-US" sz="2800" b="1" i="0" u="none" strike="noStrike" cap="none" normalizeH="0" baseline="0" dirty="0" err="1" smtClean="0">
                          <a:ln>
                            <a:noFill/>
                          </a:ln>
                          <a:solidFill>
                            <a:srgbClr val="FF0066"/>
                          </a:solidFill>
                          <a:effectLst/>
                          <a:latin typeface="Courier New" panose="02070309020205020404" pitchFamily="49" charset="0"/>
                          <a:ea typeface="굴림" pitchFamily="1" charset="-127"/>
                          <a:cs typeface="Courier New" panose="02070309020205020404" pitchFamily="49" charset="0"/>
                        </a:rPr>
                        <a:t>xy</a:t>
                      </a:r>
                      <a:r>
                        <a:rPr kumimoji="0" lang="en-US" altLang="en-US" sz="2800" b="1" i="0" u="none" strike="noStrike" cap="none" normalizeH="0" baseline="0" dirty="0" smtClean="0">
                          <a:ln>
                            <a:noFill/>
                          </a:ln>
                          <a:solidFill>
                            <a:srgbClr val="FF0066"/>
                          </a:solidFill>
                          <a:effectLst/>
                          <a:latin typeface="Courier New" panose="02070309020205020404" pitchFamily="49" charset="0"/>
                          <a:ea typeface="굴림" pitchFamily="1" charset="-127"/>
                          <a:cs typeface="Courier New" panose="02070309020205020404" pitchFamily="49" charset="0"/>
                        </a:rPr>
                        <a:t>^$x</a:t>
                      </a:r>
                      <a:r>
                        <a:rPr kumimoji="0" lang="en-US" altLang="en-US" sz="2800" b="1" i="0" u="none" strike="noStrike" cap="none" normalizeH="0" baseline="0" dirty="0" smtClean="0">
                          <a:ln>
                            <a:noFill/>
                          </a:ln>
                          <a:solidFill>
                            <a:srgbClr val="FF0066"/>
                          </a:solidFill>
                          <a:effectLst/>
                          <a:latin typeface="Courier New" panose="02070309020205020404" pitchFamily="49" charset="0"/>
                          <a:ea typeface="굴림" pitchFamily="1" charset="-127"/>
                          <a:cs typeface="Courier New" panose="02070309020205020404" pitchFamily="49" charset="0"/>
                        </a:rPr>
                        <a:t>]</a:t>
                      </a:r>
                      <a:endParaRPr kumimoji="0" lang="en-US" altLang="en-US" sz="2800" b="1" i="0" u="none" strike="noStrike" cap="none" normalizeH="0" baseline="0" dirty="0" smtClean="0">
                        <a:ln>
                          <a:noFill/>
                        </a:ln>
                        <a:solidFill>
                          <a:srgbClr val="FF0066"/>
                        </a:solidFill>
                        <a:effectLst/>
                        <a:latin typeface="Courier New" panose="02070309020205020404" pitchFamily="49" charset="0"/>
                        <a:ea typeface="굴림" pitchFamily="1" charset="-127"/>
                        <a:cs typeface="Courier New" panose="02070309020205020404" pitchFamily="49"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eaLnBrk="0">
                        <a:defRPr kumimoji="1" sz="1600">
                          <a:solidFill>
                            <a:schemeClr val="tx1"/>
                          </a:solidFill>
                          <a:latin typeface="Arial" panose="020B0604020202020204" pitchFamily="34" charset="0"/>
                          <a:ea typeface="굴림" pitchFamily="1" charset="-127"/>
                        </a:defRPr>
                      </a:lvl1pPr>
                      <a:lvl2pPr latinLnBrk="1">
                        <a:buFont typeface="Arial" panose="020B0604020202020204" pitchFamily="34" charset="0"/>
                        <a:defRPr kumimoji="1" sz="1400">
                          <a:solidFill>
                            <a:schemeClr val="tx1"/>
                          </a:solidFill>
                          <a:latin typeface="Arial" panose="020B0604020202020204" pitchFamily="34" charset="0"/>
                          <a:ea typeface="굴림" pitchFamily="1" charset="-127"/>
                        </a:defRPr>
                      </a:lvl2pPr>
                      <a:lvl3pPr latinLnBrk="1">
                        <a:buFont typeface="Arial" panose="020B0604020202020204" pitchFamily="34" charset="0"/>
                        <a:defRPr kumimoji="1" sz="1200">
                          <a:solidFill>
                            <a:schemeClr val="tx1"/>
                          </a:solidFill>
                          <a:latin typeface="Arial" panose="020B0604020202020204" pitchFamily="34" charset="0"/>
                          <a:ea typeface="굴림" pitchFamily="1" charset="-127"/>
                        </a:defRPr>
                      </a:lvl3pPr>
                      <a:lvl4pPr latinLnBrk="1">
                        <a:buFont typeface="Arial" panose="020B0604020202020204" pitchFamily="34" charset="0"/>
                        <a:defRPr kumimoji="1" sz="1200">
                          <a:solidFill>
                            <a:schemeClr val="tx1"/>
                          </a:solidFill>
                          <a:latin typeface="Arial" panose="020B0604020202020204" pitchFamily="34" charset="0"/>
                          <a:ea typeface="굴림" pitchFamily="1" charset="-127"/>
                        </a:defRPr>
                      </a:lvl4pPr>
                      <a:lvl5pPr latinLnBrk="1">
                        <a:buFont typeface="Arial" panose="020B0604020202020204" pitchFamily="34" charset="0"/>
                        <a:defRPr kumimoji="1" sz="1000">
                          <a:solidFill>
                            <a:schemeClr val="tx1"/>
                          </a:solidFill>
                          <a:latin typeface="Arial" panose="020B0604020202020204" pitchFamily="34" charset="0"/>
                          <a:ea typeface="굴림" pitchFamily="1" charset="-127"/>
                        </a:defRPr>
                      </a:lvl5pPr>
                      <a:lvl6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6pPr>
                      <a:lvl7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7pPr>
                      <a:lvl8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8pPr>
                      <a:lvl9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9pPr>
                    </a:lstStyle>
                    <a:p>
                      <a:pPr marL="0" marR="0" lvl="0" indent="0" algn="l" defTabSz="914400" rtl="0" eaLnBrk="1" fontAlgn="base" latinLnBrk="0" hangingPunct="0">
                        <a:lnSpc>
                          <a:spcPct val="100000"/>
                        </a:lnSpc>
                        <a:spcBef>
                          <a:spcPts val="600"/>
                        </a:spcBef>
                        <a:spcAft>
                          <a:spcPts val="600"/>
                        </a:spcAft>
                        <a:buClrTx/>
                        <a:buSzTx/>
                        <a:buFontTx/>
                        <a:buNone/>
                        <a:tabLst/>
                      </a:pPr>
                      <a:r>
                        <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rPr>
                        <a:t>Any </a:t>
                      </a:r>
                      <a:r>
                        <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rPr>
                        <a:t>of </a:t>
                      </a:r>
                      <a:r>
                        <a:rPr kumimoji="0" lang="en-US" altLang="en-US" sz="2800" b="0" i="0" u="none" strike="noStrike" cap="none" normalizeH="0" baseline="0" dirty="0" smtClean="0">
                          <a:ln>
                            <a:noFill/>
                          </a:ln>
                          <a:solidFill>
                            <a:srgbClr val="0070C0"/>
                          </a:solidFill>
                          <a:effectLst/>
                          <a:latin typeface="Georgia" panose="02040502050405020303" pitchFamily="18" charset="0"/>
                          <a:ea typeface="굴림" pitchFamily="1" charset="-127"/>
                          <a:cs typeface="Times New Roman" panose="02020603050405020304" pitchFamily="18" charset="0"/>
                        </a:rPr>
                        <a:t>x</a:t>
                      </a:r>
                      <a:r>
                        <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rPr>
                        <a:t>, </a:t>
                      </a:r>
                      <a:r>
                        <a:rPr kumimoji="0" lang="en-US" altLang="en-US" sz="2800" b="0" i="0" u="none" strike="noStrike" cap="none" normalizeH="0" baseline="0" dirty="0" smtClean="0">
                          <a:ln>
                            <a:noFill/>
                          </a:ln>
                          <a:solidFill>
                            <a:srgbClr val="0070C0"/>
                          </a:solidFill>
                          <a:effectLst/>
                          <a:latin typeface="Georgia" panose="02040502050405020303" pitchFamily="18" charset="0"/>
                          <a:ea typeface="굴림" pitchFamily="1" charset="-127"/>
                          <a:cs typeface="Times New Roman" panose="02020603050405020304" pitchFamily="18" charset="0"/>
                        </a:rPr>
                        <a:t>y</a:t>
                      </a:r>
                      <a:r>
                        <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rPr>
                        <a:t>, </a:t>
                      </a:r>
                      <a:r>
                        <a:rPr kumimoji="0" lang="en-US" altLang="en-US" sz="2800" b="0" i="0" u="none" strike="noStrike" cap="none" normalizeH="0" baseline="0" dirty="0" smtClean="0">
                          <a:ln>
                            <a:noFill/>
                          </a:ln>
                          <a:solidFill>
                            <a:srgbClr val="0070C0"/>
                          </a:solidFill>
                          <a:effectLst/>
                          <a:latin typeface="Georgia" panose="02040502050405020303" pitchFamily="18" charset="0"/>
                          <a:ea typeface="굴림" pitchFamily="1" charset="-127"/>
                          <a:cs typeface="Times New Roman" panose="02020603050405020304" pitchFamily="18" charset="0"/>
                        </a:rPr>
                        <a:t>^</a:t>
                      </a:r>
                      <a:r>
                        <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rPr>
                        <a:t>, </a:t>
                      </a:r>
                      <a:r>
                        <a:rPr kumimoji="0" lang="en-US" altLang="en-US" sz="2800" b="0" i="0" u="none" strike="noStrike" cap="none" normalizeH="0" baseline="0" dirty="0" smtClean="0">
                          <a:ln>
                            <a:noFill/>
                          </a:ln>
                          <a:solidFill>
                            <a:srgbClr val="0070C0"/>
                          </a:solidFill>
                          <a:effectLst/>
                          <a:latin typeface="Georgia" panose="02040502050405020303" pitchFamily="18" charset="0"/>
                          <a:ea typeface="굴림" pitchFamily="1" charset="-127"/>
                          <a:cs typeface="Times New Roman" panose="02020603050405020304" pitchFamily="18" charset="0"/>
                        </a:rPr>
                        <a:t>$</a:t>
                      </a:r>
                      <a:r>
                        <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rPr>
                        <a:t>, or </a:t>
                      </a:r>
                      <a:r>
                        <a:rPr kumimoji="0" lang="en-US" altLang="en-US" sz="2800" b="0" i="0" u="none" strike="noStrike" cap="none" normalizeH="0" baseline="0" dirty="0" smtClean="0">
                          <a:ln>
                            <a:noFill/>
                          </a:ln>
                          <a:solidFill>
                            <a:srgbClr val="0070C0"/>
                          </a:solidFill>
                          <a:effectLst/>
                          <a:latin typeface="Georgia" panose="02040502050405020303" pitchFamily="18" charset="0"/>
                          <a:ea typeface="굴림" pitchFamily="1" charset="-127"/>
                          <a:cs typeface="Times New Roman" panose="02020603050405020304" pitchFamily="18" charset="0"/>
                        </a:rPr>
                        <a:t>z</a:t>
                      </a:r>
                      <a:endParaRPr kumimoji="0" lang="en-US" altLang="en-US" sz="2800" b="0" i="0" u="none" strike="noStrike" cap="none" normalizeH="0" baseline="0" dirty="0" smtClean="0">
                        <a:ln>
                          <a:noFill/>
                        </a:ln>
                        <a:solidFill>
                          <a:srgbClr val="0070C0"/>
                        </a:solidFill>
                        <a:effectLst/>
                        <a:latin typeface="Georgia" panose="02040502050405020303" pitchFamily="18" charset="0"/>
                        <a:ea typeface="굴림" pitchFamily="1" charset="-127"/>
                        <a:cs typeface="Times New Roman" panose="02020603050405020304" pitchFamily="18"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lvl1pPr eaLnBrk="0">
                        <a:defRPr kumimoji="1" sz="1600">
                          <a:solidFill>
                            <a:schemeClr val="tx1"/>
                          </a:solidFill>
                          <a:latin typeface="Arial" panose="020B0604020202020204" pitchFamily="34" charset="0"/>
                          <a:ea typeface="굴림" pitchFamily="1" charset="-127"/>
                        </a:defRPr>
                      </a:lvl1pPr>
                      <a:lvl2pPr latinLnBrk="1">
                        <a:buFont typeface="Arial" panose="020B0604020202020204" pitchFamily="34" charset="0"/>
                        <a:defRPr kumimoji="1" sz="1400">
                          <a:solidFill>
                            <a:schemeClr val="tx1"/>
                          </a:solidFill>
                          <a:latin typeface="Arial" panose="020B0604020202020204" pitchFamily="34" charset="0"/>
                          <a:ea typeface="굴림" pitchFamily="1" charset="-127"/>
                        </a:defRPr>
                      </a:lvl2pPr>
                      <a:lvl3pPr latinLnBrk="1">
                        <a:buFont typeface="Arial" panose="020B0604020202020204" pitchFamily="34" charset="0"/>
                        <a:defRPr kumimoji="1" sz="1200">
                          <a:solidFill>
                            <a:schemeClr val="tx1"/>
                          </a:solidFill>
                          <a:latin typeface="Arial" panose="020B0604020202020204" pitchFamily="34" charset="0"/>
                          <a:ea typeface="굴림" pitchFamily="1" charset="-127"/>
                        </a:defRPr>
                      </a:lvl3pPr>
                      <a:lvl4pPr latinLnBrk="1">
                        <a:buFont typeface="Arial" panose="020B0604020202020204" pitchFamily="34" charset="0"/>
                        <a:defRPr kumimoji="1" sz="1200">
                          <a:solidFill>
                            <a:schemeClr val="tx1"/>
                          </a:solidFill>
                          <a:latin typeface="Arial" panose="020B0604020202020204" pitchFamily="34" charset="0"/>
                          <a:ea typeface="굴림" pitchFamily="1" charset="-127"/>
                        </a:defRPr>
                      </a:lvl4pPr>
                      <a:lvl5pPr latinLnBrk="1">
                        <a:buFont typeface="Arial" panose="020B0604020202020204" pitchFamily="34" charset="0"/>
                        <a:defRPr kumimoji="1" sz="1000">
                          <a:solidFill>
                            <a:schemeClr val="tx1"/>
                          </a:solidFill>
                          <a:latin typeface="Arial" panose="020B0604020202020204" pitchFamily="34" charset="0"/>
                          <a:ea typeface="굴림" pitchFamily="1" charset="-127"/>
                        </a:defRPr>
                      </a:lvl5pPr>
                      <a:lvl6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6pPr>
                      <a:lvl7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7pPr>
                      <a:lvl8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8pPr>
                      <a:lvl9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9pPr>
                    </a:lstStyle>
                    <a:p>
                      <a:pPr marL="457200" marR="0" lvl="0" indent="0" algn="l" defTabSz="914400" rtl="0" eaLnBrk="1" fontAlgn="base" latinLnBrk="0" hangingPunct="0">
                        <a:lnSpc>
                          <a:spcPct val="100000"/>
                        </a:lnSpc>
                        <a:spcBef>
                          <a:spcPts val="600"/>
                        </a:spcBef>
                        <a:spcAft>
                          <a:spcPts val="600"/>
                        </a:spcAft>
                        <a:buClrTx/>
                        <a:buSzTx/>
                        <a:buFontTx/>
                        <a:buNone/>
                        <a:tabLst/>
                      </a:pPr>
                      <a:r>
                        <a:rPr kumimoji="0" lang="en-US" altLang="en-US" sz="2800" b="1" i="0" u="none" strike="noStrike" cap="none" normalizeH="0" baseline="0" dirty="0" smtClean="0">
                          <a:ln>
                            <a:noFill/>
                          </a:ln>
                          <a:solidFill>
                            <a:srgbClr val="FF0066"/>
                          </a:solidFill>
                          <a:effectLst/>
                          <a:latin typeface="Courier New" panose="02070309020205020404" pitchFamily="49" charset="0"/>
                          <a:ea typeface="굴림" pitchFamily="1" charset="-127"/>
                          <a:cs typeface="Courier New" panose="02070309020205020404" pitchFamily="49" charset="0"/>
                        </a:rPr>
                        <a:t>[^</a:t>
                      </a:r>
                      <a:r>
                        <a:rPr kumimoji="0" lang="en-US" altLang="en-US" sz="2800" b="1" i="0" u="none" strike="noStrike" cap="none" normalizeH="0" baseline="0" dirty="0" err="1" smtClean="0">
                          <a:ln>
                            <a:noFill/>
                          </a:ln>
                          <a:solidFill>
                            <a:srgbClr val="FF0066"/>
                          </a:solidFill>
                          <a:effectLst/>
                          <a:latin typeface="Courier New" panose="02070309020205020404" pitchFamily="49" charset="0"/>
                          <a:ea typeface="굴림" pitchFamily="1" charset="-127"/>
                          <a:cs typeface="Courier New" panose="02070309020205020404" pitchFamily="49" charset="0"/>
                        </a:rPr>
                        <a:t>xy</a:t>
                      </a:r>
                      <a:r>
                        <a:rPr kumimoji="0" lang="en-US" altLang="en-US" sz="2800" b="1" i="0" u="none" strike="noStrike" cap="none" normalizeH="0" baseline="0" dirty="0" smtClean="0">
                          <a:ln>
                            <a:noFill/>
                          </a:ln>
                          <a:solidFill>
                            <a:srgbClr val="FF0066"/>
                          </a:solidFill>
                          <a:effectLst/>
                          <a:latin typeface="Courier New" panose="02070309020205020404" pitchFamily="49" charset="0"/>
                          <a:ea typeface="굴림" pitchFamily="1" charset="-127"/>
                          <a:cs typeface="Courier New" panose="02070309020205020404" pitchFamily="49" charset="0"/>
                        </a:rPr>
                        <a:t>^$z</a:t>
                      </a:r>
                      <a:r>
                        <a:rPr kumimoji="0" lang="en-US" altLang="en-US" sz="2800" b="1" i="0" u="none" strike="noStrike" cap="none" normalizeH="0" baseline="0" dirty="0" smtClean="0">
                          <a:ln>
                            <a:noFill/>
                          </a:ln>
                          <a:solidFill>
                            <a:srgbClr val="FF0066"/>
                          </a:solidFill>
                          <a:effectLst/>
                          <a:latin typeface="Courier New" panose="02070309020205020404" pitchFamily="49" charset="0"/>
                          <a:ea typeface="굴림" pitchFamily="1" charset="-127"/>
                          <a:cs typeface="Courier New" panose="02070309020205020404" pitchFamily="49" charset="0"/>
                        </a:rPr>
                        <a:t>]</a:t>
                      </a:r>
                      <a:endParaRPr kumimoji="0" lang="en-US" altLang="en-US" sz="2800" b="1" i="0" u="none" strike="noStrike" cap="none" normalizeH="0" baseline="0" dirty="0" smtClean="0">
                        <a:ln>
                          <a:noFill/>
                        </a:ln>
                        <a:solidFill>
                          <a:srgbClr val="FF0066"/>
                        </a:solidFill>
                        <a:effectLst/>
                        <a:latin typeface="Courier New" panose="02070309020205020404" pitchFamily="49" charset="0"/>
                        <a:ea typeface="굴림" pitchFamily="1" charset="-127"/>
                        <a:cs typeface="Courier New" panose="02070309020205020404" pitchFamily="49"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eaLnBrk="0">
                        <a:defRPr kumimoji="1" sz="1600">
                          <a:solidFill>
                            <a:schemeClr val="tx1"/>
                          </a:solidFill>
                          <a:latin typeface="Arial" panose="020B0604020202020204" pitchFamily="34" charset="0"/>
                          <a:ea typeface="굴림" pitchFamily="1" charset="-127"/>
                        </a:defRPr>
                      </a:lvl1pPr>
                      <a:lvl2pPr latinLnBrk="1">
                        <a:buFont typeface="Arial" panose="020B0604020202020204" pitchFamily="34" charset="0"/>
                        <a:defRPr kumimoji="1" sz="1400">
                          <a:solidFill>
                            <a:schemeClr val="tx1"/>
                          </a:solidFill>
                          <a:latin typeface="Arial" panose="020B0604020202020204" pitchFamily="34" charset="0"/>
                          <a:ea typeface="굴림" pitchFamily="1" charset="-127"/>
                        </a:defRPr>
                      </a:lvl2pPr>
                      <a:lvl3pPr latinLnBrk="1">
                        <a:buFont typeface="Arial" panose="020B0604020202020204" pitchFamily="34" charset="0"/>
                        <a:defRPr kumimoji="1" sz="1200">
                          <a:solidFill>
                            <a:schemeClr val="tx1"/>
                          </a:solidFill>
                          <a:latin typeface="Arial" panose="020B0604020202020204" pitchFamily="34" charset="0"/>
                          <a:ea typeface="굴림" pitchFamily="1" charset="-127"/>
                        </a:defRPr>
                      </a:lvl3pPr>
                      <a:lvl4pPr latinLnBrk="1">
                        <a:buFont typeface="Arial" panose="020B0604020202020204" pitchFamily="34" charset="0"/>
                        <a:defRPr kumimoji="1" sz="1200">
                          <a:solidFill>
                            <a:schemeClr val="tx1"/>
                          </a:solidFill>
                          <a:latin typeface="Arial" panose="020B0604020202020204" pitchFamily="34" charset="0"/>
                          <a:ea typeface="굴림" pitchFamily="1" charset="-127"/>
                        </a:defRPr>
                      </a:lvl4pPr>
                      <a:lvl5pPr latinLnBrk="1">
                        <a:buFont typeface="Arial" panose="020B0604020202020204" pitchFamily="34" charset="0"/>
                        <a:defRPr kumimoji="1" sz="1000">
                          <a:solidFill>
                            <a:schemeClr val="tx1"/>
                          </a:solidFill>
                          <a:latin typeface="Arial" panose="020B0604020202020204" pitchFamily="34" charset="0"/>
                          <a:ea typeface="굴림" pitchFamily="1" charset="-127"/>
                        </a:defRPr>
                      </a:lvl5pPr>
                      <a:lvl6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6pPr>
                      <a:lvl7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7pPr>
                      <a:lvl8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8pPr>
                      <a:lvl9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9pPr>
                    </a:lstStyle>
                    <a:p>
                      <a:pPr marL="0" marR="0" lvl="0" indent="0" algn="l" defTabSz="914400" rtl="0" eaLnBrk="1" fontAlgn="base" latinLnBrk="0" hangingPunct="0">
                        <a:lnSpc>
                          <a:spcPct val="100000"/>
                        </a:lnSpc>
                        <a:spcBef>
                          <a:spcPts val="600"/>
                        </a:spcBef>
                        <a:spcAft>
                          <a:spcPts val="600"/>
                        </a:spcAft>
                        <a:buClrTx/>
                        <a:buSzTx/>
                        <a:buFontTx/>
                        <a:buNone/>
                        <a:tabLst/>
                      </a:pPr>
                      <a:r>
                        <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rPr>
                        <a:t>Any </a:t>
                      </a:r>
                      <a:r>
                        <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rPr>
                        <a:t>one character other than </a:t>
                      </a:r>
                      <a:r>
                        <a:rPr kumimoji="0" lang="en-US" altLang="en-US" sz="2800" b="0" i="0" u="none" strike="noStrike" cap="none" normalizeH="0" baseline="0" dirty="0" smtClean="0">
                          <a:ln>
                            <a:noFill/>
                          </a:ln>
                          <a:solidFill>
                            <a:srgbClr val="0070C0"/>
                          </a:solidFill>
                          <a:effectLst/>
                          <a:latin typeface="Georgia" panose="02040502050405020303" pitchFamily="18" charset="0"/>
                          <a:ea typeface="굴림" pitchFamily="1" charset="-127"/>
                          <a:cs typeface="Times New Roman" panose="02020603050405020304" pitchFamily="18" charset="0"/>
                        </a:rPr>
                        <a:t>x</a:t>
                      </a:r>
                      <a:r>
                        <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rPr>
                        <a:t>, </a:t>
                      </a:r>
                      <a:r>
                        <a:rPr kumimoji="0" lang="en-US" altLang="en-US" sz="2800" b="0" i="0" u="none" strike="noStrike" cap="none" normalizeH="0" baseline="0" dirty="0" smtClean="0">
                          <a:ln>
                            <a:noFill/>
                          </a:ln>
                          <a:solidFill>
                            <a:srgbClr val="0070C0"/>
                          </a:solidFill>
                          <a:effectLst/>
                          <a:latin typeface="Georgia" panose="02040502050405020303" pitchFamily="18" charset="0"/>
                          <a:ea typeface="굴림" pitchFamily="1" charset="-127"/>
                          <a:cs typeface="Times New Roman" panose="02020603050405020304" pitchFamily="18" charset="0"/>
                        </a:rPr>
                        <a:t>y</a:t>
                      </a:r>
                      <a:r>
                        <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rPr>
                        <a:t>, </a:t>
                      </a:r>
                      <a:r>
                        <a:rPr kumimoji="0" lang="en-US" altLang="en-US" sz="2800" b="0" i="0" u="none" strike="noStrike" cap="none" normalizeH="0" baseline="0" dirty="0" smtClean="0">
                          <a:ln>
                            <a:noFill/>
                          </a:ln>
                          <a:solidFill>
                            <a:srgbClr val="0070C0"/>
                          </a:solidFill>
                          <a:effectLst/>
                          <a:latin typeface="Georgia" panose="02040502050405020303" pitchFamily="18" charset="0"/>
                          <a:ea typeface="굴림" pitchFamily="1" charset="-127"/>
                          <a:cs typeface="Times New Roman" panose="02020603050405020304" pitchFamily="18" charset="0"/>
                        </a:rPr>
                        <a:t>^</a:t>
                      </a:r>
                      <a:r>
                        <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rPr>
                        <a:t>,</a:t>
                      </a:r>
                      <a:r>
                        <a:rPr kumimoji="0" lang="en-US" altLang="en-US" sz="2800" b="0" i="0" u="none" strike="noStrike" cap="none" normalizeH="0" baseline="0" dirty="0" smtClean="0">
                          <a:ln>
                            <a:noFill/>
                          </a:ln>
                          <a:solidFill>
                            <a:srgbClr val="0070C0"/>
                          </a:solidFill>
                          <a:effectLst/>
                          <a:latin typeface="Georgia" panose="02040502050405020303" pitchFamily="18" charset="0"/>
                          <a:ea typeface="굴림" pitchFamily="1" charset="-127"/>
                          <a:cs typeface="Times New Roman" panose="02020603050405020304" pitchFamily="18" charset="0"/>
                        </a:rPr>
                        <a:t> $</a:t>
                      </a:r>
                      <a:r>
                        <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rPr>
                        <a:t>, or </a:t>
                      </a:r>
                      <a:r>
                        <a:rPr kumimoji="0" lang="en-US" altLang="en-US" sz="2800" b="0" i="0" u="none" strike="noStrike" cap="none" normalizeH="0" baseline="0" dirty="0" smtClean="0">
                          <a:ln>
                            <a:noFill/>
                          </a:ln>
                          <a:solidFill>
                            <a:srgbClr val="0070C0"/>
                          </a:solidFill>
                          <a:effectLst/>
                          <a:latin typeface="Georgia" panose="02040502050405020303" pitchFamily="18" charset="0"/>
                          <a:ea typeface="굴림" pitchFamily="1" charset="-127"/>
                          <a:cs typeface="Times New Roman" panose="02020603050405020304" pitchFamily="18" charset="0"/>
                        </a:rPr>
                        <a:t>z</a:t>
                      </a:r>
                      <a:endParaRPr kumimoji="0" lang="en-US" altLang="en-US" sz="2800" b="0" i="0" u="none" strike="noStrike" cap="none" normalizeH="0" baseline="0" dirty="0" smtClean="0">
                        <a:ln>
                          <a:noFill/>
                        </a:ln>
                        <a:solidFill>
                          <a:srgbClr val="0070C0"/>
                        </a:solidFill>
                        <a:effectLst/>
                        <a:latin typeface="Georgia" panose="02040502050405020303" pitchFamily="18" charset="0"/>
                        <a:ea typeface="굴림" pitchFamily="1" charset="-127"/>
                        <a:cs typeface="Times New Roman" panose="02020603050405020304" pitchFamily="18"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457200" marR="0" lvl="0" indent="0" algn="l" defTabSz="914400" rtl="0" eaLnBrk="1" fontAlgn="base" latinLnBrk="0" hangingPunct="0">
                        <a:lnSpc>
                          <a:spcPct val="100000"/>
                        </a:lnSpc>
                        <a:spcBef>
                          <a:spcPts val="600"/>
                        </a:spcBef>
                        <a:spcAft>
                          <a:spcPts val="600"/>
                        </a:spcAft>
                        <a:buClrTx/>
                        <a:buSzTx/>
                        <a:buFontTx/>
                        <a:buNone/>
                        <a:tabLst/>
                      </a:pPr>
                      <a:r>
                        <a:rPr kumimoji="0" lang="en-US" altLang="en-US" sz="2800" b="1" i="0" u="none" strike="noStrike" cap="none" normalizeH="0" baseline="0" dirty="0" smtClean="0">
                          <a:ln>
                            <a:noFill/>
                          </a:ln>
                          <a:solidFill>
                            <a:srgbClr val="FF0066"/>
                          </a:solidFill>
                          <a:effectLst/>
                          <a:latin typeface="Courier New" panose="02070309020205020404" pitchFamily="49" charset="0"/>
                          <a:ea typeface="굴림" pitchFamily="1" charset="-127"/>
                          <a:cs typeface="Courier New" panose="02070309020205020404" pitchFamily="49" charset="0"/>
                        </a:rPr>
                        <a:t>[a-z]</a:t>
                      </a:r>
                      <a:endParaRPr kumimoji="0" lang="en-US" altLang="en-US" sz="2800" b="1" i="0" u="none" strike="noStrike" cap="none" normalizeH="0" baseline="0" dirty="0" smtClean="0">
                        <a:ln>
                          <a:noFill/>
                        </a:ln>
                        <a:solidFill>
                          <a:srgbClr val="FF0066"/>
                        </a:solidFill>
                        <a:effectLst/>
                        <a:latin typeface="Courier New" panose="02070309020205020404" pitchFamily="49" charset="0"/>
                        <a:ea typeface="굴림" pitchFamily="1" charset="-127"/>
                        <a:cs typeface="Courier New" panose="02070309020205020404" pitchFamily="49"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0">
                        <a:lnSpc>
                          <a:spcPct val="100000"/>
                        </a:lnSpc>
                        <a:spcBef>
                          <a:spcPts val="600"/>
                        </a:spcBef>
                        <a:spcAft>
                          <a:spcPts val="600"/>
                        </a:spcAft>
                        <a:buClrTx/>
                        <a:buSzTx/>
                        <a:buFontTx/>
                        <a:buNone/>
                        <a:tabLst/>
                        <a:defRPr/>
                      </a:pPr>
                      <a:r>
                        <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rPr>
                        <a:t>Any single character in given range</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457200" marR="0" lvl="0" indent="0" algn="l" defTabSz="914400" rtl="0" eaLnBrk="1" fontAlgn="base" latinLnBrk="0" hangingPunct="0">
                        <a:lnSpc>
                          <a:spcPct val="100000"/>
                        </a:lnSpc>
                        <a:spcBef>
                          <a:spcPts val="600"/>
                        </a:spcBef>
                        <a:spcAft>
                          <a:spcPts val="600"/>
                        </a:spcAft>
                        <a:buClrTx/>
                        <a:buSzTx/>
                        <a:buFontTx/>
                        <a:buNone/>
                        <a:tabLst/>
                        <a:defRPr/>
                      </a:pPr>
                      <a:r>
                        <a:rPr kumimoji="0" lang="en-US" altLang="en-US" sz="2800" b="1" i="0" u="none" strike="noStrike" cap="none" normalizeH="0" baseline="0" dirty="0" smtClean="0">
                          <a:ln>
                            <a:noFill/>
                          </a:ln>
                          <a:solidFill>
                            <a:srgbClr val="FF0066"/>
                          </a:solidFill>
                          <a:effectLst/>
                          <a:latin typeface="Courier New" panose="02070309020205020404" pitchFamily="49" charset="0"/>
                          <a:ea typeface="굴림" pitchFamily="1" charset="-127"/>
                          <a:cs typeface="Courier New" panose="02070309020205020404" pitchFamily="49" charset="0"/>
                        </a:rPr>
                        <a:t>r*</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0">
                        <a:lnSpc>
                          <a:spcPct val="100000"/>
                        </a:lnSpc>
                        <a:spcBef>
                          <a:spcPts val="600"/>
                        </a:spcBef>
                        <a:spcAft>
                          <a:spcPts val="600"/>
                        </a:spcAft>
                        <a:buClrTx/>
                        <a:buSzTx/>
                        <a:buFontTx/>
                        <a:buNone/>
                        <a:tabLst/>
                        <a:defRPr/>
                      </a:pPr>
                      <a:r>
                        <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rPr>
                        <a:t>zero or more occurrences of regex </a:t>
                      </a:r>
                      <a:r>
                        <a:rPr kumimoji="0" lang="en-US" altLang="en-US" sz="2800" b="0" i="0" u="none" strike="noStrike" cap="none" normalizeH="0" baseline="0" dirty="0" smtClean="0">
                          <a:ln>
                            <a:noFill/>
                          </a:ln>
                          <a:solidFill>
                            <a:srgbClr val="0070C0"/>
                          </a:solidFill>
                          <a:effectLst/>
                          <a:latin typeface="Georgia" panose="02040502050405020303" pitchFamily="18" charset="0"/>
                          <a:ea typeface="굴림" pitchFamily="1" charset="-127"/>
                          <a:cs typeface="Times New Roman" panose="02020603050405020304" pitchFamily="18" charset="0"/>
                        </a:rPr>
                        <a:t>r</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457200" marR="0" lvl="0" indent="0" algn="l" defTabSz="914400" rtl="0" eaLnBrk="1" fontAlgn="base" latinLnBrk="0" hangingPunct="0">
                        <a:lnSpc>
                          <a:spcPct val="100000"/>
                        </a:lnSpc>
                        <a:spcBef>
                          <a:spcPts val="600"/>
                        </a:spcBef>
                        <a:spcAft>
                          <a:spcPts val="600"/>
                        </a:spcAft>
                        <a:buClrTx/>
                        <a:buSzTx/>
                        <a:buFontTx/>
                        <a:buNone/>
                        <a:tabLst/>
                        <a:defRPr/>
                      </a:pPr>
                      <a:r>
                        <a:rPr kumimoji="0" lang="en-US" altLang="en-US" sz="2800" b="1" i="0" u="none" strike="noStrike" cap="none" normalizeH="0" baseline="0" dirty="0" smtClean="0">
                          <a:ln>
                            <a:noFill/>
                          </a:ln>
                          <a:solidFill>
                            <a:srgbClr val="FF0066"/>
                          </a:solidFill>
                          <a:effectLst/>
                          <a:latin typeface="Courier New" panose="02070309020205020404" pitchFamily="49" charset="0"/>
                          <a:ea typeface="굴림" pitchFamily="1" charset="-127"/>
                          <a:cs typeface="Courier New" panose="02070309020205020404" pitchFamily="49" charset="0"/>
                        </a:rPr>
                        <a:t>r1r2</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0">
                        <a:lnSpc>
                          <a:spcPct val="100000"/>
                        </a:lnSpc>
                        <a:spcBef>
                          <a:spcPts val="600"/>
                        </a:spcBef>
                        <a:spcAft>
                          <a:spcPts val="600"/>
                        </a:spcAft>
                        <a:buClrTx/>
                        <a:buSzTx/>
                        <a:buFontTx/>
                        <a:buNone/>
                        <a:tabLst/>
                        <a:defRPr/>
                      </a:pPr>
                      <a:r>
                        <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rPr>
                        <a:t>Matches </a:t>
                      </a:r>
                      <a:r>
                        <a:rPr kumimoji="0" lang="en-US" altLang="en-US" sz="2800" b="0" i="0" u="none" strike="noStrike" cap="none" normalizeH="0" baseline="0" dirty="0" smtClean="0">
                          <a:ln>
                            <a:noFill/>
                          </a:ln>
                          <a:solidFill>
                            <a:srgbClr val="0070C0"/>
                          </a:solidFill>
                          <a:effectLst/>
                          <a:latin typeface="Georgia" panose="02040502050405020303" pitchFamily="18" charset="0"/>
                          <a:ea typeface="굴림" pitchFamily="1" charset="-127"/>
                          <a:cs typeface="Times New Roman" panose="02020603050405020304" pitchFamily="18" charset="0"/>
                        </a:rPr>
                        <a:t>r1</a:t>
                      </a:r>
                      <a:r>
                        <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rPr>
                        <a:t> followed by </a:t>
                      </a:r>
                      <a:r>
                        <a:rPr kumimoji="0" lang="en-US" altLang="en-US" sz="2800" b="0" i="0" u="none" strike="noStrike" cap="none" normalizeH="0" baseline="0" dirty="0" smtClean="0">
                          <a:ln>
                            <a:noFill/>
                          </a:ln>
                          <a:solidFill>
                            <a:srgbClr val="0070C0"/>
                          </a:solidFill>
                          <a:effectLst/>
                          <a:latin typeface="Georgia" panose="02040502050405020303" pitchFamily="18" charset="0"/>
                          <a:ea typeface="굴림" pitchFamily="1" charset="-127"/>
                          <a:cs typeface="Times New Roman" panose="02020603050405020304" pitchFamily="18" charset="0"/>
                        </a:rPr>
                        <a:t>r2</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2364362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Regular Expressions</a:t>
            </a:r>
            <a:endParaRPr lang="en-US" sz="4800" dirty="0">
              <a:latin typeface="Georgia" panose="02040502050405020303"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147945488"/>
              </p:ext>
            </p:extLst>
          </p:nvPr>
        </p:nvGraphicFramePr>
        <p:xfrm>
          <a:off x="1524000" y="1405466"/>
          <a:ext cx="9144000" cy="1981182"/>
        </p:xfrm>
        <a:graphic>
          <a:graphicData uri="http://schemas.openxmlformats.org/drawingml/2006/table">
            <a:tbl>
              <a:tblPr firstRow="1" bandRow="1">
                <a:tableStyleId>{5C22544A-7EE6-4342-B048-85BDC9FD1C3A}</a:tableStyleId>
              </a:tblPr>
              <a:tblGrid>
                <a:gridCol w="2571750"/>
                <a:gridCol w="6572250"/>
              </a:tblGrid>
              <a:tr h="370840">
                <a:tc>
                  <a:txBody>
                    <a:bodyPr/>
                    <a:lstStyle>
                      <a:lvl1pPr eaLnBrk="0">
                        <a:defRPr kumimoji="1" sz="1600">
                          <a:solidFill>
                            <a:schemeClr val="tx1"/>
                          </a:solidFill>
                          <a:latin typeface="Arial" panose="020B0604020202020204" pitchFamily="34" charset="0"/>
                          <a:ea typeface="굴림" pitchFamily="1" charset="-127"/>
                        </a:defRPr>
                      </a:lvl1pPr>
                      <a:lvl2pPr latinLnBrk="1">
                        <a:buFont typeface="Arial" panose="020B0604020202020204" pitchFamily="34" charset="0"/>
                        <a:defRPr kumimoji="1" sz="1400">
                          <a:solidFill>
                            <a:schemeClr val="tx1"/>
                          </a:solidFill>
                          <a:latin typeface="Arial" panose="020B0604020202020204" pitchFamily="34" charset="0"/>
                          <a:ea typeface="굴림" pitchFamily="1" charset="-127"/>
                        </a:defRPr>
                      </a:lvl2pPr>
                      <a:lvl3pPr latinLnBrk="1">
                        <a:buFont typeface="Arial" panose="020B0604020202020204" pitchFamily="34" charset="0"/>
                        <a:defRPr kumimoji="1" sz="1200">
                          <a:solidFill>
                            <a:schemeClr val="tx1"/>
                          </a:solidFill>
                          <a:latin typeface="Arial" panose="020B0604020202020204" pitchFamily="34" charset="0"/>
                          <a:ea typeface="굴림" pitchFamily="1" charset="-127"/>
                        </a:defRPr>
                      </a:lvl3pPr>
                      <a:lvl4pPr latinLnBrk="1">
                        <a:buFont typeface="Arial" panose="020B0604020202020204" pitchFamily="34" charset="0"/>
                        <a:defRPr kumimoji="1" sz="1200">
                          <a:solidFill>
                            <a:schemeClr val="tx1"/>
                          </a:solidFill>
                          <a:latin typeface="Arial" panose="020B0604020202020204" pitchFamily="34" charset="0"/>
                          <a:ea typeface="굴림" pitchFamily="1" charset="-127"/>
                        </a:defRPr>
                      </a:lvl4pPr>
                      <a:lvl5pPr latinLnBrk="1">
                        <a:buFont typeface="Arial" panose="020B0604020202020204" pitchFamily="34" charset="0"/>
                        <a:defRPr kumimoji="1" sz="1000">
                          <a:solidFill>
                            <a:schemeClr val="tx1"/>
                          </a:solidFill>
                          <a:latin typeface="Arial" panose="020B0604020202020204" pitchFamily="34" charset="0"/>
                          <a:ea typeface="굴림" pitchFamily="1" charset="-127"/>
                        </a:defRPr>
                      </a:lvl5pPr>
                      <a:lvl6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6pPr>
                      <a:lvl7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7pPr>
                      <a:lvl8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8pPr>
                      <a:lvl9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9pPr>
                    </a:lstStyle>
                    <a:p>
                      <a:pPr marL="457200" marR="0" lvl="0" indent="0" algn="l" defTabSz="914400" rtl="0" eaLnBrk="1" fontAlgn="base" latinLnBrk="0" hangingPunct="1">
                        <a:lnSpc>
                          <a:spcPct val="100000"/>
                        </a:lnSpc>
                        <a:spcBef>
                          <a:spcPts val="600"/>
                        </a:spcBef>
                        <a:spcAft>
                          <a:spcPts val="600"/>
                        </a:spcAft>
                        <a:buClrTx/>
                        <a:buSzTx/>
                        <a:buFontTx/>
                        <a:buNone/>
                        <a:tabLst/>
                      </a:pPr>
                      <a:r>
                        <a:rPr kumimoji="0" lang="en-US" altLang="en-US" sz="2800" b="1" i="0" u="none" strike="noStrike" cap="none" normalizeH="0" baseline="0" dirty="0" smtClean="0">
                          <a:ln>
                            <a:noFill/>
                          </a:ln>
                          <a:solidFill>
                            <a:srgbClr val="FF0066"/>
                          </a:solidFill>
                          <a:effectLst/>
                          <a:latin typeface="Courier New" panose="02070309020205020404" pitchFamily="49" charset="0"/>
                          <a:ea typeface="굴림" pitchFamily="1" charset="-127"/>
                          <a:cs typeface="Courier New" panose="02070309020205020404" pitchFamily="49" charset="0"/>
                        </a:rPr>
                        <a:t>\(r\)</a:t>
                      </a:r>
                      <a:endParaRPr kumimoji="0" lang="en-US" altLang="en-US" sz="2800" b="1" i="0" u="none" strike="noStrike" cap="none" normalizeH="0" baseline="0" dirty="0" smtClean="0">
                        <a:ln>
                          <a:noFill/>
                        </a:ln>
                        <a:solidFill>
                          <a:srgbClr val="FF0066"/>
                        </a:solidFill>
                        <a:effectLst/>
                        <a:latin typeface="Courier New" panose="02070309020205020404" pitchFamily="49" charset="0"/>
                        <a:ea typeface="굴림" pitchFamily="1" charset="-127"/>
                        <a:cs typeface="Courier New" panose="02070309020205020404" pitchFamily="49"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eaLnBrk="0">
                        <a:defRPr kumimoji="1" sz="1600">
                          <a:solidFill>
                            <a:schemeClr val="tx1"/>
                          </a:solidFill>
                          <a:latin typeface="Arial" panose="020B0604020202020204" pitchFamily="34" charset="0"/>
                          <a:ea typeface="굴림" pitchFamily="1" charset="-127"/>
                        </a:defRPr>
                      </a:lvl1pPr>
                      <a:lvl2pPr latinLnBrk="1">
                        <a:buFont typeface="Arial" panose="020B0604020202020204" pitchFamily="34" charset="0"/>
                        <a:defRPr kumimoji="1" sz="1400">
                          <a:solidFill>
                            <a:schemeClr val="tx1"/>
                          </a:solidFill>
                          <a:latin typeface="Arial" panose="020B0604020202020204" pitchFamily="34" charset="0"/>
                          <a:ea typeface="굴림" pitchFamily="1" charset="-127"/>
                        </a:defRPr>
                      </a:lvl2pPr>
                      <a:lvl3pPr latinLnBrk="1">
                        <a:buFont typeface="Arial" panose="020B0604020202020204" pitchFamily="34" charset="0"/>
                        <a:defRPr kumimoji="1" sz="1200">
                          <a:solidFill>
                            <a:schemeClr val="tx1"/>
                          </a:solidFill>
                          <a:latin typeface="Arial" panose="020B0604020202020204" pitchFamily="34" charset="0"/>
                          <a:ea typeface="굴림" pitchFamily="1" charset="-127"/>
                        </a:defRPr>
                      </a:lvl3pPr>
                      <a:lvl4pPr latinLnBrk="1">
                        <a:buFont typeface="Arial" panose="020B0604020202020204" pitchFamily="34" charset="0"/>
                        <a:defRPr kumimoji="1" sz="1200">
                          <a:solidFill>
                            <a:schemeClr val="tx1"/>
                          </a:solidFill>
                          <a:latin typeface="Arial" panose="020B0604020202020204" pitchFamily="34" charset="0"/>
                          <a:ea typeface="굴림" pitchFamily="1" charset="-127"/>
                        </a:defRPr>
                      </a:lvl4pPr>
                      <a:lvl5pPr latinLnBrk="1">
                        <a:buFont typeface="Arial" panose="020B0604020202020204" pitchFamily="34" charset="0"/>
                        <a:defRPr kumimoji="1" sz="1000">
                          <a:solidFill>
                            <a:schemeClr val="tx1"/>
                          </a:solidFill>
                          <a:latin typeface="Arial" panose="020B0604020202020204" pitchFamily="34" charset="0"/>
                          <a:ea typeface="굴림" pitchFamily="1" charset="-127"/>
                        </a:defRPr>
                      </a:lvl5pPr>
                      <a:lvl6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6pPr>
                      <a:lvl7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7pPr>
                      <a:lvl8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8pPr>
                      <a:lvl9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9pPr>
                    </a:lstStyle>
                    <a:p>
                      <a:pPr marL="0" marR="0" lvl="0" indent="0" algn="l" defTabSz="914400" rtl="0" eaLnBrk="1" fontAlgn="base" latinLnBrk="0" hangingPunct="1">
                        <a:lnSpc>
                          <a:spcPct val="100000"/>
                        </a:lnSpc>
                        <a:spcBef>
                          <a:spcPts val="600"/>
                        </a:spcBef>
                        <a:spcAft>
                          <a:spcPts val="600"/>
                        </a:spcAft>
                        <a:buClrTx/>
                        <a:buSzTx/>
                        <a:buFontTx/>
                        <a:buNone/>
                        <a:tabLst/>
                        <a:defRPr/>
                      </a:pPr>
                      <a:r>
                        <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rPr>
                        <a:t>Tagged regular expression, matches </a:t>
                      </a:r>
                      <a:r>
                        <a:rPr kumimoji="0" lang="en-US" altLang="en-US" sz="2800" b="1" i="0" u="none" strike="noStrike" cap="none" normalizeH="0" baseline="0" dirty="0" smtClean="0">
                          <a:ln>
                            <a:noFill/>
                          </a:ln>
                          <a:solidFill>
                            <a:srgbClr val="0070C0"/>
                          </a:solidFill>
                          <a:effectLst/>
                          <a:latin typeface="Courier New" panose="02070309020205020404" pitchFamily="49" charset="0"/>
                          <a:ea typeface="굴림" pitchFamily="1" charset="-127"/>
                          <a:cs typeface="Courier New" panose="02070309020205020404" pitchFamily="49" charset="0"/>
                        </a:rPr>
                        <a:t>r</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lvl1pPr eaLnBrk="0">
                        <a:defRPr kumimoji="1" sz="1600">
                          <a:solidFill>
                            <a:schemeClr val="tx1"/>
                          </a:solidFill>
                          <a:latin typeface="Arial" panose="020B0604020202020204" pitchFamily="34" charset="0"/>
                          <a:ea typeface="굴림" pitchFamily="1" charset="-127"/>
                        </a:defRPr>
                      </a:lvl1pPr>
                      <a:lvl2pPr latinLnBrk="1">
                        <a:buFont typeface="Arial" panose="020B0604020202020204" pitchFamily="34" charset="0"/>
                        <a:defRPr kumimoji="1" sz="1400">
                          <a:solidFill>
                            <a:schemeClr val="tx1"/>
                          </a:solidFill>
                          <a:latin typeface="Arial" panose="020B0604020202020204" pitchFamily="34" charset="0"/>
                          <a:ea typeface="굴림" pitchFamily="1" charset="-127"/>
                        </a:defRPr>
                      </a:lvl2pPr>
                      <a:lvl3pPr latinLnBrk="1">
                        <a:buFont typeface="Arial" panose="020B0604020202020204" pitchFamily="34" charset="0"/>
                        <a:defRPr kumimoji="1" sz="1200">
                          <a:solidFill>
                            <a:schemeClr val="tx1"/>
                          </a:solidFill>
                          <a:latin typeface="Arial" panose="020B0604020202020204" pitchFamily="34" charset="0"/>
                          <a:ea typeface="굴림" pitchFamily="1" charset="-127"/>
                        </a:defRPr>
                      </a:lvl3pPr>
                      <a:lvl4pPr latinLnBrk="1">
                        <a:buFont typeface="Arial" panose="020B0604020202020204" pitchFamily="34" charset="0"/>
                        <a:defRPr kumimoji="1" sz="1200">
                          <a:solidFill>
                            <a:schemeClr val="tx1"/>
                          </a:solidFill>
                          <a:latin typeface="Arial" panose="020B0604020202020204" pitchFamily="34" charset="0"/>
                          <a:ea typeface="굴림" pitchFamily="1" charset="-127"/>
                        </a:defRPr>
                      </a:lvl4pPr>
                      <a:lvl5pPr latinLnBrk="1">
                        <a:buFont typeface="Arial" panose="020B0604020202020204" pitchFamily="34" charset="0"/>
                        <a:defRPr kumimoji="1" sz="1000">
                          <a:solidFill>
                            <a:schemeClr val="tx1"/>
                          </a:solidFill>
                          <a:latin typeface="Arial" panose="020B0604020202020204" pitchFamily="34" charset="0"/>
                          <a:ea typeface="굴림" pitchFamily="1" charset="-127"/>
                        </a:defRPr>
                      </a:lvl5pPr>
                      <a:lvl6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6pPr>
                      <a:lvl7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7pPr>
                      <a:lvl8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8pPr>
                      <a:lvl9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9pPr>
                    </a:lstStyle>
                    <a:p>
                      <a:pPr marL="457200" marR="0" lvl="0" indent="0" algn="l" defTabSz="914400" rtl="0" eaLnBrk="1" fontAlgn="base" latinLnBrk="0" hangingPunct="0">
                        <a:lnSpc>
                          <a:spcPct val="100000"/>
                        </a:lnSpc>
                        <a:spcBef>
                          <a:spcPts val="600"/>
                        </a:spcBef>
                        <a:spcAft>
                          <a:spcPts val="600"/>
                        </a:spcAft>
                        <a:buClrTx/>
                        <a:buSzTx/>
                        <a:buFontTx/>
                        <a:buNone/>
                        <a:tabLst/>
                      </a:pPr>
                      <a:r>
                        <a:rPr kumimoji="0" lang="en-US" altLang="en-US" sz="2800" b="1" i="0" u="none" strike="noStrike" cap="none" normalizeH="0" baseline="0" dirty="0" smtClean="0">
                          <a:ln>
                            <a:noFill/>
                          </a:ln>
                          <a:solidFill>
                            <a:srgbClr val="FF0066"/>
                          </a:solidFill>
                          <a:effectLst/>
                          <a:latin typeface="Courier New" panose="02070309020205020404" pitchFamily="49" charset="0"/>
                          <a:ea typeface="굴림" pitchFamily="1" charset="-127"/>
                          <a:cs typeface="Courier New" panose="02070309020205020404" pitchFamily="49" charset="0"/>
                        </a:rPr>
                        <a:t>\n</a:t>
                      </a:r>
                      <a:endParaRPr kumimoji="0" lang="en-US" altLang="en-US" sz="2800" b="1" i="0" u="none" strike="noStrike" cap="none" normalizeH="0" baseline="0" dirty="0" smtClean="0">
                        <a:ln>
                          <a:noFill/>
                        </a:ln>
                        <a:solidFill>
                          <a:srgbClr val="FF0066"/>
                        </a:solidFill>
                        <a:effectLst/>
                        <a:latin typeface="Courier New" panose="02070309020205020404" pitchFamily="49" charset="0"/>
                        <a:ea typeface="굴림" pitchFamily="1" charset="-127"/>
                        <a:cs typeface="Courier New" panose="02070309020205020404" pitchFamily="49"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eaLnBrk="0">
                        <a:defRPr kumimoji="1" sz="1600">
                          <a:solidFill>
                            <a:schemeClr val="tx1"/>
                          </a:solidFill>
                          <a:latin typeface="Arial" panose="020B0604020202020204" pitchFamily="34" charset="0"/>
                          <a:ea typeface="굴림" pitchFamily="1" charset="-127"/>
                        </a:defRPr>
                      </a:lvl1pPr>
                      <a:lvl2pPr latinLnBrk="1">
                        <a:buFont typeface="Arial" panose="020B0604020202020204" pitchFamily="34" charset="0"/>
                        <a:defRPr kumimoji="1" sz="1400">
                          <a:solidFill>
                            <a:schemeClr val="tx1"/>
                          </a:solidFill>
                          <a:latin typeface="Arial" panose="020B0604020202020204" pitchFamily="34" charset="0"/>
                          <a:ea typeface="굴림" pitchFamily="1" charset="-127"/>
                        </a:defRPr>
                      </a:lvl2pPr>
                      <a:lvl3pPr latinLnBrk="1">
                        <a:buFont typeface="Arial" panose="020B0604020202020204" pitchFamily="34" charset="0"/>
                        <a:defRPr kumimoji="1" sz="1200">
                          <a:solidFill>
                            <a:schemeClr val="tx1"/>
                          </a:solidFill>
                          <a:latin typeface="Arial" panose="020B0604020202020204" pitchFamily="34" charset="0"/>
                          <a:ea typeface="굴림" pitchFamily="1" charset="-127"/>
                        </a:defRPr>
                      </a:lvl3pPr>
                      <a:lvl4pPr latinLnBrk="1">
                        <a:buFont typeface="Arial" panose="020B0604020202020204" pitchFamily="34" charset="0"/>
                        <a:defRPr kumimoji="1" sz="1200">
                          <a:solidFill>
                            <a:schemeClr val="tx1"/>
                          </a:solidFill>
                          <a:latin typeface="Arial" panose="020B0604020202020204" pitchFamily="34" charset="0"/>
                          <a:ea typeface="굴림" pitchFamily="1" charset="-127"/>
                        </a:defRPr>
                      </a:lvl4pPr>
                      <a:lvl5pPr latinLnBrk="1">
                        <a:buFont typeface="Arial" panose="020B0604020202020204" pitchFamily="34" charset="0"/>
                        <a:defRPr kumimoji="1" sz="1000">
                          <a:solidFill>
                            <a:schemeClr val="tx1"/>
                          </a:solidFill>
                          <a:latin typeface="Arial" panose="020B0604020202020204" pitchFamily="34" charset="0"/>
                          <a:ea typeface="굴림" pitchFamily="1" charset="-127"/>
                        </a:defRPr>
                      </a:lvl5pPr>
                      <a:lvl6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6pPr>
                      <a:lvl7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7pPr>
                      <a:lvl8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8pPr>
                      <a:lvl9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9pPr>
                    </a:lstStyle>
                    <a:p>
                      <a:pPr marL="0" marR="0" lvl="0" indent="0" algn="l" defTabSz="914400" rtl="0" eaLnBrk="1" fontAlgn="base" latinLnBrk="0" hangingPunct="0">
                        <a:lnSpc>
                          <a:spcPct val="100000"/>
                        </a:lnSpc>
                        <a:spcBef>
                          <a:spcPts val="600"/>
                        </a:spcBef>
                        <a:spcAft>
                          <a:spcPts val="600"/>
                        </a:spcAft>
                        <a:buClrTx/>
                        <a:buSzTx/>
                        <a:buFontTx/>
                        <a:buNone/>
                        <a:tabLst/>
                      </a:pPr>
                      <a:r>
                        <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rPr>
                        <a:t>Set to what matched the nth tagged expression (</a:t>
                      </a:r>
                      <a:r>
                        <a:rPr kumimoji="0" lang="en-US" altLang="en-US" sz="2800" b="1" i="0" u="none" strike="noStrike" cap="none" normalizeH="0" baseline="0" dirty="0" smtClean="0">
                          <a:ln>
                            <a:noFill/>
                          </a:ln>
                          <a:solidFill>
                            <a:srgbClr val="0070C0"/>
                          </a:solidFill>
                          <a:effectLst/>
                          <a:latin typeface="Courier New" panose="02070309020205020404" pitchFamily="49" charset="0"/>
                          <a:ea typeface="굴림" pitchFamily="1" charset="-127"/>
                          <a:cs typeface="Courier New" panose="02070309020205020404" pitchFamily="49" charset="0"/>
                        </a:rPr>
                        <a:t>n = 1-9</a:t>
                      </a:r>
                      <a:r>
                        <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rPr>
                        <a:t>)</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lvl1pPr eaLnBrk="0">
                        <a:defRPr kumimoji="1" sz="1600">
                          <a:solidFill>
                            <a:schemeClr val="tx1"/>
                          </a:solidFill>
                          <a:latin typeface="Arial" panose="020B0604020202020204" pitchFamily="34" charset="0"/>
                          <a:ea typeface="굴림" pitchFamily="1" charset="-127"/>
                        </a:defRPr>
                      </a:lvl1pPr>
                      <a:lvl2pPr latinLnBrk="1">
                        <a:buFont typeface="Arial" panose="020B0604020202020204" pitchFamily="34" charset="0"/>
                        <a:defRPr kumimoji="1" sz="1400">
                          <a:solidFill>
                            <a:schemeClr val="tx1"/>
                          </a:solidFill>
                          <a:latin typeface="Arial" panose="020B0604020202020204" pitchFamily="34" charset="0"/>
                          <a:ea typeface="굴림" pitchFamily="1" charset="-127"/>
                        </a:defRPr>
                      </a:lvl2pPr>
                      <a:lvl3pPr latinLnBrk="1">
                        <a:buFont typeface="Arial" panose="020B0604020202020204" pitchFamily="34" charset="0"/>
                        <a:defRPr kumimoji="1" sz="1200">
                          <a:solidFill>
                            <a:schemeClr val="tx1"/>
                          </a:solidFill>
                          <a:latin typeface="Arial" panose="020B0604020202020204" pitchFamily="34" charset="0"/>
                          <a:ea typeface="굴림" pitchFamily="1" charset="-127"/>
                        </a:defRPr>
                      </a:lvl3pPr>
                      <a:lvl4pPr latinLnBrk="1">
                        <a:buFont typeface="Arial" panose="020B0604020202020204" pitchFamily="34" charset="0"/>
                        <a:defRPr kumimoji="1" sz="1200">
                          <a:solidFill>
                            <a:schemeClr val="tx1"/>
                          </a:solidFill>
                          <a:latin typeface="Arial" panose="020B0604020202020204" pitchFamily="34" charset="0"/>
                          <a:ea typeface="굴림" pitchFamily="1" charset="-127"/>
                        </a:defRPr>
                      </a:lvl4pPr>
                      <a:lvl5pPr latinLnBrk="1">
                        <a:buFont typeface="Arial" panose="020B0604020202020204" pitchFamily="34" charset="0"/>
                        <a:defRPr kumimoji="1" sz="1000">
                          <a:solidFill>
                            <a:schemeClr val="tx1"/>
                          </a:solidFill>
                          <a:latin typeface="Arial" panose="020B0604020202020204" pitchFamily="34" charset="0"/>
                          <a:ea typeface="굴림" pitchFamily="1" charset="-127"/>
                        </a:defRPr>
                      </a:lvl5pPr>
                      <a:lvl6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6pPr>
                      <a:lvl7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7pPr>
                      <a:lvl8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8pPr>
                      <a:lvl9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9pPr>
                    </a:lstStyle>
                    <a:p>
                      <a:pPr marL="457200" marR="0" lvl="0" indent="0" algn="l" defTabSz="914400" rtl="0" eaLnBrk="1" fontAlgn="base" latinLnBrk="0" hangingPunct="0">
                        <a:lnSpc>
                          <a:spcPct val="100000"/>
                        </a:lnSpc>
                        <a:spcBef>
                          <a:spcPts val="600"/>
                        </a:spcBef>
                        <a:spcAft>
                          <a:spcPts val="600"/>
                        </a:spcAft>
                        <a:buClrTx/>
                        <a:buSzTx/>
                        <a:buFontTx/>
                        <a:buNone/>
                        <a:tabLst/>
                      </a:pPr>
                      <a:r>
                        <a:rPr kumimoji="0" lang="en-US" altLang="en-US" sz="2800" b="1" i="0" u="none" strike="noStrike" cap="none" normalizeH="0" baseline="0" dirty="0" smtClean="0">
                          <a:ln>
                            <a:noFill/>
                          </a:ln>
                          <a:solidFill>
                            <a:srgbClr val="FF0066"/>
                          </a:solidFill>
                          <a:effectLst/>
                          <a:latin typeface="Courier New" panose="02070309020205020404" pitchFamily="49" charset="0"/>
                          <a:ea typeface="굴림" pitchFamily="1" charset="-127"/>
                          <a:cs typeface="Courier New" panose="02070309020205020404" pitchFamily="49" charset="0"/>
                        </a:rPr>
                        <a:t>\{</a:t>
                      </a:r>
                      <a:r>
                        <a:rPr kumimoji="0" lang="en-US" altLang="en-US" sz="2800" b="1" i="0" u="none" strike="noStrike" cap="none" normalizeH="0" baseline="0" dirty="0" err="1" smtClean="0">
                          <a:ln>
                            <a:noFill/>
                          </a:ln>
                          <a:solidFill>
                            <a:srgbClr val="FF0066"/>
                          </a:solidFill>
                          <a:effectLst/>
                          <a:latin typeface="Courier New" panose="02070309020205020404" pitchFamily="49" charset="0"/>
                          <a:ea typeface="굴림" pitchFamily="1" charset="-127"/>
                          <a:cs typeface="Courier New" panose="02070309020205020404" pitchFamily="49" charset="0"/>
                        </a:rPr>
                        <a:t>n,m</a:t>
                      </a:r>
                      <a:r>
                        <a:rPr kumimoji="0" lang="en-US" altLang="en-US" sz="2800" b="1" i="0" u="none" strike="noStrike" cap="none" normalizeH="0" baseline="0" dirty="0" smtClean="0">
                          <a:ln>
                            <a:noFill/>
                          </a:ln>
                          <a:solidFill>
                            <a:srgbClr val="FF0066"/>
                          </a:solidFill>
                          <a:effectLst/>
                          <a:latin typeface="Courier New" panose="02070309020205020404" pitchFamily="49" charset="0"/>
                          <a:ea typeface="굴림" pitchFamily="1" charset="-127"/>
                          <a:cs typeface="Courier New" panose="02070309020205020404" pitchFamily="49" charset="0"/>
                        </a:rPr>
                        <a:t>\}</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eaLnBrk="0">
                        <a:defRPr kumimoji="1" sz="1600">
                          <a:solidFill>
                            <a:schemeClr val="tx1"/>
                          </a:solidFill>
                          <a:latin typeface="Arial" panose="020B0604020202020204" pitchFamily="34" charset="0"/>
                          <a:ea typeface="굴림" pitchFamily="1" charset="-127"/>
                        </a:defRPr>
                      </a:lvl1pPr>
                      <a:lvl2pPr latinLnBrk="1">
                        <a:buFont typeface="Arial" panose="020B0604020202020204" pitchFamily="34" charset="0"/>
                        <a:defRPr kumimoji="1" sz="1400">
                          <a:solidFill>
                            <a:schemeClr val="tx1"/>
                          </a:solidFill>
                          <a:latin typeface="Arial" panose="020B0604020202020204" pitchFamily="34" charset="0"/>
                          <a:ea typeface="굴림" pitchFamily="1" charset="-127"/>
                        </a:defRPr>
                      </a:lvl2pPr>
                      <a:lvl3pPr latinLnBrk="1">
                        <a:buFont typeface="Arial" panose="020B0604020202020204" pitchFamily="34" charset="0"/>
                        <a:defRPr kumimoji="1" sz="1200">
                          <a:solidFill>
                            <a:schemeClr val="tx1"/>
                          </a:solidFill>
                          <a:latin typeface="Arial" panose="020B0604020202020204" pitchFamily="34" charset="0"/>
                          <a:ea typeface="굴림" pitchFamily="1" charset="-127"/>
                        </a:defRPr>
                      </a:lvl3pPr>
                      <a:lvl4pPr latinLnBrk="1">
                        <a:buFont typeface="Arial" panose="020B0604020202020204" pitchFamily="34" charset="0"/>
                        <a:defRPr kumimoji="1" sz="1200">
                          <a:solidFill>
                            <a:schemeClr val="tx1"/>
                          </a:solidFill>
                          <a:latin typeface="Arial" panose="020B0604020202020204" pitchFamily="34" charset="0"/>
                          <a:ea typeface="굴림" pitchFamily="1" charset="-127"/>
                        </a:defRPr>
                      </a:lvl4pPr>
                      <a:lvl5pPr latinLnBrk="1">
                        <a:buFont typeface="Arial" panose="020B0604020202020204" pitchFamily="34" charset="0"/>
                        <a:defRPr kumimoji="1" sz="1000">
                          <a:solidFill>
                            <a:schemeClr val="tx1"/>
                          </a:solidFill>
                          <a:latin typeface="Arial" panose="020B0604020202020204" pitchFamily="34" charset="0"/>
                          <a:ea typeface="굴림" pitchFamily="1" charset="-127"/>
                        </a:defRPr>
                      </a:lvl5pPr>
                      <a:lvl6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6pPr>
                      <a:lvl7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7pPr>
                      <a:lvl8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8pPr>
                      <a:lvl9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9pPr>
                    </a:lstStyle>
                    <a:p>
                      <a:pPr marL="0" marR="0" lvl="0" indent="0" algn="l" defTabSz="914400" rtl="0" eaLnBrk="1" fontAlgn="base" latinLnBrk="0" hangingPunct="0">
                        <a:lnSpc>
                          <a:spcPct val="100000"/>
                        </a:lnSpc>
                        <a:spcBef>
                          <a:spcPts val="600"/>
                        </a:spcBef>
                        <a:spcAft>
                          <a:spcPts val="600"/>
                        </a:spcAft>
                        <a:buClrTx/>
                        <a:buSzTx/>
                        <a:buFontTx/>
                        <a:buNone/>
                        <a:tabLst/>
                      </a:pPr>
                      <a:r>
                        <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rPr>
                        <a:t>Repetition</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3663315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Regular Expressions</a:t>
            </a:r>
            <a:endParaRPr lang="en-US" sz="4800" dirty="0">
              <a:latin typeface="Georgia" panose="02040502050405020303"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365572316"/>
              </p:ext>
            </p:extLst>
          </p:nvPr>
        </p:nvGraphicFramePr>
        <p:xfrm>
          <a:off x="1524000" y="1405466"/>
          <a:ext cx="9144000" cy="4541502"/>
        </p:xfrm>
        <a:graphic>
          <a:graphicData uri="http://schemas.openxmlformats.org/drawingml/2006/table">
            <a:tbl>
              <a:tblPr firstRow="1" bandRow="1">
                <a:tableStyleId>{5C22544A-7EE6-4342-B048-85BDC9FD1C3A}</a:tableStyleId>
              </a:tblPr>
              <a:tblGrid>
                <a:gridCol w="2571750"/>
                <a:gridCol w="6572250"/>
              </a:tblGrid>
              <a:tr h="370840">
                <a:tc>
                  <a:txBody>
                    <a:bodyPr/>
                    <a:lstStyle>
                      <a:lvl1pPr eaLnBrk="0">
                        <a:defRPr kumimoji="1" sz="1600">
                          <a:solidFill>
                            <a:schemeClr val="tx1"/>
                          </a:solidFill>
                          <a:latin typeface="Arial" panose="020B0604020202020204" pitchFamily="34" charset="0"/>
                          <a:ea typeface="굴림" pitchFamily="1" charset="-127"/>
                        </a:defRPr>
                      </a:lvl1pPr>
                      <a:lvl2pPr latinLnBrk="1">
                        <a:buFont typeface="Arial" panose="020B0604020202020204" pitchFamily="34" charset="0"/>
                        <a:defRPr kumimoji="1" sz="1400">
                          <a:solidFill>
                            <a:schemeClr val="tx1"/>
                          </a:solidFill>
                          <a:latin typeface="Arial" panose="020B0604020202020204" pitchFamily="34" charset="0"/>
                          <a:ea typeface="굴림" pitchFamily="1" charset="-127"/>
                        </a:defRPr>
                      </a:lvl2pPr>
                      <a:lvl3pPr latinLnBrk="1">
                        <a:buFont typeface="Arial" panose="020B0604020202020204" pitchFamily="34" charset="0"/>
                        <a:defRPr kumimoji="1" sz="1200">
                          <a:solidFill>
                            <a:schemeClr val="tx1"/>
                          </a:solidFill>
                          <a:latin typeface="Arial" panose="020B0604020202020204" pitchFamily="34" charset="0"/>
                          <a:ea typeface="굴림" pitchFamily="1" charset="-127"/>
                        </a:defRPr>
                      </a:lvl3pPr>
                      <a:lvl4pPr latinLnBrk="1">
                        <a:buFont typeface="Arial" panose="020B0604020202020204" pitchFamily="34" charset="0"/>
                        <a:defRPr kumimoji="1" sz="1200">
                          <a:solidFill>
                            <a:schemeClr val="tx1"/>
                          </a:solidFill>
                          <a:latin typeface="Arial" panose="020B0604020202020204" pitchFamily="34" charset="0"/>
                          <a:ea typeface="굴림" pitchFamily="1" charset="-127"/>
                        </a:defRPr>
                      </a:lvl4pPr>
                      <a:lvl5pPr latinLnBrk="1">
                        <a:buFont typeface="Arial" panose="020B0604020202020204" pitchFamily="34" charset="0"/>
                        <a:defRPr kumimoji="1" sz="1000">
                          <a:solidFill>
                            <a:schemeClr val="tx1"/>
                          </a:solidFill>
                          <a:latin typeface="Arial" panose="020B0604020202020204" pitchFamily="34" charset="0"/>
                          <a:ea typeface="굴림" pitchFamily="1" charset="-127"/>
                        </a:defRPr>
                      </a:lvl5pPr>
                      <a:lvl6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6pPr>
                      <a:lvl7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7pPr>
                      <a:lvl8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8pPr>
                      <a:lvl9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9pPr>
                    </a:lstStyle>
                    <a:p>
                      <a:pPr marL="457200" marR="0" lvl="0" indent="0" algn="l" defTabSz="914400" rtl="0" eaLnBrk="1" fontAlgn="base" latinLnBrk="0" hangingPunct="1">
                        <a:lnSpc>
                          <a:spcPct val="100000"/>
                        </a:lnSpc>
                        <a:spcBef>
                          <a:spcPts val="600"/>
                        </a:spcBef>
                        <a:spcAft>
                          <a:spcPts val="600"/>
                        </a:spcAft>
                        <a:buClrTx/>
                        <a:buSzTx/>
                        <a:buFontTx/>
                        <a:buNone/>
                        <a:tabLst/>
                      </a:pPr>
                      <a:r>
                        <a:rPr kumimoji="0" lang="en-US" altLang="en-US" sz="2800" b="1" i="0" u="none" strike="noStrike" cap="none" normalizeH="0" baseline="0" dirty="0" smtClean="0">
                          <a:ln>
                            <a:noFill/>
                          </a:ln>
                          <a:solidFill>
                            <a:srgbClr val="FF0066"/>
                          </a:solidFill>
                          <a:effectLst/>
                          <a:latin typeface="Courier New" panose="02070309020205020404" pitchFamily="49" charset="0"/>
                          <a:ea typeface="굴림" pitchFamily="1" charset="-127"/>
                          <a:cs typeface="Courier New" panose="02070309020205020404" pitchFamily="49" charset="0"/>
                        </a:rPr>
                        <a:t>\b</a:t>
                      </a:r>
                      <a:endParaRPr kumimoji="0" lang="en-US" altLang="en-US" sz="2800" b="1" i="0" u="none" strike="noStrike" cap="none" normalizeH="0" baseline="0" dirty="0" smtClean="0">
                        <a:ln>
                          <a:noFill/>
                        </a:ln>
                        <a:solidFill>
                          <a:srgbClr val="FF0066"/>
                        </a:solidFill>
                        <a:effectLst/>
                        <a:latin typeface="Courier New" panose="02070309020205020404" pitchFamily="49" charset="0"/>
                        <a:ea typeface="굴림" pitchFamily="1" charset="-127"/>
                        <a:cs typeface="Courier New" panose="02070309020205020404" pitchFamily="49"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eaLnBrk="0">
                        <a:defRPr kumimoji="1" sz="1600">
                          <a:solidFill>
                            <a:schemeClr val="tx1"/>
                          </a:solidFill>
                          <a:latin typeface="Arial" panose="020B0604020202020204" pitchFamily="34" charset="0"/>
                          <a:ea typeface="굴림" pitchFamily="1" charset="-127"/>
                        </a:defRPr>
                      </a:lvl1pPr>
                      <a:lvl2pPr latinLnBrk="1">
                        <a:buFont typeface="Arial" panose="020B0604020202020204" pitchFamily="34" charset="0"/>
                        <a:defRPr kumimoji="1" sz="1400">
                          <a:solidFill>
                            <a:schemeClr val="tx1"/>
                          </a:solidFill>
                          <a:latin typeface="Arial" panose="020B0604020202020204" pitchFamily="34" charset="0"/>
                          <a:ea typeface="굴림" pitchFamily="1" charset="-127"/>
                        </a:defRPr>
                      </a:lvl2pPr>
                      <a:lvl3pPr latinLnBrk="1">
                        <a:buFont typeface="Arial" panose="020B0604020202020204" pitchFamily="34" charset="0"/>
                        <a:defRPr kumimoji="1" sz="1200">
                          <a:solidFill>
                            <a:schemeClr val="tx1"/>
                          </a:solidFill>
                          <a:latin typeface="Arial" panose="020B0604020202020204" pitchFamily="34" charset="0"/>
                          <a:ea typeface="굴림" pitchFamily="1" charset="-127"/>
                        </a:defRPr>
                      </a:lvl3pPr>
                      <a:lvl4pPr latinLnBrk="1">
                        <a:buFont typeface="Arial" panose="020B0604020202020204" pitchFamily="34" charset="0"/>
                        <a:defRPr kumimoji="1" sz="1200">
                          <a:solidFill>
                            <a:schemeClr val="tx1"/>
                          </a:solidFill>
                          <a:latin typeface="Arial" panose="020B0604020202020204" pitchFamily="34" charset="0"/>
                          <a:ea typeface="굴림" pitchFamily="1" charset="-127"/>
                        </a:defRPr>
                      </a:lvl4pPr>
                      <a:lvl5pPr latinLnBrk="1">
                        <a:buFont typeface="Arial" panose="020B0604020202020204" pitchFamily="34" charset="0"/>
                        <a:defRPr kumimoji="1" sz="1000">
                          <a:solidFill>
                            <a:schemeClr val="tx1"/>
                          </a:solidFill>
                          <a:latin typeface="Arial" panose="020B0604020202020204" pitchFamily="34" charset="0"/>
                          <a:ea typeface="굴림" pitchFamily="1" charset="-127"/>
                        </a:defRPr>
                      </a:lvl5pPr>
                      <a:lvl6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6pPr>
                      <a:lvl7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7pPr>
                      <a:lvl8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8pPr>
                      <a:lvl9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9pPr>
                    </a:lstStyle>
                    <a:p>
                      <a:pPr marL="0" marR="0" lvl="0" indent="0" algn="l" defTabSz="914400" rtl="0" eaLnBrk="1" fontAlgn="base" latinLnBrk="0" hangingPunct="0">
                        <a:lnSpc>
                          <a:spcPct val="100000"/>
                        </a:lnSpc>
                        <a:spcBef>
                          <a:spcPts val="600"/>
                        </a:spcBef>
                        <a:spcAft>
                          <a:spcPts val="600"/>
                        </a:spcAft>
                        <a:buClrTx/>
                        <a:buSzTx/>
                        <a:buFontTx/>
                        <a:buNone/>
                        <a:tabLst/>
                      </a:pPr>
                      <a:r>
                        <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rPr>
                        <a:t>Matches a word boundary, that is, the position between a word and a space. For example, </a:t>
                      </a:r>
                      <a:r>
                        <a:rPr kumimoji="0" lang="en-US" altLang="en-US" sz="2800" b="0" i="0" u="none" strike="noStrike" cap="none" normalizeH="0" baseline="0" dirty="0" err="1" smtClean="0">
                          <a:ln>
                            <a:noFill/>
                          </a:ln>
                          <a:solidFill>
                            <a:schemeClr val="tx1"/>
                          </a:solidFill>
                          <a:effectLst/>
                          <a:latin typeface="Georgia" panose="02040502050405020303" pitchFamily="18" charset="0"/>
                          <a:ea typeface="굴림" pitchFamily="1" charset="-127"/>
                          <a:cs typeface="Times New Roman" panose="02020603050405020304" pitchFamily="18" charset="0"/>
                        </a:rPr>
                        <a:t>er</a:t>
                      </a:r>
                      <a:r>
                        <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rPr>
                        <a:t>\b matches the </a:t>
                      </a:r>
                      <a:r>
                        <a:rPr kumimoji="0" lang="en-US" altLang="en-US" sz="2800" b="0" i="0" u="none" strike="noStrike" cap="none" normalizeH="0" baseline="0" dirty="0" err="1" smtClean="0">
                          <a:ln>
                            <a:noFill/>
                          </a:ln>
                          <a:solidFill>
                            <a:schemeClr val="tx1"/>
                          </a:solidFill>
                          <a:effectLst/>
                          <a:latin typeface="Georgia" panose="02040502050405020303" pitchFamily="18" charset="0"/>
                          <a:ea typeface="굴림" pitchFamily="1" charset="-127"/>
                          <a:cs typeface="Times New Roman" panose="02020603050405020304" pitchFamily="18" charset="0"/>
                        </a:rPr>
                        <a:t>er</a:t>
                      </a:r>
                      <a:r>
                        <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rPr>
                        <a:t> in "never" but not the </a:t>
                      </a:r>
                      <a:r>
                        <a:rPr kumimoji="0" lang="en-US" altLang="en-US" sz="2800" b="0" i="0" u="none" strike="noStrike" cap="none" normalizeH="0" baseline="0" dirty="0" err="1" smtClean="0">
                          <a:ln>
                            <a:noFill/>
                          </a:ln>
                          <a:solidFill>
                            <a:schemeClr val="tx1"/>
                          </a:solidFill>
                          <a:effectLst/>
                          <a:latin typeface="Georgia" panose="02040502050405020303" pitchFamily="18" charset="0"/>
                          <a:ea typeface="굴림" pitchFamily="1" charset="-127"/>
                          <a:cs typeface="Times New Roman" panose="02020603050405020304" pitchFamily="18" charset="0"/>
                        </a:rPr>
                        <a:t>er</a:t>
                      </a:r>
                      <a:r>
                        <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rPr>
                        <a:t> in verb.</a:t>
                      </a:r>
                      <a:endPar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lvl1pPr eaLnBrk="0">
                        <a:defRPr kumimoji="1" sz="1600">
                          <a:solidFill>
                            <a:schemeClr val="tx1"/>
                          </a:solidFill>
                          <a:latin typeface="Arial" panose="020B0604020202020204" pitchFamily="34" charset="0"/>
                          <a:ea typeface="굴림" pitchFamily="1" charset="-127"/>
                        </a:defRPr>
                      </a:lvl1pPr>
                      <a:lvl2pPr latinLnBrk="1">
                        <a:buFont typeface="Arial" panose="020B0604020202020204" pitchFamily="34" charset="0"/>
                        <a:defRPr kumimoji="1" sz="1400">
                          <a:solidFill>
                            <a:schemeClr val="tx1"/>
                          </a:solidFill>
                          <a:latin typeface="Arial" panose="020B0604020202020204" pitchFamily="34" charset="0"/>
                          <a:ea typeface="굴림" pitchFamily="1" charset="-127"/>
                        </a:defRPr>
                      </a:lvl2pPr>
                      <a:lvl3pPr latinLnBrk="1">
                        <a:buFont typeface="Arial" panose="020B0604020202020204" pitchFamily="34" charset="0"/>
                        <a:defRPr kumimoji="1" sz="1200">
                          <a:solidFill>
                            <a:schemeClr val="tx1"/>
                          </a:solidFill>
                          <a:latin typeface="Arial" panose="020B0604020202020204" pitchFamily="34" charset="0"/>
                          <a:ea typeface="굴림" pitchFamily="1" charset="-127"/>
                        </a:defRPr>
                      </a:lvl3pPr>
                      <a:lvl4pPr latinLnBrk="1">
                        <a:buFont typeface="Arial" panose="020B0604020202020204" pitchFamily="34" charset="0"/>
                        <a:defRPr kumimoji="1" sz="1200">
                          <a:solidFill>
                            <a:schemeClr val="tx1"/>
                          </a:solidFill>
                          <a:latin typeface="Arial" panose="020B0604020202020204" pitchFamily="34" charset="0"/>
                          <a:ea typeface="굴림" pitchFamily="1" charset="-127"/>
                        </a:defRPr>
                      </a:lvl4pPr>
                      <a:lvl5pPr latinLnBrk="1">
                        <a:buFont typeface="Arial" panose="020B0604020202020204" pitchFamily="34" charset="0"/>
                        <a:defRPr kumimoji="1" sz="1000">
                          <a:solidFill>
                            <a:schemeClr val="tx1"/>
                          </a:solidFill>
                          <a:latin typeface="Arial" panose="020B0604020202020204" pitchFamily="34" charset="0"/>
                          <a:ea typeface="굴림" pitchFamily="1" charset="-127"/>
                        </a:defRPr>
                      </a:lvl5pPr>
                      <a:lvl6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6pPr>
                      <a:lvl7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7pPr>
                      <a:lvl8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8pPr>
                      <a:lvl9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9pPr>
                    </a:lstStyle>
                    <a:p>
                      <a:pPr marL="457200" marR="0" lvl="0" indent="0" algn="l" defTabSz="914400" rtl="0" eaLnBrk="1" fontAlgn="base" latinLnBrk="0" hangingPunct="0">
                        <a:lnSpc>
                          <a:spcPct val="100000"/>
                        </a:lnSpc>
                        <a:spcBef>
                          <a:spcPts val="600"/>
                        </a:spcBef>
                        <a:spcAft>
                          <a:spcPts val="600"/>
                        </a:spcAft>
                        <a:buClrTx/>
                        <a:buSzTx/>
                        <a:buFontTx/>
                        <a:buNone/>
                        <a:tabLst/>
                      </a:pPr>
                      <a:r>
                        <a:rPr kumimoji="0" lang="en-US" altLang="en-US" sz="2800" b="1" i="0" u="none" strike="noStrike" cap="none" normalizeH="0" baseline="0" dirty="0" smtClean="0">
                          <a:ln>
                            <a:noFill/>
                          </a:ln>
                          <a:solidFill>
                            <a:srgbClr val="FF0066"/>
                          </a:solidFill>
                          <a:effectLst/>
                          <a:latin typeface="Courier New" panose="02070309020205020404" pitchFamily="49" charset="0"/>
                          <a:ea typeface="굴림" pitchFamily="1" charset="-127"/>
                          <a:cs typeface="Courier New" panose="02070309020205020404" pitchFamily="49" charset="0"/>
                        </a:rPr>
                        <a:t>\B</a:t>
                      </a:r>
                      <a:endParaRPr kumimoji="0" lang="en-US" altLang="en-US" sz="2800" b="1" i="0" u="none" strike="noStrike" cap="none" normalizeH="0" baseline="0" dirty="0" smtClean="0">
                        <a:ln>
                          <a:noFill/>
                        </a:ln>
                        <a:solidFill>
                          <a:srgbClr val="FF0066"/>
                        </a:solidFill>
                        <a:effectLst/>
                        <a:latin typeface="Courier New" panose="02070309020205020404" pitchFamily="49" charset="0"/>
                        <a:ea typeface="굴림" pitchFamily="1" charset="-127"/>
                        <a:cs typeface="Courier New" panose="02070309020205020404" pitchFamily="49"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eaLnBrk="0">
                        <a:defRPr kumimoji="1" sz="1600">
                          <a:solidFill>
                            <a:schemeClr val="tx1"/>
                          </a:solidFill>
                          <a:latin typeface="Arial" panose="020B0604020202020204" pitchFamily="34" charset="0"/>
                          <a:ea typeface="굴림" pitchFamily="1" charset="-127"/>
                        </a:defRPr>
                      </a:lvl1pPr>
                      <a:lvl2pPr latinLnBrk="1">
                        <a:buFont typeface="Arial" panose="020B0604020202020204" pitchFamily="34" charset="0"/>
                        <a:defRPr kumimoji="1" sz="1400">
                          <a:solidFill>
                            <a:schemeClr val="tx1"/>
                          </a:solidFill>
                          <a:latin typeface="Arial" panose="020B0604020202020204" pitchFamily="34" charset="0"/>
                          <a:ea typeface="굴림" pitchFamily="1" charset="-127"/>
                        </a:defRPr>
                      </a:lvl2pPr>
                      <a:lvl3pPr latinLnBrk="1">
                        <a:buFont typeface="Arial" panose="020B0604020202020204" pitchFamily="34" charset="0"/>
                        <a:defRPr kumimoji="1" sz="1200">
                          <a:solidFill>
                            <a:schemeClr val="tx1"/>
                          </a:solidFill>
                          <a:latin typeface="Arial" panose="020B0604020202020204" pitchFamily="34" charset="0"/>
                          <a:ea typeface="굴림" pitchFamily="1" charset="-127"/>
                        </a:defRPr>
                      </a:lvl3pPr>
                      <a:lvl4pPr latinLnBrk="1">
                        <a:buFont typeface="Arial" panose="020B0604020202020204" pitchFamily="34" charset="0"/>
                        <a:defRPr kumimoji="1" sz="1200">
                          <a:solidFill>
                            <a:schemeClr val="tx1"/>
                          </a:solidFill>
                          <a:latin typeface="Arial" panose="020B0604020202020204" pitchFamily="34" charset="0"/>
                          <a:ea typeface="굴림" pitchFamily="1" charset="-127"/>
                        </a:defRPr>
                      </a:lvl4pPr>
                      <a:lvl5pPr latinLnBrk="1">
                        <a:buFont typeface="Arial" panose="020B0604020202020204" pitchFamily="34" charset="0"/>
                        <a:defRPr kumimoji="1" sz="1000">
                          <a:solidFill>
                            <a:schemeClr val="tx1"/>
                          </a:solidFill>
                          <a:latin typeface="Arial" panose="020B0604020202020204" pitchFamily="34" charset="0"/>
                          <a:ea typeface="굴림" pitchFamily="1" charset="-127"/>
                        </a:defRPr>
                      </a:lvl5pPr>
                      <a:lvl6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6pPr>
                      <a:lvl7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7pPr>
                      <a:lvl8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8pPr>
                      <a:lvl9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9pPr>
                    </a:lstStyle>
                    <a:p>
                      <a:pPr marL="0" marR="0" lvl="0" indent="0" algn="l" defTabSz="914400" rtl="0" eaLnBrk="1" fontAlgn="base" latinLnBrk="0" hangingPunct="0">
                        <a:lnSpc>
                          <a:spcPct val="100000"/>
                        </a:lnSpc>
                        <a:spcBef>
                          <a:spcPts val="600"/>
                        </a:spcBef>
                        <a:spcAft>
                          <a:spcPts val="600"/>
                        </a:spcAft>
                        <a:buClrTx/>
                        <a:buSzTx/>
                        <a:buFontTx/>
                        <a:buNone/>
                        <a:tabLst/>
                      </a:pPr>
                      <a:r>
                        <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rPr>
                        <a:t>Matches a word boundary, that is, the position between a word and a space. For example, </a:t>
                      </a:r>
                      <a:r>
                        <a:rPr kumimoji="0" lang="en-US" altLang="en-US" sz="2800" b="0" i="0" u="none" strike="noStrike" cap="none" normalizeH="0" baseline="0" dirty="0" err="1" smtClean="0">
                          <a:ln>
                            <a:noFill/>
                          </a:ln>
                          <a:solidFill>
                            <a:schemeClr val="tx1"/>
                          </a:solidFill>
                          <a:effectLst/>
                          <a:latin typeface="Georgia" panose="02040502050405020303" pitchFamily="18" charset="0"/>
                          <a:ea typeface="굴림" pitchFamily="1" charset="-127"/>
                          <a:cs typeface="Times New Roman" panose="02020603050405020304" pitchFamily="18" charset="0"/>
                        </a:rPr>
                        <a:t>er</a:t>
                      </a:r>
                      <a:r>
                        <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rPr>
                        <a:t>\b matches the </a:t>
                      </a:r>
                      <a:r>
                        <a:rPr kumimoji="0" lang="en-US" altLang="en-US" sz="2800" b="0" i="0" u="none" strike="noStrike" cap="none" normalizeH="0" baseline="0" dirty="0" err="1" smtClean="0">
                          <a:ln>
                            <a:noFill/>
                          </a:ln>
                          <a:solidFill>
                            <a:schemeClr val="tx1"/>
                          </a:solidFill>
                          <a:effectLst/>
                          <a:latin typeface="Georgia" panose="02040502050405020303" pitchFamily="18" charset="0"/>
                          <a:ea typeface="굴림" pitchFamily="1" charset="-127"/>
                          <a:cs typeface="Times New Roman" panose="02020603050405020304" pitchFamily="18" charset="0"/>
                        </a:rPr>
                        <a:t>er</a:t>
                      </a:r>
                      <a:r>
                        <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rPr>
                        <a:t> in "never" but not the </a:t>
                      </a:r>
                      <a:r>
                        <a:rPr kumimoji="0" lang="en-US" altLang="en-US" sz="2800" b="0" i="0" u="none" strike="noStrike" cap="none" normalizeH="0" baseline="0" dirty="0" err="1" smtClean="0">
                          <a:ln>
                            <a:noFill/>
                          </a:ln>
                          <a:solidFill>
                            <a:schemeClr val="tx1"/>
                          </a:solidFill>
                          <a:effectLst/>
                          <a:latin typeface="Georgia" panose="02040502050405020303" pitchFamily="18" charset="0"/>
                          <a:ea typeface="굴림" pitchFamily="1" charset="-127"/>
                          <a:cs typeface="Times New Roman" panose="02020603050405020304" pitchFamily="18" charset="0"/>
                        </a:rPr>
                        <a:t>er</a:t>
                      </a:r>
                      <a:r>
                        <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rPr>
                        <a:t> in verb.</a:t>
                      </a:r>
                      <a:endPar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lvl1pPr eaLnBrk="0">
                        <a:defRPr kumimoji="1" sz="1600">
                          <a:solidFill>
                            <a:schemeClr val="tx1"/>
                          </a:solidFill>
                          <a:latin typeface="Arial" panose="020B0604020202020204" pitchFamily="34" charset="0"/>
                          <a:ea typeface="굴림" pitchFamily="1" charset="-127"/>
                        </a:defRPr>
                      </a:lvl1pPr>
                      <a:lvl2pPr latinLnBrk="1">
                        <a:buFont typeface="Arial" panose="020B0604020202020204" pitchFamily="34" charset="0"/>
                        <a:defRPr kumimoji="1" sz="1400">
                          <a:solidFill>
                            <a:schemeClr val="tx1"/>
                          </a:solidFill>
                          <a:latin typeface="Arial" panose="020B0604020202020204" pitchFamily="34" charset="0"/>
                          <a:ea typeface="굴림" pitchFamily="1" charset="-127"/>
                        </a:defRPr>
                      </a:lvl2pPr>
                      <a:lvl3pPr latinLnBrk="1">
                        <a:buFont typeface="Arial" panose="020B0604020202020204" pitchFamily="34" charset="0"/>
                        <a:defRPr kumimoji="1" sz="1200">
                          <a:solidFill>
                            <a:schemeClr val="tx1"/>
                          </a:solidFill>
                          <a:latin typeface="Arial" panose="020B0604020202020204" pitchFamily="34" charset="0"/>
                          <a:ea typeface="굴림" pitchFamily="1" charset="-127"/>
                        </a:defRPr>
                      </a:lvl3pPr>
                      <a:lvl4pPr latinLnBrk="1">
                        <a:buFont typeface="Arial" panose="020B0604020202020204" pitchFamily="34" charset="0"/>
                        <a:defRPr kumimoji="1" sz="1200">
                          <a:solidFill>
                            <a:schemeClr val="tx1"/>
                          </a:solidFill>
                          <a:latin typeface="Arial" panose="020B0604020202020204" pitchFamily="34" charset="0"/>
                          <a:ea typeface="굴림" pitchFamily="1" charset="-127"/>
                        </a:defRPr>
                      </a:lvl4pPr>
                      <a:lvl5pPr latinLnBrk="1">
                        <a:buFont typeface="Arial" panose="020B0604020202020204" pitchFamily="34" charset="0"/>
                        <a:defRPr kumimoji="1" sz="1000">
                          <a:solidFill>
                            <a:schemeClr val="tx1"/>
                          </a:solidFill>
                          <a:latin typeface="Arial" panose="020B0604020202020204" pitchFamily="34" charset="0"/>
                          <a:ea typeface="굴림" pitchFamily="1" charset="-127"/>
                        </a:defRPr>
                      </a:lvl5pPr>
                      <a:lvl6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6pPr>
                      <a:lvl7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7pPr>
                      <a:lvl8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8pPr>
                      <a:lvl9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9pPr>
                    </a:lstStyle>
                    <a:p>
                      <a:pPr marL="457200" marR="0" lvl="0" indent="0" algn="l" defTabSz="914400" rtl="0" eaLnBrk="1" fontAlgn="base" latinLnBrk="0" hangingPunct="0">
                        <a:lnSpc>
                          <a:spcPct val="100000"/>
                        </a:lnSpc>
                        <a:spcBef>
                          <a:spcPts val="600"/>
                        </a:spcBef>
                        <a:spcAft>
                          <a:spcPts val="600"/>
                        </a:spcAft>
                        <a:buClrTx/>
                        <a:buSzTx/>
                        <a:buFontTx/>
                        <a:buNone/>
                        <a:tabLst/>
                      </a:pPr>
                      <a:r>
                        <a:rPr kumimoji="0" lang="en-US" altLang="en-US" sz="2800" b="1" i="0" u="none" strike="noStrike" cap="none" normalizeH="0" baseline="0" dirty="0" smtClean="0">
                          <a:ln>
                            <a:noFill/>
                          </a:ln>
                          <a:solidFill>
                            <a:srgbClr val="FF0066"/>
                          </a:solidFill>
                          <a:effectLst/>
                          <a:latin typeface="Courier New" panose="02070309020205020404" pitchFamily="49" charset="0"/>
                          <a:ea typeface="굴림" pitchFamily="1" charset="-127"/>
                          <a:cs typeface="Courier New" panose="02070309020205020404" pitchFamily="49" charset="0"/>
                        </a:rPr>
                        <a:t>\d</a:t>
                      </a:r>
                      <a:endParaRPr kumimoji="0" lang="en-US" altLang="en-US" sz="2800" b="1" i="0" u="none" strike="noStrike" cap="none" normalizeH="0" baseline="0" dirty="0" smtClean="0">
                        <a:ln>
                          <a:noFill/>
                        </a:ln>
                        <a:solidFill>
                          <a:srgbClr val="FF0066"/>
                        </a:solidFill>
                        <a:effectLst/>
                        <a:latin typeface="Courier New" panose="02070309020205020404" pitchFamily="49" charset="0"/>
                        <a:ea typeface="굴림" pitchFamily="1" charset="-127"/>
                        <a:cs typeface="Courier New" panose="02070309020205020404" pitchFamily="49"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eaLnBrk="0">
                        <a:defRPr kumimoji="1" sz="1600">
                          <a:solidFill>
                            <a:schemeClr val="tx1"/>
                          </a:solidFill>
                          <a:latin typeface="Arial" panose="020B0604020202020204" pitchFamily="34" charset="0"/>
                          <a:ea typeface="굴림" pitchFamily="1" charset="-127"/>
                        </a:defRPr>
                      </a:lvl1pPr>
                      <a:lvl2pPr latinLnBrk="1">
                        <a:buFont typeface="Arial" panose="020B0604020202020204" pitchFamily="34" charset="0"/>
                        <a:defRPr kumimoji="1" sz="1400">
                          <a:solidFill>
                            <a:schemeClr val="tx1"/>
                          </a:solidFill>
                          <a:latin typeface="Arial" panose="020B0604020202020204" pitchFamily="34" charset="0"/>
                          <a:ea typeface="굴림" pitchFamily="1" charset="-127"/>
                        </a:defRPr>
                      </a:lvl2pPr>
                      <a:lvl3pPr latinLnBrk="1">
                        <a:buFont typeface="Arial" panose="020B0604020202020204" pitchFamily="34" charset="0"/>
                        <a:defRPr kumimoji="1" sz="1200">
                          <a:solidFill>
                            <a:schemeClr val="tx1"/>
                          </a:solidFill>
                          <a:latin typeface="Arial" panose="020B0604020202020204" pitchFamily="34" charset="0"/>
                          <a:ea typeface="굴림" pitchFamily="1" charset="-127"/>
                        </a:defRPr>
                      </a:lvl3pPr>
                      <a:lvl4pPr latinLnBrk="1">
                        <a:buFont typeface="Arial" panose="020B0604020202020204" pitchFamily="34" charset="0"/>
                        <a:defRPr kumimoji="1" sz="1200">
                          <a:solidFill>
                            <a:schemeClr val="tx1"/>
                          </a:solidFill>
                          <a:latin typeface="Arial" panose="020B0604020202020204" pitchFamily="34" charset="0"/>
                          <a:ea typeface="굴림" pitchFamily="1" charset="-127"/>
                        </a:defRPr>
                      </a:lvl4pPr>
                      <a:lvl5pPr latinLnBrk="1">
                        <a:buFont typeface="Arial" panose="020B0604020202020204" pitchFamily="34" charset="0"/>
                        <a:defRPr kumimoji="1" sz="1000">
                          <a:solidFill>
                            <a:schemeClr val="tx1"/>
                          </a:solidFill>
                          <a:latin typeface="Arial" panose="020B0604020202020204" pitchFamily="34" charset="0"/>
                          <a:ea typeface="굴림" pitchFamily="1" charset="-127"/>
                        </a:defRPr>
                      </a:lvl5pPr>
                      <a:lvl6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6pPr>
                      <a:lvl7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7pPr>
                      <a:lvl8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8pPr>
                      <a:lvl9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9pPr>
                    </a:lstStyle>
                    <a:p>
                      <a:pPr marL="0" marR="0" lvl="0" indent="0" algn="l" defTabSz="914400" rtl="0" eaLnBrk="1" fontAlgn="base" latinLnBrk="0" hangingPunct="0">
                        <a:lnSpc>
                          <a:spcPct val="100000"/>
                        </a:lnSpc>
                        <a:spcBef>
                          <a:spcPts val="600"/>
                        </a:spcBef>
                        <a:spcAft>
                          <a:spcPts val="600"/>
                        </a:spcAft>
                        <a:buClrTx/>
                        <a:buSzTx/>
                        <a:buFontTx/>
                        <a:buNone/>
                        <a:tabLst/>
                      </a:pPr>
                      <a:r>
                        <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rPr>
                        <a:t>Matches a </a:t>
                      </a:r>
                      <a:r>
                        <a:rPr kumimoji="0" lang="en-US" altLang="en-US" sz="2800" b="0" i="0" u="none" strike="noStrike" cap="none" normalizeH="0" baseline="0" dirty="0" err="1" smtClean="0">
                          <a:ln>
                            <a:noFill/>
                          </a:ln>
                          <a:solidFill>
                            <a:schemeClr val="tx1"/>
                          </a:solidFill>
                          <a:effectLst/>
                          <a:latin typeface="Georgia" panose="02040502050405020303" pitchFamily="18" charset="0"/>
                          <a:ea typeface="굴림" pitchFamily="1" charset="-127"/>
                          <a:cs typeface="Times New Roman" panose="02020603050405020304" pitchFamily="18" charset="0"/>
                        </a:rPr>
                        <a:t>nonword</a:t>
                      </a:r>
                      <a:r>
                        <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rPr>
                        <a:t> boundary. </a:t>
                      </a:r>
                      <a:r>
                        <a:rPr kumimoji="0" lang="en-US" altLang="en-US" sz="2800" b="0" i="0" u="none" strike="noStrike" cap="none" normalizeH="0" baseline="0" dirty="0" err="1" smtClean="0">
                          <a:ln>
                            <a:noFill/>
                          </a:ln>
                          <a:solidFill>
                            <a:schemeClr val="tx1"/>
                          </a:solidFill>
                          <a:effectLst/>
                          <a:latin typeface="Georgia" panose="02040502050405020303" pitchFamily="18" charset="0"/>
                          <a:ea typeface="굴림" pitchFamily="1" charset="-127"/>
                          <a:cs typeface="Times New Roman" panose="02020603050405020304" pitchFamily="18" charset="0"/>
                        </a:rPr>
                        <a:t>ea</a:t>
                      </a:r>
                      <a:r>
                        <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rPr>
                        <a:t>*r\B matches the ear in never early</a:t>
                      </a:r>
                      <a:endPar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7628042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Regular Expressions</a:t>
            </a:r>
            <a:endParaRPr lang="en-US" sz="4800" dirty="0">
              <a:latin typeface="Georgia" panose="02040502050405020303"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989593982"/>
              </p:ext>
            </p:extLst>
          </p:nvPr>
        </p:nvGraphicFramePr>
        <p:xfrm>
          <a:off x="1524000" y="1405466"/>
          <a:ext cx="9144000" cy="4968204"/>
        </p:xfrm>
        <a:graphic>
          <a:graphicData uri="http://schemas.openxmlformats.org/drawingml/2006/table">
            <a:tbl>
              <a:tblPr firstRow="1" bandRow="1">
                <a:tableStyleId>{5C22544A-7EE6-4342-B048-85BDC9FD1C3A}</a:tableStyleId>
              </a:tblPr>
              <a:tblGrid>
                <a:gridCol w="2571750"/>
                <a:gridCol w="6572250"/>
              </a:tblGrid>
              <a:tr h="370840">
                <a:tc>
                  <a:txBody>
                    <a:bodyPr/>
                    <a:lstStyle>
                      <a:lvl1pPr eaLnBrk="0">
                        <a:defRPr kumimoji="1" sz="1600">
                          <a:solidFill>
                            <a:schemeClr val="tx1"/>
                          </a:solidFill>
                          <a:latin typeface="Arial" panose="020B0604020202020204" pitchFamily="34" charset="0"/>
                          <a:ea typeface="굴림" pitchFamily="1" charset="-127"/>
                        </a:defRPr>
                      </a:lvl1pPr>
                      <a:lvl2pPr latinLnBrk="1">
                        <a:buFont typeface="Arial" panose="020B0604020202020204" pitchFamily="34" charset="0"/>
                        <a:defRPr kumimoji="1" sz="1400">
                          <a:solidFill>
                            <a:schemeClr val="tx1"/>
                          </a:solidFill>
                          <a:latin typeface="Arial" panose="020B0604020202020204" pitchFamily="34" charset="0"/>
                          <a:ea typeface="굴림" pitchFamily="1" charset="-127"/>
                        </a:defRPr>
                      </a:lvl2pPr>
                      <a:lvl3pPr latinLnBrk="1">
                        <a:buFont typeface="Arial" panose="020B0604020202020204" pitchFamily="34" charset="0"/>
                        <a:defRPr kumimoji="1" sz="1200">
                          <a:solidFill>
                            <a:schemeClr val="tx1"/>
                          </a:solidFill>
                          <a:latin typeface="Arial" panose="020B0604020202020204" pitchFamily="34" charset="0"/>
                          <a:ea typeface="굴림" pitchFamily="1" charset="-127"/>
                        </a:defRPr>
                      </a:lvl3pPr>
                      <a:lvl4pPr latinLnBrk="1">
                        <a:buFont typeface="Arial" panose="020B0604020202020204" pitchFamily="34" charset="0"/>
                        <a:defRPr kumimoji="1" sz="1200">
                          <a:solidFill>
                            <a:schemeClr val="tx1"/>
                          </a:solidFill>
                          <a:latin typeface="Arial" panose="020B0604020202020204" pitchFamily="34" charset="0"/>
                          <a:ea typeface="굴림" pitchFamily="1" charset="-127"/>
                        </a:defRPr>
                      </a:lvl4pPr>
                      <a:lvl5pPr latinLnBrk="1">
                        <a:buFont typeface="Arial" panose="020B0604020202020204" pitchFamily="34" charset="0"/>
                        <a:defRPr kumimoji="1" sz="1000">
                          <a:solidFill>
                            <a:schemeClr val="tx1"/>
                          </a:solidFill>
                          <a:latin typeface="Arial" panose="020B0604020202020204" pitchFamily="34" charset="0"/>
                          <a:ea typeface="굴림" pitchFamily="1" charset="-127"/>
                        </a:defRPr>
                      </a:lvl5pPr>
                      <a:lvl6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6pPr>
                      <a:lvl7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7pPr>
                      <a:lvl8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8pPr>
                      <a:lvl9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9pPr>
                    </a:lstStyle>
                    <a:p>
                      <a:pPr marL="457200" marR="0" lvl="0" indent="0" algn="l" defTabSz="914400" rtl="0" eaLnBrk="1" fontAlgn="base" latinLnBrk="0" hangingPunct="1">
                        <a:lnSpc>
                          <a:spcPct val="100000"/>
                        </a:lnSpc>
                        <a:spcBef>
                          <a:spcPts val="600"/>
                        </a:spcBef>
                        <a:spcAft>
                          <a:spcPts val="600"/>
                        </a:spcAft>
                        <a:buClrTx/>
                        <a:buSzTx/>
                        <a:buFontTx/>
                        <a:buNone/>
                        <a:tabLst/>
                      </a:pPr>
                      <a:r>
                        <a:rPr kumimoji="0" lang="en-US" altLang="en-US" sz="2800" b="1" i="0" u="none" strike="noStrike" cap="none" normalizeH="0" baseline="0" dirty="0" smtClean="0">
                          <a:ln>
                            <a:noFill/>
                          </a:ln>
                          <a:solidFill>
                            <a:srgbClr val="FF0066"/>
                          </a:solidFill>
                          <a:effectLst/>
                          <a:latin typeface="Courier New" panose="02070309020205020404" pitchFamily="49" charset="0"/>
                          <a:ea typeface="굴림" pitchFamily="1" charset="-127"/>
                          <a:cs typeface="Courier New" panose="02070309020205020404" pitchFamily="49" charset="0"/>
                        </a:rPr>
                        <a:t>\D</a:t>
                      </a:r>
                      <a:endParaRPr kumimoji="0" lang="en-US" altLang="en-US" sz="2800" b="1" i="0" u="none" strike="noStrike" cap="none" normalizeH="0" baseline="0" dirty="0" smtClean="0">
                        <a:ln>
                          <a:noFill/>
                        </a:ln>
                        <a:solidFill>
                          <a:srgbClr val="FF0066"/>
                        </a:solidFill>
                        <a:effectLst/>
                        <a:latin typeface="Courier New" panose="02070309020205020404" pitchFamily="49" charset="0"/>
                        <a:ea typeface="굴림" pitchFamily="1" charset="-127"/>
                        <a:cs typeface="Courier New" panose="02070309020205020404" pitchFamily="49"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eaLnBrk="0">
                        <a:defRPr kumimoji="1" sz="1600">
                          <a:solidFill>
                            <a:schemeClr val="tx1"/>
                          </a:solidFill>
                          <a:latin typeface="Arial" panose="020B0604020202020204" pitchFamily="34" charset="0"/>
                          <a:ea typeface="굴림" pitchFamily="1" charset="-127"/>
                        </a:defRPr>
                      </a:lvl1pPr>
                      <a:lvl2pPr latinLnBrk="1">
                        <a:buFont typeface="Arial" panose="020B0604020202020204" pitchFamily="34" charset="0"/>
                        <a:defRPr kumimoji="1" sz="1400">
                          <a:solidFill>
                            <a:schemeClr val="tx1"/>
                          </a:solidFill>
                          <a:latin typeface="Arial" panose="020B0604020202020204" pitchFamily="34" charset="0"/>
                          <a:ea typeface="굴림" pitchFamily="1" charset="-127"/>
                        </a:defRPr>
                      </a:lvl2pPr>
                      <a:lvl3pPr latinLnBrk="1">
                        <a:buFont typeface="Arial" panose="020B0604020202020204" pitchFamily="34" charset="0"/>
                        <a:defRPr kumimoji="1" sz="1200">
                          <a:solidFill>
                            <a:schemeClr val="tx1"/>
                          </a:solidFill>
                          <a:latin typeface="Arial" panose="020B0604020202020204" pitchFamily="34" charset="0"/>
                          <a:ea typeface="굴림" pitchFamily="1" charset="-127"/>
                        </a:defRPr>
                      </a:lvl3pPr>
                      <a:lvl4pPr latinLnBrk="1">
                        <a:buFont typeface="Arial" panose="020B0604020202020204" pitchFamily="34" charset="0"/>
                        <a:defRPr kumimoji="1" sz="1200">
                          <a:solidFill>
                            <a:schemeClr val="tx1"/>
                          </a:solidFill>
                          <a:latin typeface="Arial" panose="020B0604020202020204" pitchFamily="34" charset="0"/>
                          <a:ea typeface="굴림" pitchFamily="1" charset="-127"/>
                        </a:defRPr>
                      </a:lvl4pPr>
                      <a:lvl5pPr latinLnBrk="1">
                        <a:buFont typeface="Arial" panose="020B0604020202020204" pitchFamily="34" charset="0"/>
                        <a:defRPr kumimoji="1" sz="1000">
                          <a:solidFill>
                            <a:schemeClr val="tx1"/>
                          </a:solidFill>
                          <a:latin typeface="Arial" panose="020B0604020202020204" pitchFamily="34" charset="0"/>
                          <a:ea typeface="굴림" pitchFamily="1" charset="-127"/>
                        </a:defRPr>
                      </a:lvl5pPr>
                      <a:lvl6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6pPr>
                      <a:lvl7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7pPr>
                      <a:lvl8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8pPr>
                      <a:lvl9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9pPr>
                    </a:lstStyle>
                    <a:p>
                      <a:pPr marL="0" marR="0" lvl="0" indent="0" algn="l" defTabSz="914400" rtl="0" eaLnBrk="1" fontAlgn="base" latinLnBrk="0" hangingPunct="0">
                        <a:lnSpc>
                          <a:spcPct val="100000"/>
                        </a:lnSpc>
                        <a:spcBef>
                          <a:spcPts val="600"/>
                        </a:spcBef>
                        <a:spcAft>
                          <a:spcPts val="600"/>
                        </a:spcAft>
                        <a:buClrTx/>
                        <a:buSzTx/>
                        <a:buFontTx/>
                        <a:buNone/>
                        <a:tabLst/>
                      </a:pPr>
                      <a:r>
                        <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rPr>
                        <a:t>Matches a </a:t>
                      </a:r>
                      <a:r>
                        <a:rPr kumimoji="0" lang="en-US" altLang="en-US" sz="2800" b="0" i="0" u="none" strike="noStrike" cap="none" normalizeH="0" baseline="0" dirty="0" err="1" smtClean="0">
                          <a:ln>
                            <a:noFill/>
                          </a:ln>
                          <a:solidFill>
                            <a:schemeClr val="tx1"/>
                          </a:solidFill>
                          <a:effectLst/>
                          <a:latin typeface="Georgia" panose="02040502050405020303" pitchFamily="18" charset="0"/>
                          <a:ea typeface="굴림" pitchFamily="1" charset="-127"/>
                          <a:cs typeface="Times New Roman" panose="02020603050405020304" pitchFamily="18" charset="0"/>
                        </a:rPr>
                        <a:t>nondigit</a:t>
                      </a:r>
                      <a:r>
                        <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rPr>
                        <a:t> character. Equivalent to [^0-9].</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lvl1pPr eaLnBrk="0">
                        <a:defRPr kumimoji="1" sz="1600">
                          <a:solidFill>
                            <a:schemeClr val="tx1"/>
                          </a:solidFill>
                          <a:latin typeface="Arial" panose="020B0604020202020204" pitchFamily="34" charset="0"/>
                          <a:ea typeface="굴림" pitchFamily="1" charset="-127"/>
                        </a:defRPr>
                      </a:lvl1pPr>
                      <a:lvl2pPr latinLnBrk="1">
                        <a:buFont typeface="Arial" panose="020B0604020202020204" pitchFamily="34" charset="0"/>
                        <a:defRPr kumimoji="1" sz="1400">
                          <a:solidFill>
                            <a:schemeClr val="tx1"/>
                          </a:solidFill>
                          <a:latin typeface="Arial" panose="020B0604020202020204" pitchFamily="34" charset="0"/>
                          <a:ea typeface="굴림" pitchFamily="1" charset="-127"/>
                        </a:defRPr>
                      </a:lvl2pPr>
                      <a:lvl3pPr latinLnBrk="1">
                        <a:buFont typeface="Arial" panose="020B0604020202020204" pitchFamily="34" charset="0"/>
                        <a:defRPr kumimoji="1" sz="1200">
                          <a:solidFill>
                            <a:schemeClr val="tx1"/>
                          </a:solidFill>
                          <a:latin typeface="Arial" panose="020B0604020202020204" pitchFamily="34" charset="0"/>
                          <a:ea typeface="굴림" pitchFamily="1" charset="-127"/>
                        </a:defRPr>
                      </a:lvl3pPr>
                      <a:lvl4pPr latinLnBrk="1">
                        <a:buFont typeface="Arial" panose="020B0604020202020204" pitchFamily="34" charset="0"/>
                        <a:defRPr kumimoji="1" sz="1200">
                          <a:solidFill>
                            <a:schemeClr val="tx1"/>
                          </a:solidFill>
                          <a:latin typeface="Arial" panose="020B0604020202020204" pitchFamily="34" charset="0"/>
                          <a:ea typeface="굴림" pitchFamily="1" charset="-127"/>
                        </a:defRPr>
                      </a:lvl4pPr>
                      <a:lvl5pPr latinLnBrk="1">
                        <a:buFont typeface="Arial" panose="020B0604020202020204" pitchFamily="34" charset="0"/>
                        <a:defRPr kumimoji="1" sz="1000">
                          <a:solidFill>
                            <a:schemeClr val="tx1"/>
                          </a:solidFill>
                          <a:latin typeface="Arial" panose="020B0604020202020204" pitchFamily="34" charset="0"/>
                          <a:ea typeface="굴림" pitchFamily="1" charset="-127"/>
                        </a:defRPr>
                      </a:lvl5pPr>
                      <a:lvl6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6pPr>
                      <a:lvl7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7pPr>
                      <a:lvl8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8pPr>
                      <a:lvl9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9pPr>
                    </a:lstStyle>
                    <a:p>
                      <a:pPr marL="457200" marR="0" lvl="0" indent="0" algn="l" defTabSz="914400" rtl="0" eaLnBrk="1" fontAlgn="base" latinLnBrk="0" hangingPunct="0">
                        <a:lnSpc>
                          <a:spcPct val="100000"/>
                        </a:lnSpc>
                        <a:spcBef>
                          <a:spcPts val="600"/>
                        </a:spcBef>
                        <a:spcAft>
                          <a:spcPts val="600"/>
                        </a:spcAft>
                        <a:buClrTx/>
                        <a:buSzTx/>
                        <a:buFontTx/>
                        <a:buNone/>
                        <a:tabLst/>
                      </a:pPr>
                      <a:r>
                        <a:rPr kumimoji="0" lang="en-US" altLang="en-US" sz="2800" b="1" i="0" u="none" strike="noStrike" cap="none" normalizeH="0" baseline="0" dirty="0" smtClean="0">
                          <a:ln>
                            <a:noFill/>
                          </a:ln>
                          <a:solidFill>
                            <a:srgbClr val="FF0066"/>
                          </a:solidFill>
                          <a:effectLst/>
                          <a:latin typeface="Courier New" panose="02070309020205020404" pitchFamily="49" charset="0"/>
                          <a:ea typeface="굴림" pitchFamily="1" charset="-127"/>
                          <a:cs typeface="Courier New" panose="02070309020205020404" pitchFamily="49" charset="0"/>
                        </a:rPr>
                        <a:t>\f</a:t>
                      </a:r>
                      <a:endParaRPr kumimoji="0" lang="en-US" altLang="en-US" sz="2800" b="1" i="0" u="none" strike="noStrike" cap="none" normalizeH="0" baseline="0" dirty="0" smtClean="0">
                        <a:ln>
                          <a:noFill/>
                        </a:ln>
                        <a:solidFill>
                          <a:srgbClr val="FF0066"/>
                        </a:solidFill>
                        <a:effectLst/>
                        <a:latin typeface="Courier New" panose="02070309020205020404" pitchFamily="49" charset="0"/>
                        <a:ea typeface="굴림" pitchFamily="1" charset="-127"/>
                        <a:cs typeface="Courier New" panose="02070309020205020404" pitchFamily="49"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eaLnBrk="0">
                        <a:defRPr kumimoji="1" sz="1600">
                          <a:solidFill>
                            <a:schemeClr val="tx1"/>
                          </a:solidFill>
                          <a:latin typeface="Arial" panose="020B0604020202020204" pitchFamily="34" charset="0"/>
                          <a:ea typeface="굴림" pitchFamily="1" charset="-127"/>
                        </a:defRPr>
                      </a:lvl1pPr>
                      <a:lvl2pPr latinLnBrk="1">
                        <a:buFont typeface="Arial" panose="020B0604020202020204" pitchFamily="34" charset="0"/>
                        <a:defRPr kumimoji="1" sz="1400">
                          <a:solidFill>
                            <a:schemeClr val="tx1"/>
                          </a:solidFill>
                          <a:latin typeface="Arial" panose="020B0604020202020204" pitchFamily="34" charset="0"/>
                          <a:ea typeface="굴림" pitchFamily="1" charset="-127"/>
                        </a:defRPr>
                      </a:lvl2pPr>
                      <a:lvl3pPr latinLnBrk="1">
                        <a:buFont typeface="Arial" panose="020B0604020202020204" pitchFamily="34" charset="0"/>
                        <a:defRPr kumimoji="1" sz="1200">
                          <a:solidFill>
                            <a:schemeClr val="tx1"/>
                          </a:solidFill>
                          <a:latin typeface="Arial" panose="020B0604020202020204" pitchFamily="34" charset="0"/>
                          <a:ea typeface="굴림" pitchFamily="1" charset="-127"/>
                        </a:defRPr>
                      </a:lvl3pPr>
                      <a:lvl4pPr latinLnBrk="1">
                        <a:buFont typeface="Arial" panose="020B0604020202020204" pitchFamily="34" charset="0"/>
                        <a:defRPr kumimoji="1" sz="1200">
                          <a:solidFill>
                            <a:schemeClr val="tx1"/>
                          </a:solidFill>
                          <a:latin typeface="Arial" panose="020B0604020202020204" pitchFamily="34" charset="0"/>
                          <a:ea typeface="굴림" pitchFamily="1" charset="-127"/>
                        </a:defRPr>
                      </a:lvl4pPr>
                      <a:lvl5pPr latinLnBrk="1">
                        <a:buFont typeface="Arial" panose="020B0604020202020204" pitchFamily="34" charset="0"/>
                        <a:defRPr kumimoji="1" sz="1000">
                          <a:solidFill>
                            <a:schemeClr val="tx1"/>
                          </a:solidFill>
                          <a:latin typeface="Arial" panose="020B0604020202020204" pitchFamily="34" charset="0"/>
                          <a:ea typeface="굴림" pitchFamily="1" charset="-127"/>
                        </a:defRPr>
                      </a:lvl5pPr>
                      <a:lvl6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6pPr>
                      <a:lvl7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7pPr>
                      <a:lvl8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8pPr>
                      <a:lvl9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9pPr>
                    </a:lstStyle>
                    <a:p>
                      <a:pPr marL="0" marR="0" lvl="0" indent="0" algn="l" defTabSz="914400" rtl="0" eaLnBrk="1" fontAlgn="base" latinLnBrk="0" hangingPunct="0">
                        <a:lnSpc>
                          <a:spcPct val="100000"/>
                        </a:lnSpc>
                        <a:spcBef>
                          <a:spcPts val="600"/>
                        </a:spcBef>
                        <a:spcAft>
                          <a:spcPts val="600"/>
                        </a:spcAft>
                        <a:buClrTx/>
                        <a:buSzTx/>
                        <a:buFontTx/>
                        <a:buNone/>
                        <a:tabLst/>
                      </a:pPr>
                      <a:r>
                        <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rPr>
                        <a:t>Matches a form-feed character.</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lvl1pPr eaLnBrk="0">
                        <a:defRPr kumimoji="1" sz="1600">
                          <a:solidFill>
                            <a:schemeClr val="tx1"/>
                          </a:solidFill>
                          <a:latin typeface="Arial" panose="020B0604020202020204" pitchFamily="34" charset="0"/>
                          <a:ea typeface="굴림" pitchFamily="1" charset="-127"/>
                        </a:defRPr>
                      </a:lvl1pPr>
                      <a:lvl2pPr latinLnBrk="1">
                        <a:buFont typeface="Arial" panose="020B0604020202020204" pitchFamily="34" charset="0"/>
                        <a:defRPr kumimoji="1" sz="1400">
                          <a:solidFill>
                            <a:schemeClr val="tx1"/>
                          </a:solidFill>
                          <a:latin typeface="Arial" panose="020B0604020202020204" pitchFamily="34" charset="0"/>
                          <a:ea typeface="굴림" pitchFamily="1" charset="-127"/>
                        </a:defRPr>
                      </a:lvl2pPr>
                      <a:lvl3pPr latinLnBrk="1">
                        <a:buFont typeface="Arial" panose="020B0604020202020204" pitchFamily="34" charset="0"/>
                        <a:defRPr kumimoji="1" sz="1200">
                          <a:solidFill>
                            <a:schemeClr val="tx1"/>
                          </a:solidFill>
                          <a:latin typeface="Arial" panose="020B0604020202020204" pitchFamily="34" charset="0"/>
                          <a:ea typeface="굴림" pitchFamily="1" charset="-127"/>
                        </a:defRPr>
                      </a:lvl3pPr>
                      <a:lvl4pPr latinLnBrk="1">
                        <a:buFont typeface="Arial" panose="020B0604020202020204" pitchFamily="34" charset="0"/>
                        <a:defRPr kumimoji="1" sz="1200">
                          <a:solidFill>
                            <a:schemeClr val="tx1"/>
                          </a:solidFill>
                          <a:latin typeface="Arial" panose="020B0604020202020204" pitchFamily="34" charset="0"/>
                          <a:ea typeface="굴림" pitchFamily="1" charset="-127"/>
                        </a:defRPr>
                      </a:lvl4pPr>
                      <a:lvl5pPr latinLnBrk="1">
                        <a:buFont typeface="Arial" panose="020B0604020202020204" pitchFamily="34" charset="0"/>
                        <a:defRPr kumimoji="1" sz="1000">
                          <a:solidFill>
                            <a:schemeClr val="tx1"/>
                          </a:solidFill>
                          <a:latin typeface="Arial" panose="020B0604020202020204" pitchFamily="34" charset="0"/>
                          <a:ea typeface="굴림" pitchFamily="1" charset="-127"/>
                        </a:defRPr>
                      </a:lvl5pPr>
                      <a:lvl6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6pPr>
                      <a:lvl7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7pPr>
                      <a:lvl8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8pPr>
                      <a:lvl9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9pPr>
                    </a:lstStyle>
                    <a:p>
                      <a:pPr marL="457200" marR="0" lvl="0" indent="0" algn="l" defTabSz="914400" rtl="0" eaLnBrk="1" fontAlgn="base" latinLnBrk="0" hangingPunct="0">
                        <a:lnSpc>
                          <a:spcPct val="100000"/>
                        </a:lnSpc>
                        <a:spcBef>
                          <a:spcPts val="600"/>
                        </a:spcBef>
                        <a:spcAft>
                          <a:spcPts val="600"/>
                        </a:spcAft>
                        <a:buClrTx/>
                        <a:buSzTx/>
                        <a:buFontTx/>
                        <a:buNone/>
                        <a:tabLst/>
                      </a:pPr>
                      <a:r>
                        <a:rPr kumimoji="0" lang="en-US" altLang="en-US" sz="2800" b="1" i="0" u="none" strike="noStrike" cap="none" normalizeH="0" baseline="0" dirty="0" smtClean="0">
                          <a:ln>
                            <a:noFill/>
                          </a:ln>
                          <a:solidFill>
                            <a:srgbClr val="FF0066"/>
                          </a:solidFill>
                          <a:effectLst/>
                          <a:latin typeface="Courier New" panose="02070309020205020404" pitchFamily="49" charset="0"/>
                          <a:ea typeface="굴림" pitchFamily="1" charset="-127"/>
                          <a:cs typeface="Courier New" panose="02070309020205020404" pitchFamily="49" charset="0"/>
                        </a:rPr>
                        <a:t>\n</a:t>
                      </a:r>
                      <a:endParaRPr kumimoji="0" lang="en-US" altLang="en-US" sz="2800" b="1" i="0" u="none" strike="noStrike" cap="none" normalizeH="0" baseline="0" dirty="0" smtClean="0">
                        <a:ln>
                          <a:noFill/>
                        </a:ln>
                        <a:solidFill>
                          <a:srgbClr val="FF0066"/>
                        </a:solidFill>
                        <a:effectLst/>
                        <a:latin typeface="Courier New" panose="02070309020205020404" pitchFamily="49" charset="0"/>
                        <a:ea typeface="굴림" pitchFamily="1" charset="-127"/>
                        <a:cs typeface="Courier New" panose="02070309020205020404" pitchFamily="49"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eaLnBrk="0">
                        <a:defRPr kumimoji="1" sz="1600">
                          <a:solidFill>
                            <a:schemeClr val="tx1"/>
                          </a:solidFill>
                          <a:latin typeface="Arial" panose="020B0604020202020204" pitchFamily="34" charset="0"/>
                          <a:ea typeface="굴림" pitchFamily="1" charset="-127"/>
                        </a:defRPr>
                      </a:lvl1pPr>
                      <a:lvl2pPr latinLnBrk="1">
                        <a:buFont typeface="Arial" panose="020B0604020202020204" pitchFamily="34" charset="0"/>
                        <a:defRPr kumimoji="1" sz="1400">
                          <a:solidFill>
                            <a:schemeClr val="tx1"/>
                          </a:solidFill>
                          <a:latin typeface="Arial" panose="020B0604020202020204" pitchFamily="34" charset="0"/>
                          <a:ea typeface="굴림" pitchFamily="1" charset="-127"/>
                        </a:defRPr>
                      </a:lvl2pPr>
                      <a:lvl3pPr latinLnBrk="1">
                        <a:buFont typeface="Arial" panose="020B0604020202020204" pitchFamily="34" charset="0"/>
                        <a:defRPr kumimoji="1" sz="1200">
                          <a:solidFill>
                            <a:schemeClr val="tx1"/>
                          </a:solidFill>
                          <a:latin typeface="Arial" panose="020B0604020202020204" pitchFamily="34" charset="0"/>
                          <a:ea typeface="굴림" pitchFamily="1" charset="-127"/>
                        </a:defRPr>
                      </a:lvl3pPr>
                      <a:lvl4pPr latinLnBrk="1">
                        <a:buFont typeface="Arial" panose="020B0604020202020204" pitchFamily="34" charset="0"/>
                        <a:defRPr kumimoji="1" sz="1200">
                          <a:solidFill>
                            <a:schemeClr val="tx1"/>
                          </a:solidFill>
                          <a:latin typeface="Arial" panose="020B0604020202020204" pitchFamily="34" charset="0"/>
                          <a:ea typeface="굴림" pitchFamily="1" charset="-127"/>
                        </a:defRPr>
                      </a:lvl4pPr>
                      <a:lvl5pPr latinLnBrk="1">
                        <a:buFont typeface="Arial" panose="020B0604020202020204" pitchFamily="34" charset="0"/>
                        <a:defRPr kumimoji="1" sz="1000">
                          <a:solidFill>
                            <a:schemeClr val="tx1"/>
                          </a:solidFill>
                          <a:latin typeface="Arial" panose="020B0604020202020204" pitchFamily="34" charset="0"/>
                          <a:ea typeface="굴림" pitchFamily="1" charset="-127"/>
                        </a:defRPr>
                      </a:lvl5pPr>
                      <a:lvl6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6pPr>
                      <a:lvl7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7pPr>
                      <a:lvl8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8pPr>
                      <a:lvl9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9pPr>
                    </a:lstStyle>
                    <a:p>
                      <a:pPr marL="0" marR="0" lvl="0" indent="0" algn="l" defTabSz="914400" rtl="0" eaLnBrk="1" fontAlgn="base" latinLnBrk="0" hangingPunct="0">
                        <a:lnSpc>
                          <a:spcPct val="100000"/>
                        </a:lnSpc>
                        <a:spcBef>
                          <a:spcPts val="600"/>
                        </a:spcBef>
                        <a:spcAft>
                          <a:spcPts val="600"/>
                        </a:spcAft>
                        <a:buClrTx/>
                        <a:buSzTx/>
                        <a:buFontTx/>
                        <a:buNone/>
                        <a:tabLst/>
                      </a:pPr>
                      <a:r>
                        <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rPr>
                        <a:t>Matches a newline character.</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457200" marR="0" lvl="0" indent="0" algn="l" defTabSz="914400" rtl="0" eaLnBrk="1" fontAlgn="base" latinLnBrk="0" hangingPunct="0">
                        <a:lnSpc>
                          <a:spcPct val="100000"/>
                        </a:lnSpc>
                        <a:spcBef>
                          <a:spcPts val="600"/>
                        </a:spcBef>
                        <a:spcAft>
                          <a:spcPts val="600"/>
                        </a:spcAft>
                        <a:buClrTx/>
                        <a:buSzTx/>
                        <a:buFontTx/>
                        <a:buNone/>
                        <a:tabLst/>
                      </a:pPr>
                      <a:r>
                        <a:rPr kumimoji="0" lang="en-US" altLang="en-US" sz="2800" b="1" i="0" u="none" strike="noStrike" cap="none" normalizeH="0" baseline="0" dirty="0" smtClean="0">
                          <a:ln>
                            <a:noFill/>
                          </a:ln>
                          <a:solidFill>
                            <a:srgbClr val="FF0066"/>
                          </a:solidFill>
                          <a:effectLst/>
                          <a:latin typeface="Courier New" panose="02070309020205020404" pitchFamily="49" charset="0"/>
                          <a:ea typeface="굴림" pitchFamily="1" charset="-127"/>
                          <a:cs typeface="Courier New" panose="02070309020205020404" pitchFamily="49" charset="0"/>
                        </a:rPr>
                        <a:t>\r</a:t>
                      </a:r>
                      <a:endParaRPr kumimoji="0" lang="en-US" altLang="en-US" sz="2800" b="1" i="0" u="none" strike="noStrike" cap="none" normalizeH="0" baseline="0" dirty="0" smtClean="0">
                        <a:ln>
                          <a:noFill/>
                        </a:ln>
                        <a:solidFill>
                          <a:srgbClr val="FF0066"/>
                        </a:solidFill>
                        <a:effectLst/>
                        <a:latin typeface="Courier New" panose="02070309020205020404" pitchFamily="49" charset="0"/>
                        <a:ea typeface="굴림" pitchFamily="1" charset="-127"/>
                        <a:cs typeface="Courier New" panose="02070309020205020404" pitchFamily="49"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0">
                        <a:lnSpc>
                          <a:spcPct val="100000"/>
                        </a:lnSpc>
                        <a:spcBef>
                          <a:spcPts val="600"/>
                        </a:spcBef>
                        <a:spcAft>
                          <a:spcPts val="600"/>
                        </a:spcAft>
                        <a:buClrTx/>
                        <a:buSzTx/>
                        <a:buFontTx/>
                        <a:buNone/>
                        <a:tabLst/>
                      </a:pPr>
                      <a:r>
                        <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rPr>
                        <a:t>Matches a carriage return character.</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457200" marR="0" lvl="0" indent="0" algn="l" defTabSz="914400" rtl="0" eaLnBrk="1" fontAlgn="base" latinLnBrk="0" hangingPunct="0">
                        <a:lnSpc>
                          <a:spcPct val="100000"/>
                        </a:lnSpc>
                        <a:spcBef>
                          <a:spcPts val="600"/>
                        </a:spcBef>
                        <a:spcAft>
                          <a:spcPts val="600"/>
                        </a:spcAft>
                        <a:buClrTx/>
                        <a:buSzTx/>
                        <a:buFontTx/>
                        <a:buNone/>
                        <a:tabLst/>
                      </a:pPr>
                      <a:r>
                        <a:rPr kumimoji="0" lang="en-US" altLang="en-US" sz="2800" b="1" i="0" u="none" strike="noStrike" cap="none" normalizeH="0" baseline="0" dirty="0" smtClean="0">
                          <a:ln>
                            <a:noFill/>
                          </a:ln>
                          <a:solidFill>
                            <a:srgbClr val="FF0066"/>
                          </a:solidFill>
                          <a:effectLst/>
                          <a:latin typeface="Courier New" panose="02070309020205020404" pitchFamily="49" charset="0"/>
                          <a:ea typeface="굴림" pitchFamily="1" charset="-127"/>
                          <a:cs typeface="Courier New" panose="02070309020205020404" pitchFamily="49" charset="0"/>
                        </a:rPr>
                        <a:t>\s</a:t>
                      </a:r>
                      <a:endParaRPr kumimoji="0" lang="en-US" altLang="en-US" sz="2800" b="1" i="0" u="none" strike="noStrike" cap="none" normalizeH="0" baseline="0" dirty="0" smtClean="0">
                        <a:ln>
                          <a:noFill/>
                        </a:ln>
                        <a:solidFill>
                          <a:srgbClr val="FF0066"/>
                        </a:solidFill>
                        <a:effectLst/>
                        <a:latin typeface="Courier New" panose="02070309020205020404" pitchFamily="49" charset="0"/>
                        <a:ea typeface="굴림" pitchFamily="1" charset="-127"/>
                        <a:cs typeface="Courier New" panose="02070309020205020404" pitchFamily="49"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0">
                        <a:lnSpc>
                          <a:spcPct val="100000"/>
                        </a:lnSpc>
                        <a:spcBef>
                          <a:spcPts val="600"/>
                        </a:spcBef>
                        <a:spcAft>
                          <a:spcPts val="600"/>
                        </a:spcAft>
                        <a:buClrTx/>
                        <a:buSzTx/>
                        <a:buFontTx/>
                        <a:buNone/>
                        <a:tabLst/>
                      </a:pPr>
                      <a:r>
                        <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rPr>
                        <a:t>Matches any white space including space, tab, form-feed, etc. Equivalent to [ \f\n\r\t\v].</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457200" marR="0" lvl="0" indent="0" algn="l" defTabSz="914400" rtl="0" eaLnBrk="1" fontAlgn="base" latinLnBrk="0" hangingPunct="0">
                        <a:lnSpc>
                          <a:spcPct val="100000"/>
                        </a:lnSpc>
                        <a:spcBef>
                          <a:spcPts val="600"/>
                        </a:spcBef>
                        <a:spcAft>
                          <a:spcPts val="600"/>
                        </a:spcAft>
                        <a:buClrTx/>
                        <a:buSzTx/>
                        <a:buFontTx/>
                        <a:buNone/>
                        <a:tabLst/>
                        <a:defRPr/>
                      </a:pPr>
                      <a:r>
                        <a:rPr kumimoji="0" lang="en-US" altLang="en-US" sz="2800" b="1" i="0" u="none" strike="noStrike" cap="none" normalizeH="0" baseline="0" dirty="0" smtClean="0">
                          <a:ln>
                            <a:noFill/>
                          </a:ln>
                          <a:solidFill>
                            <a:srgbClr val="FF0066"/>
                          </a:solidFill>
                          <a:effectLst/>
                          <a:latin typeface="Courier New" panose="02070309020205020404" pitchFamily="49" charset="0"/>
                          <a:ea typeface="굴림" pitchFamily="1" charset="-127"/>
                          <a:cs typeface="Courier New" panose="02070309020205020404" pitchFamily="49" charset="0"/>
                        </a:rPr>
                        <a:t>\S</a:t>
                      </a:r>
                    </a:p>
                    <a:p>
                      <a:pPr marL="457200" marR="0" lvl="0" indent="0" algn="l" defTabSz="914400" rtl="0" eaLnBrk="1" fontAlgn="base" latinLnBrk="0" hangingPunct="0">
                        <a:lnSpc>
                          <a:spcPct val="100000"/>
                        </a:lnSpc>
                        <a:spcBef>
                          <a:spcPts val="600"/>
                        </a:spcBef>
                        <a:spcAft>
                          <a:spcPts val="600"/>
                        </a:spcAft>
                        <a:buClrTx/>
                        <a:buSzTx/>
                        <a:buFontTx/>
                        <a:buNone/>
                        <a:tabLst/>
                      </a:pPr>
                      <a:endParaRPr kumimoji="0" lang="en-US" altLang="en-US" sz="2800" b="1" i="0" u="none" strike="noStrike" cap="none" normalizeH="0" baseline="0" dirty="0" smtClean="0">
                        <a:ln>
                          <a:noFill/>
                        </a:ln>
                        <a:solidFill>
                          <a:srgbClr val="FF0066"/>
                        </a:solidFill>
                        <a:effectLst/>
                        <a:latin typeface="Courier New" panose="02070309020205020404" pitchFamily="49" charset="0"/>
                        <a:ea typeface="굴림" pitchFamily="1" charset="-127"/>
                        <a:cs typeface="Courier New" panose="02070309020205020404" pitchFamily="49"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0">
                        <a:lnSpc>
                          <a:spcPct val="100000"/>
                        </a:lnSpc>
                        <a:spcBef>
                          <a:spcPts val="600"/>
                        </a:spcBef>
                        <a:spcAft>
                          <a:spcPts val="600"/>
                        </a:spcAft>
                        <a:buClrTx/>
                        <a:buSzTx/>
                        <a:buFontTx/>
                        <a:buNone/>
                        <a:tabLst/>
                      </a:pPr>
                      <a:r>
                        <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rPr>
                        <a:t>Matches any nonwhite space character. Equivalent to [^ \f\n\r\t\v].</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5528513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Regular Expressions</a:t>
            </a:r>
            <a:endParaRPr lang="en-US" sz="4800" dirty="0">
              <a:latin typeface="Georgia" panose="02040502050405020303"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43171346"/>
              </p:ext>
            </p:extLst>
          </p:nvPr>
        </p:nvGraphicFramePr>
        <p:xfrm>
          <a:off x="1524000" y="1405466"/>
          <a:ext cx="9144000" cy="3505176"/>
        </p:xfrm>
        <a:graphic>
          <a:graphicData uri="http://schemas.openxmlformats.org/drawingml/2006/table">
            <a:tbl>
              <a:tblPr firstRow="1" bandRow="1">
                <a:tableStyleId>{5C22544A-7EE6-4342-B048-85BDC9FD1C3A}</a:tableStyleId>
              </a:tblPr>
              <a:tblGrid>
                <a:gridCol w="2571750"/>
                <a:gridCol w="6572250"/>
              </a:tblGrid>
              <a:tr h="370840">
                <a:tc>
                  <a:txBody>
                    <a:bodyPr/>
                    <a:lstStyle>
                      <a:lvl1pPr eaLnBrk="0">
                        <a:defRPr kumimoji="1" sz="1600">
                          <a:solidFill>
                            <a:schemeClr val="tx1"/>
                          </a:solidFill>
                          <a:latin typeface="Arial" panose="020B0604020202020204" pitchFamily="34" charset="0"/>
                          <a:ea typeface="굴림" pitchFamily="1" charset="-127"/>
                        </a:defRPr>
                      </a:lvl1pPr>
                      <a:lvl2pPr latinLnBrk="1">
                        <a:buFont typeface="Arial" panose="020B0604020202020204" pitchFamily="34" charset="0"/>
                        <a:defRPr kumimoji="1" sz="1400">
                          <a:solidFill>
                            <a:schemeClr val="tx1"/>
                          </a:solidFill>
                          <a:latin typeface="Arial" panose="020B0604020202020204" pitchFamily="34" charset="0"/>
                          <a:ea typeface="굴림" pitchFamily="1" charset="-127"/>
                        </a:defRPr>
                      </a:lvl2pPr>
                      <a:lvl3pPr latinLnBrk="1">
                        <a:buFont typeface="Arial" panose="020B0604020202020204" pitchFamily="34" charset="0"/>
                        <a:defRPr kumimoji="1" sz="1200">
                          <a:solidFill>
                            <a:schemeClr val="tx1"/>
                          </a:solidFill>
                          <a:latin typeface="Arial" panose="020B0604020202020204" pitchFamily="34" charset="0"/>
                          <a:ea typeface="굴림" pitchFamily="1" charset="-127"/>
                        </a:defRPr>
                      </a:lvl3pPr>
                      <a:lvl4pPr latinLnBrk="1">
                        <a:buFont typeface="Arial" panose="020B0604020202020204" pitchFamily="34" charset="0"/>
                        <a:defRPr kumimoji="1" sz="1200">
                          <a:solidFill>
                            <a:schemeClr val="tx1"/>
                          </a:solidFill>
                          <a:latin typeface="Arial" panose="020B0604020202020204" pitchFamily="34" charset="0"/>
                          <a:ea typeface="굴림" pitchFamily="1" charset="-127"/>
                        </a:defRPr>
                      </a:lvl4pPr>
                      <a:lvl5pPr latinLnBrk="1">
                        <a:buFont typeface="Arial" panose="020B0604020202020204" pitchFamily="34" charset="0"/>
                        <a:defRPr kumimoji="1" sz="1000">
                          <a:solidFill>
                            <a:schemeClr val="tx1"/>
                          </a:solidFill>
                          <a:latin typeface="Arial" panose="020B0604020202020204" pitchFamily="34" charset="0"/>
                          <a:ea typeface="굴림" pitchFamily="1" charset="-127"/>
                        </a:defRPr>
                      </a:lvl5pPr>
                      <a:lvl6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6pPr>
                      <a:lvl7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7pPr>
                      <a:lvl8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8pPr>
                      <a:lvl9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9pPr>
                    </a:lstStyle>
                    <a:p>
                      <a:pPr marL="457200" marR="0" lvl="0" indent="0" algn="l" defTabSz="914400" rtl="0" eaLnBrk="1" fontAlgn="base" latinLnBrk="0" hangingPunct="1">
                        <a:lnSpc>
                          <a:spcPct val="100000"/>
                        </a:lnSpc>
                        <a:spcBef>
                          <a:spcPts val="600"/>
                        </a:spcBef>
                        <a:spcAft>
                          <a:spcPts val="600"/>
                        </a:spcAft>
                        <a:buClrTx/>
                        <a:buSzTx/>
                        <a:buFontTx/>
                        <a:buNone/>
                        <a:tabLst/>
                      </a:pPr>
                      <a:r>
                        <a:rPr kumimoji="0" lang="en-US" altLang="en-US" sz="2800" b="1" i="0" u="none" strike="noStrike" cap="none" normalizeH="0" baseline="0" dirty="0" smtClean="0">
                          <a:ln>
                            <a:noFill/>
                          </a:ln>
                          <a:solidFill>
                            <a:srgbClr val="FF0066"/>
                          </a:solidFill>
                          <a:effectLst/>
                          <a:latin typeface="Courier New" panose="02070309020205020404" pitchFamily="49" charset="0"/>
                          <a:ea typeface="굴림" pitchFamily="1" charset="-127"/>
                          <a:cs typeface="Courier New" panose="02070309020205020404" pitchFamily="49" charset="0"/>
                        </a:rPr>
                        <a:t>\t</a:t>
                      </a:r>
                      <a:endParaRPr kumimoji="0" lang="en-US" altLang="en-US" sz="2800" b="1" i="0" u="none" strike="noStrike" cap="none" normalizeH="0" baseline="0" dirty="0" smtClean="0">
                        <a:ln>
                          <a:noFill/>
                        </a:ln>
                        <a:solidFill>
                          <a:srgbClr val="FF0066"/>
                        </a:solidFill>
                        <a:effectLst/>
                        <a:latin typeface="Courier New" panose="02070309020205020404" pitchFamily="49" charset="0"/>
                        <a:ea typeface="굴림" pitchFamily="1" charset="-127"/>
                        <a:cs typeface="Courier New" panose="02070309020205020404" pitchFamily="49"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eaLnBrk="0">
                        <a:defRPr kumimoji="1" sz="1600">
                          <a:solidFill>
                            <a:schemeClr val="tx1"/>
                          </a:solidFill>
                          <a:latin typeface="Arial" panose="020B0604020202020204" pitchFamily="34" charset="0"/>
                          <a:ea typeface="굴림" pitchFamily="1" charset="-127"/>
                        </a:defRPr>
                      </a:lvl1pPr>
                      <a:lvl2pPr latinLnBrk="1">
                        <a:buFont typeface="Arial" panose="020B0604020202020204" pitchFamily="34" charset="0"/>
                        <a:defRPr kumimoji="1" sz="1400">
                          <a:solidFill>
                            <a:schemeClr val="tx1"/>
                          </a:solidFill>
                          <a:latin typeface="Arial" panose="020B0604020202020204" pitchFamily="34" charset="0"/>
                          <a:ea typeface="굴림" pitchFamily="1" charset="-127"/>
                        </a:defRPr>
                      </a:lvl2pPr>
                      <a:lvl3pPr latinLnBrk="1">
                        <a:buFont typeface="Arial" panose="020B0604020202020204" pitchFamily="34" charset="0"/>
                        <a:defRPr kumimoji="1" sz="1200">
                          <a:solidFill>
                            <a:schemeClr val="tx1"/>
                          </a:solidFill>
                          <a:latin typeface="Arial" panose="020B0604020202020204" pitchFamily="34" charset="0"/>
                          <a:ea typeface="굴림" pitchFamily="1" charset="-127"/>
                        </a:defRPr>
                      </a:lvl3pPr>
                      <a:lvl4pPr latinLnBrk="1">
                        <a:buFont typeface="Arial" panose="020B0604020202020204" pitchFamily="34" charset="0"/>
                        <a:defRPr kumimoji="1" sz="1200">
                          <a:solidFill>
                            <a:schemeClr val="tx1"/>
                          </a:solidFill>
                          <a:latin typeface="Arial" panose="020B0604020202020204" pitchFamily="34" charset="0"/>
                          <a:ea typeface="굴림" pitchFamily="1" charset="-127"/>
                        </a:defRPr>
                      </a:lvl4pPr>
                      <a:lvl5pPr latinLnBrk="1">
                        <a:buFont typeface="Arial" panose="020B0604020202020204" pitchFamily="34" charset="0"/>
                        <a:defRPr kumimoji="1" sz="1000">
                          <a:solidFill>
                            <a:schemeClr val="tx1"/>
                          </a:solidFill>
                          <a:latin typeface="Arial" panose="020B0604020202020204" pitchFamily="34" charset="0"/>
                          <a:ea typeface="굴림" pitchFamily="1" charset="-127"/>
                        </a:defRPr>
                      </a:lvl5pPr>
                      <a:lvl6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6pPr>
                      <a:lvl7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7pPr>
                      <a:lvl8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8pPr>
                      <a:lvl9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9pPr>
                    </a:lstStyle>
                    <a:p>
                      <a:pPr marL="0" marR="0" lvl="0" indent="0" algn="l" defTabSz="914400" rtl="0" eaLnBrk="1" fontAlgn="base" latinLnBrk="0" hangingPunct="0">
                        <a:lnSpc>
                          <a:spcPct val="100000"/>
                        </a:lnSpc>
                        <a:spcBef>
                          <a:spcPts val="600"/>
                        </a:spcBef>
                        <a:spcAft>
                          <a:spcPts val="600"/>
                        </a:spcAft>
                        <a:buClrTx/>
                        <a:buSzTx/>
                        <a:buFontTx/>
                        <a:buNone/>
                        <a:tabLst/>
                      </a:pPr>
                      <a:r>
                        <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rPr>
                        <a:t>Matches a tab character.</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lvl1pPr eaLnBrk="0">
                        <a:defRPr kumimoji="1" sz="1600">
                          <a:solidFill>
                            <a:schemeClr val="tx1"/>
                          </a:solidFill>
                          <a:latin typeface="Arial" panose="020B0604020202020204" pitchFamily="34" charset="0"/>
                          <a:ea typeface="굴림" pitchFamily="1" charset="-127"/>
                        </a:defRPr>
                      </a:lvl1pPr>
                      <a:lvl2pPr latinLnBrk="1">
                        <a:buFont typeface="Arial" panose="020B0604020202020204" pitchFamily="34" charset="0"/>
                        <a:defRPr kumimoji="1" sz="1400">
                          <a:solidFill>
                            <a:schemeClr val="tx1"/>
                          </a:solidFill>
                          <a:latin typeface="Arial" panose="020B0604020202020204" pitchFamily="34" charset="0"/>
                          <a:ea typeface="굴림" pitchFamily="1" charset="-127"/>
                        </a:defRPr>
                      </a:lvl2pPr>
                      <a:lvl3pPr latinLnBrk="1">
                        <a:buFont typeface="Arial" panose="020B0604020202020204" pitchFamily="34" charset="0"/>
                        <a:defRPr kumimoji="1" sz="1200">
                          <a:solidFill>
                            <a:schemeClr val="tx1"/>
                          </a:solidFill>
                          <a:latin typeface="Arial" panose="020B0604020202020204" pitchFamily="34" charset="0"/>
                          <a:ea typeface="굴림" pitchFamily="1" charset="-127"/>
                        </a:defRPr>
                      </a:lvl3pPr>
                      <a:lvl4pPr latinLnBrk="1">
                        <a:buFont typeface="Arial" panose="020B0604020202020204" pitchFamily="34" charset="0"/>
                        <a:defRPr kumimoji="1" sz="1200">
                          <a:solidFill>
                            <a:schemeClr val="tx1"/>
                          </a:solidFill>
                          <a:latin typeface="Arial" panose="020B0604020202020204" pitchFamily="34" charset="0"/>
                          <a:ea typeface="굴림" pitchFamily="1" charset="-127"/>
                        </a:defRPr>
                      </a:lvl4pPr>
                      <a:lvl5pPr latinLnBrk="1">
                        <a:buFont typeface="Arial" panose="020B0604020202020204" pitchFamily="34" charset="0"/>
                        <a:defRPr kumimoji="1" sz="1000">
                          <a:solidFill>
                            <a:schemeClr val="tx1"/>
                          </a:solidFill>
                          <a:latin typeface="Arial" panose="020B0604020202020204" pitchFamily="34" charset="0"/>
                          <a:ea typeface="굴림" pitchFamily="1" charset="-127"/>
                        </a:defRPr>
                      </a:lvl5pPr>
                      <a:lvl6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6pPr>
                      <a:lvl7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7pPr>
                      <a:lvl8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8pPr>
                      <a:lvl9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9pPr>
                    </a:lstStyle>
                    <a:p>
                      <a:pPr marL="457200" marR="0" lvl="0" indent="0" algn="l" defTabSz="914400" rtl="0" eaLnBrk="1" fontAlgn="base" latinLnBrk="0" hangingPunct="0">
                        <a:lnSpc>
                          <a:spcPct val="100000"/>
                        </a:lnSpc>
                        <a:spcBef>
                          <a:spcPts val="600"/>
                        </a:spcBef>
                        <a:spcAft>
                          <a:spcPts val="600"/>
                        </a:spcAft>
                        <a:buClrTx/>
                        <a:buSzTx/>
                        <a:buFontTx/>
                        <a:buNone/>
                        <a:tabLst/>
                      </a:pPr>
                      <a:r>
                        <a:rPr kumimoji="0" lang="en-US" altLang="en-US" sz="2800" b="1" i="0" u="none" strike="noStrike" cap="none" normalizeH="0" baseline="0" dirty="0" smtClean="0">
                          <a:ln>
                            <a:noFill/>
                          </a:ln>
                          <a:solidFill>
                            <a:srgbClr val="FF0066"/>
                          </a:solidFill>
                          <a:effectLst/>
                          <a:latin typeface="Courier New" panose="02070309020205020404" pitchFamily="49" charset="0"/>
                          <a:ea typeface="굴림" pitchFamily="1" charset="-127"/>
                          <a:cs typeface="Courier New" panose="02070309020205020404" pitchFamily="49" charset="0"/>
                        </a:rPr>
                        <a:t>\v</a:t>
                      </a:r>
                      <a:endParaRPr kumimoji="0" lang="en-US" altLang="en-US" sz="2800" b="1" i="0" u="none" strike="noStrike" cap="none" normalizeH="0" baseline="0" dirty="0" smtClean="0">
                        <a:ln>
                          <a:noFill/>
                        </a:ln>
                        <a:solidFill>
                          <a:srgbClr val="FF0066"/>
                        </a:solidFill>
                        <a:effectLst/>
                        <a:latin typeface="Courier New" panose="02070309020205020404" pitchFamily="49" charset="0"/>
                        <a:ea typeface="굴림" pitchFamily="1" charset="-127"/>
                        <a:cs typeface="Courier New" panose="02070309020205020404" pitchFamily="49"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eaLnBrk="0">
                        <a:defRPr kumimoji="1" sz="1600">
                          <a:solidFill>
                            <a:schemeClr val="tx1"/>
                          </a:solidFill>
                          <a:latin typeface="Arial" panose="020B0604020202020204" pitchFamily="34" charset="0"/>
                          <a:ea typeface="굴림" pitchFamily="1" charset="-127"/>
                        </a:defRPr>
                      </a:lvl1pPr>
                      <a:lvl2pPr latinLnBrk="1">
                        <a:buFont typeface="Arial" panose="020B0604020202020204" pitchFamily="34" charset="0"/>
                        <a:defRPr kumimoji="1" sz="1400">
                          <a:solidFill>
                            <a:schemeClr val="tx1"/>
                          </a:solidFill>
                          <a:latin typeface="Arial" panose="020B0604020202020204" pitchFamily="34" charset="0"/>
                          <a:ea typeface="굴림" pitchFamily="1" charset="-127"/>
                        </a:defRPr>
                      </a:lvl2pPr>
                      <a:lvl3pPr latinLnBrk="1">
                        <a:buFont typeface="Arial" panose="020B0604020202020204" pitchFamily="34" charset="0"/>
                        <a:defRPr kumimoji="1" sz="1200">
                          <a:solidFill>
                            <a:schemeClr val="tx1"/>
                          </a:solidFill>
                          <a:latin typeface="Arial" panose="020B0604020202020204" pitchFamily="34" charset="0"/>
                          <a:ea typeface="굴림" pitchFamily="1" charset="-127"/>
                        </a:defRPr>
                      </a:lvl3pPr>
                      <a:lvl4pPr latinLnBrk="1">
                        <a:buFont typeface="Arial" panose="020B0604020202020204" pitchFamily="34" charset="0"/>
                        <a:defRPr kumimoji="1" sz="1200">
                          <a:solidFill>
                            <a:schemeClr val="tx1"/>
                          </a:solidFill>
                          <a:latin typeface="Arial" panose="020B0604020202020204" pitchFamily="34" charset="0"/>
                          <a:ea typeface="굴림" pitchFamily="1" charset="-127"/>
                        </a:defRPr>
                      </a:lvl4pPr>
                      <a:lvl5pPr latinLnBrk="1">
                        <a:buFont typeface="Arial" panose="020B0604020202020204" pitchFamily="34" charset="0"/>
                        <a:defRPr kumimoji="1" sz="1000">
                          <a:solidFill>
                            <a:schemeClr val="tx1"/>
                          </a:solidFill>
                          <a:latin typeface="Arial" panose="020B0604020202020204" pitchFamily="34" charset="0"/>
                          <a:ea typeface="굴림" pitchFamily="1" charset="-127"/>
                        </a:defRPr>
                      </a:lvl5pPr>
                      <a:lvl6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6pPr>
                      <a:lvl7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7pPr>
                      <a:lvl8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8pPr>
                      <a:lvl9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9pPr>
                    </a:lstStyle>
                    <a:p>
                      <a:pPr marL="0" marR="0" lvl="0" indent="0" algn="l" defTabSz="914400" rtl="0" eaLnBrk="1" fontAlgn="base" latinLnBrk="0" hangingPunct="0">
                        <a:lnSpc>
                          <a:spcPct val="100000"/>
                        </a:lnSpc>
                        <a:spcBef>
                          <a:spcPts val="600"/>
                        </a:spcBef>
                        <a:spcAft>
                          <a:spcPts val="600"/>
                        </a:spcAft>
                        <a:buClrTx/>
                        <a:buSzTx/>
                        <a:buFontTx/>
                        <a:buNone/>
                        <a:tabLst/>
                      </a:pPr>
                      <a:r>
                        <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rPr>
                        <a:t>Matches a vertical tab character.</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lvl1pPr eaLnBrk="0">
                        <a:defRPr kumimoji="1" sz="1600">
                          <a:solidFill>
                            <a:schemeClr val="tx1"/>
                          </a:solidFill>
                          <a:latin typeface="Arial" panose="020B0604020202020204" pitchFamily="34" charset="0"/>
                          <a:ea typeface="굴림" pitchFamily="1" charset="-127"/>
                        </a:defRPr>
                      </a:lvl1pPr>
                      <a:lvl2pPr latinLnBrk="1">
                        <a:buFont typeface="Arial" panose="020B0604020202020204" pitchFamily="34" charset="0"/>
                        <a:defRPr kumimoji="1" sz="1400">
                          <a:solidFill>
                            <a:schemeClr val="tx1"/>
                          </a:solidFill>
                          <a:latin typeface="Arial" panose="020B0604020202020204" pitchFamily="34" charset="0"/>
                          <a:ea typeface="굴림" pitchFamily="1" charset="-127"/>
                        </a:defRPr>
                      </a:lvl2pPr>
                      <a:lvl3pPr latinLnBrk="1">
                        <a:buFont typeface="Arial" panose="020B0604020202020204" pitchFamily="34" charset="0"/>
                        <a:defRPr kumimoji="1" sz="1200">
                          <a:solidFill>
                            <a:schemeClr val="tx1"/>
                          </a:solidFill>
                          <a:latin typeface="Arial" panose="020B0604020202020204" pitchFamily="34" charset="0"/>
                          <a:ea typeface="굴림" pitchFamily="1" charset="-127"/>
                        </a:defRPr>
                      </a:lvl3pPr>
                      <a:lvl4pPr latinLnBrk="1">
                        <a:buFont typeface="Arial" panose="020B0604020202020204" pitchFamily="34" charset="0"/>
                        <a:defRPr kumimoji="1" sz="1200">
                          <a:solidFill>
                            <a:schemeClr val="tx1"/>
                          </a:solidFill>
                          <a:latin typeface="Arial" panose="020B0604020202020204" pitchFamily="34" charset="0"/>
                          <a:ea typeface="굴림" pitchFamily="1" charset="-127"/>
                        </a:defRPr>
                      </a:lvl4pPr>
                      <a:lvl5pPr latinLnBrk="1">
                        <a:buFont typeface="Arial" panose="020B0604020202020204" pitchFamily="34" charset="0"/>
                        <a:defRPr kumimoji="1" sz="1000">
                          <a:solidFill>
                            <a:schemeClr val="tx1"/>
                          </a:solidFill>
                          <a:latin typeface="Arial" panose="020B0604020202020204" pitchFamily="34" charset="0"/>
                          <a:ea typeface="굴림" pitchFamily="1" charset="-127"/>
                        </a:defRPr>
                      </a:lvl5pPr>
                      <a:lvl6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6pPr>
                      <a:lvl7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7pPr>
                      <a:lvl8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8pPr>
                      <a:lvl9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9pPr>
                    </a:lstStyle>
                    <a:p>
                      <a:pPr marL="457200" marR="0" lvl="0" indent="0" algn="l" defTabSz="914400" rtl="0" eaLnBrk="1" fontAlgn="base" latinLnBrk="0" hangingPunct="0">
                        <a:lnSpc>
                          <a:spcPct val="100000"/>
                        </a:lnSpc>
                        <a:spcBef>
                          <a:spcPts val="600"/>
                        </a:spcBef>
                        <a:spcAft>
                          <a:spcPts val="600"/>
                        </a:spcAft>
                        <a:buClrTx/>
                        <a:buSzTx/>
                        <a:buFontTx/>
                        <a:buNone/>
                        <a:tabLst/>
                      </a:pPr>
                      <a:r>
                        <a:rPr kumimoji="0" lang="en-US" altLang="en-US" sz="2800" b="1" i="0" u="none" strike="noStrike" cap="none" normalizeH="0" baseline="0" dirty="0" smtClean="0">
                          <a:ln>
                            <a:noFill/>
                          </a:ln>
                          <a:solidFill>
                            <a:srgbClr val="FF0066"/>
                          </a:solidFill>
                          <a:effectLst/>
                          <a:latin typeface="Courier New" panose="02070309020205020404" pitchFamily="49" charset="0"/>
                          <a:ea typeface="굴림" pitchFamily="1" charset="-127"/>
                          <a:cs typeface="Courier New" panose="02070309020205020404" pitchFamily="49" charset="0"/>
                        </a:rPr>
                        <a:t>\w</a:t>
                      </a:r>
                      <a:endParaRPr kumimoji="0" lang="en-US" altLang="en-US" sz="2800" b="1" i="0" u="none" strike="noStrike" cap="none" normalizeH="0" baseline="0" dirty="0" smtClean="0">
                        <a:ln>
                          <a:noFill/>
                        </a:ln>
                        <a:solidFill>
                          <a:srgbClr val="FF0066"/>
                        </a:solidFill>
                        <a:effectLst/>
                        <a:latin typeface="Courier New" panose="02070309020205020404" pitchFamily="49" charset="0"/>
                        <a:ea typeface="굴림" pitchFamily="1" charset="-127"/>
                        <a:cs typeface="Courier New" panose="02070309020205020404" pitchFamily="49"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eaLnBrk="0">
                        <a:defRPr kumimoji="1" sz="1600">
                          <a:solidFill>
                            <a:schemeClr val="tx1"/>
                          </a:solidFill>
                          <a:latin typeface="Arial" panose="020B0604020202020204" pitchFamily="34" charset="0"/>
                          <a:ea typeface="굴림" pitchFamily="1" charset="-127"/>
                        </a:defRPr>
                      </a:lvl1pPr>
                      <a:lvl2pPr latinLnBrk="1">
                        <a:buFont typeface="Arial" panose="020B0604020202020204" pitchFamily="34" charset="0"/>
                        <a:defRPr kumimoji="1" sz="1400">
                          <a:solidFill>
                            <a:schemeClr val="tx1"/>
                          </a:solidFill>
                          <a:latin typeface="Arial" panose="020B0604020202020204" pitchFamily="34" charset="0"/>
                          <a:ea typeface="굴림" pitchFamily="1" charset="-127"/>
                        </a:defRPr>
                      </a:lvl2pPr>
                      <a:lvl3pPr latinLnBrk="1">
                        <a:buFont typeface="Arial" panose="020B0604020202020204" pitchFamily="34" charset="0"/>
                        <a:defRPr kumimoji="1" sz="1200">
                          <a:solidFill>
                            <a:schemeClr val="tx1"/>
                          </a:solidFill>
                          <a:latin typeface="Arial" panose="020B0604020202020204" pitchFamily="34" charset="0"/>
                          <a:ea typeface="굴림" pitchFamily="1" charset="-127"/>
                        </a:defRPr>
                      </a:lvl3pPr>
                      <a:lvl4pPr latinLnBrk="1">
                        <a:buFont typeface="Arial" panose="020B0604020202020204" pitchFamily="34" charset="0"/>
                        <a:defRPr kumimoji="1" sz="1200">
                          <a:solidFill>
                            <a:schemeClr val="tx1"/>
                          </a:solidFill>
                          <a:latin typeface="Arial" panose="020B0604020202020204" pitchFamily="34" charset="0"/>
                          <a:ea typeface="굴림" pitchFamily="1" charset="-127"/>
                        </a:defRPr>
                      </a:lvl4pPr>
                      <a:lvl5pPr latinLnBrk="1">
                        <a:buFont typeface="Arial" panose="020B0604020202020204" pitchFamily="34" charset="0"/>
                        <a:defRPr kumimoji="1" sz="1000">
                          <a:solidFill>
                            <a:schemeClr val="tx1"/>
                          </a:solidFill>
                          <a:latin typeface="Arial" panose="020B0604020202020204" pitchFamily="34" charset="0"/>
                          <a:ea typeface="굴림" pitchFamily="1" charset="-127"/>
                        </a:defRPr>
                      </a:lvl5pPr>
                      <a:lvl6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6pPr>
                      <a:lvl7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7pPr>
                      <a:lvl8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8pPr>
                      <a:lvl9pPr fontAlgn="base" latinLnBrk="1">
                        <a:spcBef>
                          <a:spcPct val="0"/>
                        </a:spcBef>
                        <a:spcAft>
                          <a:spcPct val="0"/>
                        </a:spcAft>
                        <a:buFont typeface="Arial" panose="020B0604020202020204" pitchFamily="34" charset="0"/>
                        <a:defRPr kumimoji="1" sz="1000">
                          <a:solidFill>
                            <a:schemeClr val="tx1"/>
                          </a:solidFill>
                          <a:latin typeface="Arial" panose="020B0604020202020204" pitchFamily="34" charset="0"/>
                          <a:ea typeface="굴림" pitchFamily="1" charset="-127"/>
                        </a:defRPr>
                      </a:lvl9pPr>
                    </a:lstStyle>
                    <a:p>
                      <a:pPr marL="0" marR="0" lvl="0" indent="0" algn="l" defTabSz="914400" rtl="0" eaLnBrk="1" fontAlgn="base" latinLnBrk="0" hangingPunct="0">
                        <a:lnSpc>
                          <a:spcPct val="100000"/>
                        </a:lnSpc>
                        <a:spcBef>
                          <a:spcPts val="600"/>
                        </a:spcBef>
                        <a:spcAft>
                          <a:spcPts val="600"/>
                        </a:spcAft>
                        <a:buClrTx/>
                        <a:buSzTx/>
                        <a:buFontTx/>
                        <a:buNone/>
                        <a:tabLst/>
                      </a:pPr>
                      <a:r>
                        <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rPr>
                        <a:t>Matches any word character including underscore. Equivalent to [A-Za-z0-9_].</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457200" marR="0" lvl="0" indent="0" algn="l" defTabSz="914400" rtl="0" eaLnBrk="1" fontAlgn="base" latinLnBrk="0" hangingPunct="0">
                        <a:lnSpc>
                          <a:spcPct val="100000"/>
                        </a:lnSpc>
                        <a:spcBef>
                          <a:spcPts val="600"/>
                        </a:spcBef>
                        <a:spcAft>
                          <a:spcPts val="600"/>
                        </a:spcAft>
                        <a:buClrTx/>
                        <a:buSzTx/>
                        <a:buFontTx/>
                        <a:buNone/>
                        <a:tabLst/>
                      </a:pPr>
                      <a:r>
                        <a:rPr kumimoji="0" lang="en-US" altLang="en-US" sz="2800" b="1" i="0" u="none" strike="noStrike" cap="none" normalizeH="0" baseline="0" dirty="0" smtClean="0">
                          <a:ln>
                            <a:noFill/>
                          </a:ln>
                          <a:solidFill>
                            <a:srgbClr val="FF0066"/>
                          </a:solidFill>
                          <a:effectLst/>
                          <a:latin typeface="Courier New" panose="02070309020205020404" pitchFamily="49" charset="0"/>
                          <a:ea typeface="굴림" pitchFamily="1" charset="-127"/>
                          <a:cs typeface="Courier New" panose="02070309020205020404" pitchFamily="49" charset="0"/>
                        </a:rPr>
                        <a:t>\W</a:t>
                      </a:r>
                      <a:endParaRPr kumimoji="0" lang="en-US" altLang="en-US" sz="2800" b="1" i="0" u="none" strike="noStrike" cap="none" normalizeH="0" baseline="0" dirty="0" smtClean="0">
                        <a:ln>
                          <a:noFill/>
                        </a:ln>
                        <a:solidFill>
                          <a:srgbClr val="FF0066"/>
                        </a:solidFill>
                        <a:effectLst/>
                        <a:latin typeface="Courier New" panose="02070309020205020404" pitchFamily="49" charset="0"/>
                        <a:ea typeface="굴림" pitchFamily="1" charset="-127"/>
                        <a:cs typeface="Courier New" panose="02070309020205020404" pitchFamily="49"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0">
                        <a:lnSpc>
                          <a:spcPct val="100000"/>
                        </a:lnSpc>
                        <a:spcBef>
                          <a:spcPts val="600"/>
                        </a:spcBef>
                        <a:spcAft>
                          <a:spcPts val="600"/>
                        </a:spcAft>
                        <a:buClrTx/>
                        <a:buSzTx/>
                        <a:buFontTx/>
                        <a:buNone/>
                        <a:tabLst/>
                      </a:pPr>
                      <a:r>
                        <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rPr>
                        <a:t>Matches any </a:t>
                      </a:r>
                      <a:r>
                        <a:rPr kumimoji="0" lang="en-US" altLang="en-US" sz="2800" b="0" i="0" u="none" strike="noStrike" cap="none" normalizeH="0" baseline="0" dirty="0" err="1" smtClean="0">
                          <a:ln>
                            <a:noFill/>
                          </a:ln>
                          <a:solidFill>
                            <a:schemeClr val="tx1"/>
                          </a:solidFill>
                          <a:effectLst/>
                          <a:latin typeface="Georgia" panose="02040502050405020303" pitchFamily="18" charset="0"/>
                          <a:ea typeface="굴림" pitchFamily="1" charset="-127"/>
                          <a:cs typeface="Times New Roman" panose="02020603050405020304" pitchFamily="18" charset="0"/>
                        </a:rPr>
                        <a:t>nonword</a:t>
                      </a:r>
                      <a:r>
                        <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rPr>
                        <a:t> character. Equivalent to [^A-Za-z0-9_].</a:t>
                      </a:r>
                    </a:p>
                    <a:p>
                      <a:pPr marL="0" marR="0" lvl="0" indent="0" algn="l" defTabSz="914400" rtl="0" eaLnBrk="1" fontAlgn="base" latinLnBrk="0" hangingPunct="0">
                        <a:lnSpc>
                          <a:spcPct val="100000"/>
                        </a:lnSpc>
                        <a:spcBef>
                          <a:spcPts val="600"/>
                        </a:spcBef>
                        <a:spcAft>
                          <a:spcPts val="600"/>
                        </a:spcAft>
                        <a:buClrTx/>
                        <a:buSzTx/>
                        <a:buFontTx/>
                        <a:buNone/>
                        <a:tabLst/>
                      </a:pPr>
                      <a:endParaRPr kumimoji="0" lang="en-US" altLang="en-US" sz="2800" b="0" i="0" u="none" strike="noStrike" cap="none" normalizeH="0" baseline="0" dirty="0" smtClean="0">
                        <a:ln>
                          <a:noFill/>
                        </a:ln>
                        <a:solidFill>
                          <a:schemeClr val="tx1"/>
                        </a:solidFill>
                        <a:effectLst/>
                        <a:latin typeface="Georgia" panose="02040502050405020303" pitchFamily="18" charset="0"/>
                        <a:ea typeface="굴림" pitchFamily="1" charset="-127"/>
                        <a:cs typeface="Times New Roman" panose="02020603050405020304" pitchFamily="18"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4694894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Regular Expressions</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278606"/>
            <a:ext cx="9144000" cy="4406899"/>
          </a:xfrm>
        </p:spPr>
        <p:txBody>
          <a:bodyPr>
            <a:noAutofit/>
          </a:bodyPr>
          <a:lstStyle/>
          <a:p>
            <a:pPr marL="457200" indent="-457200" algn="l">
              <a:buClr>
                <a:srgbClr val="0070C0"/>
              </a:buClr>
              <a:buFont typeface="Wingdings" panose="05000000000000000000" pitchFamily="2" charset="2"/>
              <a:buChar char="§"/>
            </a:pPr>
            <a:r>
              <a:rPr lang="en-US" sz="2800" dirty="0" smtClean="0">
                <a:latin typeface="Georgia" panose="02040502050405020303" pitchFamily="18" charset="0"/>
              </a:rPr>
              <a:t>An atom specifies what text is to be matched and where it is to be found.</a:t>
            </a:r>
          </a:p>
          <a:p>
            <a:pPr marL="457200" indent="-457200" algn="l">
              <a:buClr>
                <a:srgbClr val="0070C0"/>
              </a:buClr>
              <a:buFont typeface="Wingdings" panose="05000000000000000000" pitchFamily="2" charset="2"/>
              <a:buChar char="§"/>
            </a:pPr>
            <a:r>
              <a:rPr lang="en-US" sz="2800" dirty="0" smtClean="0">
                <a:latin typeface="Georgia" panose="02040502050405020303" pitchFamily="18" charset="0"/>
              </a:rPr>
              <a:t>An operator combines regular expression atoms</a:t>
            </a:r>
          </a:p>
        </p:txBody>
      </p:sp>
      <p:pic>
        <p:nvPicPr>
          <p:cNvPr id="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3106" y="3905917"/>
            <a:ext cx="5665788" cy="177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86883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Regular Expressions</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278606"/>
            <a:ext cx="9144000" cy="4406899"/>
          </a:xfrm>
        </p:spPr>
        <p:txBody>
          <a:bodyPr>
            <a:noAutofit/>
          </a:bodyPr>
          <a:lstStyle/>
          <a:p>
            <a:pPr algn="l">
              <a:buClr>
                <a:srgbClr val="0070C0"/>
              </a:buClr>
            </a:pPr>
            <a:r>
              <a:rPr lang="en-US" sz="3200" dirty="0" smtClean="0">
                <a:solidFill>
                  <a:srgbClr val="00B0F0"/>
                </a:solidFill>
                <a:latin typeface="Georgia" panose="02040502050405020303" pitchFamily="18" charset="0"/>
              </a:rPr>
              <a:t>Atoms</a:t>
            </a:r>
            <a:r>
              <a:rPr lang="en-US" sz="2800" dirty="0" smtClean="0">
                <a:latin typeface="Georgia" panose="02040502050405020303" pitchFamily="18" charset="0"/>
              </a:rPr>
              <a:t>  </a:t>
            </a:r>
          </a:p>
          <a:p>
            <a:pPr marL="457200" indent="-457200" algn="l">
              <a:buClr>
                <a:srgbClr val="0070C0"/>
              </a:buClr>
              <a:buFont typeface="Wingdings" panose="05000000000000000000" pitchFamily="2" charset="2"/>
              <a:buChar char="§"/>
            </a:pPr>
            <a:r>
              <a:rPr lang="en-US" sz="2800" dirty="0" smtClean="0">
                <a:latin typeface="Georgia" panose="02040502050405020303" pitchFamily="18" charset="0"/>
              </a:rPr>
              <a:t>An atom specifies what text is to be matched and where it is to be found.</a:t>
            </a:r>
          </a:p>
        </p:txBody>
      </p:sp>
      <p:pic>
        <p:nvPicPr>
          <p:cNvPr id="4" name="Picture 3"/>
          <p:cNvPicPr>
            <a:picLocks noChangeAspect="1"/>
          </p:cNvPicPr>
          <p:nvPr/>
        </p:nvPicPr>
        <p:blipFill>
          <a:blip r:embed="rId3"/>
          <a:stretch>
            <a:fillRect/>
          </a:stretch>
        </p:blipFill>
        <p:spPr>
          <a:xfrm>
            <a:off x="2093629" y="3323759"/>
            <a:ext cx="8004742" cy="1963082"/>
          </a:xfrm>
          <a:prstGeom prst="rect">
            <a:avLst/>
          </a:prstGeom>
        </p:spPr>
      </p:pic>
    </p:spTree>
    <p:extLst>
      <p:ext uri="{BB962C8B-B14F-4D97-AF65-F5344CB8AC3E}">
        <p14:creationId xmlns:p14="http://schemas.microsoft.com/office/powerpoint/2010/main" val="25438765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Regular Expressions</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278606"/>
            <a:ext cx="9144000" cy="4406899"/>
          </a:xfrm>
        </p:spPr>
        <p:txBody>
          <a:bodyPr>
            <a:noAutofit/>
          </a:bodyPr>
          <a:lstStyle/>
          <a:p>
            <a:pPr algn="l">
              <a:buClr>
                <a:srgbClr val="0070C0"/>
              </a:buClr>
            </a:pPr>
            <a:r>
              <a:rPr lang="en-US" sz="2800" dirty="0" smtClean="0">
                <a:solidFill>
                  <a:srgbClr val="0070C0"/>
                </a:solidFill>
                <a:latin typeface="Georgia" panose="02040502050405020303" pitchFamily="18" charset="0"/>
              </a:rPr>
              <a:t>Single-Character Atom</a:t>
            </a:r>
          </a:p>
          <a:p>
            <a:pPr marL="457200" indent="-457200" algn="l">
              <a:buClr>
                <a:srgbClr val="0070C0"/>
              </a:buClr>
              <a:buFont typeface="Wingdings" panose="05000000000000000000" pitchFamily="2" charset="2"/>
              <a:buChar char="§"/>
            </a:pPr>
            <a:r>
              <a:rPr lang="en-US" sz="2800" dirty="0" smtClean="0">
                <a:latin typeface="Georgia" panose="02040502050405020303" pitchFamily="18" charset="0"/>
              </a:rPr>
              <a:t>A single character matches itself</a:t>
            </a:r>
          </a:p>
        </p:txBody>
      </p:sp>
      <p:pic>
        <p:nvPicPr>
          <p:cNvPr id="1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1459" y="2335448"/>
            <a:ext cx="8709082" cy="438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23008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Regular Expressions</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278606"/>
            <a:ext cx="9144000" cy="4406899"/>
          </a:xfrm>
        </p:spPr>
        <p:txBody>
          <a:bodyPr>
            <a:noAutofit/>
          </a:bodyPr>
          <a:lstStyle/>
          <a:p>
            <a:pPr algn="l">
              <a:buClr>
                <a:srgbClr val="0070C0"/>
              </a:buClr>
            </a:pPr>
            <a:r>
              <a:rPr lang="en-US" sz="2800" dirty="0" smtClean="0">
                <a:solidFill>
                  <a:srgbClr val="0070C0"/>
                </a:solidFill>
                <a:latin typeface="Georgia" panose="02040502050405020303" pitchFamily="18" charset="0"/>
              </a:rPr>
              <a:t>Dot Atom</a:t>
            </a:r>
          </a:p>
          <a:p>
            <a:pPr marL="457200" indent="-457200" algn="l">
              <a:buClr>
                <a:srgbClr val="0070C0"/>
              </a:buClr>
              <a:buFont typeface="Wingdings" panose="05000000000000000000" pitchFamily="2" charset="2"/>
              <a:buChar char="§"/>
            </a:pPr>
            <a:r>
              <a:rPr lang="en-US" sz="2800" dirty="0" smtClean="0">
                <a:latin typeface="Georgia" panose="02040502050405020303" pitchFamily="18" charset="0"/>
              </a:rPr>
              <a:t>matches </a:t>
            </a:r>
            <a:r>
              <a:rPr lang="en-US" sz="2800" dirty="0" smtClean="0">
                <a:solidFill>
                  <a:srgbClr val="FF0000"/>
                </a:solidFill>
                <a:latin typeface="Georgia" panose="02040502050405020303" pitchFamily="18" charset="0"/>
              </a:rPr>
              <a:t>any single character </a:t>
            </a:r>
            <a:r>
              <a:rPr lang="en-US" sz="2800" dirty="0" smtClean="0">
                <a:latin typeface="Georgia" panose="02040502050405020303" pitchFamily="18" charset="0"/>
              </a:rPr>
              <a:t>except for a new line character (</a:t>
            </a:r>
            <a:r>
              <a:rPr lang="en-US" sz="2800" dirty="0" smtClean="0">
                <a:solidFill>
                  <a:srgbClr val="00B0F0"/>
                </a:solidFill>
                <a:latin typeface="Georgia" panose="02040502050405020303" pitchFamily="18" charset="0"/>
              </a:rPr>
              <a:t>\n</a:t>
            </a:r>
            <a:r>
              <a:rPr lang="en-US" sz="2800" dirty="0" smtClean="0">
                <a:latin typeface="Georgia" panose="02040502050405020303" pitchFamily="18" charset="0"/>
              </a:rPr>
              <a:t>)</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596" y="2971800"/>
            <a:ext cx="10223426"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26437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Regular Expressions</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278606"/>
            <a:ext cx="9144000" cy="4406899"/>
          </a:xfrm>
        </p:spPr>
        <p:txBody>
          <a:bodyPr>
            <a:noAutofit/>
          </a:bodyPr>
          <a:lstStyle/>
          <a:p>
            <a:pPr algn="l">
              <a:buClr>
                <a:srgbClr val="0070C0"/>
              </a:buClr>
            </a:pPr>
            <a:r>
              <a:rPr lang="en-US" sz="2800" dirty="0" smtClean="0">
                <a:solidFill>
                  <a:srgbClr val="0070C0"/>
                </a:solidFill>
                <a:latin typeface="Georgia" panose="02040502050405020303" pitchFamily="18" charset="0"/>
              </a:rPr>
              <a:t>Class Atom</a:t>
            </a:r>
          </a:p>
          <a:p>
            <a:pPr marL="457200" indent="-457200" algn="l">
              <a:buClr>
                <a:srgbClr val="0070C0"/>
              </a:buClr>
              <a:buFont typeface="Wingdings" panose="05000000000000000000" pitchFamily="2" charset="2"/>
              <a:buChar char="§"/>
            </a:pPr>
            <a:r>
              <a:rPr lang="en-US" sz="2800" dirty="0" smtClean="0">
                <a:latin typeface="Georgia" panose="02040502050405020303" pitchFamily="18" charset="0"/>
              </a:rPr>
              <a:t>matches only single character that can be any of the characters defined in a set:</a:t>
            </a:r>
          </a:p>
          <a:p>
            <a:pPr marL="457200" indent="-457200" algn="l">
              <a:buClr>
                <a:srgbClr val="0070C0"/>
              </a:buClr>
              <a:buFont typeface="Wingdings" panose="05000000000000000000" pitchFamily="2" charset="2"/>
              <a:buChar char="§"/>
            </a:pPr>
            <a:r>
              <a:rPr lang="en-US" sz="2800" dirty="0" smtClean="0">
                <a:solidFill>
                  <a:srgbClr val="0070C0"/>
                </a:solidFill>
                <a:latin typeface="Georgia" panose="02040502050405020303" pitchFamily="18" charset="0"/>
              </a:rPr>
              <a:t>Example</a:t>
            </a:r>
            <a:r>
              <a:rPr lang="en-US" sz="2800" dirty="0" smtClean="0">
                <a:latin typeface="Georgia" panose="02040502050405020303" pitchFamily="18" charset="0"/>
              </a:rPr>
              <a:t>: </a:t>
            </a:r>
            <a:r>
              <a:rPr lang="en-US" sz="2800" dirty="0" smtClean="0">
                <a:solidFill>
                  <a:srgbClr val="FF0000"/>
                </a:solidFill>
                <a:latin typeface="Georgia" panose="02040502050405020303" pitchFamily="18" charset="0"/>
              </a:rPr>
              <a:t>[ABC] </a:t>
            </a:r>
            <a:r>
              <a:rPr lang="en-US" sz="2800" dirty="0" smtClean="0">
                <a:latin typeface="Georgia" panose="02040502050405020303" pitchFamily="18" charset="0"/>
              </a:rPr>
              <a:t>matches either </a:t>
            </a:r>
            <a:r>
              <a:rPr lang="en-US" sz="2800" dirty="0" smtClean="0">
                <a:solidFill>
                  <a:srgbClr val="0070C0"/>
                </a:solidFill>
                <a:latin typeface="Georgia" panose="02040502050405020303" pitchFamily="18" charset="0"/>
              </a:rPr>
              <a:t>A</a:t>
            </a:r>
            <a:r>
              <a:rPr lang="en-US" sz="2800" dirty="0" smtClean="0">
                <a:latin typeface="Georgia" panose="02040502050405020303" pitchFamily="18" charset="0"/>
              </a:rPr>
              <a:t>, </a:t>
            </a:r>
            <a:r>
              <a:rPr lang="en-US" sz="2800" dirty="0" smtClean="0">
                <a:solidFill>
                  <a:srgbClr val="0070C0"/>
                </a:solidFill>
                <a:latin typeface="Georgia" panose="02040502050405020303" pitchFamily="18" charset="0"/>
              </a:rPr>
              <a:t>B</a:t>
            </a:r>
            <a:r>
              <a:rPr lang="en-US" sz="2800" dirty="0" smtClean="0">
                <a:latin typeface="Georgia" panose="02040502050405020303" pitchFamily="18" charset="0"/>
              </a:rPr>
              <a:t>, or </a:t>
            </a:r>
            <a:r>
              <a:rPr lang="en-US" sz="2800" dirty="0" smtClean="0">
                <a:solidFill>
                  <a:srgbClr val="0070C0"/>
                </a:solidFill>
                <a:latin typeface="Georgia" panose="02040502050405020303" pitchFamily="18" charset="0"/>
              </a:rPr>
              <a:t>C</a:t>
            </a:r>
            <a:r>
              <a:rPr lang="en-US" sz="2800" dirty="0" smtClean="0">
                <a:latin typeface="Georgia" panose="02040502050405020303" pitchFamily="18" charset="0"/>
              </a:rPr>
              <a:t>.</a:t>
            </a:r>
          </a:p>
        </p:txBody>
      </p:sp>
      <p:pic>
        <p:nvPicPr>
          <p:cNvPr id="4" name="Picture 3"/>
          <p:cNvPicPr>
            <a:picLocks noChangeAspect="1"/>
          </p:cNvPicPr>
          <p:nvPr/>
        </p:nvPicPr>
        <p:blipFill>
          <a:blip r:embed="rId3"/>
          <a:stretch>
            <a:fillRect/>
          </a:stretch>
        </p:blipFill>
        <p:spPr>
          <a:xfrm>
            <a:off x="1795811" y="3482055"/>
            <a:ext cx="8600377" cy="2551668"/>
          </a:xfrm>
          <a:prstGeom prst="rect">
            <a:avLst/>
          </a:prstGeom>
        </p:spPr>
      </p:pic>
    </p:spTree>
    <p:extLst>
      <p:ext uri="{BB962C8B-B14F-4D97-AF65-F5344CB8AC3E}">
        <p14:creationId xmlns:p14="http://schemas.microsoft.com/office/powerpoint/2010/main" val="8921084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Regular Expressions</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278606"/>
            <a:ext cx="9144000" cy="4406899"/>
          </a:xfrm>
        </p:spPr>
        <p:txBody>
          <a:bodyPr>
            <a:noAutofit/>
          </a:bodyPr>
          <a:lstStyle/>
          <a:p>
            <a:pPr marL="457200" indent="-457200" algn="l">
              <a:buClr>
                <a:srgbClr val="0070C0"/>
              </a:buClr>
              <a:buFont typeface="Wingdings" panose="05000000000000000000" pitchFamily="2" charset="2"/>
              <a:buChar char="§"/>
            </a:pPr>
            <a:r>
              <a:rPr lang="en-US" sz="3200" dirty="0" smtClean="0">
                <a:latin typeface="Georgia" panose="02040502050405020303" pitchFamily="18" charset="0"/>
              </a:rPr>
              <a:t>A </a:t>
            </a:r>
            <a:r>
              <a:rPr lang="en-US" sz="3200" i="1" dirty="0" smtClean="0">
                <a:solidFill>
                  <a:srgbClr val="C00000"/>
                </a:solidFill>
                <a:latin typeface="Georgia" panose="02040502050405020303" pitchFamily="18" charset="0"/>
              </a:rPr>
              <a:t>regular expression</a:t>
            </a:r>
            <a:r>
              <a:rPr lang="en-US" sz="3200" dirty="0" smtClean="0">
                <a:latin typeface="Georgia" panose="02040502050405020303" pitchFamily="18" charset="0"/>
              </a:rPr>
              <a:t>, </a:t>
            </a:r>
            <a:r>
              <a:rPr lang="en-US" sz="3200" i="1" dirty="0" smtClean="0">
                <a:solidFill>
                  <a:srgbClr val="C00000"/>
                </a:solidFill>
                <a:latin typeface="Georgia" panose="02040502050405020303" pitchFamily="18" charset="0"/>
              </a:rPr>
              <a:t>regex</a:t>
            </a:r>
            <a:r>
              <a:rPr lang="en-US" sz="3200" dirty="0" smtClean="0">
                <a:latin typeface="Georgia" panose="02040502050405020303" pitchFamily="18" charset="0"/>
              </a:rPr>
              <a:t> or </a:t>
            </a:r>
            <a:r>
              <a:rPr lang="en-US" sz="3200" i="1" dirty="0" err="1" smtClean="0">
                <a:solidFill>
                  <a:srgbClr val="C00000"/>
                </a:solidFill>
                <a:latin typeface="Georgia" panose="02040502050405020303" pitchFamily="18" charset="0"/>
              </a:rPr>
              <a:t>regexp</a:t>
            </a:r>
            <a:r>
              <a:rPr lang="en-US" sz="3200" dirty="0" smtClean="0">
                <a:solidFill>
                  <a:srgbClr val="C00000"/>
                </a:solidFill>
                <a:latin typeface="Georgia" panose="02040502050405020303" pitchFamily="18" charset="0"/>
              </a:rPr>
              <a:t> </a:t>
            </a:r>
            <a:r>
              <a:rPr lang="en-US" sz="3200" dirty="0" smtClean="0">
                <a:latin typeface="Georgia" panose="02040502050405020303" pitchFamily="18" charset="0"/>
              </a:rPr>
              <a:t>is, in </a:t>
            </a:r>
            <a:r>
              <a:rPr lang="en-US" sz="3200" dirty="0" smtClean="0">
                <a:solidFill>
                  <a:srgbClr val="0070C0"/>
                </a:solidFill>
                <a:latin typeface="Georgia" panose="02040502050405020303" pitchFamily="18" charset="0"/>
              </a:rPr>
              <a:t>theoretical computer science </a:t>
            </a:r>
            <a:r>
              <a:rPr lang="en-US" sz="3200" dirty="0" smtClean="0">
                <a:latin typeface="Georgia" panose="02040502050405020303" pitchFamily="18" charset="0"/>
              </a:rPr>
              <a:t>and </a:t>
            </a:r>
            <a:r>
              <a:rPr lang="en-US" sz="3200" dirty="0" smtClean="0">
                <a:solidFill>
                  <a:srgbClr val="0070C0"/>
                </a:solidFill>
                <a:latin typeface="Georgia" panose="02040502050405020303" pitchFamily="18" charset="0"/>
              </a:rPr>
              <a:t>formal language theory</a:t>
            </a:r>
            <a:r>
              <a:rPr lang="en-US" sz="3200" dirty="0" smtClean="0">
                <a:latin typeface="Georgia" panose="02040502050405020303" pitchFamily="18" charset="0"/>
              </a:rPr>
              <a:t>, a sequence of characters that define a search pattern</a:t>
            </a:r>
          </a:p>
          <a:p>
            <a:pPr marL="457200" indent="-457200" algn="l">
              <a:buClr>
                <a:srgbClr val="0070C0"/>
              </a:buClr>
              <a:buFont typeface="Wingdings" panose="05000000000000000000" pitchFamily="2" charset="2"/>
              <a:buChar char="§"/>
            </a:pPr>
            <a:r>
              <a:rPr lang="en-US" sz="3200" dirty="0" smtClean="0">
                <a:latin typeface="Georgia" panose="02040502050405020303" pitchFamily="18" charset="0"/>
              </a:rPr>
              <a:t>Usually this pattern is then used by string searching algorithms for "</a:t>
            </a:r>
            <a:r>
              <a:rPr lang="en-US" sz="3200" i="1" dirty="0" smtClean="0">
                <a:solidFill>
                  <a:srgbClr val="0070C0"/>
                </a:solidFill>
                <a:latin typeface="Georgia" panose="02040502050405020303" pitchFamily="18" charset="0"/>
              </a:rPr>
              <a:t>find</a:t>
            </a:r>
            <a:r>
              <a:rPr lang="en-US" sz="3200" dirty="0" smtClean="0">
                <a:latin typeface="Georgia" panose="02040502050405020303" pitchFamily="18" charset="0"/>
              </a:rPr>
              <a:t>" or "</a:t>
            </a:r>
            <a:r>
              <a:rPr lang="en-US" sz="3200" i="1" dirty="0" smtClean="0">
                <a:solidFill>
                  <a:srgbClr val="0070C0"/>
                </a:solidFill>
                <a:latin typeface="Georgia" panose="02040502050405020303" pitchFamily="18" charset="0"/>
              </a:rPr>
              <a:t>find and replace</a:t>
            </a:r>
            <a:r>
              <a:rPr lang="en-US" sz="3200" dirty="0" smtClean="0">
                <a:latin typeface="Georgia" panose="02040502050405020303" pitchFamily="18" charset="0"/>
              </a:rPr>
              <a:t>" operations on strings</a:t>
            </a:r>
            <a:endParaRPr lang="en-US" sz="3200" dirty="0" smtClean="0">
              <a:solidFill>
                <a:srgbClr val="FF0000"/>
              </a:solidFill>
              <a:latin typeface="Georgia" panose="02040502050405020303" pitchFamily="18" charset="0"/>
            </a:endParaRPr>
          </a:p>
        </p:txBody>
      </p:sp>
    </p:spTree>
    <p:extLst>
      <p:ext uri="{BB962C8B-B14F-4D97-AF65-F5344CB8AC3E}">
        <p14:creationId xmlns:p14="http://schemas.microsoft.com/office/powerpoint/2010/main" val="26370720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Regular Expressions</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278606"/>
            <a:ext cx="9144000" cy="4406899"/>
          </a:xfrm>
        </p:spPr>
        <p:txBody>
          <a:bodyPr>
            <a:noAutofit/>
          </a:bodyPr>
          <a:lstStyle/>
          <a:p>
            <a:pPr algn="l">
              <a:buClr>
                <a:srgbClr val="0070C0"/>
              </a:buClr>
            </a:pPr>
            <a:r>
              <a:rPr lang="en-US" sz="2800" dirty="0" smtClean="0">
                <a:solidFill>
                  <a:srgbClr val="0070C0"/>
                </a:solidFill>
                <a:latin typeface="Georgia" panose="02040502050405020303" pitchFamily="18" charset="0"/>
              </a:rPr>
              <a:t>Class Atom Examples</a:t>
            </a:r>
          </a:p>
        </p:txBody>
      </p:sp>
      <p:pic>
        <p:nvPicPr>
          <p:cNvPr id="5" name="Picture 4"/>
          <p:cNvPicPr>
            <a:picLocks noChangeAspect="1"/>
          </p:cNvPicPr>
          <p:nvPr/>
        </p:nvPicPr>
        <p:blipFill>
          <a:blip r:embed="rId3"/>
          <a:stretch>
            <a:fillRect/>
          </a:stretch>
        </p:blipFill>
        <p:spPr>
          <a:xfrm>
            <a:off x="1389585" y="1994530"/>
            <a:ext cx="9412829" cy="4291969"/>
          </a:xfrm>
          <a:prstGeom prst="rect">
            <a:avLst/>
          </a:prstGeom>
        </p:spPr>
      </p:pic>
    </p:spTree>
    <p:extLst>
      <p:ext uri="{BB962C8B-B14F-4D97-AF65-F5344CB8AC3E}">
        <p14:creationId xmlns:p14="http://schemas.microsoft.com/office/powerpoint/2010/main" val="8511112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Regular Expressions</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278606"/>
            <a:ext cx="9144000" cy="4406899"/>
          </a:xfrm>
        </p:spPr>
        <p:txBody>
          <a:bodyPr>
            <a:noAutofit/>
          </a:bodyPr>
          <a:lstStyle/>
          <a:p>
            <a:pPr algn="l">
              <a:buClr>
                <a:srgbClr val="0070C0"/>
              </a:buClr>
            </a:pPr>
            <a:r>
              <a:rPr lang="en-US" sz="2800" dirty="0" smtClean="0">
                <a:solidFill>
                  <a:srgbClr val="0070C0"/>
                </a:solidFill>
                <a:latin typeface="Georgia" panose="02040502050405020303" pitchFamily="18" charset="0"/>
              </a:rPr>
              <a:t>Anchors</a:t>
            </a:r>
          </a:p>
          <a:p>
            <a:pPr marL="457200" indent="-457200" algn="l">
              <a:buClr>
                <a:srgbClr val="0070C0"/>
              </a:buClr>
              <a:buFont typeface="Wingdings" panose="05000000000000000000" pitchFamily="2" charset="2"/>
              <a:buChar char="§"/>
            </a:pPr>
            <a:r>
              <a:rPr lang="en-US" sz="2800" dirty="0" smtClean="0">
                <a:latin typeface="Georgia" panose="02040502050405020303" pitchFamily="18" charset="0"/>
              </a:rPr>
              <a:t>Anchors tell where the next character in the pattern must be located in the text data</a:t>
            </a:r>
          </a:p>
        </p:txBody>
      </p:sp>
      <p:pic>
        <p:nvPicPr>
          <p:cNvPr id="4" name="Picture 3"/>
          <p:cNvPicPr>
            <a:picLocks noChangeAspect="1"/>
          </p:cNvPicPr>
          <p:nvPr/>
        </p:nvPicPr>
        <p:blipFill>
          <a:blip r:embed="rId3"/>
          <a:stretch>
            <a:fillRect/>
          </a:stretch>
        </p:blipFill>
        <p:spPr>
          <a:xfrm>
            <a:off x="1524000" y="2803246"/>
            <a:ext cx="9144000" cy="3749954"/>
          </a:xfrm>
          <a:prstGeom prst="rect">
            <a:avLst/>
          </a:prstGeom>
        </p:spPr>
      </p:pic>
    </p:spTree>
    <p:extLst>
      <p:ext uri="{BB962C8B-B14F-4D97-AF65-F5344CB8AC3E}">
        <p14:creationId xmlns:p14="http://schemas.microsoft.com/office/powerpoint/2010/main" val="34802066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Regular Expressions</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278606"/>
            <a:ext cx="9144000" cy="4406899"/>
          </a:xfrm>
        </p:spPr>
        <p:txBody>
          <a:bodyPr>
            <a:noAutofit/>
          </a:bodyPr>
          <a:lstStyle/>
          <a:p>
            <a:pPr algn="l">
              <a:buClr>
                <a:srgbClr val="0070C0"/>
              </a:buClr>
            </a:pPr>
            <a:r>
              <a:rPr lang="en-US" sz="3200" dirty="0" smtClean="0">
                <a:solidFill>
                  <a:srgbClr val="00B0F0"/>
                </a:solidFill>
                <a:latin typeface="Georgia" panose="02040502050405020303" pitchFamily="18" charset="0"/>
              </a:rPr>
              <a:t>Back References: </a:t>
            </a:r>
            <a:r>
              <a:rPr lang="en-US" sz="3200" dirty="0" smtClean="0">
                <a:solidFill>
                  <a:srgbClr val="FF0000"/>
                </a:solidFill>
                <a:latin typeface="Georgia" panose="02040502050405020303" pitchFamily="18" charset="0"/>
              </a:rPr>
              <a:t>\n</a:t>
            </a:r>
            <a:r>
              <a:rPr lang="en-US" sz="2800" dirty="0" smtClean="0">
                <a:latin typeface="Georgia" panose="02040502050405020303" pitchFamily="18" charset="0"/>
              </a:rPr>
              <a:t>  </a:t>
            </a:r>
          </a:p>
          <a:p>
            <a:pPr marL="457200" indent="-457200" algn="l">
              <a:buClr>
                <a:srgbClr val="0070C0"/>
              </a:buClr>
              <a:buFont typeface="Wingdings" panose="05000000000000000000" pitchFamily="2" charset="2"/>
              <a:buChar char="§"/>
            </a:pPr>
            <a:r>
              <a:rPr lang="en-US" sz="2800" dirty="0" smtClean="0">
                <a:latin typeface="Georgia" panose="02040502050405020303" pitchFamily="18" charset="0"/>
              </a:rPr>
              <a:t>used to retrieve saved text in one of nine buffers</a:t>
            </a:r>
          </a:p>
          <a:p>
            <a:pPr marL="457200" indent="-457200" algn="l">
              <a:buClr>
                <a:srgbClr val="0070C0"/>
              </a:buClr>
              <a:buFont typeface="Wingdings" panose="05000000000000000000" pitchFamily="2" charset="2"/>
              <a:buChar char="§"/>
            </a:pPr>
            <a:r>
              <a:rPr lang="en-US" sz="2800" dirty="0" smtClean="0">
                <a:latin typeface="Georgia" panose="02040502050405020303" pitchFamily="18" charset="0"/>
              </a:rPr>
              <a:t>can refer to the text in a saved buffer by using a back reference:</a:t>
            </a:r>
          </a:p>
          <a:p>
            <a:pPr marL="457200" indent="-457200" algn="l">
              <a:buClr>
                <a:srgbClr val="0070C0"/>
              </a:buClr>
              <a:buFont typeface="Wingdings" panose="05000000000000000000" pitchFamily="2" charset="2"/>
              <a:buChar char="§"/>
            </a:pPr>
            <a:r>
              <a:rPr lang="en-US" sz="2800" dirty="0" smtClean="0">
                <a:solidFill>
                  <a:srgbClr val="0070C0"/>
                </a:solidFill>
                <a:latin typeface="Georgia" panose="02040502050405020303" pitchFamily="18" charset="0"/>
              </a:rPr>
              <a:t>Example</a:t>
            </a:r>
            <a:r>
              <a:rPr lang="en-US" sz="2800" dirty="0" smtClean="0">
                <a:latin typeface="Georgia" panose="02040502050405020303" pitchFamily="18" charset="0"/>
              </a:rPr>
              <a:t>: </a:t>
            </a:r>
            <a:r>
              <a:rPr lang="en-US" sz="2800" dirty="0" smtClean="0">
                <a:solidFill>
                  <a:srgbClr val="0070C0"/>
                </a:solidFill>
                <a:latin typeface="Georgia" panose="02040502050405020303" pitchFamily="18" charset="0"/>
              </a:rPr>
              <a:t>\1 \2 \3 ...\9</a:t>
            </a:r>
          </a:p>
        </p:txBody>
      </p:sp>
    </p:spTree>
    <p:extLst>
      <p:ext uri="{BB962C8B-B14F-4D97-AF65-F5344CB8AC3E}">
        <p14:creationId xmlns:p14="http://schemas.microsoft.com/office/powerpoint/2010/main" val="34677614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Regular Expressions</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278606"/>
            <a:ext cx="9144000" cy="4406899"/>
          </a:xfrm>
        </p:spPr>
        <p:txBody>
          <a:bodyPr>
            <a:noAutofit/>
          </a:bodyPr>
          <a:lstStyle/>
          <a:p>
            <a:pPr algn="l">
              <a:buClr>
                <a:srgbClr val="0070C0"/>
              </a:buClr>
            </a:pPr>
            <a:r>
              <a:rPr lang="en-US" sz="3200" dirty="0" smtClean="0">
                <a:solidFill>
                  <a:srgbClr val="00B0F0"/>
                </a:solidFill>
                <a:latin typeface="Georgia" panose="02040502050405020303" pitchFamily="18" charset="0"/>
              </a:rPr>
              <a:t>Operators</a:t>
            </a:r>
            <a:endParaRPr lang="en-US" sz="2800" dirty="0" smtClean="0">
              <a:solidFill>
                <a:srgbClr val="0070C0"/>
              </a:solidFill>
              <a:latin typeface="Georgia" panose="02040502050405020303" pitchFamily="18" charset="0"/>
            </a:endParaRP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847" y="2423860"/>
            <a:ext cx="10258305" cy="326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78593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Regular Expressions</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094014"/>
            <a:ext cx="9144000" cy="4406899"/>
          </a:xfrm>
        </p:spPr>
        <p:txBody>
          <a:bodyPr>
            <a:noAutofit/>
          </a:bodyPr>
          <a:lstStyle/>
          <a:p>
            <a:pPr algn="l">
              <a:buClr>
                <a:srgbClr val="0070C0"/>
              </a:buClr>
            </a:pPr>
            <a:r>
              <a:rPr lang="en-US" sz="3200" dirty="0" smtClean="0">
                <a:solidFill>
                  <a:srgbClr val="00B0F0"/>
                </a:solidFill>
                <a:latin typeface="Georgia" panose="02040502050405020303" pitchFamily="18" charset="0"/>
              </a:rPr>
              <a:t>Sequence Operators</a:t>
            </a:r>
          </a:p>
          <a:p>
            <a:pPr marL="457200" indent="-457200" algn="l">
              <a:buClr>
                <a:srgbClr val="0070C0"/>
              </a:buClr>
              <a:buFont typeface="Wingdings" panose="05000000000000000000" pitchFamily="2" charset="2"/>
              <a:buChar char="§"/>
            </a:pPr>
            <a:r>
              <a:rPr lang="en-US" sz="2800" dirty="0" smtClean="0">
                <a:latin typeface="Georgia" panose="02040502050405020303" pitchFamily="18" charset="0"/>
              </a:rPr>
              <a:t>In a sequence operator, if a series of atoms are shown in a regular expression, there is no operator between them</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914650"/>
            <a:ext cx="10213896"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51889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Regular Expressions</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094014"/>
            <a:ext cx="9144000" cy="4406899"/>
          </a:xfrm>
        </p:spPr>
        <p:txBody>
          <a:bodyPr>
            <a:noAutofit/>
          </a:bodyPr>
          <a:lstStyle/>
          <a:p>
            <a:pPr algn="l">
              <a:buClr>
                <a:srgbClr val="0070C0"/>
              </a:buClr>
            </a:pPr>
            <a:r>
              <a:rPr lang="en-US" sz="3200" dirty="0" smtClean="0">
                <a:solidFill>
                  <a:srgbClr val="00B0F0"/>
                </a:solidFill>
                <a:latin typeface="Georgia" panose="02040502050405020303" pitchFamily="18" charset="0"/>
              </a:rPr>
              <a:t>Alternation Operator: | or \|</a:t>
            </a:r>
          </a:p>
          <a:p>
            <a:pPr marL="457200" indent="-457200" algn="l">
              <a:buClr>
                <a:srgbClr val="0070C0"/>
              </a:buClr>
              <a:buFont typeface="Wingdings" panose="05000000000000000000" pitchFamily="2" charset="2"/>
              <a:buChar char="§"/>
            </a:pPr>
            <a:r>
              <a:rPr lang="en-US" sz="2800" dirty="0" smtClean="0">
                <a:latin typeface="Georgia" panose="02040502050405020303" pitchFamily="18" charset="0"/>
              </a:rPr>
              <a:t>operator (</a:t>
            </a:r>
            <a:r>
              <a:rPr lang="en-US" sz="2800" dirty="0" smtClean="0">
                <a:solidFill>
                  <a:srgbClr val="FF0000"/>
                </a:solidFill>
                <a:latin typeface="Georgia" panose="02040502050405020303" pitchFamily="18" charset="0"/>
              </a:rPr>
              <a:t>|</a:t>
            </a:r>
            <a:r>
              <a:rPr lang="en-US" sz="2800" dirty="0" smtClean="0">
                <a:latin typeface="Georgia" panose="02040502050405020303" pitchFamily="18" charset="0"/>
              </a:rPr>
              <a:t> or  </a:t>
            </a:r>
            <a:r>
              <a:rPr lang="en-US" sz="2800" dirty="0" smtClean="0">
                <a:solidFill>
                  <a:srgbClr val="FF0000"/>
                </a:solidFill>
                <a:latin typeface="Georgia" panose="02040502050405020303" pitchFamily="18" charset="0"/>
              </a:rPr>
              <a:t>\|</a:t>
            </a:r>
            <a:r>
              <a:rPr lang="en-US" sz="2800" dirty="0" smtClean="0">
                <a:latin typeface="Georgia" panose="02040502050405020303" pitchFamily="18" charset="0"/>
              </a:rPr>
              <a:t> ) is used to define one or more alternatives</a:t>
            </a: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5863" y="3143250"/>
            <a:ext cx="10144332"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5631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Regular Expressions</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094014"/>
            <a:ext cx="9144000" cy="4406899"/>
          </a:xfrm>
        </p:spPr>
        <p:txBody>
          <a:bodyPr>
            <a:noAutofit/>
          </a:bodyPr>
          <a:lstStyle/>
          <a:p>
            <a:pPr algn="l">
              <a:buClr>
                <a:srgbClr val="0070C0"/>
              </a:buClr>
            </a:pPr>
            <a:r>
              <a:rPr lang="en-US" sz="3200" dirty="0" smtClean="0">
                <a:solidFill>
                  <a:srgbClr val="00B0F0"/>
                </a:solidFill>
                <a:latin typeface="Georgia" panose="02040502050405020303" pitchFamily="18" charset="0"/>
              </a:rPr>
              <a:t>Repetition Operator: \{…\}</a:t>
            </a:r>
          </a:p>
          <a:p>
            <a:pPr marL="457200" indent="-457200" algn="l">
              <a:buClr>
                <a:srgbClr val="0070C0"/>
              </a:buClr>
              <a:buFont typeface="Wingdings" panose="05000000000000000000" pitchFamily="2" charset="2"/>
              <a:buChar char="§"/>
            </a:pPr>
            <a:r>
              <a:rPr lang="en-US" sz="2800" dirty="0" smtClean="0">
                <a:latin typeface="Georgia" panose="02040502050405020303" pitchFamily="18" charset="0"/>
              </a:rPr>
              <a:t>The repetition operator specifies that the atom or expression immediately before the repetition may be repeated</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 y="3048000"/>
            <a:ext cx="11103951"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84850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Regular Expressions</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094014"/>
            <a:ext cx="9144000" cy="4406899"/>
          </a:xfrm>
        </p:spPr>
        <p:txBody>
          <a:bodyPr>
            <a:noAutofit/>
          </a:bodyPr>
          <a:lstStyle/>
          <a:p>
            <a:pPr algn="l">
              <a:buClr>
                <a:srgbClr val="0070C0"/>
              </a:buClr>
            </a:pPr>
            <a:r>
              <a:rPr lang="en-US" sz="3200" dirty="0" smtClean="0">
                <a:solidFill>
                  <a:srgbClr val="00B0F0"/>
                </a:solidFill>
                <a:latin typeface="Georgia" panose="02040502050405020303" pitchFamily="18" charset="0"/>
              </a:rPr>
              <a:t>Short Form Repetition Operators</a:t>
            </a: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557338"/>
            <a:ext cx="9144000" cy="514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4488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Regular Expressions</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094014"/>
            <a:ext cx="9144000" cy="4406899"/>
          </a:xfrm>
        </p:spPr>
        <p:txBody>
          <a:bodyPr>
            <a:noAutofit/>
          </a:bodyPr>
          <a:lstStyle/>
          <a:p>
            <a:pPr algn="l">
              <a:buClr>
                <a:srgbClr val="0070C0"/>
              </a:buClr>
            </a:pPr>
            <a:r>
              <a:rPr lang="en-US" sz="3200" dirty="0" smtClean="0">
                <a:solidFill>
                  <a:srgbClr val="00B0F0"/>
                </a:solidFill>
                <a:latin typeface="Georgia" panose="02040502050405020303" pitchFamily="18" charset="0"/>
              </a:rPr>
              <a:t>Basic Repetition Forms</a:t>
            </a:r>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600200"/>
            <a:ext cx="9209087"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70227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Regular Expressions</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094014"/>
            <a:ext cx="9144000" cy="4406899"/>
          </a:xfrm>
        </p:spPr>
        <p:txBody>
          <a:bodyPr>
            <a:noAutofit/>
          </a:bodyPr>
          <a:lstStyle/>
          <a:p>
            <a:pPr algn="l">
              <a:buClr>
                <a:srgbClr val="0070C0"/>
              </a:buClr>
            </a:pPr>
            <a:r>
              <a:rPr lang="en-US" sz="3200" dirty="0" smtClean="0">
                <a:solidFill>
                  <a:srgbClr val="00B0F0"/>
                </a:solidFill>
                <a:latin typeface="Georgia" panose="02040502050405020303" pitchFamily="18" charset="0"/>
              </a:rPr>
              <a:t>Group Operator</a:t>
            </a:r>
          </a:p>
          <a:p>
            <a:pPr marL="457200" indent="-457200" algn="l">
              <a:buClr>
                <a:srgbClr val="0070C0"/>
              </a:buClr>
              <a:buFont typeface="Wingdings" panose="05000000000000000000" pitchFamily="2" charset="2"/>
              <a:buChar char="§"/>
            </a:pPr>
            <a:r>
              <a:rPr lang="en-US" sz="2800" dirty="0" smtClean="0">
                <a:latin typeface="Georgia" panose="02040502050405020303" pitchFamily="18" charset="0"/>
              </a:rPr>
              <a:t>In the group operator, when a group of characters is enclosed in parentheses, the next operator applies to the whole group, not only the previous characters</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162301"/>
            <a:ext cx="9223792"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048000" y="3105835"/>
            <a:ext cx="6096000" cy="646331"/>
          </a:xfrm>
          <a:prstGeom prst="rect">
            <a:avLst/>
          </a:prstGeom>
        </p:spPr>
        <p:txBody>
          <a:bodyPr>
            <a:spAutoFit/>
          </a:bodyPr>
          <a:lstStyle/>
          <a:p>
            <a:pPr algn="ctr"/>
            <a:r>
              <a:rPr lang="en-US" altLang="en-US" dirty="0" smtClean="0"/>
              <a:t>depends on version of “</a:t>
            </a:r>
            <a:r>
              <a:rPr lang="en-US" altLang="en-US" dirty="0" err="1" smtClean="0"/>
              <a:t>grep</a:t>
            </a:r>
            <a:r>
              <a:rPr lang="en-US" altLang="en-US" dirty="0" smtClean="0"/>
              <a:t>”</a:t>
            </a:r>
          </a:p>
          <a:p>
            <a:pPr algn="ctr"/>
            <a:r>
              <a:rPr lang="en-US" altLang="en-US" dirty="0" smtClean="0"/>
              <a:t>use \( and \) instead</a:t>
            </a:r>
            <a:endParaRPr lang="en-US" altLang="en-US" dirty="0"/>
          </a:p>
        </p:txBody>
      </p:sp>
    </p:spTree>
    <p:extLst>
      <p:ext uri="{BB962C8B-B14F-4D97-AF65-F5344CB8AC3E}">
        <p14:creationId xmlns:p14="http://schemas.microsoft.com/office/powerpoint/2010/main" val="4944729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Regular Expressions</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278606"/>
            <a:ext cx="9144000" cy="4406899"/>
          </a:xfrm>
        </p:spPr>
        <p:txBody>
          <a:bodyPr>
            <a:noAutofit/>
          </a:bodyPr>
          <a:lstStyle/>
          <a:p>
            <a:pPr marL="457200" indent="-457200" algn="l">
              <a:buClr>
                <a:srgbClr val="0070C0"/>
              </a:buClr>
              <a:buFont typeface="Wingdings" panose="05000000000000000000" pitchFamily="2" charset="2"/>
              <a:buChar char="§"/>
            </a:pPr>
            <a:r>
              <a:rPr lang="en-US" sz="3200" dirty="0" smtClean="0">
                <a:latin typeface="Georgia" panose="02040502050405020303" pitchFamily="18" charset="0"/>
              </a:rPr>
              <a:t>A </a:t>
            </a:r>
            <a:r>
              <a:rPr lang="en-US" sz="3200" i="1" dirty="0" smtClean="0">
                <a:solidFill>
                  <a:srgbClr val="0070C0"/>
                </a:solidFill>
                <a:latin typeface="Georgia" panose="02040502050405020303" pitchFamily="18" charset="0"/>
              </a:rPr>
              <a:t>regular expression </a:t>
            </a:r>
            <a:r>
              <a:rPr lang="en-US" sz="3200" dirty="0" smtClean="0">
                <a:latin typeface="Georgia" panose="02040502050405020303" pitchFamily="18" charset="0"/>
              </a:rPr>
              <a:t>is a text string that defines a character pattern</a:t>
            </a:r>
          </a:p>
          <a:p>
            <a:pPr marL="457200" indent="-457200" algn="l">
              <a:buClr>
                <a:srgbClr val="0070C0"/>
              </a:buClr>
              <a:buFont typeface="Wingdings" panose="05000000000000000000" pitchFamily="2" charset="2"/>
              <a:buChar char="§"/>
            </a:pPr>
            <a:r>
              <a:rPr lang="en-US" sz="3200" dirty="0" smtClean="0">
                <a:latin typeface="Georgia" panose="02040502050405020303" pitchFamily="18" charset="0"/>
              </a:rPr>
              <a:t>One use of regular expressions is pattern-matching, in which a text string is tested to see whether it matches the pattern defined by a regular expression</a:t>
            </a:r>
          </a:p>
          <a:p>
            <a:pPr marL="457200" indent="-457200" algn="l">
              <a:buClr>
                <a:srgbClr val="0070C0"/>
              </a:buClr>
              <a:buFont typeface="Wingdings" panose="05000000000000000000" pitchFamily="2" charset="2"/>
              <a:buChar char="§"/>
            </a:pPr>
            <a:endParaRPr lang="en-US" sz="2800" dirty="0" smtClean="0">
              <a:solidFill>
                <a:srgbClr val="FF0000"/>
              </a:solidFill>
              <a:latin typeface="Georgia" panose="02040502050405020303" pitchFamily="18" charset="0"/>
            </a:endParaRPr>
          </a:p>
        </p:txBody>
      </p:sp>
      <p:sp>
        <p:nvSpPr>
          <p:cNvPr id="4" name="Rectangle 3"/>
          <p:cNvSpPr/>
          <p:nvPr/>
        </p:nvSpPr>
        <p:spPr>
          <a:xfrm>
            <a:off x="5823212" y="6205248"/>
            <a:ext cx="4844788" cy="646331"/>
          </a:xfrm>
          <a:prstGeom prst="rect">
            <a:avLst/>
          </a:prstGeom>
        </p:spPr>
        <p:txBody>
          <a:bodyPr wrap="none">
            <a:spAutoFit/>
          </a:bodyPr>
          <a:lstStyle/>
          <a:p>
            <a:r>
              <a:rPr lang="en-US" dirty="0" smtClean="0">
                <a:hlinkClick r:id="rId3"/>
              </a:rPr>
              <a:t>https://en.wikipedia.org/wiki/Regular_expression</a:t>
            </a:r>
            <a:endParaRPr lang="en-US" dirty="0" smtClean="0"/>
          </a:p>
          <a:p>
            <a:endParaRPr lang="en-US" dirty="0"/>
          </a:p>
        </p:txBody>
      </p:sp>
    </p:spTree>
    <p:extLst>
      <p:ext uri="{BB962C8B-B14F-4D97-AF65-F5344CB8AC3E}">
        <p14:creationId xmlns:p14="http://schemas.microsoft.com/office/powerpoint/2010/main" val="22108800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Regular Expressions</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278606"/>
            <a:ext cx="9144000" cy="4406899"/>
          </a:xfrm>
        </p:spPr>
        <p:txBody>
          <a:bodyPr>
            <a:noAutofit/>
          </a:bodyPr>
          <a:lstStyle/>
          <a:p>
            <a:pPr marL="457200" indent="-457200" algn="l">
              <a:buClr>
                <a:srgbClr val="0070C0"/>
              </a:buClr>
              <a:buFont typeface="Wingdings" panose="05000000000000000000" pitchFamily="2" charset="2"/>
              <a:buChar char="§"/>
            </a:pPr>
            <a:r>
              <a:rPr lang="en-US" sz="2800" dirty="0" smtClean="0">
                <a:latin typeface="Georgia" panose="02040502050405020303" pitchFamily="18" charset="0"/>
              </a:rPr>
              <a:t>The </a:t>
            </a:r>
            <a:r>
              <a:rPr lang="en-US" sz="2800" dirty="0" smtClean="0">
                <a:solidFill>
                  <a:srgbClr val="FF0000"/>
                </a:solidFill>
                <a:latin typeface="Georgia" panose="02040502050405020303" pitchFamily="18" charset="0"/>
              </a:rPr>
              <a:t>. </a:t>
            </a:r>
            <a:r>
              <a:rPr lang="en-US" sz="2800" dirty="0" smtClean="0">
                <a:latin typeface="Georgia" panose="02040502050405020303" pitchFamily="18" charset="0"/>
              </a:rPr>
              <a:t>regular expression can be used to match any character</a:t>
            </a:r>
            <a:endParaRPr lang="en-US" sz="2800" dirty="0" smtClean="0">
              <a:latin typeface="Georgia" panose="02040502050405020303" pitchFamily="18" charset="0"/>
            </a:endParaRPr>
          </a:p>
        </p:txBody>
      </p:sp>
      <p:grpSp>
        <p:nvGrpSpPr>
          <p:cNvPr id="20" name="Group 19"/>
          <p:cNvGrpSpPr/>
          <p:nvPr/>
        </p:nvGrpSpPr>
        <p:grpSpPr>
          <a:xfrm>
            <a:off x="3086100" y="2154111"/>
            <a:ext cx="6477000" cy="2689285"/>
            <a:chOff x="1447800" y="2743200"/>
            <a:chExt cx="6477000" cy="2689285"/>
          </a:xfrm>
        </p:grpSpPr>
        <p:grpSp>
          <p:nvGrpSpPr>
            <p:cNvPr id="18" name="Group 17"/>
            <p:cNvGrpSpPr/>
            <p:nvPr/>
          </p:nvGrpSpPr>
          <p:grpSpPr>
            <a:xfrm>
              <a:off x="1447800" y="2743200"/>
              <a:ext cx="6477000" cy="2689285"/>
              <a:chOff x="1447800" y="2743200"/>
              <a:chExt cx="6477000" cy="2689285"/>
            </a:xfrm>
          </p:grpSpPr>
          <p:sp>
            <p:nvSpPr>
              <p:cNvPr id="5" name="Text Box 5"/>
              <p:cNvSpPr txBox="1">
                <a:spLocks noChangeArrowheads="1"/>
              </p:cNvSpPr>
              <p:nvPr/>
            </p:nvSpPr>
            <p:spPr bwMode="auto">
              <a:xfrm>
                <a:off x="1752600" y="4114800"/>
                <a:ext cx="6172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3200" b="1" dirty="0">
                    <a:solidFill>
                      <a:srgbClr val="000000"/>
                    </a:solidFill>
                    <a:latin typeface="Arial" panose="020B0604020202020204" pitchFamily="34" charset="0"/>
                  </a:rPr>
                  <a:t>F</a:t>
                </a:r>
                <a:r>
                  <a:rPr lang="en-US" altLang="en-US" sz="3200" b="1" dirty="0">
                    <a:solidFill>
                      <a:srgbClr val="FF0066"/>
                    </a:solidFill>
                    <a:latin typeface="Arial" panose="020B0604020202020204" pitchFamily="34" charset="0"/>
                  </a:rPr>
                  <a:t>o</a:t>
                </a:r>
                <a:r>
                  <a:rPr lang="en-US" altLang="en-US" sz="3200" b="1" dirty="0">
                    <a:solidFill>
                      <a:srgbClr val="3366FF"/>
                    </a:solidFill>
                    <a:latin typeface="Arial" panose="020B0604020202020204" pitchFamily="34" charset="0"/>
                  </a:rPr>
                  <a:t>r</a:t>
                </a:r>
                <a:r>
                  <a:rPr lang="en-US" altLang="en-US" sz="3200" b="1" dirty="0">
                    <a:solidFill>
                      <a:srgbClr val="000000"/>
                    </a:solidFill>
                    <a:latin typeface="Arial" panose="020B0604020202020204" pitchFamily="34" charset="0"/>
                  </a:rPr>
                  <a:t> me to </a:t>
                </a:r>
                <a:r>
                  <a:rPr lang="en-US" altLang="en-US" sz="3200" b="1" dirty="0" smtClean="0">
                    <a:solidFill>
                      <a:srgbClr val="000000"/>
                    </a:solidFill>
                    <a:latin typeface="Arial" panose="020B0604020202020204" pitchFamily="34" charset="0"/>
                  </a:rPr>
                  <a:t>……   </a:t>
                </a:r>
                <a:r>
                  <a:rPr lang="en-US" altLang="en-US" sz="3200" b="1" dirty="0" smtClean="0">
                    <a:solidFill>
                      <a:srgbClr val="FF0066"/>
                    </a:solidFill>
                    <a:latin typeface="Arial" panose="020B0604020202020204" pitchFamily="34" charset="0"/>
                  </a:rPr>
                  <a:t>o</a:t>
                </a:r>
                <a:r>
                  <a:rPr lang="en-US" altLang="en-US" sz="3200" b="1" dirty="0" smtClean="0">
                    <a:solidFill>
                      <a:srgbClr val="3366FF"/>
                    </a:solidFill>
                    <a:latin typeface="Arial" panose="020B0604020202020204" pitchFamily="34" charset="0"/>
                  </a:rPr>
                  <a:t>n</a:t>
                </a:r>
                <a:r>
                  <a:rPr lang="en-US" altLang="en-US" sz="3200" b="1" dirty="0">
                    <a:solidFill>
                      <a:srgbClr val="000000"/>
                    </a:solidFill>
                    <a:latin typeface="Arial" panose="020B0604020202020204" pitchFamily="34" charset="0"/>
                  </a:rPr>
                  <a:t>.</a:t>
                </a:r>
              </a:p>
            </p:txBody>
          </p:sp>
          <p:sp>
            <p:nvSpPr>
              <p:cNvPr id="6" name="Rectangle 6"/>
              <p:cNvSpPr>
                <a:spLocks noChangeArrowheads="1"/>
              </p:cNvSpPr>
              <p:nvPr/>
            </p:nvSpPr>
            <p:spPr bwMode="auto">
              <a:xfrm>
                <a:off x="2078038" y="4191000"/>
                <a:ext cx="473075" cy="457200"/>
              </a:xfrm>
              <a:prstGeom prst="rect">
                <a:avLst/>
              </a:prstGeom>
              <a:noFill/>
              <a:ln w="25400">
                <a:solidFill>
                  <a:srgbClr val="FF0066"/>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7" name="Rectangle 7"/>
              <p:cNvSpPr>
                <a:spLocks noChangeArrowheads="1"/>
              </p:cNvSpPr>
              <p:nvPr/>
            </p:nvSpPr>
            <p:spPr bwMode="auto">
              <a:xfrm>
                <a:off x="1828800" y="5032375"/>
                <a:ext cx="10951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50000"/>
                  </a:spcBef>
                  <a:spcAft>
                    <a:spcPct val="0"/>
                  </a:spcAft>
                </a:pPr>
                <a:r>
                  <a:rPr lang="en-US" altLang="en-US" sz="2000" i="1" dirty="0">
                    <a:solidFill>
                      <a:srgbClr val="000000"/>
                    </a:solidFill>
                    <a:latin typeface="Arial" panose="020B0604020202020204" pitchFamily="34" charset="0"/>
                  </a:rPr>
                  <a:t>match 1</a:t>
                </a:r>
              </a:p>
            </p:txBody>
          </p:sp>
          <p:sp>
            <p:nvSpPr>
              <p:cNvPr id="8" name="Rectangle 8"/>
              <p:cNvSpPr>
                <a:spLocks noChangeArrowheads="1"/>
              </p:cNvSpPr>
              <p:nvPr/>
            </p:nvSpPr>
            <p:spPr bwMode="auto">
              <a:xfrm>
                <a:off x="4724400" y="5029200"/>
                <a:ext cx="10951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50000"/>
                  </a:spcBef>
                  <a:spcAft>
                    <a:spcPct val="0"/>
                  </a:spcAft>
                </a:pPr>
                <a:r>
                  <a:rPr lang="en-US" altLang="en-US" sz="2000" i="1" dirty="0">
                    <a:solidFill>
                      <a:srgbClr val="000000"/>
                    </a:solidFill>
                    <a:latin typeface="Arial" panose="020B0604020202020204" pitchFamily="34" charset="0"/>
                  </a:rPr>
                  <a:t>match 2</a:t>
                </a:r>
              </a:p>
            </p:txBody>
          </p:sp>
          <p:sp>
            <p:nvSpPr>
              <p:cNvPr id="9" name="Line 9"/>
              <p:cNvSpPr>
                <a:spLocks noChangeShapeType="1"/>
              </p:cNvSpPr>
              <p:nvPr/>
            </p:nvSpPr>
            <p:spPr bwMode="auto">
              <a:xfrm flipV="1">
                <a:off x="2286000" y="4648200"/>
                <a:ext cx="0" cy="4572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0" name="Line 10"/>
              <p:cNvSpPr>
                <a:spLocks noChangeShapeType="1"/>
              </p:cNvSpPr>
              <p:nvPr/>
            </p:nvSpPr>
            <p:spPr bwMode="auto">
              <a:xfrm flipV="1">
                <a:off x="5257800" y="4648200"/>
                <a:ext cx="0" cy="4572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1" name="Rectangle 11"/>
              <p:cNvSpPr>
                <a:spLocks noChangeArrowheads="1"/>
              </p:cNvSpPr>
              <p:nvPr/>
            </p:nvSpPr>
            <p:spPr bwMode="auto">
              <a:xfrm>
                <a:off x="1447800" y="2822575"/>
                <a:ext cx="229421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50000"/>
                  </a:spcBef>
                  <a:spcAft>
                    <a:spcPct val="0"/>
                  </a:spcAft>
                </a:pPr>
                <a:r>
                  <a:rPr lang="en-US" altLang="en-US" sz="2000" i="1" dirty="0">
                    <a:solidFill>
                      <a:srgbClr val="000000"/>
                    </a:solidFill>
                    <a:latin typeface="Arial" panose="020B0604020202020204" pitchFamily="34" charset="0"/>
                  </a:rPr>
                  <a:t>regular expression</a:t>
                </a:r>
              </a:p>
            </p:txBody>
          </p:sp>
          <p:sp>
            <p:nvSpPr>
              <p:cNvPr id="12" name="Line 12"/>
              <p:cNvSpPr>
                <a:spLocks noChangeShapeType="1"/>
              </p:cNvSpPr>
              <p:nvPr/>
            </p:nvSpPr>
            <p:spPr bwMode="auto">
              <a:xfrm>
                <a:off x="3733800" y="3048000"/>
                <a:ext cx="762000"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3" name="Text Box 14"/>
              <p:cNvSpPr txBox="1">
                <a:spLocks noChangeArrowheads="1"/>
              </p:cNvSpPr>
              <p:nvPr/>
            </p:nvSpPr>
            <p:spPr bwMode="auto">
              <a:xfrm>
                <a:off x="4572000" y="2743200"/>
                <a:ext cx="1295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3200" b="1" dirty="0">
                    <a:solidFill>
                      <a:srgbClr val="FF0000"/>
                    </a:solidFill>
                    <a:latin typeface="Arial" panose="020B0604020202020204" pitchFamily="34" charset="0"/>
                  </a:rPr>
                  <a:t>o  </a:t>
                </a:r>
                <a:r>
                  <a:rPr lang="en-US" altLang="en-US" sz="3200" b="1" dirty="0">
                    <a:solidFill>
                      <a:srgbClr val="333399"/>
                    </a:solidFill>
                    <a:latin typeface="Arial" panose="020B0604020202020204" pitchFamily="34" charset="0"/>
                  </a:rPr>
                  <a:t>.</a:t>
                </a:r>
                <a:r>
                  <a:rPr lang="en-US" altLang="en-US" sz="3200" b="1" dirty="0">
                    <a:solidFill>
                      <a:srgbClr val="FF0000"/>
                    </a:solidFill>
                    <a:latin typeface="Arial" panose="020B0604020202020204" pitchFamily="34" charset="0"/>
                  </a:rPr>
                  <a:t>   </a:t>
                </a:r>
              </a:p>
            </p:txBody>
          </p:sp>
          <p:sp>
            <p:nvSpPr>
              <p:cNvPr id="14" name="Line 15"/>
              <p:cNvSpPr>
                <a:spLocks noChangeShapeType="1"/>
              </p:cNvSpPr>
              <p:nvPr/>
            </p:nvSpPr>
            <p:spPr bwMode="auto">
              <a:xfrm>
                <a:off x="5029200" y="2743200"/>
                <a:ext cx="0" cy="609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5" name="Line 16"/>
              <p:cNvSpPr>
                <a:spLocks noChangeShapeType="1"/>
              </p:cNvSpPr>
              <p:nvPr/>
            </p:nvSpPr>
            <p:spPr bwMode="auto">
              <a:xfrm>
                <a:off x="5486400" y="2743200"/>
                <a:ext cx="0" cy="609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Line 17"/>
              <p:cNvSpPr>
                <a:spLocks noChangeShapeType="1"/>
              </p:cNvSpPr>
              <p:nvPr/>
            </p:nvSpPr>
            <p:spPr bwMode="auto">
              <a:xfrm>
                <a:off x="6019800" y="2743200"/>
                <a:ext cx="0" cy="609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7" name="Rectangle 18"/>
              <p:cNvSpPr>
                <a:spLocks noChangeArrowheads="1"/>
              </p:cNvSpPr>
              <p:nvPr/>
            </p:nvSpPr>
            <p:spPr bwMode="auto">
              <a:xfrm>
                <a:off x="4953000" y="4191000"/>
                <a:ext cx="473075" cy="457200"/>
              </a:xfrm>
              <a:prstGeom prst="rect">
                <a:avLst/>
              </a:prstGeom>
              <a:noFill/>
              <a:ln w="25400">
                <a:solidFill>
                  <a:srgbClr val="FF0066"/>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grpSp>
        <p:sp>
          <p:nvSpPr>
            <p:cNvPr id="19" name="Rectangle 13"/>
            <p:cNvSpPr>
              <a:spLocks noChangeArrowheads="1"/>
            </p:cNvSpPr>
            <p:nvPr/>
          </p:nvSpPr>
          <p:spPr bwMode="auto">
            <a:xfrm>
              <a:off x="4572000" y="2743200"/>
              <a:ext cx="1447800" cy="609600"/>
            </a:xfrm>
            <a:prstGeom prst="rect">
              <a:avLst/>
            </a:prstGeom>
            <a:noFill/>
            <a:ln w="57150" cmpd="thickThin">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grpSp>
    </p:spTree>
    <p:extLst>
      <p:ext uri="{BB962C8B-B14F-4D97-AF65-F5344CB8AC3E}">
        <p14:creationId xmlns:p14="http://schemas.microsoft.com/office/powerpoint/2010/main" val="15073640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Regular Expressions</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278606"/>
            <a:ext cx="9144000" cy="4406899"/>
          </a:xfrm>
        </p:spPr>
        <p:txBody>
          <a:bodyPr>
            <a:noAutofit/>
          </a:bodyPr>
          <a:lstStyle/>
          <a:p>
            <a:pPr marL="457200" indent="-457200" algn="l">
              <a:buClr>
                <a:srgbClr val="0070C0"/>
              </a:buClr>
              <a:buFont typeface="Wingdings" panose="05000000000000000000" pitchFamily="2" charset="2"/>
              <a:buChar char="§"/>
            </a:pPr>
            <a:r>
              <a:rPr lang="en-US" sz="2800" dirty="0" smtClean="0">
                <a:latin typeface="Georgia" panose="02040502050405020303" pitchFamily="18" charset="0"/>
              </a:rPr>
              <a:t>Character classes can be negated with the </a:t>
            </a:r>
            <a:r>
              <a:rPr lang="en-US" sz="2800" dirty="0" smtClean="0">
                <a:solidFill>
                  <a:srgbClr val="FF0000"/>
                </a:solidFill>
                <a:latin typeface="Georgia" panose="02040502050405020303" pitchFamily="18" charset="0"/>
              </a:rPr>
              <a:t>[^]</a:t>
            </a:r>
            <a:r>
              <a:rPr lang="en-US" sz="2800" dirty="0" smtClean="0">
                <a:latin typeface="Georgia" panose="02040502050405020303" pitchFamily="18" charset="0"/>
              </a:rPr>
              <a:t> syntax</a:t>
            </a:r>
            <a:endParaRPr lang="en-US" sz="2800" dirty="0" smtClean="0">
              <a:latin typeface="Georgia" panose="02040502050405020303" pitchFamily="18" charset="0"/>
            </a:endParaRPr>
          </a:p>
        </p:txBody>
      </p:sp>
      <p:grpSp>
        <p:nvGrpSpPr>
          <p:cNvPr id="21" name="Group 20"/>
          <p:cNvGrpSpPr/>
          <p:nvPr/>
        </p:nvGrpSpPr>
        <p:grpSpPr>
          <a:xfrm>
            <a:off x="3105150" y="2800350"/>
            <a:ext cx="6324600" cy="2427288"/>
            <a:chOff x="1143000" y="2819400"/>
            <a:chExt cx="6324600" cy="2427288"/>
          </a:xfrm>
        </p:grpSpPr>
        <p:sp>
          <p:nvSpPr>
            <p:cNvPr id="22" name="Text Box 10"/>
            <p:cNvSpPr txBox="1">
              <a:spLocks noChangeArrowheads="1"/>
            </p:cNvSpPr>
            <p:nvPr/>
          </p:nvSpPr>
          <p:spPr bwMode="auto">
            <a:xfrm>
              <a:off x="4267200" y="2819400"/>
              <a:ext cx="3200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3200" b="1" i="0" u="none" strike="noStrike" kern="0" cap="none" spc="0" normalizeH="0" baseline="0" noProof="0" smtClean="0">
                  <a:ln>
                    <a:noFill/>
                  </a:ln>
                  <a:solidFill>
                    <a:srgbClr val="FF0066"/>
                  </a:solidFill>
                  <a:effectLst/>
                  <a:uLnTx/>
                  <a:uFillTx/>
                  <a:latin typeface="Arial" panose="020B0604020202020204" pitchFamily="34" charset="0"/>
                </a:rPr>
                <a:t>b</a:t>
              </a:r>
              <a:r>
                <a:rPr kumimoji="0" lang="en-US" altLang="en-US" sz="3200" b="1" i="0" u="none" strike="noStrike" kern="0" cap="none" spc="0" normalizeH="0" baseline="0" noProof="0" smtClean="0">
                  <a:ln>
                    <a:noFill/>
                  </a:ln>
                  <a:solidFill>
                    <a:srgbClr val="FF0000"/>
                  </a:solidFill>
                  <a:effectLst/>
                  <a:uLnTx/>
                  <a:uFillTx/>
                  <a:latin typeface="Arial" panose="020B0604020202020204" pitchFamily="34" charset="0"/>
                </a:rPr>
                <a:t> </a:t>
              </a:r>
              <a:r>
                <a:rPr kumimoji="0" lang="en-US" altLang="en-US" sz="3200" b="1" i="0" u="none" strike="noStrike" kern="0" cap="none" spc="0" normalizeH="0" baseline="0" noProof="0" smtClean="0">
                  <a:ln>
                    <a:noFill/>
                  </a:ln>
                  <a:solidFill>
                    <a:srgbClr val="3366FF"/>
                  </a:solidFill>
                  <a:effectLst/>
                  <a:uLnTx/>
                  <a:uFillTx/>
                  <a:latin typeface="Arial" panose="020B0604020202020204" pitchFamily="34" charset="0"/>
                </a:rPr>
                <a:t>[^eo]</a:t>
              </a:r>
              <a:r>
                <a:rPr kumimoji="0" lang="en-US" altLang="en-US" sz="3200" b="1" i="0" u="none" strike="noStrike" kern="0" cap="none" spc="0" normalizeH="0" baseline="0" noProof="0" smtClean="0">
                  <a:ln>
                    <a:noFill/>
                  </a:ln>
                  <a:solidFill>
                    <a:srgbClr val="FF0000"/>
                  </a:solidFill>
                  <a:effectLst/>
                  <a:uLnTx/>
                  <a:uFillTx/>
                  <a:latin typeface="Arial" panose="020B0604020202020204" pitchFamily="34" charset="0"/>
                </a:rPr>
                <a:t> </a:t>
              </a:r>
              <a:r>
                <a:rPr kumimoji="0" lang="en-US" altLang="en-US" sz="3200" b="1" i="0" u="none" strike="noStrike" kern="0" cap="none" spc="0" normalizeH="0" baseline="0" noProof="0" smtClean="0">
                  <a:ln>
                    <a:noFill/>
                  </a:ln>
                  <a:solidFill>
                    <a:srgbClr val="FF0066"/>
                  </a:solidFill>
                  <a:effectLst/>
                  <a:uLnTx/>
                  <a:uFillTx/>
                  <a:latin typeface="Arial" panose="020B0604020202020204" pitchFamily="34" charset="0"/>
                </a:rPr>
                <a:t>a t</a:t>
              </a:r>
              <a:r>
                <a:rPr kumimoji="0" lang="en-US" altLang="en-US" sz="3200" b="1" i="0" u="none" strike="noStrike" kern="0" cap="none" spc="0" normalizeH="0" baseline="0" noProof="0" smtClean="0">
                  <a:ln>
                    <a:noFill/>
                  </a:ln>
                  <a:solidFill>
                    <a:srgbClr val="FF0000"/>
                  </a:solidFill>
                  <a:effectLst/>
                  <a:uLnTx/>
                  <a:uFillTx/>
                  <a:latin typeface="Arial" panose="020B0604020202020204" pitchFamily="34" charset="0"/>
                </a:rPr>
                <a:t>  </a:t>
              </a:r>
            </a:p>
          </p:txBody>
        </p:sp>
        <p:grpSp>
          <p:nvGrpSpPr>
            <p:cNvPr id="23" name="Group 22"/>
            <p:cNvGrpSpPr/>
            <p:nvPr/>
          </p:nvGrpSpPr>
          <p:grpSpPr>
            <a:xfrm>
              <a:off x="1143000" y="2819400"/>
              <a:ext cx="6172200" cy="2427288"/>
              <a:chOff x="1143000" y="2819400"/>
              <a:chExt cx="6172200" cy="2427288"/>
            </a:xfrm>
          </p:grpSpPr>
          <p:sp>
            <p:nvSpPr>
              <p:cNvPr id="24" name="Text Box 4"/>
              <p:cNvSpPr txBox="1">
                <a:spLocks noChangeArrowheads="1"/>
              </p:cNvSpPr>
              <p:nvPr/>
            </p:nvSpPr>
            <p:spPr bwMode="auto">
              <a:xfrm>
                <a:off x="1143000" y="3962400"/>
                <a:ext cx="6172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3200" b="1" i="0" u="none" strike="noStrike" kern="0" cap="none" spc="0" normalizeH="0" baseline="0" noProof="0" dirty="0" smtClean="0">
                    <a:ln>
                      <a:noFill/>
                    </a:ln>
                    <a:solidFill>
                      <a:srgbClr val="000000"/>
                    </a:solidFill>
                    <a:effectLst/>
                    <a:uLnTx/>
                    <a:uFillTx/>
                    <a:latin typeface="Arial" panose="020B0604020202020204" pitchFamily="34" charset="0"/>
                  </a:rPr>
                  <a:t>beat a </a:t>
                </a:r>
                <a:r>
                  <a:rPr kumimoji="0" lang="en-US" altLang="en-US" sz="3200" b="1" i="0" u="none" strike="noStrike" kern="0" cap="none" spc="0" normalizeH="0" baseline="0" noProof="0" dirty="0" smtClean="0">
                    <a:ln>
                      <a:noFill/>
                    </a:ln>
                    <a:solidFill>
                      <a:srgbClr val="FF0066"/>
                    </a:solidFill>
                    <a:effectLst/>
                    <a:uLnTx/>
                    <a:uFillTx/>
                    <a:latin typeface="Arial" panose="020B0604020202020204" pitchFamily="34" charset="0"/>
                  </a:rPr>
                  <a:t>b</a:t>
                </a:r>
                <a:r>
                  <a:rPr kumimoji="0" lang="en-US" altLang="en-US" sz="3200" b="1" i="0" u="none" strike="noStrike" kern="0" cap="none" spc="0" normalizeH="0" baseline="0" noProof="0" dirty="0" smtClean="0">
                    <a:ln>
                      <a:noFill/>
                    </a:ln>
                    <a:solidFill>
                      <a:srgbClr val="3366FF"/>
                    </a:solidFill>
                    <a:effectLst/>
                    <a:uLnTx/>
                    <a:uFillTx/>
                    <a:latin typeface="Arial" panose="020B0604020202020204" pitchFamily="34" charset="0"/>
                  </a:rPr>
                  <a:t>r</a:t>
                </a:r>
                <a:r>
                  <a:rPr kumimoji="0" lang="en-US" altLang="en-US" sz="3200" b="1" i="0" u="none" strike="noStrike" kern="0" cap="none" spc="0" normalizeH="0" baseline="0" noProof="0" dirty="0" smtClean="0">
                    <a:ln>
                      <a:noFill/>
                    </a:ln>
                    <a:solidFill>
                      <a:srgbClr val="FF0066"/>
                    </a:solidFill>
                    <a:effectLst/>
                    <a:uLnTx/>
                    <a:uFillTx/>
                    <a:latin typeface="Arial" panose="020B0604020202020204" pitchFamily="34" charset="0"/>
                  </a:rPr>
                  <a:t>at</a:t>
                </a:r>
                <a:r>
                  <a:rPr kumimoji="0" lang="en-US" altLang="en-US" sz="3200" b="1" i="0" u="none" strike="noStrike" kern="0" cap="none" spc="0" normalizeH="0" baseline="0" noProof="0" dirty="0" smtClean="0">
                    <a:ln>
                      <a:noFill/>
                    </a:ln>
                    <a:solidFill>
                      <a:srgbClr val="000000"/>
                    </a:solidFill>
                    <a:effectLst/>
                    <a:uLnTx/>
                    <a:uFillTx/>
                    <a:latin typeface="Arial" panose="020B0604020202020204" pitchFamily="34" charset="0"/>
                  </a:rPr>
                  <a:t> on a boat</a:t>
                </a:r>
              </a:p>
            </p:txBody>
          </p:sp>
          <p:sp>
            <p:nvSpPr>
              <p:cNvPr id="25" name="Rectangle 5"/>
              <p:cNvSpPr>
                <a:spLocks noChangeArrowheads="1"/>
              </p:cNvSpPr>
              <p:nvPr/>
            </p:nvSpPr>
            <p:spPr bwMode="auto">
              <a:xfrm>
                <a:off x="2528888" y="4879975"/>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1800" b="0" i="1" u="none" strike="noStrike" kern="0" cap="none" spc="0" normalizeH="0" baseline="0" noProof="0" smtClean="0">
                    <a:ln>
                      <a:noFill/>
                    </a:ln>
                    <a:solidFill>
                      <a:srgbClr val="000000"/>
                    </a:solidFill>
                    <a:effectLst/>
                    <a:uLnTx/>
                    <a:uFillTx/>
                    <a:latin typeface="Arial" panose="020B0604020202020204" pitchFamily="34" charset="0"/>
                  </a:rPr>
                  <a:t>match</a:t>
                </a:r>
              </a:p>
            </p:txBody>
          </p:sp>
          <p:sp>
            <p:nvSpPr>
              <p:cNvPr id="26" name="Line 6"/>
              <p:cNvSpPr>
                <a:spLocks noChangeShapeType="1"/>
              </p:cNvSpPr>
              <p:nvPr/>
            </p:nvSpPr>
            <p:spPr bwMode="auto">
              <a:xfrm flipV="1">
                <a:off x="2909888" y="4495800"/>
                <a:ext cx="0" cy="4572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7" name="Rectangle 7"/>
              <p:cNvSpPr>
                <a:spLocks noChangeArrowheads="1"/>
              </p:cNvSpPr>
              <p:nvPr/>
            </p:nvSpPr>
            <p:spPr bwMode="auto">
              <a:xfrm>
                <a:off x="1143000" y="2898775"/>
                <a:ext cx="2065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1800" b="0" i="1" u="none" strike="noStrike" kern="0" cap="none" spc="0" normalizeH="0" baseline="0" noProof="0" smtClean="0">
                    <a:ln>
                      <a:noFill/>
                    </a:ln>
                    <a:solidFill>
                      <a:srgbClr val="000000"/>
                    </a:solidFill>
                    <a:effectLst/>
                    <a:uLnTx/>
                    <a:uFillTx/>
                    <a:latin typeface="Arial" panose="020B0604020202020204" pitchFamily="34" charset="0"/>
                  </a:rPr>
                  <a:t>regular expression</a:t>
                </a:r>
              </a:p>
            </p:txBody>
          </p:sp>
          <p:sp>
            <p:nvSpPr>
              <p:cNvPr id="28" name="Line 8"/>
              <p:cNvSpPr>
                <a:spLocks noChangeShapeType="1"/>
              </p:cNvSpPr>
              <p:nvPr/>
            </p:nvSpPr>
            <p:spPr bwMode="auto">
              <a:xfrm>
                <a:off x="3352800" y="3124200"/>
                <a:ext cx="762000"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9" name="Rectangle 9"/>
              <p:cNvSpPr>
                <a:spLocks noChangeArrowheads="1"/>
              </p:cNvSpPr>
              <p:nvPr/>
            </p:nvSpPr>
            <p:spPr bwMode="auto">
              <a:xfrm>
                <a:off x="4267200" y="2819400"/>
                <a:ext cx="2146300" cy="609600"/>
              </a:xfrm>
              <a:prstGeom prst="rect">
                <a:avLst/>
              </a:prstGeom>
              <a:noFill/>
              <a:ln w="57150" cmpd="thickThin">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0" name="Line 11"/>
              <p:cNvSpPr>
                <a:spLocks noChangeShapeType="1"/>
              </p:cNvSpPr>
              <p:nvPr/>
            </p:nvSpPr>
            <p:spPr bwMode="auto">
              <a:xfrm>
                <a:off x="4673600" y="2819400"/>
                <a:ext cx="0" cy="609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1" name="Line 12"/>
              <p:cNvSpPr>
                <a:spLocks noChangeShapeType="1"/>
              </p:cNvSpPr>
              <p:nvPr/>
            </p:nvSpPr>
            <p:spPr bwMode="auto">
              <a:xfrm>
                <a:off x="5764213" y="2819400"/>
                <a:ext cx="0" cy="609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2" name="Line 13"/>
              <p:cNvSpPr>
                <a:spLocks noChangeShapeType="1"/>
              </p:cNvSpPr>
              <p:nvPr/>
            </p:nvSpPr>
            <p:spPr bwMode="auto">
              <a:xfrm>
                <a:off x="6094413" y="2819400"/>
                <a:ext cx="0" cy="609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3" name="Rectangle 14"/>
              <p:cNvSpPr>
                <a:spLocks noChangeArrowheads="1"/>
              </p:cNvSpPr>
              <p:nvPr/>
            </p:nvSpPr>
            <p:spPr bwMode="auto">
              <a:xfrm>
                <a:off x="2452688" y="4038600"/>
                <a:ext cx="954087" cy="457200"/>
              </a:xfrm>
              <a:prstGeom prst="rect">
                <a:avLst/>
              </a:prstGeom>
              <a:noFill/>
              <a:ln w="25400">
                <a:solidFill>
                  <a:srgbClr val="FF0066"/>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1" lang="en-US" altLang="en-US" sz="2000" b="1" i="0" u="none" strike="noStrike" kern="0" cap="none" spc="0" normalizeH="0" baseline="0" noProof="0" smtClean="0">
                  <a:ln>
                    <a:noFill/>
                  </a:ln>
                  <a:solidFill>
                    <a:srgbClr val="000000"/>
                  </a:solidFill>
                  <a:effectLst/>
                  <a:uLnTx/>
                  <a:uFillTx/>
                  <a:latin typeface="Verdana" panose="020B0604030504040204" pitchFamily="34" charset="0"/>
                  <a:ea typeface="굴림" pitchFamily="1" charset="-127"/>
                  <a:sym typeface="Symbol" panose="05050102010706020507" pitchFamily="18" charset="2"/>
                </a:endParaRPr>
              </a:p>
            </p:txBody>
          </p:sp>
          <p:sp>
            <p:nvSpPr>
              <p:cNvPr id="34" name="Rectangle 15"/>
              <p:cNvSpPr>
                <a:spLocks noChangeArrowheads="1"/>
              </p:cNvSpPr>
              <p:nvPr/>
            </p:nvSpPr>
            <p:spPr bwMode="auto">
              <a:xfrm>
                <a:off x="4284663" y="4879975"/>
                <a:ext cx="1123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1800" b="0" i="1" u="none" strike="noStrike" kern="0" cap="none" spc="0" normalizeH="0" baseline="0" noProof="0" smtClean="0">
                    <a:ln>
                      <a:noFill/>
                    </a:ln>
                    <a:solidFill>
                      <a:srgbClr val="000000"/>
                    </a:solidFill>
                    <a:effectLst/>
                    <a:uLnTx/>
                    <a:uFillTx/>
                    <a:latin typeface="Arial" panose="020B0604020202020204" pitchFamily="34" charset="0"/>
                  </a:rPr>
                  <a:t>no match</a:t>
                </a:r>
              </a:p>
            </p:txBody>
          </p:sp>
          <p:sp>
            <p:nvSpPr>
              <p:cNvPr id="35" name="Line 16"/>
              <p:cNvSpPr>
                <a:spLocks noChangeShapeType="1"/>
              </p:cNvSpPr>
              <p:nvPr/>
            </p:nvSpPr>
            <p:spPr bwMode="auto">
              <a:xfrm flipV="1">
                <a:off x="4818063" y="4495800"/>
                <a:ext cx="0" cy="4572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Tree>
    <p:extLst>
      <p:ext uri="{BB962C8B-B14F-4D97-AF65-F5344CB8AC3E}">
        <p14:creationId xmlns:p14="http://schemas.microsoft.com/office/powerpoint/2010/main" val="26063139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UNIX</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335756"/>
            <a:ext cx="9144000" cy="4406899"/>
          </a:xfrm>
        </p:spPr>
        <p:txBody>
          <a:bodyPr>
            <a:noAutofit/>
          </a:bodyPr>
          <a:lstStyle/>
          <a:p>
            <a:pPr algn="l">
              <a:buClr>
                <a:srgbClr val="0070C0"/>
              </a:buClr>
            </a:pPr>
            <a:r>
              <a:rPr lang="en-US" sz="3200" dirty="0" smtClean="0">
                <a:solidFill>
                  <a:srgbClr val="0070C0"/>
                </a:solidFill>
                <a:latin typeface="Georgia" panose="02040502050405020303" pitchFamily="18" charset="0"/>
              </a:rPr>
              <a:t>Other examples of character classes</a:t>
            </a:r>
            <a:r>
              <a:rPr lang="en-US" sz="3200" dirty="0" smtClean="0">
                <a:latin typeface="Georgia" panose="02040502050405020303" pitchFamily="18" charset="0"/>
              </a:rPr>
              <a:t>:</a:t>
            </a:r>
          </a:p>
          <a:p>
            <a:pPr marL="457200" indent="-457200" algn="l">
              <a:buClr>
                <a:srgbClr val="0070C0"/>
              </a:buClr>
              <a:buFont typeface="Wingdings" panose="05000000000000000000" pitchFamily="2" charset="2"/>
              <a:buChar char="§"/>
            </a:pPr>
            <a:r>
              <a:rPr lang="en-US" sz="3200" dirty="0" smtClean="0">
                <a:solidFill>
                  <a:srgbClr val="FF0000"/>
                </a:solidFill>
                <a:latin typeface="Georgia" panose="02040502050405020303" pitchFamily="18" charset="0"/>
              </a:rPr>
              <a:t>[</a:t>
            </a:r>
            <a:r>
              <a:rPr lang="en-US" sz="3200" dirty="0" err="1" smtClean="0">
                <a:solidFill>
                  <a:srgbClr val="FF0000"/>
                </a:solidFill>
                <a:latin typeface="Georgia" panose="02040502050405020303" pitchFamily="18" charset="0"/>
              </a:rPr>
              <a:t>aeiou</a:t>
            </a:r>
            <a:r>
              <a:rPr lang="en-US" sz="3200" dirty="0" smtClean="0">
                <a:solidFill>
                  <a:srgbClr val="FF0000"/>
                </a:solidFill>
                <a:latin typeface="Georgia" panose="02040502050405020303" pitchFamily="18" charset="0"/>
              </a:rPr>
              <a:t>] </a:t>
            </a:r>
            <a:r>
              <a:rPr lang="en-US" sz="3200" dirty="0" smtClean="0">
                <a:latin typeface="Georgia" panose="02040502050405020303" pitchFamily="18" charset="0"/>
              </a:rPr>
              <a:t>will match any of the characters </a:t>
            </a:r>
            <a:r>
              <a:rPr lang="en-US" sz="3200" dirty="0" smtClean="0">
                <a:solidFill>
                  <a:srgbClr val="0070C0"/>
                </a:solidFill>
                <a:latin typeface="Georgia" panose="02040502050405020303" pitchFamily="18" charset="0"/>
              </a:rPr>
              <a:t>a</a:t>
            </a:r>
            <a:r>
              <a:rPr lang="en-US" sz="3200" dirty="0" smtClean="0">
                <a:latin typeface="Georgia" panose="02040502050405020303" pitchFamily="18" charset="0"/>
              </a:rPr>
              <a:t>, </a:t>
            </a:r>
            <a:r>
              <a:rPr lang="en-US" sz="3200" dirty="0" smtClean="0">
                <a:solidFill>
                  <a:srgbClr val="0070C0"/>
                </a:solidFill>
                <a:latin typeface="Georgia" panose="02040502050405020303" pitchFamily="18" charset="0"/>
              </a:rPr>
              <a:t>e</a:t>
            </a:r>
            <a:r>
              <a:rPr lang="en-US" sz="3200" dirty="0" smtClean="0">
                <a:latin typeface="Georgia" panose="02040502050405020303" pitchFamily="18" charset="0"/>
              </a:rPr>
              <a:t>, </a:t>
            </a:r>
            <a:r>
              <a:rPr lang="en-US" sz="3200" dirty="0" err="1" smtClean="0">
                <a:solidFill>
                  <a:srgbClr val="0070C0"/>
                </a:solidFill>
                <a:latin typeface="Georgia" panose="02040502050405020303" pitchFamily="18" charset="0"/>
              </a:rPr>
              <a:t>i</a:t>
            </a:r>
            <a:r>
              <a:rPr lang="en-US" sz="3200" dirty="0" smtClean="0">
                <a:latin typeface="Georgia" panose="02040502050405020303" pitchFamily="18" charset="0"/>
              </a:rPr>
              <a:t>, </a:t>
            </a:r>
            <a:r>
              <a:rPr lang="en-US" sz="3200" dirty="0" smtClean="0">
                <a:solidFill>
                  <a:srgbClr val="0070C0"/>
                </a:solidFill>
                <a:latin typeface="Georgia" panose="02040502050405020303" pitchFamily="18" charset="0"/>
              </a:rPr>
              <a:t>o</a:t>
            </a:r>
            <a:r>
              <a:rPr lang="en-US" sz="3200" dirty="0" smtClean="0">
                <a:latin typeface="Georgia" panose="02040502050405020303" pitchFamily="18" charset="0"/>
              </a:rPr>
              <a:t>, or </a:t>
            </a:r>
            <a:r>
              <a:rPr lang="en-US" sz="3200" dirty="0" smtClean="0">
                <a:solidFill>
                  <a:srgbClr val="0070C0"/>
                </a:solidFill>
                <a:latin typeface="Georgia" panose="02040502050405020303" pitchFamily="18" charset="0"/>
              </a:rPr>
              <a:t>u</a:t>
            </a:r>
          </a:p>
          <a:p>
            <a:pPr marL="457200" indent="-457200" algn="l">
              <a:buClr>
                <a:srgbClr val="0070C0"/>
              </a:buClr>
              <a:buFont typeface="Wingdings" panose="05000000000000000000" pitchFamily="2" charset="2"/>
              <a:buChar char="§"/>
            </a:pPr>
            <a:r>
              <a:rPr lang="en-US" sz="3200" dirty="0" smtClean="0">
                <a:solidFill>
                  <a:srgbClr val="FF0000"/>
                </a:solidFill>
                <a:latin typeface="Georgia" panose="02040502050405020303" pitchFamily="18" charset="0"/>
              </a:rPr>
              <a:t>[</a:t>
            </a:r>
            <a:r>
              <a:rPr lang="en-US" sz="3200" dirty="0" err="1" smtClean="0">
                <a:solidFill>
                  <a:srgbClr val="FF0000"/>
                </a:solidFill>
                <a:latin typeface="Georgia" panose="02040502050405020303" pitchFamily="18" charset="0"/>
              </a:rPr>
              <a:t>kK</a:t>
            </a:r>
            <a:r>
              <a:rPr lang="en-US" sz="3200" dirty="0" smtClean="0">
                <a:solidFill>
                  <a:srgbClr val="FF0000"/>
                </a:solidFill>
                <a:latin typeface="Georgia" panose="02040502050405020303" pitchFamily="18" charset="0"/>
              </a:rPr>
              <a:t>]</a:t>
            </a:r>
            <a:r>
              <a:rPr lang="en-US" sz="3200" dirty="0" err="1" smtClean="0">
                <a:solidFill>
                  <a:srgbClr val="FF0000"/>
                </a:solidFill>
                <a:latin typeface="Georgia" panose="02040502050405020303" pitchFamily="18" charset="0"/>
              </a:rPr>
              <a:t>orn</a:t>
            </a:r>
            <a:r>
              <a:rPr lang="en-US" sz="3200" dirty="0" smtClean="0">
                <a:solidFill>
                  <a:srgbClr val="FF0000"/>
                </a:solidFill>
                <a:latin typeface="Georgia" panose="02040502050405020303" pitchFamily="18" charset="0"/>
              </a:rPr>
              <a:t> </a:t>
            </a:r>
            <a:r>
              <a:rPr lang="en-US" sz="3200" dirty="0" smtClean="0">
                <a:latin typeface="Georgia" panose="02040502050405020303" pitchFamily="18" charset="0"/>
              </a:rPr>
              <a:t>will match </a:t>
            </a:r>
            <a:r>
              <a:rPr lang="en-US" sz="3200" dirty="0" err="1" smtClean="0">
                <a:solidFill>
                  <a:srgbClr val="0070C0"/>
                </a:solidFill>
                <a:latin typeface="Georgia" panose="02040502050405020303" pitchFamily="18" charset="0"/>
              </a:rPr>
              <a:t>korn</a:t>
            </a:r>
            <a:r>
              <a:rPr lang="en-US" sz="3200" dirty="0" smtClean="0">
                <a:solidFill>
                  <a:srgbClr val="0070C0"/>
                </a:solidFill>
                <a:latin typeface="Georgia" panose="02040502050405020303" pitchFamily="18" charset="0"/>
              </a:rPr>
              <a:t> </a:t>
            </a:r>
            <a:r>
              <a:rPr lang="en-US" sz="3200" dirty="0" smtClean="0">
                <a:latin typeface="Georgia" panose="02040502050405020303" pitchFamily="18" charset="0"/>
              </a:rPr>
              <a:t>or </a:t>
            </a:r>
            <a:r>
              <a:rPr lang="en-US" sz="3200" dirty="0" err="1" smtClean="0">
                <a:solidFill>
                  <a:srgbClr val="0070C0"/>
                </a:solidFill>
                <a:latin typeface="Georgia" panose="02040502050405020303" pitchFamily="18" charset="0"/>
              </a:rPr>
              <a:t>Korn</a:t>
            </a:r>
            <a:endParaRPr lang="en-US" sz="3200" dirty="0" smtClean="0">
              <a:solidFill>
                <a:srgbClr val="0070C0"/>
              </a:solidFill>
              <a:latin typeface="Georgia" panose="02040502050405020303" pitchFamily="18" charset="0"/>
            </a:endParaRPr>
          </a:p>
          <a:p>
            <a:pPr marL="457200" indent="-457200" algn="l">
              <a:buClr>
                <a:srgbClr val="0070C0"/>
              </a:buClr>
              <a:buFont typeface="Wingdings" panose="05000000000000000000" pitchFamily="2" charset="2"/>
              <a:buChar char="§"/>
            </a:pPr>
            <a:endParaRPr lang="en-US" sz="3200" dirty="0" smtClean="0">
              <a:latin typeface="Georgia" panose="02040502050405020303" pitchFamily="18" charset="0"/>
            </a:endParaRPr>
          </a:p>
          <a:p>
            <a:pPr algn="l">
              <a:buClr>
                <a:srgbClr val="0070C0"/>
              </a:buClr>
            </a:pPr>
            <a:r>
              <a:rPr lang="en-US" sz="3200" dirty="0" smtClean="0">
                <a:solidFill>
                  <a:srgbClr val="0070C0"/>
                </a:solidFill>
                <a:latin typeface="Georgia" panose="02040502050405020303" pitchFamily="18" charset="0"/>
              </a:rPr>
              <a:t>Ranges can also be specified in character classes</a:t>
            </a:r>
          </a:p>
          <a:p>
            <a:pPr marL="457200" indent="-457200" algn="l">
              <a:buClr>
                <a:srgbClr val="0070C0"/>
              </a:buClr>
              <a:buFont typeface="Wingdings" panose="05000000000000000000" pitchFamily="2" charset="2"/>
              <a:buChar char="§"/>
            </a:pPr>
            <a:r>
              <a:rPr lang="en-US" sz="3200" dirty="0" smtClean="0">
                <a:solidFill>
                  <a:srgbClr val="FF0000"/>
                </a:solidFill>
                <a:latin typeface="Georgia" panose="02040502050405020303" pitchFamily="18" charset="0"/>
              </a:rPr>
              <a:t>[1-9] </a:t>
            </a:r>
            <a:r>
              <a:rPr lang="en-US" sz="3200" dirty="0" smtClean="0">
                <a:latin typeface="Georgia" panose="02040502050405020303" pitchFamily="18" charset="0"/>
              </a:rPr>
              <a:t>is the same as </a:t>
            </a:r>
            <a:r>
              <a:rPr lang="en-US" sz="3200" dirty="0" smtClean="0">
                <a:solidFill>
                  <a:srgbClr val="0070C0"/>
                </a:solidFill>
                <a:latin typeface="Georgia" panose="02040502050405020303" pitchFamily="18" charset="0"/>
              </a:rPr>
              <a:t>[123456789]</a:t>
            </a:r>
          </a:p>
          <a:p>
            <a:pPr marL="457200" indent="-457200" algn="l">
              <a:buClr>
                <a:srgbClr val="0070C0"/>
              </a:buClr>
              <a:buFont typeface="Wingdings" panose="05000000000000000000" pitchFamily="2" charset="2"/>
              <a:buChar char="§"/>
            </a:pPr>
            <a:r>
              <a:rPr lang="en-US" sz="3200" dirty="0" smtClean="0">
                <a:solidFill>
                  <a:srgbClr val="FF0000"/>
                </a:solidFill>
                <a:latin typeface="Georgia" panose="02040502050405020303" pitchFamily="18" charset="0"/>
              </a:rPr>
              <a:t>[</a:t>
            </a:r>
            <a:r>
              <a:rPr lang="en-US" sz="3200" dirty="0" err="1" smtClean="0">
                <a:solidFill>
                  <a:srgbClr val="FF0000"/>
                </a:solidFill>
                <a:latin typeface="Georgia" panose="02040502050405020303" pitchFamily="18" charset="0"/>
              </a:rPr>
              <a:t>abcde</a:t>
            </a:r>
            <a:r>
              <a:rPr lang="en-US" sz="3200" dirty="0" smtClean="0">
                <a:solidFill>
                  <a:srgbClr val="FF0000"/>
                </a:solidFill>
                <a:latin typeface="Georgia" panose="02040502050405020303" pitchFamily="18" charset="0"/>
              </a:rPr>
              <a:t>] </a:t>
            </a:r>
            <a:r>
              <a:rPr lang="en-US" sz="3200" dirty="0" smtClean="0">
                <a:latin typeface="Georgia" panose="02040502050405020303" pitchFamily="18" charset="0"/>
              </a:rPr>
              <a:t>is equivalent to </a:t>
            </a:r>
            <a:r>
              <a:rPr lang="en-US" sz="3200" dirty="0" smtClean="0">
                <a:solidFill>
                  <a:srgbClr val="0070C0"/>
                </a:solidFill>
                <a:latin typeface="Georgia" panose="02040502050405020303" pitchFamily="18" charset="0"/>
              </a:rPr>
              <a:t>[a-e]</a:t>
            </a:r>
          </a:p>
        </p:txBody>
      </p:sp>
    </p:spTree>
    <p:extLst>
      <p:ext uri="{BB962C8B-B14F-4D97-AF65-F5344CB8AC3E}">
        <p14:creationId xmlns:p14="http://schemas.microsoft.com/office/powerpoint/2010/main" val="29344477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UNIX</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335756"/>
            <a:ext cx="9144000" cy="4406899"/>
          </a:xfrm>
        </p:spPr>
        <p:txBody>
          <a:bodyPr>
            <a:noAutofit/>
          </a:bodyPr>
          <a:lstStyle/>
          <a:p>
            <a:pPr algn="l">
              <a:buClr>
                <a:srgbClr val="0070C0"/>
              </a:buClr>
            </a:pPr>
            <a:r>
              <a:rPr lang="en-US" sz="3200" dirty="0" smtClean="0">
                <a:solidFill>
                  <a:srgbClr val="0070C0"/>
                </a:solidFill>
                <a:latin typeface="Georgia" panose="02040502050405020303" pitchFamily="18" charset="0"/>
              </a:rPr>
              <a:t>You can also combine multiple ranges</a:t>
            </a:r>
            <a:endParaRPr lang="en-US" sz="3200" dirty="0" smtClean="0">
              <a:latin typeface="Georgia" panose="02040502050405020303" pitchFamily="18" charset="0"/>
            </a:endParaRPr>
          </a:p>
          <a:p>
            <a:pPr marL="457200" indent="-457200" algn="l">
              <a:buClr>
                <a:srgbClr val="0070C0"/>
              </a:buClr>
              <a:buFont typeface="Wingdings" panose="05000000000000000000" pitchFamily="2" charset="2"/>
              <a:buChar char="§"/>
            </a:pPr>
            <a:r>
              <a:rPr lang="en-US" sz="3200" dirty="0" smtClean="0">
                <a:solidFill>
                  <a:srgbClr val="0070C0"/>
                </a:solidFill>
                <a:latin typeface="Georgia" panose="02040502050405020303" pitchFamily="18" charset="0"/>
              </a:rPr>
              <a:t>[abcde123456789] </a:t>
            </a:r>
            <a:r>
              <a:rPr lang="en-US" sz="3200" dirty="0" smtClean="0">
                <a:latin typeface="Georgia" panose="02040502050405020303" pitchFamily="18" charset="0"/>
              </a:rPr>
              <a:t>is equivalent to </a:t>
            </a:r>
            <a:r>
              <a:rPr lang="en-US" sz="3200" dirty="0" smtClean="0">
                <a:solidFill>
                  <a:srgbClr val="FF0000"/>
                </a:solidFill>
                <a:latin typeface="Georgia" panose="02040502050405020303" pitchFamily="18" charset="0"/>
              </a:rPr>
              <a:t>[a-e1-9]</a:t>
            </a:r>
          </a:p>
          <a:p>
            <a:pPr marL="457200" indent="-457200" algn="l">
              <a:buClr>
                <a:srgbClr val="0070C0"/>
              </a:buClr>
              <a:buFont typeface="Wingdings" panose="05000000000000000000" pitchFamily="2" charset="2"/>
              <a:buChar char="§"/>
            </a:pPr>
            <a:endParaRPr lang="en-US" sz="3200" dirty="0" smtClean="0">
              <a:solidFill>
                <a:srgbClr val="FF0000"/>
              </a:solidFill>
              <a:latin typeface="Georgia" panose="02040502050405020303" pitchFamily="18" charset="0"/>
            </a:endParaRPr>
          </a:p>
          <a:p>
            <a:pPr marL="457200" indent="-457200" algn="l">
              <a:buClr>
                <a:srgbClr val="0070C0"/>
              </a:buClr>
              <a:buFont typeface="Wingdings" panose="05000000000000000000" pitchFamily="2" charset="2"/>
              <a:buChar char="§"/>
            </a:pPr>
            <a:r>
              <a:rPr lang="en-US" sz="3200" i="1" dirty="0" smtClean="0">
                <a:solidFill>
                  <a:srgbClr val="0070C0"/>
                </a:solidFill>
                <a:latin typeface="Georgia" panose="02040502050405020303" pitchFamily="18" charset="0"/>
              </a:rPr>
              <a:t>Note</a:t>
            </a:r>
            <a:r>
              <a:rPr lang="en-US" sz="3200" dirty="0" smtClean="0">
                <a:latin typeface="Georgia" panose="02040502050405020303" pitchFamily="18" charset="0"/>
              </a:rPr>
              <a:t> that the </a:t>
            </a:r>
            <a:r>
              <a:rPr lang="en-US" sz="3200" dirty="0" smtClean="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sz="3200" dirty="0" smtClean="0">
                <a:latin typeface="Georgia" panose="02040502050405020303" pitchFamily="18" charset="0"/>
              </a:rPr>
              <a:t>character has a special meaning in a character class but only if it is used within a range</a:t>
            </a:r>
          </a:p>
          <a:p>
            <a:pPr marL="457200" indent="-457200" algn="l">
              <a:buClr>
                <a:srgbClr val="0070C0"/>
              </a:buClr>
              <a:buFont typeface="Wingdings" panose="05000000000000000000" pitchFamily="2" charset="2"/>
              <a:buChar char="§"/>
            </a:pPr>
            <a:endParaRPr lang="en-US" sz="3200" dirty="0" smtClean="0">
              <a:latin typeface="Georgia" panose="02040502050405020303" pitchFamily="18" charset="0"/>
            </a:endParaRPr>
          </a:p>
          <a:p>
            <a:pPr marL="457200" indent="-457200" algn="l">
              <a:buClr>
                <a:srgbClr val="0070C0"/>
              </a:buClr>
              <a:buFont typeface="Wingdings" panose="05000000000000000000" pitchFamily="2" charset="2"/>
              <a:buChar char="§"/>
            </a:pPr>
            <a:r>
              <a:rPr lang="en-US" sz="3200" dirty="0" smtClean="0">
                <a:solidFill>
                  <a:srgbClr val="FF0000"/>
                </a:solidFill>
                <a:latin typeface="Georgia" panose="02040502050405020303" pitchFamily="18" charset="0"/>
              </a:rPr>
              <a:t>[-123] </a:t>
            </a:r>
            <a:r>
              <a:rPr lang="en-US" sz="3200" dirty="0" smtClean="0">
                <a:latin typeface="Georgia" panose="02040502050405020303" pitchFamily="18" charset="0"/>
              </a:rPr>
              <a:t>would match the characters </a:t>
            </a:r>
            <a:r>
              <a:rPr lang="en-US" sz="3200" dirty="0" smtClean="0">
                <a:solidFill>
                  <a:srgbClr val="0070C0"/>
                </a:solidFill>
                <a:latin typeface="Georgia" panose="02040502050405020303" pitchFamily="18" charset="0"/>
              </a:rPr>
              <a:t>─</a:t>
            </a:r>
            <a:r>
              <a:rPr lang="en-US" sz="3200" dirty="0" smtClean="0">
                <a:latin typeface="Georgia" panose="02040502050405020303" pitchFamily="18" charset="0"/>
              </a:rPr>
              <a:t>, </a:t>
            </a:r>
            <a:r>
              <a:rPr lang="en-US" sz="3200" dirty="0" smtClean="0">
                <a:solidFill>
                  <a:srgbClr val="0070C0"/>
                </a:solidFill>
                <a:latin typeface="Georgia" panose="02040502050405020303" pitchFamily="18" charset="0"/>
              </a:rPr>
              <a:t>1</a:t>
            </a:r>
            <a:r>
              <a:rPr lang="en-US" sz="3200" dirty="0" smtClean="0">
                <a:latin typeface="Georgia" panose="02040502050405020303" pitchFamily="18" charset="0"/>
              </a:rPr>
              <a:t>, </a:t>
            </a:r>
            <a:r>
              <a:rPr lang="en-US" sz="3200" dirty="0" smtClean="0">
                <a:solidFill>
                  <a:srgbClr val="0070C0"/>
                </a:solidFill>
                <a:latin typeface="Georgia" panose="02040502050405020303" pitchFamily="18" charset="0"/>
              </a:rPr>
              <a:t>2</a:t>
            </a:r>
            <a:r>
              <a:rPr lang="en-US" sz="3200" dirty="0" smtClean="0">
                <a:latin typeface="Georgia" panose="02040502050405020303" pitchFamily="18" charset="0"/>
              </a:rPr>
              <a:t>, or </a:t>
            </a:r>
            <a:r>
              <a:rPr lang="en-US" sz="3200" dirty="0" smtClean="0">
                <a:solidFill>
                  <a:srgbClr val="0070C0"/>
                </a:solidFill>
                <a:latin typeface="Georgia" panose="02040502050405020303" pitchFamily="18" charset="0"/>
              </a:rPr>
              <a:t>3</a:t>
            </a:r>
          </a:p>
        </p:txBody>
      </p:sp>
    </p:spTree>
    <p:extLst>
      <p:ext uri="{BB962C8B-B14F-4D97-AF65-F5344CB8AC3E}">
        <p14:creationId xmlns:p14="http://schemas.microsoft.com/office/powerpoint/2010/main" val="28860940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ubtitle 2"/>
          <p:cNvSpPr>
            <a:spLocks noGrp="1"/>
          </p:cNvSpPr>
          <p:nvPr>
            <p:ph type="subTitle" idx="1"/>
          </p:nvPr>
        </p:nvSpPr>
        <p:spPr>
          <a:xfrm>
            <a:off x="1524000" y="1278606"/>
            <a:ext cx="9144000" cy="4406899"/>
          </a:xfrm>
        </p:spPr>
        <p:txBody>
          <a:bodyPr>
            <a:noAutofit/>
          </a:bodyPr>
          <a:lstStyle/>
          <a:p>
            <a:pPr marL="457200" indent="-457200">
              <a:buClr>
                <a:srgbClr val="0070C0"/>
              </a:buClr>
              <a:buFont typeface="Wingdings" panose="05000000000000000000" pitchFamily="2" charset="2"/>
              <a:buChar char="§"/>
            </a:pPr>
            <a:r>
              <a:rPr lang="en-US" sz="2800" dirty="0" smtClean="0">
                <a:latin typeface="Georgia" panose="02040502050405020303" pitchFamily="18" charset="0"/>
              </a:rPr>
              <a:t>the set of strings matched by the regular expression </a:t>
            </a:r>
            <a:r>
              <a:rPr lang="en-US" sz="3200" dirty="0" smtClean="0">
                <a:solidFill>
                  <a:srgbClr val="0070C0"/>
                </a:solidFill>
                <a:latin typeface="Georgia" panose="02040502050405020303" pitchFamily="18" charset="0"/>
              </a:rPr>
              <a:t>a(bb)+a</a:t>
            </a:r>
          </a:p>
        </p:txBody>
      </p:sp>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Regular Expressions</a:t>
            </a:r>
            <a:endParaRPr lang="en-US" sz="4800" dirty="0">
              <a:latin typeface="Georgia" panose="02040502050405020303" pitchFamily="18" charset="0"/>
            </a:endParaRPr>
          </a:p>
        </p:txBody>
      </p:sp>
      <p:pic>
        <p:nvPicPr>
          <p:cNvPr id="7" name="Picture 6"/>
          <p:cNvPicPr>
            <a:picLocks noChangeAspect="1"/>
          </p:cNvPicPr>
          <p:nvPr/>
        </p:nvPicPr>
        <p:blipFill>
          <a:blip r:embed="rId3"/>
          <a:stretch>
            <a:fillRect/>
          </a:stretch>
        </p:blipFill>
        <p:spPr>
          <a:xfrm>
            <a:off x="1829858" y="3124200"/>
            <a:ext cx="8532284" cy="1657350"/>
          </a:xfrm>
          <a:prstGeom prst="rect">
            <a:avLst/>
          </a:prstGeom>
        </p:spPr>
      </p:pic>
      <p:sp>
        <p:nvSpPr>
          <p:cNvPr id="8" name="Rectangle 7"/>
          <p:cNvSpPr/>
          <p:nvPr/>
        </p:nvSpPr>
        <p:spPr>
          <a:xfrm>
            <a:off x="6374853" y="6252854"/>
            <a:ext cx="4433393" cy="646331"/>
          </a:xfrm>
          <a:prstGeom prst="rect">
            <a:avLst/>
          </a:prstGeom>
        </p:spPr>
        <p:txBody>
          <a:bodyPr wrap="none">
            <a:spAutoFit/>
          </a:bodyPr>
          <a:lstStyle/>
          <a:p>
            <a:r>
              <a:rPr lang="en-US" dirty="0" smtClean="0">
                <a:hlinkClick r:id="rId4"/>
              </a:rPr>
              <a:t>https://swtch.com/~rsc/regexp/regexp1.html</a:t>
            </a:r>
            <a:endParaRPr lang="en-US" dirty="0" smtClean="0"/>
          </a:p>
          <a:p>
            <a:endParaRPr lang="en-US" dirty="0"/>
          </a:p>
        </p:txBody>
      </p:sp>
    </p:spTree>
    <p:extLst>
      <p:ext uri="{BB962C8B-B14F-4D97-AF65-F5344CB8AC3E}">
        <p14:creationId xmlns:p14="http://schemas.microsoft.com/office/powerpoint/2010/main" val="27174468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ubtitle 2"/>
          <p:cNvSpPr>
            <a:spLocks noGrp="1"/>
          </p:cNvSpPr>
          <p:nvPr>
            <p:ph type="subTitle" idx="1"/>
          </p:nvPr>
        </p:nvSpPr>
        <p:spPr>
          <a:xfrm>
            <a:off x="438150" y="217714"/>
            <a:ext cx="10972799" cy="4406899"/>
          </a:xfrm>
        </p:spPr>
        <p:txBody>
          <a:bodyPr>
            <a:noAutofit/>
          </a:bodyPr>
          <a:lstStyle/>
          <a:p>
            <a:pPr>
              <a:buClr>
                <a:srgbClr val="0070C0"/>
              </a:buClr>
            </a:pPr>
            <a:r>
              <a:rPr lang="en-US" sz="2800" dirty="0" smtClean="0">
                <a:latin typeface="Georgia" panose="02040502050405020303" pitchFamily="18" charset="0"/>
              </a:rPr>
              <a:t>the set of strings matched by the regular expression </a:t>
            </a:r>
            <a:r>
              <a:rPr lang="en-US" sz="3200" dirty="0" err="1" smtClean="0">
                <a:solidFill>
                  <a:srgbClr val="0070C0"/>
                </a:solidFill>
                <a:latin typeface="Georgia" panose="02040502050405020303" pitchFamily="18" charset="0"/>
              </a:rPr>
              <a:t>abbbba</a:t>
            </a:r>
            <a:endParaRPr lang="en-US" sz="3200" dirty="0" smtClean="0">
              <a:solidFill>
                <a:srgbClr val="0070C0"/>
              </a:solidFill>
              <a:latin typeface="Georgia" panose="02040502050405020303" pitchFamily="18" charset="0"/>
            </a:endParaRPr>
          </a:p>
        </p:txBody>
      </p:sp>
      <p:pic>
        <p:nvPicPr>
          <p:cNvPr id="3" name="Picture 2"/>
          <p:cNvPicPr>
            <a:picLocks noChangeAspect="1"/>
          </p:cNvPicPr>
          <p:nvPr/>
        </p:nvPicPr>
        <p:blipFill>
          <a:blip r:embed="rId3"/>
          <a:stretch>
            <a:fillRect/>
          </a:stretch>
        </p:blipFill>
        <p:spPr>
          <a:xfrm>
            <a:off x="2619374" y="952500"/>
            <a:ext cx="6915150" cy="5739012"/>
          </a:xfrm>
          <a:prstGeom prst="rect">
            <a:avLst/>
          </a:prstGeom>
        </p:spPr>
      </p:pic>
    </p:spTree>
    <p:extLst>
      <p:ext uri="{BB962C8B-B14F-4D97-AF65-F5344CB8AC3E}">
        <p14:creationId xmlns:p14="http://schemas.microsoft.com/office/powerpoint/2010/main" val="11882155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Regular Expressions</a:t>
            </a:r>
            <a:endParaRPr lang="en-US" sz="4800" dirty="0">
              <a:latin typeface="Georgia" panose="02040502050405020303" pitchFamily="18" charset="0"/>
            </a:endParaRPr>
          </a:p>
        </p:txBody>
      </p:sp>
      <p:pic>
        <p:nvPicPr>
          <p:cNvPr id="7" name="Picture 6"/>
          <p:cNvPicPr>
            <a:picLocks noChangeAspect="1"/>
          </p:cNvPicPr>
          <p:nvPr/>
        </p:nvPicPr>
        <p:blipFill>
          <a:blip r:embed="rId3"/>
          <a:stretch>
            <a:fillRect/>
          </a:stretch>
        </p:blipFill>
        <p:spPr>
          <a:xfrm>
            <a:off x="1413050" y="2514600"/>
            <a:ext cx="9254949" cy="1797724"/>
          </a:xfrm>
          <a:prstGeom prst="rect">
            <a:avLst/>
          </a:prstGeom>
        </p:spPr>
      </p:pic>
      <p:sp>
        <p:nvSpPr>
          <p:cNvPr id="30" name="Subtitle 2"/>
          <p:cNvSpPr>
            <a:spLocks noGrp="1"/>
          </p:cNvSpPr>
          <p:nvPr>
            <p:ph type="subTitle" idx="1"/>
          </p:nvPr>
        </p:nvSpPr>
        <p:spPr>
          <a:xfrm>
            <a:off x="1524000" y="1278606"/>
            <a:ext cx="9144000" cy="4406899"/>
          </a:xfrm>
        </p:spPr>
        <p:txBody>
          <a:bodyPr>
            <a:noAutofit/>
          </a:bodyPr>
          <a:lstStyle/>
          <a:p>
            <a:pPr marL="457200" indent="-457200">
              <a:buClr>
                <a:srgbClr val="0070C0"/>
              </a:buClr>
              <a:buFont typeface="Wingdings" panose="05000000000000000000" pitchFamily="2" charset="2"/>
              <a:buChar char="§"/>
            </a:pPr>
            <a:r>
              <a:rPr lang="en-US" sz="2800" dirty="0" smtClean="0">
                <a:latin typeface="Georgia" panose="02040502050405020303" pitchFamily="18" charset="0"/>
              </a:rPr>
              <a:t>the set of strings matched by the regular expression </a:t>
            </a:r>
            <a:r>
              <a:rPr lang="en-US" sz="3200" dirty="0" smtClean="0">
                <a:solidFill>
                  <a:srgbClr val="0070C0"/>
                </a:solidFill>
                <a:latin typeface="Georgia" panose="02040502050405020303" pitchFamily="18" charset="0"/>
              </a:rPr>
              <a:t>a(bb)+a</a:t>
            </a:r>
          </a:p>
        </p:txBody>
      </p:sp>
      <p:pic>
        <p:nvPicPr>
          <p:cNvPr id="4" name="Picture 3"/>
          <p:cNvPicPr>
            <a:picLocks noChangeAspect="1"/>
          </p:cNvPicPr>
          <p:nvPr/>
        </p:nvPicPr>
        <p:blipFill>
          <a:blip r:embed="rId4"/>
          <a:stretch>
            <a:fillRect/>
          </a:stretch>
        </p:blipFill>
        <p:spPr>
          <a:xfrm>
            <a:off x="1472667" y="4582842"/>
            <a:ext cx="9135714" cy="1789253"/>
          </a:xfrm>
          <a:prstGeom prst="rect">
            <a:avLst/>
          </a:prstGeom>
        </p:spPr>
      </p:pic>
    </p:spTree>
    <p:extLst>
      <p:ext uri="{BB962C8B-B14F-4D97-AF65-F5344CB8AC3E}">
        <p14:creationId xmlns:p14="http://schemas.microsoft.com/office/powerpoint/2010/main" val="27019142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Regular Expressions</a:t>
            </a:r>
            <a:endParaRPr lang="en-US" sz="4800" dirty="0">
              <a:latin typeface="Georgia" panose="02040502050405020303" pitchFamily="18" charset="0"/>
            </a:endParaRPr>
          </a:p>
        </p:txBody>
      </p:sp>
      <p:sp>
        <p:nvSpPr>
          <p:cNvPr id="30" name="Subtitle 2"/>
          <p:cNvSpPr>
            <a:spLocks noGrp="1"/>
          </p:cNvSpPr>
          <p:nvPr>
            <p:ph type="subTitle" idx="1"/>
          </p:nvPr>
        </p:nvSpPr>
        <p:spPr>
          <a:xfrm>
            <a:off x="1524000" y="1278606"/>
            <a:ext cx="9144000" cy="4406899"/>
          </a:xfrm>
        </p:spPr>
        <p:txBody>
          <a:bodyPr>
            <a:noAutofit/>
          </a:bodyPr>
          <a:lstStyle/>
          <a:p>
            <a:pPr marL="457200" indent="-457200">
              <a:buClr>
                <a:srgbClr val="0070C0"/>
              </a:buClr>
              <a:buFont typeface="Wingdings" panose="05000000000000000000" pitchFamily="2" charset="2"/>
              <a:buChar char="§"/>
            </a:pPr>
            <a:r>
              <a:rPr lang="en-US" sz="2800" dirty="0" smtClean="0">
                <a:latin typeface="Georgia" panose="02040502050405020303" pitchFamily="18" charset="0"/>
              </a:rPr>
              <a:t>the set of strings matched by the regular expression </a:t>
            </a:r>
            <a:r>
              <a:rPr lang="en-US" sz="3200" dirty="0" smtClean="0">
                <a:solidFill>
                  <a:srgbClr val="0070C0"/>
                </a:solidFill>
                <a:latin typeface="Georgia" panose="02040502050405020303" pitchFamily="18" charset="0"/>
              </a:rPr>
              <a:t>a(bb)+a</a:t>
            </a:r>
          </a:p>
        </p:txBody>
      </p:sp>
      <p:pic>
        <p:nvPicPr>
          <p:cNvPr id="3" name="Picture 2"/>
          <p:cNvPicPr>
            <a:picLocks noChangeAspect="1"/>
          </p:cNvPicPr>
          <p:nvPr/>
        </p:nvPicPr>
        <p:blipFill>
          <a:blip r:embed="rId3"/>
          <a:stretch>
            <a:fillRect/>
          </a:stretch>
        </p:blipFill>
        <p:spPr>
          <a:xfrm>
            <a:off x="1524000" y="3357562"/>
            <a:ext cx="9199932" cy="1290638"/>
          </a:xfrm>
          <a:prstGeom prst="rect">
            <a:avLst/>
          </a:prstGeom>
        </p:spPr>
      </p:pic>
    </p:spTree>
    <p:extLst>
      <p:ext uri="{BB962C8B-B14F-4D97-AF65-F5344CB8AC3E}">
        <p14:creationId xmlns:p14="http://schemas.microsoft.com/office/powerpoint/2010/main" val="3119576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Regular Expressions</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278606"/>
            <a:ext cx="9144000" cy="4406899"/>
          </a:xfrm>
        </p:spPr>
        <p:txBody>
          <a:bodyPr>
            <a:noAutofit/>
          </a:bodyPr>
          <a:lstStyle/>
          <a:p>
            <a:pPr marL="457200" indent="-457200" algn="l">
              <a:buClr>
                <a:srgbClr val="0070C0"/>
              </a:buClr>
              <a:buFont typeface="Wingdings" panose="05000000000000000000" pitchFamily="2" charset="2"/>
              <a:buChar char="§"/>
            </a:pPr>
            <a:r>
              <a:rPr lang="en-US" sz="2800" dirty="0" smtClean="0">
                <a:latin typeface="Georgia" panose="02040502050405020303" pitchFamily="18" charset="0"/>
              </a:rPr>
              <a:t>transition labels are regular expressions </a:t>
            </a:r>
          </a:p>
        </p:txBody>
      </p:sp>
      <p:grpSp>
        <p:nvGrpSpPr>
          <p:cNvPr id="4" name="Group 3"/>
          <p:cNvGrpSpPr/>
          <p:nvPr/>
        </p:nvGrpSpPr>
        <p:grpSpPr>
          <a:xfrm>
            <a:off x="3543300" y="1958848"/>
            <a:ext cx="5105400" cy="2170113"/>
            <a:chOff x="4114800" y="2396998"/>
            <a:chExt cx="5105400" cy="2170113"/>
          </a:xfrm>
        </p:grpSpPr>
        <p:grpSp>
          <p:nvGrpSpPr>
            <p:cNvPr id="21" name="Group 20"/>
            <p:cNvGrpSpPr/>
            <p:nvPr/>
          </p:nvGrpSpPr>
          <p:grpSpPr>
            <a:xfrm>
              <a:off x="4114800" y="2396998"/>
              <a:ext cx="5105400" cy="2170113"/>
              <a:chOff x="3124200" y="685800"/>
              <a:chExt cx="5105400" cy="2170113"/>
            </a:xfrm>
          </p:grpSpPr>
          <p:sp>
            <p:nvSpPr>
              <p:cNvPr id="22" name="Oval 40"/>
              <p:cNvSpPr>
                <a:spLocks noChangeArrowheads="1"/>
              </p:cNvSpPr>
              <p:nvPr/>
            </p:nvSpPr>
            <p:spPr bwMode="auto">
              <a:xfrm>
                <a:off x="3886200" y="1676400"/>
                <a:ext cx="533400" cy="533400"/>
              </a:xfrm>
              <a:prstGeom prst="ellipse">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20000"/>
                  </a:spcBef>
                  <a:spcAft>
                    <a:spcPct val="0"/>
                  </a:spcAft>
                  <a:buClrTx/>
                  <a:buSzTx/>
                  <a:buFontTx/>
                  <a:buNone/>
                  <a:tabLst/>
                  <a:defRPr/>
                </a:pPr>
                <a:endParaRPr kumimoji="0" lang="en-US" sz="3200" b="0" i="0" u="none" strike="noStrike" kern="0" cap="none" spc="0" normalizeH="0" baseline="0" noProof="0" smtClean="0">
                  <a:ln>
                    <a:noFill/>
                  </a:ln>
                  <a:solidFill>
                    <a:srgbClr val="3333CC"/>
                  </a:solidFill>
                  <a:effectLst/>
                  <a:uLnTx/>
                  <a:uFillTx/>
                  <a:latin typeface="Comic Sans MS" panose="030F0702030302020204" pitchFamily="66" charset="0"/>
                </a:endParaRPr>
              </a:p>
            </p:txBody>
          </p:sp>
          <p:sp>
            <p:nvSpPr>
              <p:cNvPr id="23" name="Oval 41"/>
              <p:cNvSpPr>
                <a:spLocks noChangeArrowheads="1"/>
              </p:cNvSpPr>
              <p:nvPr/>
            </p:nvSpPr>
            <p:spPr bwMode="auto">
              <a:xfrm>
                <a:off x="7543800" y="1600200"/>
                <a:ext cx="685800" cy="685800"/>
              </a:xfrm>
              <a:prstGeom prst="ellipse">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20000"/>
                  </a:spcBef>
                  <a:spcAft>
                    <a:spcPct val="0"/>
                  </a:spcAft>
                  <a:buClrTx/>
                  <a:buSzTx/>
                  <a:buFontTx/>
                  <a:buNone/>
                  <a:tabLst/>
                  <a:defRPr/>
                </a:pPr>
                <a:endParaRPr kumimoji="0" lang="en-US" sz="3200" b="0" i="0" u="none" strike="noStrike" kern="0" cap="none" spc="0" normalizeH="0" baseline="0" noProof="0" smtClean="0">
                  <a:ln>
                    <a:noFill/>
                  </a:ln>
                  <a:solidFill>
                    <a:srgbClr val="3333CC"/>
                  </a:solidFill>
                  <a:effectLst/>
                  <a:uLnTx/>
                  <a:uFillTx/>
                  <a:latin typeface="Comic Sans MS" panose="030F0702030302020204" pitchFamily="66" charset="0"/>
                </a:endParaRPr>
              </a:p>
            </p:txBody>
          </p:sp>
          <p:sp>
            <p:nvSpPr>
              <p:cNvPr id="24" name="Oval 42"/>
              <p:cNvSpPr>
                <a:spLocks noChangeArrowheads="1"/>
              </p:cNvSpPr>
              <p:nvPr/>
            </p:nvSpPr>
            <p:spPr bwMode="auto">
              <a:xfrm>
                <a:off x="5715000" y="1676400"/>
                <a:ext cx="533400" cy="533400"/>
              </a:xfrm>
              <a:prstGeom prst="ellipse">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20000"/>
                  </a:spcBef>
                  <a:spcAft>
                    <a:spcPct val="0"/>
                  </a:spcAft>
                  <a:buClrTx/>
                  <a:buSzTx/>
                  <a:buFontTx/>
                  <a:buNone/>
                  <a:tabLst/>
                  <a:defRPr/>
                </a:pPr>
                <a:endParaRPr kumimoji="0" lang="en-US" sz="3200" b="0" i="0" u="none" strike="noStrike" kern="0" cap="none" spc="0" normalizeH="0" baseline="0" noProof="0" smtClean="0">
                  <a:ln>
                    <a:noFill/>
                  </a:ln>
                  <a:solidFill>
                    <a:srgbClr val="3333CC"/>
                  </a:solidFill>
                  <a:effectLst/>
                  <a:uLnTx/>
                  <a:uFillTx/>
                  <a:latin typeface="Comic Sans MS" panose="030F0702030302020204" pitchFamily="66" charset="0"/>
                </a:endParaRPr>
              </a:p>
            </p:txBody>
          </p:sp>
          <p:sp>
            <p:nvSpPr>
              <p:cNvPr id="25" name="Line 43"/>
              <p:cNvSpPr>
                <a:spLocks noChangeShapeType="1"/>
              </p:cNvSpPr>
              <p:nvPr/>
            </p:nvSpPr>
            <p:spPr bwMode="auto">
              <a:xfrm>
                <a:off x="3124200" y="1981200"/>
                <a:ext cx="762000" cy="0"/>
              </a:xfrm>
              <a:prstGeom prst="line">
                <a:avLst/>
              </a:prstGeom>
              <a:noFill/>
              <a:ln w="9525">
                <a:solidFill>
                  <a:srgbClr val="0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20000"/>
                  </a:spcBef>
                  <a:spcAft>
                    <a:spcPct val="0"/>
                  </a:spcAft>
                  <a:buClrTx/>
                  <a:buSzTx/>
                  <a:buFontTx/>
                  <a:buNone/>
                  <a:tabLst/>
                  <a:defRPr/>
                </a:pPr>
                <a:endParaRPr kumimoji="0" lang="en-US" sz="3200" b="0" i="0" u="none" strike="noStrike" kern="0" cap="none" spc="0" normalizeH="0" baseline="0" noProof="0" smtClean="0">
                  <a:ln>
                    <a:noFill/>
                  </a:ln>
                  <a:solidFill>
                    <a:srgbClr val="3333CC"/>
                  </a:solidFill>
                  <a:effectLst/>
                  <a:uLnTx/>
                  <a:uFillTx/>
                  <a:latin typeface="Comic Sans MS" panose="030F0702030302020204" pitchFamily="66" charset="0"/>
                </a:endParaRPr>
              </a:p>
            </p:txBody>
          </p:sp>
          <p:sp>
            <p:nvSpPr>
              <p:cNvPr id="26" name="Line 44"/>
              <p:cNvSpPr>
                <a:spLocks noChangeShapeType="1"/>
              </p:cNvSpPr>
              <p:nvPr/>
            </p:nvSpPr>
            <p:spPr bwMode="auto">
              <a:xfrm>
                <a:off x="6248400" y="1981200"/>
                <a:ext cx="1295400" cy="0"/>
              </a:xfrm>
              <a:prstGeom prst="line">
                <a:avLst/>
              </a:prstGeom>
              <a:noFill/>
              <a:ln w="9525">
                <a:solidFill>
                  <a:srgbClr val="0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20000"/>
                  </a:spcBef>
                  <a:spcAft>
                    <a:spcPct val="0"/>
                  </a:spcAft>
                  <a:buClrTx/>
                  <a:buSzTx/>
                  <a:buFontTx/>
                  <a:buNone/>
                  <a:tabLst/>
                  <a:defRPr/>
                </a:pPr>
                <a:endParaRPr kumimoji="0" lang="en-US" sz="3200" b="0" i="0" u="none" strike="noStrike" kern="0" cap="none" spc="0" normalizeH="0" baseline="0" noProof="0" smtClean="0">
                  <a:ln>
                    <a:noFill/>
                  </a:ln>
                  <a:solidFill>
                    <a:srgbClr val="3333CC"/>
                  </a:solidFill>
                  <a:effectLst/>
                  <a:uLnTx/>
                  <a:uFillTx/>
                  <a:latin typeface="Comic Sans MS" panose="030F0702030302020204" pitchFamily="66" charset="0"/>
                </a:endParaRPr>
              </a:p>
            </p:txBody>
          </p:sp>
          <p:sp>
            <p:nvSpPr>
              <p:cNvPr id="27" name="Freeform 45"/>
              <p:cNvSpPr>
                <a:spLocks/>
              </p:cNvSpPr>
              <p:nvPr/>
            </p:nvSpPr>
            <p:spPr bwMode="auto">
              <a:xfrm>
                <a:off x="4343400" y="2133600"/>
                <a:ext cx="1447800" cy="317500"/>
              </a:xfrm>
              <a:custGeom>
                <a:avLst/>
                <a:gdLst>
                  <a:gd name="T0" fmla="*/ 0 w 912"/>
                  <a:gd name="T1" fmla="*/ 0 h 248"/>
                  <a:gd name="T2" fmla="*/ 432 w 912"/>
                  <a:gd name="T3" fmla="*/ 240 h 248"/>
                  <a:gd name="T4" fmla="*/ 912 w 912"/>
                  <a:gd name="T5" fmla="*/ 48 h 248"/>
                </a:gdLst>
                <a:ahLst/>
                <a:cxnLst>
                  <a:cxn ang="0">
                    <a:pos x="T0" y="T1"/>
                  </a:cxn>
                  <a:cxn ang="0">
                    <a:pos x="T2" y="T3"/>
                  </a:cxn>
                  <a:cxn ang="0">
                    <a:pos x="T4" y="T5"/>
                  </a:cxn>
                </a:cxnLst>
                <a:rect l="0" t="0" r="r" b="b"/>
                <a:pathLst>
                  <a:path w="912" h="248">
                    <a:moveTo>
                      <a:pt x="0" y="0"/>
                    </a:moveTo>
                    <a:cubicBezTo>
                      <a:pt x="140" y="116"/>
                      <a:pt x="280" y="232"/>
                      <a:pt x="432" y="240"/>
                    </a:cubicBezTo>
                    <a:cubicBezTo>
                      <a:pt x="584" y="248"/>
                      <a:pt x="748" y="148"/>
                      <a:pt x="912" y="48"/>
                    </a:cubicBezTo>
                  </a:path>
                </a:pathLst>
              </a:custGeom>
              <a:noFill/>
              <a:ln w="9525" cap="flat" cmpd="sng">
                <a:solidFill>
                  <a:srgbClr val="000000"/>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20000"/>
                  </a:spcBef>
                  <a:spcAft>
                    <a:spcPct val="0"/>
                  </a:spcAft>
                  <a:buClrTx/>
                  <a:buSzTx/>
                  <a:buFontTx/>
                  <a:buNone/>
                  <a:tabLst/>
                  <a:defRPr/>
                </a:pPr>
                <a:endParaRPr kumimoji="0" lang="en-US" sz="3200" b="0" i="0" u="none" strike="noStrike" kern="0" cap="none" spc="0" normalizeH="0" baseline="0" noProof="0" smtClean="0">
                  <a:ln>
                    <a:noFill/>
                  </a:ln>
                  <a:solidFill>
                    <a:srgbClr val="3333CC"/>
                  </a:solidFill>
                  <a:effectLst/>
                  <a:uLnTx/>
                  <a:uFillTx/>
                  <a:latin typeface="Comic Sans MS" panose="030F0702030302020204" pitchFamily="66" charset="0"/>
                </a:endParaRPr>
              </a:p>
            </p:txBody>
          </p:sp>
          <p:sp>
            <p:nvSpPr>
              <p:cNvPr id="28" name="Freeform 46"/>
              <p:cNvSpPr>
                <a:spLocks/>
              </p:cNvSpPr>
              <p:nvPr/>
            </p:nvSpPr>
            <p:spPr bwMode="auto">
              <a:xfrm>
                <a:off x="4419600" y="1600200"/>
                <a:ext cx="1295400" cy="304800"/>
              </a:xfrm>
              <a:custGeom>
                <a:avLst/>
                <a:gdLst>
                  <a:gd name="T0" fmla="*/ 912 w 912"/>
                  <a:gd name="T1" fmla="*/ 248 h 248"/>
                  <a:gd name="T2" fmla="*/ 528 w 912"/>
                  <a:gd name="T3" fmla="*/ 8 h 248"/>
                  <a:gd name="T4" fmla="*/ 0 w 912"/>
                  <a:gd name="T5" fmla="*/ 200 h 248"/>
                </a:gdLst>
                <a:ahLst/>
                <a:cxnLst>
                  <a:cxn ang="0">
                    <a:pos x="T0" y="T1"/>
                  </a:cxn>
                  <a:cxn ang="0">
                    <a:pos x="T2" y="T3"/>
                  </a:cxn>
                  <a:cxn ang="0">
                    <a:pos x="T4" y="T5"/>
                  </a:cxn>
                </a:cxnLst>
                <a:rect l="0" t="0" r="r" b="b"/>
                <a:pathLst>
                  <a:path w="912" h="248">
                    <a:moveTo>
                      <a:pt x="912" y="248"/>
                    </a:moveTo>
                    <a:cubicBezTo>
                      <a:pt x="796" y="132"/>
                      <a:pt x="680" y="16"/>
                      <a:pt x="528" y="8"/>
                    </a:cubicBezTo>
                    <a:cubicBezTo>
                      <a:pt x="376" y="0"/>
                      <a:pt x="188" y="100"/>
                      <a:pt x="0" y="200"/>
                    </a:cubicBezTo>
                  </a:path>
                </a:pathLst>
              </a:custGeom>
              <a:noFill/>
              <a:ln w="9525" cap="flat" cmpd="sng">
                <a:solidFill>
                  <a:srgbClr val="000000"/>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20000"/>
                  </a:spcBef>
                  <a:spcAft>
                    <a:spcPct val="0"/>
                  </a:spcAft>
                  <a:buClrTx/>
                  <a:buSzTx/>
                  <a:buFontTx/>
                  <a:buNone/>
                  <a:tabLst/>
                  <a:defRPr/>
                </a:pPr>
                <a:endParaRPr kumimoji="0" lang="en-US" sz="3200" b="0" i="0" u="none" strike="noStrike" kern="0" cap="none" spc="0" normalizeH="0" baseline="0" noProof="0" smtClean="0">
                  <a:ln>
                    <a:noFill/>
                  </a:ln>
                  <a:solidFill>
                    <a:srgbClr val="3333CC"/>
                  </a:solidFill>
                  <a:effectLst/>
                  <a:uLnTx/>
                  <a:uFillTx/>
                  <a:latin typeface="Comic Sans MS" panose="030F0702030302020204" pitchFamily="66" charset="0"/>
                </a:endParaRPr>
              </a:p>
            </p:txBody>
          </p:sp>
          <p:sp>
            <p:nvSpPr>
              <p:cNvPr id="29" name="Freeform 47"/>
              <p:cNvSpPr>
                <a:spLocks/>
              </p:cNvSpPr>
              <p:nvPr/>
            </p:nvSpPr>
            <p:spPr bwMode="auto">
              <a:xfrm>
                <a:off x="5638800" y="1066800"/>
                <a:ext cx="571500" cy="622300"/>
              </a:xfrm>
              <a:custGeom>
                <a:avLst/>
                <a:gdLst>
                  <a:gd name="T0" fmla="*/ 120 w 360"/>
                  <a:gd name="T1" fmla="*/ 392 h 392"/>
                  <a:gd name="T2" fmla="*/ 24 w 360"/>
                  <a:gd name="T3" fmla="*/ 104 h 392"/>
                  <a:gd name="T4" fmla="*/ 264 w 360"/>
                  <a:gd name="T5" fmla="*/ 8 h 392"/>
                  <a:gd name="T6" fmla="*/ 360 w 360"/>
                  <a:gd name="T7" fmla="*/ 152 h 392"/>
                  <a:gd name="T8" fmla="*/ 264 w 360"/>
                  <a:gd name="T9" fmla="*/ 392 h 392"/>
                </a:gdLst>
                <a:ahLst/>
                <a:cxnLst>
                  <a:cxn ang="0">
                    <a:pos x="T0" y="T1"/>
                  </a:cxn>
                  <a:cxn ang="0">
                    <a:pos x="T2" y="T3"/>
                  </a:cxn>
                  <a:cxn ang="0">
                    <a:pos x="T4" y="T5"/>
                  </a:cxn>
                  <a:cxn ang="0">
                    <a:pos x="T6" y="T7"/>
                  </a:cxn>
                  <a:cxn ang="0">
                    <a:pos x="T8" y="T9"/>
                  </a:cxn>
                </a:cxnLst>
                <a:rect l="0" t="0" r="r" b="b"/>
                <a:pathLst>
                  <a:path w="360" h="392">
                    <a:moveTo>
                      <a:pt x="120" y="392"/>
                    </a:moveTo>
                    <a:cubicBezTo>
                      <a:pt x="60" y="280"/>
                      <a:pt x="0" y="168"/>
                      <a:pt x="24" y="104"/>
                    </a:cubicBezTo>
                    <a:cubicBezTo>
                      <a:pt x="48" y="40"/>
                      <a:pt x="208" y="0"/>
                      <a:pt x="264" y="8"/>
                    </a:cubicBezTo>
                    <a:cubicBezTo>
                      <a:pt x="320" y="16"/>
                      <a:pt x="360" y="88"/>
                      <a:pt x="360" y="152"/>
                    </a:cubicBezTo>
                    <a:cubicBezTo>
                      <a:pt x="360" y="216"/>
                      <a:pt x="312" y="304"/>
                      <a:pt x="264" y="392"/>
                    </a:cubicBezTo>
                  </a:path>
                </a:pathLst>
              </a:custGeom>
              <a:noFill/>
              <a:ln w="9525" cap="flat" cmpd="sng">
                <a:solidFill>
                  <a:srgbClr val="000000"/>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20000"/>
                  </a:spcBef>
                  <a:spcAft>
                    <a:spcPct val="0"/>
                  </a:spcAft>
                  <a:buClrTx/>
                  <a:buSzTx/>
                  <a:buFontTx/>
                  <a:buNone/>
                  <a:tabLst/>
                  <a:defRPr/>
                </a:pPr>
                <a:endParaRPr kumimoji="0" lang="en-US" sz="3200" b="0" i="0" u="none" strike="noStrike" kern="0" cap="none" spc="0" normalizeH="0" baseline="0" noProof="0" smtClean="0">
                  <a:ln>
                    <a:noFill/>
                  </a:ln>
                  <a:solidFill>
                    <a:srgbClr val="3333CC"/>
                  </a:solidFill>
                  <a:effectLst/>
                  <a:uLnTx/>
                  <a:uFillTx/>
                  <a:latin typeface="Comic Sans MS" panose="030F0702030302020204" pitchFamily="66" charset="0"/>
                </a:endParaRPr>
              </a:p>
            </p:txBody>
          </p:sp>
          <p:graphicFrame>
            <p:nvGraphicFramePr>
              <p:cNvPr id="31" name="Object 49"/>
              <p:cNvGraphicFramePr>
                <a:graphicFrameLocks noChangeAspect="1"/>
              </p:cNvGraphicFramePr>
              <p:nvPr>
                <p:extLst>
                  <p:ext uri="{D42A27DB-BD31-4B8C-83A1-F6EECF244321}">
                    <p14:modId xmlns:p14="http://schemas.microsoft.com/office/powerpoint/2010/main" val="4148890892"/>
                  </p:ext>
                </p:extLst>
              </p:nvPr>
            </p:nvGraphicFramePr>
            <p:xfrm>
              <a:off x="4953000" y="1295400"/>
              <a:ext cx="265113" cy="279400"/>
            </p:xfrm>
            <a:graphic>
              <a:graphicData uri="http://schemas.openxmlformats.org/presentationml/2006/ole">
                <mc:AlternateContent xmlns:mc="http://schemas.openxmlformats.org/markup-compatibility/2006">
                  <mc:Choice xmlns:v="urn:schemas-microsoft-com:vml" Requires="v">
                    <p:oleObj spid="_x0000_s6202" name="Equation" r:id="rId4" imgW="266400" imgH="279360" progId="Equation.3">
                      <p:embed/>
                    </p:oleObj>
                  </mc:Choice>
                  <mc:Fallback>
                    <p:oleObj name="Equation" r:id="rId4" imgW="266400" imgH="279360" progId="Equation.3">
                      <p:embed/>
                      <p:pic>
                        <p:nvPicPr>
                          <p:cNvPr id="0" name=""/>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129540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50"/>
              <p:cNvGraphicFramePr>
                <a:graphicFrameLocks noChangeAspect="1"/>
              </p:cNvGraphicFramePr>
              <p:nvPr>
                <p:extLst>
                  <p:ext uri="{D42A27DB-BD31-4B8C-83A1-F6EECF244321}">
                    <p14:modId xmlns:p14="http://schemas.microsoft.com/office/powerpoint/2010/main" val="1933963728"/>
                  </p:ext>
                </p:extLst>
              </p:nvPr>
            </p:nvGraphicFramePr>
            <p:xfrm>
              <a:off x="5867400" y="685800"/>
              <a:ext cx="252413" cy="392113"/>
            </p:xfrm>
            <a:graphic>
              <a:graphicData uri="http://schemas.openxmlformats.org/presentationml/2006/ole">
                <mc:AlternateContent xmlns:mc="http://schemas.openxmlformats.org/markup-compatibility/2006">
                  <mc:Choice xmlns:v="urn:schemas-microsoft-com:vml" Requires="v">
                    <p:oleObj spid="_x0000_s6203" name="Equation" r:id="rId6" imgW="253800" imgH="393480" progId="Equation.3">
                      <p:embed/>
                    </p:oleObj>
                  </mc:Choice>
                  <mc:Fallback>
                    <p:oleObj name="Equation" r:id="rId6" imgW="253800" imgH="393480" progId="Equation.3">
                      <p:embed/>
                      <p:pic>
                        <p:nvPicPr>
                          <p:cNvPr id="0" name=""/>
                          <p:cNvPicPr preferRelativeResize="0">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7400" y="68580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51"/>
              <p:cNvGraphicFramePr>
                <a:graphicFrameLocks noChangeAspect="1"/>
              </p:cNvGraphicFramePr>
              <p:nvPr>
                <p:extLst>
                  <p:ext uri="{D42A27DB-BD31-4B8C-83A1-F6EECF244321}">
                    <p14:modId xmlns:p14="http://schemas.microsoft.com/office/powerpoint/2010/main" val="1337361650"/>
                  </p:ext>
                </p:extLst>
              </p:nvPr>
            </p:nvGraphicFramePr>
            <p:xfrm>
              <a:off x="4978400" y="2463800"/>
              <a:ext cx="252413" cy="392113"/>
            </p:xfrm>
            <a:graphic>
              <a:graphicData uri="http://schemas.openxmlformats.org/presentationml/2006/ole">
                <mc:AlternateContent xmlns:mc="http://schemas.openxmlformats.org/markup-compatibility/2006">
                  <mc:Choice xmlns:v="urn:schemas-microsoft-com:vml" Requires="v">
                    <p:oleObj spid="_x0000_s6204" name="Equation" r:id="rId8" imgW="253800" imgH="393480" progId="Equation.3">
                      <p:embed/>
                    </p:oleObj>
                  </mc:Choice>
                  <mc:Fallback>
                    <p:oleObj name="Equation" r:id="rId8" imgW="253800" imgH="393480" progId="Equation.3">
                      <p:embed/>
                      <p:pic>
                        <p:nvPicPr>
                          <p:cNvPr id="0" name=""/>
                          <p:cNvPicPr preferRelativeResize="0">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78400" y="2463800"/>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 name="Oval 52"/>
              <p:cNvSpPr>
                <a:spLocks noChangeArrowheads="1"/>
              </p:cNvSpPr>
              <p:nvPr/>
            </p:nvSpPr>
            <p:spPr bwMode="auto">
              <a:xfrm>
                <a:off x="7620000" y="1676400"/>
                <a:ext cx="533400" cy="533400"/>
              </a:xfrm>
              <a:prstGeom prst="ellipse">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20000"/>
                  </a:spcBef>
                  <a:spcAft>
                    <a:spcPct val="0"/>
                  </a:spcAft>
                  <a:buClrTx/>
                  <a:buSzTx/>
                  <a:buFontTx/>
                  <a:buNone/>
                  <a:tabLst/>
                  <a:defRPr/>
                </a:pPr>
                <a:endParaRPr kumimoji="0" lang="en-US" sz="3200" b="0" i="0" u="none" strike="noStrike" kern="0" cap="none" spc="0" normalizeH="0" baseline="0" noProof="0" smtClean="0">
                  <a:ln>
                    <a:noFill/>
                  </a:ln>
                  <a:solidFill>
                    <a:srgbClr val="3333CC"/>
                  </a:solidFill>
                  <a:effectLst/>
                  <a:uLnTx/>
                  <a:uFillTx/>
                  <a:latin typeface="Comic Sans MS" panose="030F0702030302020204" pitchFamily="66" charset="0"/>
                </a:endParaRPr>
              </a:p>
            </p:txBody>
          </p:sp>
          <p:graphicFrame>
            <p:nvGraphicFramePr>
              <p:cNvPr id="35" name="Object 53"/>
              <p:cNvGraphicFramePr>
                <a:graphicFrameLocks noChangeAspect="1"/>
              </p:cNvGraphicFramePr>
              <p:nvPr>
                <p:extLst>
                  <p:ext uri="{D42A27DB-BD31-4B8C-83A1-F6EECF244321}">
                    <p14:modId xmlns:p14="http://schemas.microsoft.com/office/powerpoint/2010/main" val="3468595678"/>
                  </p:ext>
                </p:extLst>
              </p:nvPr>
            </p:nvGraphicFramePr>
            <p:xfrm>
              <a:off x="3962400" y="1600200"/>
              <a:ext cx="430213" cy="531813"/>
            </p:xfrm>
            <a:graphic>
              <a:graphicData uri="http://schemas.openxmlformats.org/presentationml/2006/ole">
                <mc:AlternateContent xmlns:mc="http://schemas.openxmlformats.org/markup-compatibility/2006">
                  <mc:Choice xmlns:v="urn:schemas-microsoft-com:vml" Requires="v">
                    <p:oleObj spid="_x0000_s6205" name="Equation" r:id="rId10" imgW="431640" imgH="533160" progId="Equation.3">
                      <p:embed/>
                    </p:oleObj>
                  </mc:Choice>
                  <mc:Fallback>
                    <p:oleObj name="Equation" r:id="rId10" imgW="431640" imgH="533160" progId="Equation.3">
                      <p:embed/>
                      <p:pic>
                        <p:nvPicPr>
                          <p:cNvPr id="0" name=""/>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62400" y="1600200"/>
                            <a:ext cx="4302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 name="Object 54"/>
              <p:cNvGraphicFramePr>
                <a:graphicFrameLocks noChangeAspect="1"/>
              </p:cNvGraphicFramePr>
              <p:nvPr>
                <p:extLst>
                  <p:ext uri="{D42A27DB-BD31-4B8C-83A1-F6EECF244321}">
                    <p14:modId xmlns:p14="http://schemas.microsoft.com/office/powerpoint/2010/main" val="4023722178"/>
                  </p:ext>
                </p:extLst>
              </p:nvPr>
            </p:nvGraphicFramePr>
            <p:xfrm>
              <a:off x="5791200" y="1600200"/>
              <a:ext cx="368300" cy="520700"/>
            </p:xfrm>
            <a:graphic>
              <a:graphicData uri="http://schemas.openxmlformats.org/presentationml/2006/ole">
                <mc:AlternateContent xmlns:mc="http://schemas.openxmlformats.org/markup-compatibility/2006">
                  <mc:Choice xmlns:v="urn:schemas-microsoft-com:vml" Requires="v">
                    <p:oleObj spid="_x0000_s6206" name="Equation" r:id="rId12" imgW="368280" imgH="520560" progId="Equation.3">
                      <p:embed/>
                    </p:oleObj>
                  </mc:Choice>
                  <mc:Fallback>
                    <p:oleObj name="Equation" r:id="rId12" imgW="368280" imgH="520560" progId="Equation.3">
                      <p:embed/>
                      <p:pic>
                        <p:nvPicPr>
                          <p:cNvPr id="0" name=""/>
                          <p:cNvPicPr preferRelativeResize="0">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91200" y="1600200"/>
                            <a:ext cx="3683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 name="Object 55"/>
              <p:cNvGraphicFramePr>
                <a:graphicFrameLocks noChangeAspect="1"/>
              </p:cNvGraphicFramePr>
              <p:nvPr>
                <p:extLst>
                  <p:ext uri="{D42A27DB-BD31-4B8C-83A1-F6EECF244321}">
                    <p14:modId xmlns:p14="http://schemas.microsoft.com/office/powerpoint/2010/main" val="1613671820"/>
                  </p:ext>
                </p:extLst>
              </p:nvPr>
            </p:nvGraphicFramePr>
            <p:xfrm>
              <a:off x="7696200" y="1600200"/>
              <a:ext cx="442913" cy="520700"/>
            </p:xfrm>
            <a:graphic>
              <a:graphicData uri="http://schemas.openxmlformats.org/presentationml/2006/ole">
                <mc:AlternateContent xmlns:mc="http://schemas.openxmlformats.org/markup-compatibility/2006">
                  <mc:Choice xmlns:v="urn:schemas-microsoft-com:vml" Requires="v">
                    <p:oleObj spid="_x0000_s6207" name="Equation" r:id="rId14" imgW="444240" imgH="520560" progId="Equation.3">
                      <p:embed/>
                    </p:oleObj>
                  </mc:Choice>
                  <mc:Fallback>
                    <p:oleObj name="Equation" r:id="rId14" imgW="444240" imgH="520560" progId="Equation.3">
                      <p:embed/>
                      <p:pic>
                        <p:nvPicPr>
                          <p:cNvPr id="0" name=""/>
                          <p:cNvPicPr preferRelativeResize="0">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96200" y="1600200"/>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 name="Freeform 56"/>
              <p:cNvSpPr>
                <a:spLocks/>
              </p:cNvSpPr>
              <p:nvPr/>
            </p:nvSpPr>
            <p:spPr bwMode="auto">
              <a:xfrm>
                <a:off x="7620000" y="990600"/>
                <a:ext cx="571500" cy="622300"/>
              </a:xfrm>
              <a:custGeom>
                <a:avLst/>
                <a:gdLst>
                  <a:gd name="T0" fmla="*/ 120 w 360"/>
                  <a:gd name="T1" fmla="*/ 392 h 392"/>
                  <a:gd name="T2" fmla="*/ 24 w 360"/>
                  <a:gd name="T3" fmla="*/ 104 h 392"/>
                  <a:gd name="T4" fmla="*/ 264 w 360"/>
                  <a:gd name="T5" fmla="*/ 8 h 392"/>
                  <a:gd name="T6" fmla="*/ 360 w 360"/>
                  <a:gd name="T7" fmla="*/ 152 h 392"/>
                  <a:gd name="T8" fmla="*/ 264 w 360"/>
                  <a:gd name="T9" fmla="*/ 392 h 392"/>
                </a:gdLst>
                <a:ahLst/>
                <a:cxnLst>
                  <a:cxn ang="0">
                    <a:pos x="T0" y="T1"/>
                  </a:cxn>
                  <a:cxn ang="0">
                    <a:pos x="T2" y="T3"/>
                  </a:cxn>
                  <a:cxn ang="0">
                    <a:pos x="T4" y="T5"/>
                  </a:cxn>
                  <a:cxn ang="0">
                    <a:pos x="T6" y="T7"/>
                  </a:cxn>
                  <a:cxn ang="0">
                    <a:pos x="T8" y="T9"/>
                  </a:cxn>
                </a:cxnLst>
                <a:rect l="0" t="0" r="r" b="b"/>
                <a:pathLst>
                  <a:path w="360" h="392">
                    <a:moveTo>
                      <a:pt x="120" y="392"/>
                    </a:moveTo>
                    <a:cubicBezTo>
                      <a:pt x="60" y="280"/>
                      <a:pt x="0" y="168"/>
                      <a:pt x="24" y="104"/>
                    </a:cubicBezTo>
                    <a:cubicBezTo>
                      <a:pt x="48" y="40"/>
                      <a:pt x="208" y="0"/>
                      <a:pt x="264" y="8"/>
                    </a:cubicBezTo>
                    <a:cubicBezTo>
                      <a:pt x="320" y="16"/>
                      <a:pt x="360" y="88"/>
                      <a:pt x="360" y="152"/>
                    </a:cubicBezTo>
                    <a:cubicBezTo>
                      <a:pt x="360" y="216"/>
                      <a:pt x="312" y="304"/>
                      <a:pt x="264" y="392"/>
                    </a:cubicBezTo>
                  </a:path>
                </a:pathLst>
              </a:custGeom>
              <a:noFill/>
              <a:ln w="9525" cap="flat" cmpd="sng">
                <a:solidFill>
                  <a:srgbClr val="000000"/>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20000"/>
                  </a:spcBef>
                  <a:spcAft>
                    <a:spcPct val="0"/>
                  </a:spcAft>
                  <a:buClrTx/>
                  <a:buSzTx/>
                  <a:buFontTx/>
                  <a:buNone/>
                  <a:tabLst/>
                  <a:defRPr/>
                </a:pPr>
                <a:endParaRPr kumimoji="0" lang="en-US" sz="3200" b="0" i="0" u="none" strike="noStrike" kern="0" cap="none" spc="0" normalizeH="0" baseline="0" noProof="0" smtClean="0">
                  <a:ln>
                    <a:noFill/>
                  </a:ln>
                  <a:solidFill>
                    <a:srgbClr val="3333CC"/>
                  </a:solidFill>
                  <a:effectLst/>
                  <a:uLnTx/>
                  <a:uFillTx/>
                  <a:latin typeface="Comic Sans MS" panose="030F0702030302020204" pitchFamily="66" charset="0"/>
                </a:endParaRPr>
              </a:p>
            </p:txBody>
          </p:sp>
        </p:grpSp>
        <p:graphicFrame>
          <p:nvGraphicFramePr>
            <p:cNvPr id="39" name="Object 26"/>
            <p:cNvGraphicFramePr>
              <a:graphicFrameLocks noChangeAspect="1"/>
            </p:cNvGraphicFramePr>
            <p:nvPr>
              <p:extLst>
                <p:ext uri="{D42A27DB-BD31-4B8C-83A1-F6EECF244321}">
                  <p14:modId xmlns:p14="http://schemas.microsoft.com/office/powerpoint/2010/main" val="1496299571"/>
                </p:ext>
              </p:extLst>
            </p:nvPr>
          </p:nvGraphicFramePr>
          <p:xfrm>
            <a:off x="7448550" y="3204241"/>
            <a:ext cx="914400" cy="392113"/>
          </p:xfrm>
          <a:graphic>
            <a:graphicData uri="http://schemas.openxmlformats.org/presentationml/2006/ole">
              <mc:AlternateContent xmlns:mc="http://schemas.openxmlformats.org/markup-compatibility/2006">
                <mc:Choice xmlns:v="urn:schemas-microsoft-com:vml" Requires="v">
                  <p:oleObj spid="_x0000_s6208" name="Equation" r:id="rId16" imgW="914400" imgH="393480" progId="Equation.3">
                    <p:embed/>
                  </p:oleObj>
                </mc:Choice>
                <mc:Fallback>
                  <p:oleObj name="Equation" r:id="rId16" imgW="914400" imgH="393480" progId="Equation.3">
                    <p:embed/>
                    <p:pic>
                      <p:nvPicPr>
                        <p:cNvPr id="0" name=""/>
                        <p:cNvPicPr preferRelativeResize="0">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448550" y="3204241"/>
                          <a:ext cx="914400"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8235393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Regular Expressions</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278606"/>
            <a:ext cx="9144000" cy="4406899"/>
          </a:xfrm>
        </p:spPr>
        <p:txBody>
          <a:bodyPr>
            <a:noAutofit/>
          </a:bodyPr>
          <a:lstStyle/>
          <a:p>
            <a:pPr marL="457200" indent="-457200" algn="l">
              <a:buClr>
                <a:srgbClr val="0070C0"/>
              </a:buClr>
              <a:buFont typeface="Wingdings" panose="05000000000000000000" pitchFamily="2" charset="2"/>
              <a:buChar char="§"/>
            </a:pPr>
            <a:r>
              <a:rPr lang="en-US" sz="3000" dirty="0">
                <a:latin typeface="Georgia" panose="02040502050405020303" pitchFamily="18" charset="0"/>
              </a:rPr>
              <a:t>M</a:t>
            </a:r>
            <a:r>
              <a:rPr lang="en-US" sz="3000" dirty="0" smtClean="0">
                <a:latin typeface="Georgia" panose="02040502050405020303" pitchFamily="18" charset="0"/>
              </a:rPr>
              <a:t>athematician </a:t>
            </a:r>
            <a:r>
              <a:rPr lang="en-US" sz="3000" i="1" dirty="0" smtClean="0">
                <a:solidFill>
                  <a:srgbClr val="0070C0"/>
                </a:solidFill>
                <a:latin typeface="Georgia" panose="02040502050405020303" pitchFamily="18" charset="0"/>
              </a:rPr>
              <a:t>Stephen Cole </a:t>
            </a:r>
            <a:r>
              <a:rPr lang="en-US" sz="3000" i="1" dirty="0" err="1" smtClean="0">
                <a:solidFill>
                  <a:srgbClr val="0070C0"/>
                </a:solidFill>
                <a:latin typeface="Georgia" panose="02040502050405020303" pitchFamily="18" charset="0"/>
              </a:rPr>
              <a:t>Kleene</a:t>
            </a:r>
            <a:r>
              <a:rPr lang="en-US" sz="3000" i="1" dirty="0" smtClean="0">
                <a:solidFill>
                  <a:srgbClr val="0070C0"/>
                </a:solidFill>
                <a:latin typeface="Georgia" panose="02040502050405020303" pitchFamily="18" charset="0"/>
              </a:rPr>
              <a:t> </a:t>
            </a:r>
            <a:r>
              <a:rPr lang="en-US" sz="3000" dirty="0" smtClean="0">
                <a:latin typeface="Georgia" panose="02040502050405020303" pitchFamily="18" charset="0"/>
              </a:rPr>
              <a:t>formalized the description of a regular language in the 1950s </a:t>
            </a:r>
          </a:p>
          <a:p>
            <a:pPr marL="457200" indent="-457200" algn="l">
              <a:buClr>
                <a:srgbClr val="0070C0"/>
              </a:buClr>
              <a:buFont typeface="Wingdings" panose="05000000000000000000" pitchFamily="2" charset="2"/>
              <a:buChar char="§"/>
            </a:pPr>
            <a:r>
              <a:rPr lang="en-US" sz="3000" dirty="0" smtClean="0">
                <a:latin typeface="Georgia" panose="02040502050405020303" pitchFamily="18" charset="0"/>
              </a:rPr>
              <a:t>A </a:t>
            </a:r>
            <a:r>
              <a:rPr lang="en-US" sz="3000" i="1" dirty="0" smtClean="0">
                <a:solidFill>
                  <a:srgbClr val="0070C0"/>
                </a:solidFill>
                <a:latin typeface="Georgia" panose="02040502050405020303" pitchFamily="18" charset="0"/>
              </a:rPr>
              <a:t>regular language </a:t>
            </a:r>
            <a:r>
              <a:rPr lang="en-US" sz="3000" dirty="0" smtClean="0">
                <a:latin typeface="Georgia" panose="02040502050405020303" pitchFamily="18" charset="0"/>
              </a:rPr>
              <a:t>can be defined as a language recognized by a </a:t>
            </a:r>
            <a:r>
              <a:rPr lang="en-US" sz="3000" i="1" dirty="0" smtClean="0">
                <a:solidFill>
                  <a:srgbClr val="0070C0"/>
                </a:solidFill>
                <a:latin typeface="Georgia" panose="02040502050405020303" pitchFamily="18" charset="0"/>
              </a:rPr>
              <a:t>finite automaton </a:t>
            </a:r>
            <a:r>
              <a:rPr lang="en-US" sz="3000" dirty="0" smtClean="0">
                <a:latin typeface="Georgia" panose="02040502050405020303" pitchFamily="18" charset="0"/>
              </a:rPr>
              <a:t>(</a:t>
            </a:r>
            <a:r>
              <a:rPr lang="en-US" sz="3000" dirty="0" err="1" smtClean="0">
                <a:latin typeface="Georgia" panose="02040502050405020303" pitchFamily="18" charset="0"/>
              </a:rPr>
              <a:t>Kleene's</a:t>
            </a:r>
            <a:r>
              <a:rPr lang="en-US" sz="3000" dirty="0" smtClean="0">
                <a:latin typeface="Georgia" panose="02040502050405020303" pitchFamily="18" charset="0"/>
              </a:rPr>
              <a:t> theorem)</a:t>
            </a:r>
          </a:p>
          <a:p>
            <a:pPr marL="457200" indent="-457200" algn="l">
              <a:buClr>
                <a:srgbClr val="0070C0"/>
              </a:buClr>
              <a:buFont typeface="Wingdings" panose="05000000000000000000" pitchFamily="2" charset="2"/>
              <a:buChar char="§"/>
            </a:pPr>
            <a:r>
              <a:rPr lang="en-US" sz="3000" dirty="0" smtClean="0">
                <a:latin typeface="Georgia" panose="02040502050405020303" pitchFamily="18" charset="0"/>
              </a:rPr>
              <a:t>A </a:t>
            </a:r>
            <a:r>
              <a:rPr lang="en-US" sz="3000" i="1" dirty="0" smtClean="0">
                <a:solidFill>
                  <a:srgbClr val="0070C0"/>
                </a:solidFill>
                <a:latin typeface="Georgia" panose="02040502050405020303" pitchFamily="18" charset="0"/>
              </a:rPr>
              <a:t>finite-state machine </a:t>
            </a:r>
            <a:r>
              <a:rPr lang="en-US" sz="3000" dirty="0" smtClean="0">
                <a:latin typeface="Georgia" panose="02040502050405020303" pitchFamily="18" charset="0"/>
              </a:rPr>
              <a:t>(FSM) or </a:t>
            </a:r>
            <a:r>
              <a:rPr lang="en-US" sz="3000" i="1" dirty="0" smtClean="0">
                <a:solidFill>
                  <a:srgbClr val="0070C0"/>
                </a:solidFill>
                <a:latin typeface="Georgia" panose="02040502050405020303" pitchFamily="18" charset="0"/>
              </a:rPr>
              <a:t>finite-state automaton</a:t>
            </a:r>
            <a:r>
              <a:rPr lang="en-US" sz="3000" dirty="0" smtClean="0">
                <a:latin typeface="Georgia" panose="02040502050405020303" pitchFamily="18" charset="0"/>
              </a:rPr>
              <a:t> (FSA, plural: automata), finite automaton, or simply a state machine, is a mathematical model of computation</a:t>
            </a:r>
          </a:p>
          <a:p>
            <a:pPr marL="914400" lvl="1" indent="-457200" algn="l">
              <a:buClr>
                <a:srgbClr val="0070C0"/>
              </a:buClr>
              <a:buFont typeface="Wingdings" panose="05000000000000000000" pitchFamily="2" charset="2"/>
              <a:buChar char="§"/>
            </a:pPr>
            <a:r>
              <a:rPr lang="en-US" sz="2800" dirty="0" smtClean="0">
                <a:latin typeface="Georgia" panose="02040502050405020303" pitchFamily="18" charset="0"/>
              </a:rPr>
              <a:t>It is an abstract machine that can be in exactly one of a finite number of states at any given time</a:t>
            </a:r>
            <a:endParaRPr lang="en-US" dirty="0" smtClean="0">
              <a:latin typeface="Georgia" panose="02040502050405020303" pitchFamily="18" charset="0"/>
            </a:endParaRPr>
          </a:p>
        </p:txBody>
      </p:sp>
      <p:sp>
        <p:nvSpPr>
          <p:cNvPr id="4" name="Rectangle 3"/>
          <p:cNvSpPr/>
          <p:nvPr/>
        </p:nvSpPr>
        <p:spPr>
          <a:xfrm>
            <a:off x="6620381" y="6211669"/>
            <a:ext cx="4844788" cy="646331"/>
          </a:xfrm>
          <a:prstGeom prst="rect">
            <a:avLst/>
          </a:prstGeom>
        </p:spPr>
        <p:txBody>
          <a:bodyPr wrap="none">
            <a:spAutoFit/>
          </a:bodyPr>
          <a:lstStyle/>
          <a:p>
            <a:r>
              <a:rPr lang="en-US" dirty="0" smtClean="0">
                <a:hlinkClick r:id="rId3"/>
              </a:rPr>
              <a:t>https://en.wikipedia.org/wiki/Regular_expression</a:t>
            </a:r>
            <a:endParaRPr lang="en-US" dirty="0" smtClean="0"/>
          </a:p>
          <a:p>
            <a:endParaRPr lang="en-US" dirty="0"/>
          </a:p>
        </p:txBody>
      </p:sp>
    </p:spTree>
    <p:extLst>
      <p:ext uri="{BB962C8B-B14F-4D97-AF65-F5344CB8AC3E}">
        <p14:creationId xmlns:p14="http://schemas.microsoft.com/office/powerpoint/2010/main" val="32967831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Finite-state machine</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450962"/>
            <a:ext cx="9144000" cy="4406899"/>
          </a:xfrm>
        </p:spPr>
        <p:txBody>
          <a:bodyPr>
            <a:noAutofit/>
          </a:bodyPr>
          <a:lstStyle/>
          <a:p>
            <a:pPr marL="457200" indent="-457200" algn="l">
              <a:buClr>
                <a:srgbClr val="0070C0"/>
              </a:buClr>
              <a:buFont typeface="Wingdings" panose="05000000000000000000" pitchFamily="2" charset="2"/>
              <a:buChar char="§"/>
            </a:pPr>
            <a:endParaRPr lang="en-US" sz="2800" dirty="0" smtClean="0">
              <a:latin typeface="Georgia" panose="02040502050405020303" pitchFamily="18" charset="0"/>
            </a:endParaRPr>
          </a:p>
        </p:txBody>
      </p:sp>
      <p:pic>
        <p:nvPicPr>
          <p:cNvPr id="2050" name="Picture 2" descr="https://upload.wikimedia.org/wikipedia/commons/thumb/9/9e/Turnstile_state_machine_colored.svg/330px-Turnstile_state_machine_colored.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1303" y="3826253"/>
            <a:ext cx="5853339" cy="253644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39591862"/>
              </p:ext>
            </p:extLst>
          </p:nvPr>
        </p:nvGraphicFramePr>
        <p:xfrm>
          <a:off x="1517422" y="1450962"/>
          <a:ext cx="9144000" cy="2194560"/>
        </p:xfrm>
        <a:graphic>
          <a:graphicData uri="http://schemas.openxmlformats.org/drawingml/2006/table">
            <a:tbl>
              <a:tblPr/>
              <a:tblGrid>
                <a:gridCol w="2895600"/>
                <a:gridCol w="1962150"/>
                <a:gridCol w="2438400"/>
                <a:gridCol w="1847850"/>
              </a:tblGrid>
              <a:tr h="0">
                <a:tc>
                  <a:txBody>
                    <a:bodyPr/>
                    <a:lstStyle/>
                    <a:p>
                      <a:pPr algn="r"/>
                      <a:r>
                        <a:rPr lang="en-US" sz="2400" b="1" dirty="0">
                          <a:solidFill>
                            <a:srgbClr val="0070C0"/>
                          </a:solidFill>
                          <a:latin typeface="Georgia" panose="02040502050405020303" pitchFamily="18" charset="0"/>
                        </a:rPr>
                        <a:t>        Current state</a:t>
                      </a:r>
                    </a:p>
                    <a:p>
                      <a:pPr algn="l"/>
                      <a:r>
                        <a:rPr lang="en-US" sz="2400" b="1" dirty="0">
                          <a:solidFill>
                            <a:srgbClr val="0070C0"/>
                          </a:solidFill>
                          <a:latin typeface="Georgia" panose="02040502050405020303" pitchFamily="18" charset="0"/>
                        </a:rPr>
                        <a:t>Input</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2400" b="1" dirty="0">
                          <a:solidFill>
                            <a:srgbClr val="0070C0"/>
                          </a:solidFill>
                          <a:latin typeface="Georgia" panose="02040502050405020303" pitchFamily="18" charset="0"/>
                        </a:rPr>
                        <a:t>State A</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2400" b="1" dirty="0">
                          <a:solidFill>
                            <a:srgbClr val="0070C0"/>
                          </a:solidFill>
                          <a:latin typeface="Georgia" panose="02040502050405020303" pitchFamily="18" charset="0"/>
                        </a:rPr>
                        <a:t>State B</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2400" b="1" dirty="0">
                          <a:solidFill>
                            <a:srgbClr val="0070C0"/>
                          </a:solidFill>
                          <a:latin typeface="Georgia" panose="02040502050405020303" pitchFamily="18" charset="0"/>
                        </a:rPr>
                        <a:t>State C</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r>
              <a:tr h="0">
                <a:tc>
                  <a:txBody>
                    <a:bodyPr/>
                    <a:lstStyle/>
                    <a:p>
                      <a:pPr algn="ctr"/>
                      <a:r>
                        <a:rPr lang="en-US" sz="2400">
                          <a:latin typeface="Georgia" panose="02040502050405020303" pitchFamily="18" charset="0"/>
                        </a:rPr>
                        <a:t>Input X</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2400" dirty="0">
                          <a:latin typeface="Georgia" panose="02040502050405020303" pitchFamily="18" charset="0"/>
                        </a:rPr>
                        <a:t>…</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2400" dirty="0">
                          <a:latin typeface="Georgia" panose="02040502050405020303" pitchFamily="18" charset="0"/>
                        </a:rPr>
                        <a:t>…</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2400" dirty="0">
                          <a:latin typeface="Georgia" panose="02040502050405020303" pitchFamily="18" charset="0"/>
                        </a:rPr>
                        <a:t>…</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0">
                <a:tc>
                  <a:txBody>
                    <a:bodyPr/>
                    <a:lstStyle/>
                    <a:p>
                      <a:pPr algn="ctr"/>
                      <a:r>
                        <a:rPr lang="en-US" sz="2400">
                          <a:latin typeface="Georgia" panose="02040502050405020303" pitchFamily="18" charset="0"/>
                        </a:rPr>
                        <a:t>Input Y</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2400">
                          <a:latin typeface="Georgia" panose="02040502050405020303" pitchFamily="18" charset="0"/>
                        </a:rPr>
                        <a:t>…</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2400" dirty="0">
                          <a:latin typeface="Georgia" panose="02040502050405020303" pitchFamily="18" charset="0"/>
                        </a:rPr>
                        <a:t>State C</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2400">
                          <a:latin typeface="Georgia" panose="02040502050405020303" pitchFamily="18" charset="0"/>
                        </a:rPr>
                        <a:t>…</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0">
                <a:tc>
                  <a:txBody>
                    <a:bodyPr/>
                    <a:lstStyle/>
                    <a:p>
                      <a:pPr algn="ctr"/>
                      <a:r>
                        <a:rPr lang="en-US" sz="2400" dirty="0">
                          <a:latin typeface="Georgia" panose="02040502050405020303" pitchFamily="18" charset="0"/>
                        </a:rPr>
                        <a:t>Input Z</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2400" dirty="0">
                          <a:latin typeface="Georgia" panose="02040502050405020303" pitchFamily="18" charset="0"/>
                        </a:rPr>
                        <a:t>…</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2400" dirty="0">
                          <a:latin typeface="Georgia" panose="02040502050405020303" pitchFamily="18" charset="0"/>
                        </a:rPr>
                        <a:t>…</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2400" dirty="0">
                          <a:latin typeface="Georgia" panose="02040502050405020303" pitchFamily="18" charset="0"/>
                        </a:rPr>
                        <a:t>…</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bl>
          </a:graphicData>
        </a:graphic>
      </p:graphicFrame>
    </p:spTree>
    <p:extLst>
      <p:ext uri="{BB962C8B-B14F-4D97-AF65-F5344CB8AC3E}">
        <p14:creationId xmlns:p14="http://schemas.microsoft.com/office/powerpoint/2010/main" val="12698442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Regular Expressions</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278606"/>
            <a:ext cx="9144000" cy="4406899"/>
          </a:xfrm>
        </p:spPr>
        <p:txBody>
          <a:bodyPr>
            <a:noAutofit/>
          </a:bodyPr>
          <a:lstStyle/>
          <a:p>
            <a:pPr marL="457200" indent="-457200" algn="l">
              <a:buClr>
                <a:srgbClr val="0070C0"/>
              </a:buClr>
              <a:buFont typeface="Wingdings" panose="05000000000000000000" pitchFamily="2" charset="2"/>
              <a:buChar char="§"/>
            </a:pPr>
            <a:r>
              <a:rPr lang="en-US" sz="3200" dirty="0" smtClean="0">
                <a:latin typeface="Georgia" panose="02040502050405020303" pitchFamily="18" charset="0"/>
              </a:rPr>
              <a:t>Every transition of a DFA consumes a symbol</a:t>
            </a:r>
          </a:p>
          <a:p>
            <a:pPr marL="457200" indent="-457200" algn="l">
              <a:buClr>
                <a:srgbClr val="0070C0"/>
              </a:buClr>
              <a:buFont typeface="Wingdings" panose="05000000000000000000" pitchFamily="2" charset="2"/>
              <a:buChar char="§"/>
            </a:pPr>
            <a:r>
              <a:rPr lang="en-US" sz="3200" dirty="0" smtClean="0">
                <a:latin typeface="Georgia" panose="02040502050405020303" pitchFamily="18" charset="0"/>
              </a:rPr>
              <a:t>Regular expressions are used throughout UNIX:</a:t>
            </a:r>
          </a:p>
          <a:p>
            <a:pPr marL="914400" lvl="1" indent="-457200" algn="l">
              <a:buClr>
                <a:srgbClr val="0070C0"/>
              </a:buClr>
              <a:buFont typeface="Wingdings" panose="05000000000000000000" pitchFamily="2" charset="2"/>
              <a:buChar char="§"/>
            </a:pPr>
            <a:r>
              <a:rPr lang="en-US" sz="2800" dirty="0" smtClean="0">
                <a:solidFill>
                  <a:srgbClr val="0070C0"/>
                </a:solidFill>
                <a:latin typeface="Georgia" panose="02040502050405020303" pitchFamily="18" charset="0"/>
              </a:rPr>
              <a:t>Editors</a:t>
            </a:r>
            <a:r>
              <a:rPr lang="en-US" sz="2800" dirty="0" smtClean="0">
                <a:latin typeface="Georgia" panose="02040502050405020303" pitchFamily="18" charset="0"/>
              </a:rPr>
              <a:t>: </a:t>
            </a:r>
            <a:r>
              <a:rPr lang="en-US" sz="2800" dirty="0" err="1" smtClean="0">
                <a:latin typeface="Georgia" panose="02040502050405020303" pitchFamily="18" charset="0"/>
              </a:rPr>
              <a:t>ed</a:t>
            </a:r>
            <a:r>
              <a:rPr lang="en-US" sz="2800" dirty="0" smtClean="0">
                <a:latin typeface="Georgia" panose="02040502050405020303" pitchFamily="18" charset="0"/>
              </a:rPr>
              <a:t>, ex, vi</a:t>
            </a:r>
          </a:p>
          <a:p>
            <a:pPr marL="914400" lvl="1" indent="-457200" algn="l">
              <a:buClr>
                <a:srgbClr val="0070C0"/>
              </a:buClr>
              <a:buFont typeface="Wingdings" panose="05000000000000000000" pitchFamily="2" charset="2"/>
              <a:buChar char="§"/>
            </a:pPr>
            <a:r>
              <a:rPr lang="en-US" sz="2800" dirty="0" smtClean="0">
                <a:solidFill>
                  <a:srgbClr val="0070C0"/>
                </a:solidFill>
                <a:latin typeface="Georgia" panose="02040502050405020303" pitchFamily="18" charset="0"/>
              </a:rPr>
              <a:t>Utilities</a:t>
            </a:r>
            <a:r>
              <a:rPr lang="en-US" sz="2800" dirty="0" smtClean="0">
                <a:latin typeface="Georgia" panose="02040502050405020303" pitchFamily="18" charset="0"/>
              </a:rPr>
              <a:t>: </a:t>
            </a:r>
            <a:r>
              <a:rPr lang="en-US" sz="2800" dirty="0" err="1" smtClean="0">
                <a:latin typeface="Georgia" panose="02040502050405020303" pitchFamily="18" charset="0"/>
              </a:rPr>
              <a:t>grep</a:t>
            </a:r>
            <a:r>
              <a:rPr lang="en-US" sz="2800" dirty="0" smtClean="0">
                <a:latin typeface="Georgia" panose="02040502050405020303" pitchFamily="18" charset="0"/>
              </a:rPr>
              <a:t>, </a:t>
            </a:r>
            <a:r>
              <a:rPr lang="en-US" sz="2800" dirty="0" err="1" smtClean="0">
                <a:latin typeface="Georgia" panose="02040502050405020303" pitchFamily="18" charset="0"/>
              </a:rPr>
              <a:t>egrep</a:t>
            </a:r>
            <a:r>
              <a:rPr lang="en-US" sz="2800" dirty="0" smtClean="0">
                <a:latin typeface="Georgia" panose="02040502050405020303" pitchFamily="18" charset="0"/>
              </a:rPr>
              <a:t>, </a:t>
            </a:r>
            <a:r>
              <a:rPr lang="en-US" sz="2800" dirty="0" err="1" smtClean="0">
                <a:latin typeface="Georgia" panose="02040502050405020303" pitchFamily="18" charset="0"/>
              </a:rPr>
              <a:t>sed</a:t>
            </a:r>
            <a:r>
              <a:rPr lang="en-US" sz="2800" dirty="0" smtClean="0">
                <a:latin typeface="Georgia" panose="02040502050405020303" pitchFamily="18" charset="0"/>
              </a:rPr>
              <a:t>, and </a:t>
            </a:r>
            <a:r>
              <a:rPr lang="en-US" sz="2800" dirty="0" err="1" smtClean="0">
                <a:latin typeface="Georgia" panose="02040502050405020303" pitchFamily="18" charset="0"/>
              </a:rPr>
              <a:t>awk</a:t>
            </a:r>
            <a:endParaRPr lang="en-US" sz="2800" dirty="0" smtClean="0">
              <a:latin typeface="Georgia" panose="02040502050405020303" pitchFamily="18" charset="0"/>
            </a:endParaRPr>
          </a:p>
        </p:txBody>
      </p:sp>
    </p:spTree>
    <p:extLst>
      <p:ext uri="{BB962C8B-B14F-4D97-AF65-F5344CB8AC3E}">
        <p14:creationId xmlns:p14="http://schemas.microsoft.com/office/powerpoint/2010/main" val="27584770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UNIX</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335756"/>
            <a:ext cx="9144000" cy="4406899"/>
          </a:xfrm>
        </p:spPr>
        <p:txBody>
          <a:bodyPr>
            <a:noAutofit/>
          </a:bodyPr>
          <a:lstStyle/>
          <a:p>
            <a:pPr marL="457200" indent="-457200" algn="l">
              <a:buClr>
                <a:srgbClr val="0070C0"/>
              </a:buClr>
              <a:buFont typeface="Wingdings" panose="05000000000000000000" pitchFamily="2" charset="2"/>
              <a:buChar char="§"/>
            </a:pPr>
            <a:r>
              <a:rPr lang="en-US" sz="3200" dirty="0" smtClean="0">
                <a:latin typeface="Georgia" panose="02040502050405020303" pitchFamily="18" charset="0"/>
              </a:rPr>
              <a:t>Pattern search is a useful activity and can be used in many applications</a:t>
            </a:r>
          </a:p>
          <a:p>
            <a:pPr marL="457200" indent="-457200" algn="l">
              <a:buClr>
                <a:srgbClr val="0070C0"/>
              </a:buClr>
              <a:buFont typeface="Wingdings" panose="05000000000000000000" pitchFamily="2" charset="2"/>
              <a:buChar char="§"/>
            </a:pPr>
            <a:r>
              <a:rPr lang="en-US" sz="3200" dirty="0" smtClean="0">
                <a:latin typeface="Georgia" panose="02040502050405020303" pitchFamily="18" charset="0"/>
              </a:rPr>
              <a:t>Use wildcards such as </a:t>
            </a:r>
            <a:r>
              <a:rPr lang="en-US" sz="3200" b="1" dirty="0" smtClean="0">
                <a:solidFill>
                  <a:srgbClr val="FF0000"/>
                </a:solidFill>
                <a:latin typeface="Courier New" panose="02070309020205020404" pitchFamily="49" charset="0"/>
                <a:cs typeface="Courier New" panose="02070309020205020404" pitchFamily="49" charset="0"/>
              </a:rPr>
              <a:t>*</a:t>
            </a:r>
            <a:r>
              <a:rPr lang="en-US" sz="3200" dirty="0" smtClean="0">
                <a:latin typeface="Georgia" panose="02040502050405020303" pitchFamily="18" charset="0"/>
              </a:rPr>
              <a:t> </a:t>
            </a:r>
          </a:p>
          <a:p>
            <a:pPr marL="457200" indent="-457200" algn="l">
              <a:buClr>
                <a:srgbClr val="0070C0"/>
              </a:buClr>
              <a:buFont typeface="Wingdings" panose="05000000000000000000" pitchFamily="2" charset="2"/>
              <a:buChar char="§"/>
            </a:pPr>
            <a:r>
              <a:rPr lang="en-US" sz="3200" dirty="0" smtClean="0">
                <a:solidFill>
                  <a:srgbClr val="0070C0"/>
                </a:solidFill>
                <a:latin typeface="Georgia" panose="02040502050405020303" pitchFamily="18" charset="0"/>
              </a:rPr>
              <a:t>Example</a:t>
            </a:r>
            <a:r>
              <a:rPr lang="en-US" sz="3200" dirty="0" smtClean="0">
                <a:latin typeface="Georgia" panose="02040502050405020303" pitchFamily="18" charset="0"/>
              </a:rPr>
              <a:t>: </a:t>
            </a:r>
          </a:p>
          <a:p>
            <a:pPr>
              <a:buClr>
                <a:srgbClr val="0070C0"/>
              </a:buClr>
            </a:pPr>
            <a:r>
              <a:rPr lang="en-US" sz="3200" b="1" dirty="0" err="1" smtClean="0">
                <a:solidFill>
                  <a:srgbClr val="0070C0"/>
                </a:solidFill>
                <a:latin typeface="Courier New" panose="02070309020205020404" pitchFamily="49" charset="0"/>
                <a:cs typeface="Courier New" panose="02070309020205020404" pitchFamily="49" charset="0"/>
              </a:rPr>
              <a:t>ls</a:t>
            </a:r>
            <a:r>
              <a:rPr lang="en-US" sz="3200" b="1" dirty="0" smtClean="0">
                <a:solidFill>
                  <a:srgbClr val="0070C0"/>
                </a:solidFill>
                <a:latin typeface="Courier New" panose="02070309020205020404" pitchFamily="49" charset="0"/>
                <a:cs typeface="Courier New" panose="02070309020205020404" pitchFamily="49" charset="0"/>
              </a:rPr>
              <a:t> *.c</a:t>
            </a:r>
          </a:p>
          <a:p>
            <a:pPr algn="l">
              <a:buClr>
                <a:srgbClr val="0070C0"/>
              </a:buClr>
            </a:pPr>
            <a:r>
              <a:rPr lang="en-US" sz="3200" dirty="0" smtClean="0">
                <a:latin typeface="Georgia" panose="02040502050405020303" pitchFamily="18" charset="0"/>
              </a:rPr>
              <a:t>	Lists all the files with c extension or</a:t>
            </a:r>
          </a:p>
          <a:p>
            <a:pPr>
              <a:buClr>
                <a:srgbClr val="0070C0"/>
              </a:buClr>
            </a:pPr>
            <a:r>
              <a:rPr lang="en-US" sz="3200" dirty="0" smtClean="0">
                <a:latin typeface="Georgia" panose="02040502050405020303" pitchFamily="18" charset="0"/>
              </a:rPr>
              <a:t> </a:t>
            </a:r>
            <a:r>
              <a:rPr lang="en-US" sz="3200" b="1" dirty="0" err="1" smtClean="0">
                <a:solidFill>
                  <a:srgbClr val="0070C0"/>
                </a:solidFill>
                <a:latin typeface="Courier New" panose="02070309020205020404" pitchFamily="49" charset="0"/>
                <a:cs typeface="Courier New" panose="02070309020205020404" pitchFamily="49" charset="0"/>
              </a:rPr>
              <a:t>ls</a:t>
            </a:r>
            <a:r>
              <a:rPr lang="en-US" sz="3200" b="1" dirty="0" smtClean="0">
                <a:solidFill>
                  <a:srgbClr val="0070C0"/>
                </a:solidFill>
                <a:latin typeface="Courier New" panose="02070309020205020404" pitchFamily="49" charset="0"/>
                <a:cs typeface="Courier New" panose="02070309020205020404" pitchFamily="49" charset="0"/>
              </a:rPr>
              <a:t> ab*</a:t>
            </a:r>
          </a:p>
          <a:p>
            <a:pPr algn="l">
              <a:buClr>
                <a:srgbClr val="0070C0"/>
              </a:buClr>
            </a:pPr>
            <a:r>
              <a:rPr lang="en-US" sz="3200" dirty="0" smtClean="0">
                <a:latin typeface="Georgia" panose="02040502050405020303" pitchFamily="18" charset="0"/>
              </a:rPr>
              <a:t>	lists all file names that starts with </a:t>
            </a:r>
            <a:r>
              <a:rPr lang="en-US" sz="3200" b="1" dirty="0" smtClean="0">
                <a:solidFill>
                  <a:srgbClr val="0070C0"/>
                </a:solidFill>
                <a:latin typeface="Courier New" panose="02070309020205020404" pitchFamily="49" charset="0"/>
                <a:cs typeface="Courier New" panose="02070309020205020404" pitchFamily="49" charset="0"/>
              </a:rPr>
              <a:t>ab</a:t>
            </a:r>
            <a:r>
              <a:rPr lang="en-US" sz="3200" dirty="0" smtClean="0">
                <a:latin typeface="Georgia" panose="02040502050405020303" pitchFamily="18" charset="0"/>
              </a:rPr>
              <a:t> in the 	current directory </a:t>
            </a:r>
            <a:endParaRPr lang="en-US" sz="2800" dirty="0" smtClean="0">
              <a:latin typeface="Georgia" panose="02040502050405020303" pitchFamily="18" charset="0"/>
            </a:endParaRPr>
          </a:p>
        </p:txBody>
      </p:sp>
    </p:spTree>
    <p:extLst>
      <p:ext uri="{BB962C8B-B14F-4D97-AF65-F5344CB8AC3E}">
        <p14:creationId xmlns:p14="http://schemas.microsoft.com/office/powerpoint/2010/main" val="32609240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UNIX</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335756"/>
            <a:ext cx="9144000" cy="4406899"/>
          </a:xfrm>
        </p:spPr>
        <p:txBody>
          <a:bodyPr>
            <a:noAutofit/>
          </a:bodyPr>
          <a:lstStyle/>
          <a:p>
            <a:pPr algn="l">
              <a:buClr>
                <a:srgbClr val="0070C0"/>
              </a:buClr>
            </a:pPr>
            <a:r>
              <a:rPr lang="en-US" sz="3200" cap="all" dirty="0" err="1" smtClean="0">
                <a:solidFill>
                  <a:srgbClr val="0070C0"/>
                </a:solidFill>
                <a:latin typeface="Georgia" panose="02040502050405020303" pitchFamily="18" charset="0"/>
              </a:rPr>
              <a:t>Metacharacters</a:t>
            </a:r>
            <a:r>
              <a:rPr lang="en-US" sz="3200" cap="all" dirty="0" smtClean="0">
                <a:latin typeface="Georgia" panose="02040502050405020303" pitchFamily="18" charset="0"/>
              </a:rPr>
              <a:t>  </a:t>
            </a:r>
          </a:p>
          <a:p>
            <a:pPr marL="457200" indent="-457200" algn="l">
              <a:buClr>
                <a:srgbClr val="0070C0"/>
              </a:buClr>
              <a:buFont typeface="Wingdings" panose="05000000000000000000" pitchFamily="2" charset="2"/>
              <a:buChar char="§"/>
            </a:pPr>
            <a:r>
              <a:rPr lang="en-US" sz="2800" dirty="0" smtClean="0">
                <a:latin typeface="Georgia" panose="02040502050405020303" pitchFamily="18" charset="0"/>
              </a:rPr>
              <a:t>Twelve characters that have special meanings in regular expressions</a:t>
            </a:r>
          </a:p>
        </p:txBody>
      </p:sp>
      <p:sp>
        <p:nvSpPr>
          <p:cNvPr id="4" name="Subtitle 2"/>
          <p:cNvSpPr txBox="1">
            <a:spLocks/>
          </p:cNvSpPr>
          <p:nvPr/>
        </p:nvSpPr>
        <p:spPr>
          <a:xfrm>
            <a:off x="1524000" y="2688747"/>
            <a:ext cx="9144000" cy="3295650"/>
          </a:xfrm>
          <a:prstGeom prst="rect">
            <a:avLst/>
          </a:prstGeom>
        </p:spPr>
        <p:txBody>
          <a:bodyPr vert="horz" lIns="91440" tIns="45720" rIns="91440" bIns="45720" numCol="2"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82880" algn="l">
              <a:buClr>
                <a:srgbClr val="0070C0"/>
              </a:buClr>
            </a:pPr>
            <a:r>
              <a:rPr lang="en-US" sz="2800" dirty="0" smtClean="0">
                <a:solidFill>
                  <a:srgbClr val="FF0000"/>
                </a:solidFill>
                <a:latin typeface="Georgia" panose="02040502050405020303" pitchFamily="18" charset="0"/>
              </a:rPr>
              <a:t>\ </a:t>
            </a:r>
            <a:r>
              <a:rPr lang="en-US" sz="2800" dirty="0" smtClean="0">
                <a:solidFill>
                  <a:srgbClr val="0070C0"/>
                </a:solidFill>
                <a:latin typeface="Georgia" panose="02040502050405020303" pitchFamily="18" charset="0"/>
              </a:rPr>
              <a:t>	</a:t>
            </a:r>
            <a:r>
              <a:rPr lang="en-US" sz="2800" dirty="0" smtClean="0">
                <a:solidFill>
                  <a:srgbClr val="0070C0"/>
                </a:solidFill>
                <a:latin typeface="Georgia" panose="02040502050405020303" pitchFamily="18" charset="0"/>
              </a:rPr>
              <a:t>the backslash </a:t>
            </a:r>
          </a:p>
          <a:p>
            <a:pPr marL="182880" algn="l">
              <a:buClr>
                <a:srgbClr val="0070C0"/>
              </a:buClr>
            </a:pPr>
            <a:r>
              <a:rPr lang="en-US" sz="2800" dirty="0" smtClean="0">
                <a:solidFill>
                  <a:srgbClr val="FF0000"/>
                </a:solidFill>
                <a:latin typeface="Georgia" panose="02040502050405020303" pitchFamily="18" charset="0"/>
              </a:rPr>
              <a:t>^</a:t>
            </a:r>
            <a:r>
              <a:rPr lang="en-US" sz="2800" dirty="0" smtClean="0">
                <a:solidFill>
                  <a:srgbClr val="0070C0"/>
                </a:solidFill>
                <a:latin typeface="Georgia" panose="02040502050405020303" pitchFamily="18" charset="0"/>
              </a:rPr>
              <a:t>	</a:t>
            </a:r>
            <a:r>
              <a:rPr lang="en-US" sz="2800" dirty="0" smtClean="0">
                <a:solidFill>
                  <a:srgbClr val="0070C0"/>
                </a:solidFill>
                <a:latin typeface="Georgia" panose="02040502050405020303" pitchFamily="18" charset="0"/>
              </a:rPr>
              <a:t>the caret</a:t>
            </a:r>
          </a:p>
          <a:p>
            <a:pPr marL="182880" algn="l">
              <a:buClr>
                <a:srgbClr val="0070C0"/>
              </a:buClr>
            </a:pPr>
            <a:r>
              <a:rPr lang="en-US" sz="2800" dirty="0" smtClean="0">
                <a:solidFill>
                  <a:srgbClr val="FF0000"/>
                </a:solidFill>
                <a:latin typeface="Georgia" panose="02040502050405020303" pitchFamily="18" charset="0"/>
              </a:rPr>
              <a:t>$	</a:t>
            </a:r>
            <a:r>
              <a:rPr lang="en-US" sz="2800" dirty="0" smtClean="0">
                <a:solidFill>
                  <a:srgbClr val="0070C0"/>
                </a:solidFill>
                <a:latin typeface="Georgia" panose="02040502050405020303" pitchFamily="18" charset="0"/>
              </a:rPr>
              <a:t>the dollar sign</a:t>
            </a:r>
          </a:p>
          <a:p>
            <a:pPr marL="182880" algn="l">
              <a:buClr>
                <a:srgbClr val="0070C0"/>
              </a:buClr>
            </a:pPr>
            <a:r>
              <a:rPr lang="en-US" sz="2800" dirty="0" smtClean="0">
                <a:solidFill>
                  <a:srgbClr val="FF0000"/>
                </a:solidFill>
                <a:latin typeface="Georgia" panose="02040502050405020303" pitchFamily="18" charset="0"/>
              </a:rPr>
              <a:t>.	</a:t>
            </a:r>
            <a:r>
              <a:rPr lang="en-US" sz="2800" dirty="0" smtClean="0">
                <a:solidFill>
                  <a:srgbClr val="0070C0"/>
                </a:solidFill>
                <a:latin typeface="Georgia" panose="02040502050405020303" pitchFamily="18" charset="0"/>
              </a:rPr>
              <a:t>the period or dot </a:t>
            </a:r>
          </a:p>
          <a:p>
            <a:pPr marL="182880" algn="l">
              <a:buClr>
                <a:srgbClr val="0070C0"/>
              </a:buClr>
            </a:pPr>
            <a:r>
              <a:rPr lang="en-US" sz="2800" dirty="0" smtClean="0">
                <a:solidFill>
                  <a:srgbClr val="FF0000"/>
                </a:solidFill>
                <a:latin typeface="Georgia" panose="02040502050405020303" pitchFamily="18" charset="0"/>
              </a:rPr>
              <a:t>|	</a:t>
            </a:r>
            <a:r>
              <a:rPr lang="en-US" sz="2800" dirty="0" smtClean="0">
                <a:solidFill>
                  <a:srgbClr val="0070C0"/>
                </a:solidFill>
                <a:latin typeface="Georgia" panose="02040502050405020303" pitchFamily="18" charset="0"/>
              </a:rPr>
              <a:t>the vertical bar or pipe 	symbol</a:t>
            </a:r>
          </a:p>
          <a:p>
            <a:pPr marL="182880" algn="l">
              <a:buClr>
                <a:srgbClr val="0070C0"/>
              </a:buClr>
            </a:pPr>
            <a:r>
              <a:rPr lang="en-US" sz="2800" dirty="0" smtClean="0">
                <a:solidFill>
                  <a:srgbClr val="FF0000"/>
                </a:solidFill>
                <a:latin typeface="Georgia" panose="02040502050405020303" pitchFamily="18" charset="0"/>
              </a:rPr>
              <a:t>?	</a:t>
            </a:r>
            <a:r>
              <a:rPr lang="en-US" sz="2800" dirty="0" smtClean="0">
                <a:solidFill>
                  <a:srgbClr val="0070C0"/>
                </a:solidFill>
                <a:latin typeface="Georgia" panose="02040502050405020303" pitchFamily="18" charset="0"/>
              </a:rPr>
              <a:t> the question mark</a:t>
            </a:r>
          </a:p>
          <a:p>
            <a:pPr marL="182880" algn="l">
              <a:buClr>
                <a:srgbClr val="0070C0"/>
              </a:buClr>
            </a:pPr>
            <a:r>
              <a:rPr lang="en-US" sz="2800" dirty="0" smtClean="0">
                <a:solidFill>
                  <a:srgbClr val="FF0000"/>
                </a:solidFill>
                <a:latin typeface="Georgia" panose="02040502050405020303" pitchFamily="18" charset="0"/>
              </a:rPr>
              <a:t>*	</a:t>
            </a:r>
            <a:r>
              <a:rPr lang="en-US" sz="2800" dirty="0" smtClean="0">
                <a:solidFill>
                  <a:srgbClr val="0070C0"/>
                </a:solidFill>
                <a:latin typeface="Georgia" panose="02040502050405020303" pitchFamily="18" charset="0"/>
              </a:rPr>
              <a:t>the asterisk or star</a:t>
            </a:r>
          </a:p>
          <a:p>
            <a:pPr marL="182880" algn="l">
              <a:buClr>
                <a:srgbClr val="0070C0"/>
              </a:buClr>
            </a:pPr>
            <a:r>
              <a:rPr lang="en-US" sz="2800" dirty="0" smtClean="0">
                <a:solidFill>
                  <a:srgbClr val="FF0000"/>
                </a:solidFill>
                <a:latin typeface="Georgia" panose="02040502050405020303" pitchFamily="18" charset="0"/>
              </a:rPr>
              <a:t>+	</a:t>
            </a:r>
            <a:r>
              <a:rPr lang="en-US" sz="2800" dirty="0" smtClean="0">
                <a:solidFill>
                  <a:srgbClr val="0070C0"/>
                </a:solidFill>
                <a:latin typeface="Georgia" panose="02040502050405020303" pitchFamily="18" charset="0"/>
              </a:rPr>
              <a:t>the plus sign</a:t>
            </a:r>
          </a:p>
          <a:p>
            <a:pPr marL="182880" algn="l">
              <a:buClr>
                <a:srgbClr val="0070C0"/>
              </a:buClr>
            </a:pPr>
            <a:r>
              <a:rPr lang="en-US" sz="2800" dirty="0" smtClean="0">
                <a:solidFill>
                  <a:srgbClr val="FF0000"/>
                </a:solidFill>
                <a:latin typeface="Georgia" panose="02040502050405020303" pitchFamily="18" charset="0"/>
              </a:rPr>
              <a:t>(	</a:t>
            </a:r>
            <a:r>
              <a:rPr lang="en-US" sz="2800" dirty="0" smtClean="0">
                <a:solidFill>
                  <a:srgbClr val="0070C0"/>
                </a:solidFill>
                <a:latin typeface="Georgia" panose="02040502050405020303" pitchFamily="18" charset="0"/>
              </a:rPr>
              <a:t>the opening 	parenthesis</a:t>
            </a:r>
          </a:p>
          <a:p>
            <a:pPr marL="182880" algn="l">
              <a:buClr>
                <a:srgbClr val="0070C0"/>
              </a:buClr>
            </a:pPr>
            <a:r>
              <a:rPr lang="en-US" sz="2800" dirty="0" smtClean="0">
                <a:solidFill>
                  <a:srgbClr val="FF0000"/>
                </a:solidFill>
                <a:latin typeface="Georgia" panose="02040502050405020303" pitchFamily="18" charset="0"/>
              </a:rPr>
              <a:t>)	</a:t>
            </a:r>
            <a:r>
              <a:rPr lang="en-US" sz="2800" dirty="0" smtClean="0">
                <a:solidFill>
                  <a:srgbClr val="0070C0"/>
                </a:solidFill>
                <a:latin typeface="Georgia" panose="02040502050405020303" pitchFamily="18" charset="0"/>
              </a:rPr>
              <a:t>the closing 	parenthesis</a:t>
            </a:r>
          </a:p>
          <a:p>
            <a:pPr marL="182880" algn="l">
              <a:buClr>
                <a:srgbClr val="0070C0"/>
              </a:buClr>
            </a:pPr>
            <a:r>
              <a:rPr lang="en-US" sz="2800" dirty="0" smtClean="0">
                <a:solidFill>
                  <a:srgbClr val="FF0000"/>
                </a:solidFill>
                <a:latin typeface="Georgia" panose="02040502050405020303" pitchFamily="18" charset="0"/>
              </a:rPr>
              <a:t>[	</a:t>
            </a:r>
            <a:r>
              <a:rPr lang="en-US" sz="2800" dirty="0" smtClean="0">
                <a:solidFill>
                  <a:srgbClr val="0070C0"/>
                </a:solidFill>
                <a:latin typeface="Georgia" panose="02040502050405020303" pitchFamily="18" charset="0"/>
              </a:rPr>
              <a:t>the opening square 	bracket</a:t>
            </a:r>
          </a:p>
          <a:p>
            <a:pPr marL="182880" algn="l">
              <a:buClr>
                <a:srgbClr val="0070C0"/>
              </a:buClr>
            </a:pPr>
            <a:r>
              <a:rPr lang="en-US" sz="2800" dirty="0" smtClean="0">
                <a:solidFill>
                  <a:srgbClr val="FF0000"/>
                </a:solidFill>
                <a:latin typeface="Georgia" panose="02040502050405020303" pitchFamily="18" charset="0"/>
              </a:rPr>
              <a:t>{	</a:t>
            </a:r>
            <a:r>
              <a:rPr lang="en-US" sz="2800" dirty="0" smtClean="0">
                <a:solidFill>
                  <a:srgbClr val="0070C0"/>
                </a:solidFill>
                <a:latin typeface="Georgia" panose="02040502050405020303" pitchFamily="18" charset="0"/>
              </a:rPr>
              <a:t>the opening curly 	brace. </a:t>
            </a:r>
            <a:endParaRPr lang="en-US" sz="2800" dirty="0">
              <a:solidFill>
                <a:srgbClr val="0070C0"/>
              </a:solidFill>
              <a:latin typeface="Georgia" panose="02040502050405020303" pitchFamily="18" charset="0"/>
            </a:endParaRPr>
          </a:p>
        </p:txBody>
      </p:sp>
    </p:spTree>
    <p:extLst>
      <p:ext uri="{BB962C8B-B14F-4D97-AF65-F5344CB8AC3E}">
        <p14:creationId xmlns:p14="http://schemas.microsoft.com/office/powerpoint/2010/main" val="922297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Regular Expressions</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278606"/>
            <a:ext cx="9144000" cy="4406899"/>
          </a:xfrm>
        </p:spPr>
        <p:txBody>
          <a:bodyPr>
            <a:noAutofit/>
          </a:bodyPr>
          <a:lstStyle/>
          <a:p>
            <a:pPr marL="457200" indent="-457200" algn="l">
              <a:buClr>
                <a:srgbClr val="0070C0"/>
              </a:buClr>
              <a:buFont typeface="Wingdings" panose="05000000000000000000" pitchFamily="2" charset="2"/>
              <a:buChar char="§"/>
            </a:pPr>
            <a:endParaRPr lang="en-US" sz="2800" dirty="0" smtClean="0">
              <a:latin typeface="Georgia" panose="02040502050405020303" pitchFamily="18" charset="0"/>
            </a:endParaRPr>
          </a:p>
        </p:txBody>
      </p:sp>
      <p:graphicFrame>
        <p:nvGraphicFramePr>
          <p:cNvPr id="4" name="Group 56"/>
          <p:cNvGraphicFramePr>
            <a:graphicFrameLocks noGrp="1"/>
          </p:cNvGraphicFramePr>
          <p:nvPr>
            <p:extLst>
              <p:ext uri="{D42A27DB-BD31-4B8C-83A1-F6EECF244321}">
                <p14:modId xmlns:p14="http://schemas.microsoft.com/office/powerpoint/2010/main" val="1952356178"/>
              </p:ext>
            </p:extLst>
          </p:nvPr>
        </p:nvGraphicFramePr>
        <p:xfrm>
          <a:off x="1562100" y="1847850"/>
          <a:ext cx="9105900" cy="3418796"/>
        </p:xfrm>
        <a:graphic>
          <a:graphicData uri="http://schemas.openxmlformats.org/drawingml/2006/table">
            <a:tbl>
              <a:tblPr/>
              <a:tblGrid>
                <a:gridCol w="2601405"/>
                <a:gridCol w="6504495"/>
              </a:tblGrid>
              <a:tr h="536010">
                <a:tc>
                  <a:txBody>
                    <a:bodyPr/>
                    <a:lstStyle>
                      <a:lvl1pPr marL="0" algn="l" defTabSz="914400" rtl="0" eaLnBrk="1" latinLnBrk="0" hangingPunct="1">
                        <a:defRPr sz="1800" kern="1200">
                          <a:solidFill>
                            <a:schemeClr val="tx1"/>
                          </a:solidFill>
                          <a:latin typeface="Century Schoolbook"/>
                        </a:defRPr>
                      </a:lvl1pPr>
                      <a:lvl2pPr marL="457200" algn="l" defTabSz="914400" rtl="0" eaLnBrk="1" latinLnBrk="0" hangingPunct="1">
                        <a:defRPr sz="1800" kern="1200">
                          <a:solidFill>
                            <a:schemeClr val="tx1"/>
                          </a:solidFill>
                          <a:latin typeface="Century Schoolbook"/>
                        </a:defRPr>
                      </a:lvl2pPr>
                      <a:lvl3pPr marL="914400" algn="l" defTabSz="914400" rtl="0" eaLnBrk="1" latinLnBrk="0" hangingPunct="1">
                        <a:defRPr sz="1800" kern="1200">
                          <a:solidFill>
                            <a:schemeClr val="tx1"/>
                          </a:solidFill>
                          <a:latin typeface="Century Schoolbook"/>
                        </a:defRPr>
                      </a:lvl3pPr>
                      <a:lvl4pPr marL="1371600" algn="l" defTabSz="914400" rtl="0" eaLnBrk="1" latinLnBrk="0" hangingPunct="1">
                        <a:defRPr sz="1800" kern="1200">
                          <a:solidFill>
                            <a:schemeClr val="tx1"/>
                          </a:solidFill>
                          <a:latin typeface="Century Schoolbook"/>
                        </a:defRPr>
                      </a:lvl4pPr>
                      <a:lvl5pPr marL="1828800" algn="l" defTabSz="914400" rtl="0" eaLnBrk="1" latinLnBrk="0" hangingPunct="1">
                        <a:defRPr sz="1800" kern="1200">
                          <a:solidFill>
                            <a:schemeClr val="tx1"/>
                          </a:solidFill>
                          <a:latin typeface="Century Schoolbook"/>
                        </a:defRPr>
                      </a:lvl5pPr>
                      <a:lvl6pPr marL="2286000" algn="l" defTabSz="914400" rtl="0" eaLnBrk="1" latinLnBrk="0" hangingPunct="1">
                        <a:defRPr sz="1800" kern="1200">
                          <a:solidFill>
                            <a:schemeClr val="tx1"/>
                          </a:solidFill>
                          <a:latin typeface="Century Schoolbook"/>
                        </a:defRPr>
                      </a:lvl6pPr>
                      <a:lvl7pPr marL="2743200" algn="l" defTabSz="914400" rtl="0" eaLnBrk="1" latinLnBrk="0" hangingPunct="1">
                        <a:defRPr sz="1800" kern="1200">
                          <a:solidFill>
                            <a:schemeClr val="tx1"/>
                          </a:solidFill>
                          <a:latin typeface="Century Schoolbook"/>
                        </a:defRPr>
                      </a:lvl7pPr>
                      <a:lvl8pPr marL="3200400" algn="l" defTabSz="914400" rtl="0" eaLnBrk="1" latinLnBrk="0" hangingPunct="1">
                        <a:defRPr sz="1800" kern="1200">
                          <a:solidFill>
                            <a:schemeClr val="tx1"/>
                          </a:solidFill>
                          <a:latin typeface="Century Schoolbook"/>
                        </a:defRPr>
                      </a:lvl8pPr>
                      <a:lvl9pPr marL="3657600" algn="l" defTabSz="914400" rtl="0" eaLnBrk="1" latinLnBrk="0" hangingPunct="1">
                        <a:defRPr sz="1800" kern="1200">
                          <a:solidFill>
                            <a:schemeClr val="tx1"/>
                          </a:solidFill>
                          <a:latin typeface="Century Schoolbook"/>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Georgia" panose="02040502050405020303" pitchFamily="18" charset="0"/>
                        </a:rPr>
                        <a:t>RE </a:t>
                      </a:r>
                      <a:r>
                        <a:rPr kumimoji="0" lang="en-US" sz="2800" b="0" i="0" u="none" strike="noStrike" cap="none" normalizeH="0" baseline="0" dirty="0" err="1" smtClean="0">
                          <a:ln>
                            <a:noFill/>
                          </a:ln>
                          <a:solidFill>
                            <a:schemeClr val="tx1"/>
                          </a:solidFill>
                          <a:effectLst/>
                          <a:latin typeface="Georgia" panose="02040502050405020303" pitchFamily="18" charset="0"/>
                        </a:rPr>
                        <a:t>Metacharacter</a:t>
                      </a:r>
                      <a:endParaRPr kumimoji="0" lang="en-US" sz="2800" b="0" i="0" u="none" strike="noStrike" cap="none" normalizeH="0" baseline="0" dirty="0" smtClean="0">
                        <a:ln>
                          <a:noFill/>
                        </a:ln>
                        <a:solidFill>
                          <a:schemeClr val="tx1"/>
                        </a:solidFill>
                        <a:effectLst/>
                        <a:latin typeface="Georgia" panose="02040502050405020303" pitchFamily="18" charset="0"/>
                      </a:endParaRPr>
                    </a:p>
                  </a:txBody>
                  <a:tcPr marT="45733" marB="45733"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0" algn="l" defTabSz="914400" rtl="0" eaLnBrk="1" latinLnBrk="0" hangingPunct="1">
                        <a:defRPr sz="1800" kern="1200">
                          <a:solidFill>
                            <a:schemeClr val="tx1"/>
                          </a:solidFill>
                          <a:latin typeface="Century Schoolbook"/>
                        </a:defRPr>
                      </a:lvl1pPr>
                      <a:lvl2pPr marL="457200" algn="l" defTabSz="914400" rtl="0" eaLnBrk="1" latinLnBrk="0" hangingPunct="1">
                        <a:defRPr sz="1800" kern="1200">
                          <a:solidFill>
                            <a:schemeClr val="tx1"/>
                          </a:solidFill>
                          <a:latin typeface="Century Schoolbook"/>
                        </a:defRPr>
                      </a:lvl2pPr>
                      <a:lvl3pPr marL="914400" algn="l" defTabSz="914400" rtl="0" eaLnBrk="1" latinLnBrk="0" hangingPunct="1">
                        <a:defRPr sz="1800" kern="1200">
                          <a:solidFill>
                            <a:schemeClr val="tx1"/>
                          </a:solidFill>
                          <a:latin typeface="Century Schoolbook"/>
                        </a:defRPr>
                      </a:lvl3pPr>
                      <a:lvl4pPr marL="1371600" algn="l" defTabSz="914400" rtl="0" eaLnBrk="1" latinLnBrk="0" hangingPunct="1">
                        <a:defRPr sz="1800" kern="1200">
                          <a:solidFill>
                            <a:schemeClr val="tx1"/>
                          </a:solidFill>
                          <a:latin typeface="Century Schoolbook"/>
                        </a:defRPr>
                      </a:lvl4pPr>
                      <a:lvl5pPr marL="1828800" algn="l" defTabSz="914400" rtl="0" eaLnBrk="1" latinLnBrk="0" hangingPunct="1">
                        <a:defRPr sz="1800" kern="1200">
                          <a:solidFill>
                            <a:schemeClr val="tx1"/>
                          </a:solidFill>
                          <a:latin typeface="Century Schoolbook"/>
                        </a:defRPr>
                      </a:lvl5pPr>
                      <a:lvl6pPr marL="2286000" algn="l" defTabSz="914400" rtl="0" eaLnBrk="1" latinLnBrk="0" hangingPunct="1">
                        <a:defRPr sz="1800" kern="1200">
                          <a:solidFill>
                            <a:schemeClr val="tx1"/>
                          </a:solidFill>
                          <a:latin typeface="Century Schoolbook"/>
                        </a:defRPr>
                      </a:lvl6pPr>
                      <a:lvl7pPr marL="2743200" algn="l" defTabSz="914400" rtl="0" eaLnBrk="1" latinLnBrk="0" hangingPunct="1">
                        <a:defRPr sz="1800" kern="1200">
                          <a:solidFill>
                            <a:schemeClr val="tx1"/>
                          </a:solidFill>
                          <a:latin typeface="Century Schoolbook"/>
                        </a:defRPr>
                      </a:lvl7pPr>
                      <a:lvl8pPr marL="3200400" algn="l" defTabSz="914400" rtl="0" eaLnBrk="1" latinLnBrk="0" hangingPunct="1">
                        <a:defRPr sz="1800" kern="1200">
                          <a:solidFill>
                            <a:schemeClr val="tx1"/>
                          </a:solidFill>
                          <a:latin typeface="Century Schoolbook"/>
                        </a:defRPr>
                      </a:lvl8pPr>
                      <a:lvl9pPr marL="3657600" algn="l" defTabSz="914400" rtl="0" eaLnBrk="1" latinLnBrk="0" hangingPunct="1">
                        <a:defRPr sz="1800" kern="1200">
                          <a:solidFill>
                            <a:schemeClr val="tx1"/>
                          </a:solidFill>
                          <a:latin typeface="Century Schoolbook"/>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Georgia" panose="02040502050405020303" pitchFamily="18" charset="0"/>
                        </a:rPr>
                        <a:t>Matches…</a:t>
                      </a:r>
                    </a:p>
                  </a:txBody>
                  <a:tcPr marT="45733" marB="45733"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accent1">
                        <a:lumMod val="20000"/>
                        <a:lumOff val="80000"/>
                      </a:schemeClr>
                    </a:solidFill>
                  </a:tcPr>
                </a:tc>
              </a:tr>
              <a:tr h="494778">
                <a:tc>
                  <a:txBody>
                    <a:bodyPr/>
                    <a:lstStyle>
                      <a:lvl1pPr marL="0" algn="l" defTabSz="914400" rtl="0" eaLnBrk="1" latinLnBrk="0" hangingPunct="1">
                        <a:defRPr sz="1800" kern="1200">
                          <a:solidFill>
                            <a:schemeClr val="tx1"/>
                          </a:solidFill>
                          <a:latin typeface="Century Schoolbook"/>
                        </a:defRPr>
                      </a:lvl1pPr>
                      <a:lvl2pPr marL="457200" algn="l" defTabSz="914400" rtl="0" eaLnBrk="1" latinLnBrk="0" hangingPunct="1">
                        <a:defRPr sz="1800" kern="1200">
                          <a:solidFill>
                            <a:schemeClr val="tx1"/>
                          </a:solidFill>
                          <a:latin typeface="Century Schoolbook"/>
                        </a:defRPr>
                      </a:lvl2pPr>
                      <a:lvl3pPr marL="914400" algn="l" defTabSz="914400" rtl="0" eaLnBrk="1" latinLnBrk="0" hangingPunct="1">
                        <a:defRPr sz="1800" kern="1200">
                          <a:solidFill>
                            <a:schemeClr val="tx1"/>
                          </a:solidFill>
                          <a:latin typeface="Century Schoolbook"/>
                        </a:defRPr>
                      </a:lvl3pPr>
                      <a:lvl4pPr marL="1371600" algn="l" defTabSz="914400" rtl="0" eaLnBrk="1" latinLnBrk="0" hangingPunct="1">
                        <a:defRPr sz="1800" kern="1200">
                          <a:solidFill>
                            <a:schemeClr val="tx1"/>
                          </a:solidFill>
                          <a:latin typeface="Century Schoolbook"/>
                        </a:defRPr>
                      </a:lvl4pPr>
                      <a:lvl5pPr marL="1828800" algn="l" defTabSz="914400" rtl="0" eaLnBrk="1" latinLnBrk="0" hangingPunct="1">
                        <a:defRPr sz="1800" kern="1200">
                          <a:solidFill>
                            <a:schemeClr val="tx1"/>
                          </a:solidFill>
                          <a:latin typeface="Century Schoolbook"/>
                        </a:defRPr>
                      </a:lvl5pPr>
                      <a:lvl6pPr marL="2286000" algn="l" defTabSz="914400" rtl="0" eaLnBrk="1" latinLnBrk="0" hangingPunct="1">
                        <a:defRPr sz="1800" kern="1200">
                          <a:solidFill>
                            <a:schemeClr val="tx1"/>
                          </a:solidFill>
                          <a:latin typeface="Century Schoolbook"/>
                        </a:defRPr>
                      </a:lvl6pPr>
                      <a:lvl7pPr marL="2743200" algn="l" defTabSz="914400" rtl="0" eaLnBrk="1" latinLnBrk="0" hangingPunct="1">
                        <a:defRPr sz="1800" kern="1200">
                          <a:solidFill>
                            <a:schemeClr val="tx1"/>
                          </a:solidFill>
                          <a:latin typeface="Century Schoolbook"/>
                        </a:defRPr>
                      </a:lvl7pPr>
                      <a:lvl8pPr marL="3200400" algn="l" defTabSz="914400" rtl="0" eaLnBrk="1" latinLnBrk="0" hangingPunct="1">
                        <a:defRPr sz="1800" kern="1200">
                          <a:solidFill>
                            <a:schemeClr val="tx1"/>
                          </a:solidFill>
                          <a:latin typeface="Century Schoolbook"/>
                        </a:defRPr>
                      </a:lvl8pPr>
                      <a:lvl9pPr marL="3657600" algn="l" defTabSz="914400" rtl="0" eaLnBrk="1" latinLnBrk="0" hangingPunct="1">
                        <a:defRPr sz="1800" kern="1200">
                          <a:solidFill>
                            <a:schemeClr val="tx1"/>
                          </a:solidFill>
                          <a:latin typeface="Century Schoolbook"/>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rgbClr val="FF0000"/>
                          </a:solidFill>
                          <a:effectLst/>
                          <a:latin typeface="Georgia" panose="02040502050405020303" pitchFamily="18" charset="0"/>
                        </a:rPr>
                        <a:t>.</a:t>
                      </a:r>
                    </a:p>
                  </a:txBody>
                  <a:tcPr marT="45733" marB="45733"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entury Schoolbook"/>
                        </a:defRPr>
                      </a:lvl1pPr>
                      <a:lvl2pPr marL="457200" algn="l" defTabSz="914400" rtl="0" eaLnBrk="1" latinLnBrk="0" hangingPunct="1">
                        <a:defRPr sz="1800" kern="1200">
                          <a:solidFill>
                            <a:schemeClr val="tx1"/>
                          </a:solidFill>
                          <a:latin typeface="Century Schoolbook"/>
                        </a:defRPr>
                      </a:lvl2pPr>
                      <a:lvl3pPr marL="914400" algn="l" defTabSz="914400" rtl="0" eaLnBrk="1" latinLnBrk="0" hangingPunct="1">
                        <a:defRPr sz="1800" kern="1200">
                          <a:solidFill>
                            <a:schemeClr val="tx1"/>
                          </a:solidFill>
                          <a:latin typeface="Century Schoolbook"/>
                        </a:defRPr>
                      </a:lvl3pPr>
                      <a:lvl4pPr marL="1371600" algn="l" defTabSz="914400" rtl="0" eaLnBrk="1" latinLnBrk="0" hangingPunct="1">
                        <a:defRPr sz="1800" kern="1200">
                          <a:solidFill>
                            <a:schemeClr val="tx1"/>
                          </a:solidFill>
                          <a:latin typeface="Century Schoolbook"/>
                        </a:defRPr>
                      </a:lvl4pPr>
                      <a:lvl5pPr marL="1828800" algn="l" defTabSz="914400" rtl="0" eaLnBrk="1" latinLnBrk="0" hangingPunct="1">
                        <a:defRPr sz="1800" kern="1200">
                          <a:solidFill>
                            <a:schemeClr val="tx1"/>
                          </a:solidFill>
                          <a:latin typeface="Century Schoolbook"/>
                        </a:defRPr>
                      </a:lvl5pPr>
                      <a:lvl6pPr marL="2286000" algn="l" defTabSz="914400" rtl="0" eaLnBrk="1" latinLnBrk="0" hangingPunct="1">
                        <a:defRPr sz="1800" kern="1200">
                          <a:solidFill>
                            <a:schemeClr val="tx1"/>
                          </a:solidFill>
                          <a:latin typeface="Century Schoolbook"/>
                        </a:defRPr>
                      </a:lvl6pPr>
                      <a:lvl7pPr marL="2743200" algn="l" defTabSz="914400" rtl="0" eaLnBrk="1" latinLnBrk="0" hangingPunct="1">
                        <a:defRPr sz="1800" kern="1200">
                          <a:solidFill>
                            <a:schemeClr val="tx1"/>
                          </a:solidFill>
                          <a:latin typeface="Century Schoolbook"/>
                        </a:defRPr>
                      </a:lvl7pPr>
                      <a:lvl8pPr marL="3200400" algn="l" defTabSz="914400" rtl="0" eaLnBrk="1" latinLnBrk="0" hangingPunct="1">
                        <a:defRPr sz="1800" kern="1200">
                          <a:solidFill>
                            <a:schemeClr val="tx1"/>
                          </a:solidFill>
                          <a:latin typeface="Century Schoolbook"/>
                        </a:defRPr>
                      </a:lvl8pPr>
                      <a:lvl9pPr marL="3657600" algn="l" defTabSz="914400" rtl="0" eaLnBrk="1" latinLnBrk="0" hangingPunct="1">
                        <a:defRPr sz="1800" kern="1200">
                          <a:solidFill>
                            <a:schemeClr val="tx1"/>
                          </a:solidFill>
                          <a:latin typeface="Century Schoolbook"/>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Georgia" panose="02040502050405020303" pitchFamily="18" charset="0"/>
                        </a:rPr>
                        <a:t>Any </a:t>
                      </a:r>
                      <a:r>
                        <a:rPr kumimoji="0" lang="en-US" sz="2400" b="0" i="1" u="none" strike="noStrike" cap="none" normalizeH="0" baseline="0" dirty="0" smtClean="0">
                          <a:ln>
                            <a:noFill/>
                          </a:ln>
                          <a:solidFill>
                            <a:srgbClr val="0070C0"/>
                          </a:solidFill>
                          <a:effectLst/>
                          <a:latin typeface="Georgia" panose="02040502050405020303" pitchFamily="18" charset="0"/>
                        </a:rPr>
                        <a:t>one</a:t>
                      </a:r>
                      <a:r>
                        <a:rPr kumimoji="0" lang="en-US" sz="2400" b="0" i="0" u="none" strike="noStrike" cap="none" normalizeH="0" baseline="0" dirty="0" smtClean="0">
                          <a:ln>
                            <a:noFill/>
                          </a:ln>
                          <a:solidFill>
                            <a:srgbClr val="0070C0"/>
                          </a:solidFill>
                          <a:effectLst/>
                          <a:latin typeface="Georgia" panose="02040502050405020303" pitchFamily="18" charset="0"/>
                        </a:rPr>
                        <a:t> </a:t>
                      </a:r>
                      <a:r>
                        <a:rPr kumimoji="0" lang="en-US" sz="2400" b="0" i="0" u="none" strike="noStrike" cap="none" normalizeH="0" baseline="0" dirty="0" smtClean="0">
                          <a:ln>
                            <a:noFill/>
                          </a:ln>
                          <a:solidFill>
                            <a:schemeClr val="tx1"/>
                          </a:solidFill>
                          <a:effectLst/>
                          <a:latin typeface="Georgia" panose="02040502050405020303" pitchFamily="18" charset="0"/>
                        </a:rPr>
                        <a:t>character, except new line</a:t>
                      </a:r>
                    </a:p>
                  </a:txBody>
                  <a:tcPr marT="45733" marB="45733"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r h="494778">
                <a:tc>
                  <a:txBody>
                    <a:bodyPr/>
                    <a:lstStyle>
                      <a:lvl1pPr marL="0" algn="l" defTabSz="914400" rtl="0" eaLnBrk="1" latinLnBrk="0" hangingPunct="1">
                        <a:defRPr sz="1800" kern="1200">
                          <a:solidFill>
                            <a:schemeClr val="tx1"/>
                          </a:solidFill>
                          <a:latin typeface="Century Schoolbook"/>
                        </a:defRPr>
                      </a:lvl1pPr>
                      <a:lvl2pPr marL="457200" algn="l" defTabSz="914400" rtl="0" eaLnBrk="1" latinLnBrk="0" hangingPunct="1">
                        <a:defRPr sz="1800" kern="1200">
                          <a:solidFill>
                            <a:schemeClr val="tx1"/>
                          </a:solidFill>
                          <a:latin typeface="Century Schoolbook"/>
                        </a:defRPr>
                      </a:lvl2pPr>
                      <a:lvl3pPr marL="914400" algn="l" defTabSz="914400" rtl="0" eaLnBrk="1" latinLnBrk="0" hangingPunct="1">
                        <a:defRPr sz="1800" kern="1200">
                          <a:solidFill>
                            <a:schemeClr val="tx1"/>
                          </a:solidFill>
                          <a:latin typeface="Century Schoolbook"/>
                        </a:defRPr>
                      </a:lvl3pPr>
                      <a:lvl4pPr marL="1371600" algn="l" defTabSz="914400" rtl="0" eaLnBrk="1" latinLnBrk="0" hangingPunct="1">
                        <a:defRPr sz="1800" kern="1200">
                          <a:solidFill>
                            <a:schemeClr val="tx1"/>
                          </a:solidFill>
                          <a:latin typeface="Century Schoolbook"/>
                        </a:defRPr>
                      </a:lvl4pPr>
                      <a:lvl5pPr marL="1828800" algn="l" defTabSz="914400" rtl="0" eaLnBrk="1" latinLnBrk="0" hangingPunct="1">
                        <a:defRPr sz="1800" kern="1200">
                          <a:solidFill>
                            <a:schemeClr val="tx1"/>
                          </a:solidFill>
                          <a:latin typeface="Century Schoolbook"/>
                        </a:defRPr>
                      </a:lvl5pPr>
                      <a:lvl6pPr marL="2286000" algn="l" defTabSz="914400" rtl="0" eaLnBrk="1" latinLnBrk="0" hangingPunct="1">
                        <a:defRPr sz="1800" kern="1200">
                          <a:solidFill>
                            <a:schemeClr val="tx1"/>
                          </a:solidFill>
                          <a:latin typeface="Century Schoolbook"/>
                        </a:defRPr>
                      </a:lvl6pPr>
                      <a:lvl7pPr marL="2743200" algn="l" defTabSz="914400" rtl="0" eaLnBrk="1" latinLnBrk="0" hangingPunct="1">
                        <a:defRPr sz="1800" kern="1200">
                          <a:solidFill>
                            <a:schemeClr val="tx1"/>
                          </a:solidFill>
                          <a:latin typeface="Century Schoolbook"/>
                        </a:defRPr>
                      </a:lvl7pPr>
                      <a:lvl8pPr marL="3200400" algn="l" defTabSz="914400" rtl="0" eaLnBrk="1" latinLnBrk="0" hangingPunct="1">
                        <a:defRPr sz="1800" kern="1200">
                          <a:solidFill>
                            <a:schemeClr val="tx1"/>
                          </a:solidFill>
                          <a:latin typeface="Century Schoolbook"/>
                        </a:defRPr>
                      </a:lvl8pPr>
                      <a:lvl9pPr marL="3657600" algn="l" defTabSz="914400" rtl="0" eaLnBrk="1" latinLnBrk="0" hangingPunct="1">
                        <a:defRPr sz="1800" kern="1200">
                          <a:solidFill>
                            <a:schemeClr val="tx1"/>
                          </a:solidFill>
                          <a:latin typeface="Century Schoolbook"/>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rgbClr val="FF0000"/>
                          </a:solidFill>
                          <a:effectLst/>
                          <a:latin typeface="Georgia" panose="02040502050405020303" pitchFamily="18" charset="0"/>
                        </a:rPr>
                        <a:t>[a-z]</a:t>
                      </a:r>
                    </a:p>
                  </a:txBody>
                  <a:tcPr marT="45733" marB="45733"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entury Schoolbook"/>
                        </a:defRPr>
                      </a:lvl1pPr>
                      <a:lvl2pPr marL="457200" algn="l" defTabSz="914400" rtl="0" eaLnBrk="1" latinLnBrk="0" hangingPunct="1">
                        <a:defRPr sz="1800" kern="1200">
                          <a:solidFill>
                            <a:schemeClr val="tx1"/>
                          </a:solidFill>
                          <a:latin typeface="Century Schoolbook"/>
                        </a:defRPr>
                      </a:lvl2pPr>
                      <a:lvl3pPr marL="914400" algn="l" defTabSz="914400" rtl="0" eaLnBrk="1" latinLnBrk="0" hangingPunct="1">
                        <a:defRPr sz="1800" kern="1200">
                          <a:solidFill>
                            <a:schemeClr val="tx1"/>
                          </a:solidFill>
                          <a:latin typeface="Century Schoolbook"/>
                        </a:defRPr>
                      </a:lvl3pPr>
                      <a:lvl4pPr marL="1371600" algn="l" defTabSz="914400" rtl="0" eaLnBrk="1" latinLnBrk="0" hangingPunct="1">
                        <a:defRPr sz="1800" kern="1200">
                          <a:solidFill>
                            <a:schemeClr val="tx1"/>
                          </a:solidFill>
                          <a:latin typeface="Century Schoolbook"/>
                        </a:defRPr>
                      </a:lvl4pPr>
                      <a:lvl5pPr marL="1828800" algn="l" defTabSz="914400" rtl="0" eaLnBrk="1" latinLnBrk="0" hangingPunct="1">
                        <a:defRPr sz="1800" kern="1200">
                          <a:solidFill>
                            <a:schemeClr val="tx1"/>
                          </a:solidFill>
                          <a:latin typeface="Century Schoolbook"/>
                        </a:defRPr>
                      </a:lvl5pPr>
                      <a:lvl6pPr marL="2286000" algn="l" defTabSz="914400" rtl="0" eaLnBrk="1" latinLnBrk="0" hangingPunct="1">
                        <a:defRPr sz="1800" kern="1200">
                          <a:solidFill>
                            <a:schemeClr val="tx1"/>
                          </a:solidFill>
                          <a:latin typeface="Century Schoolbook"/>
                        </a:defRPr>
                      </a:lvl6pPr>
                      <a:lvl7pPr marL="2743200" algn="l" defTabSz="914400" rtl="0" eaLnBrk="1" latinLnBrk="0" hangingPunct="1">
                        <a:defRPr sz="1800" kern="1200">
                          <a:solidFill>
                            <a:schemeClr val="tx1"/>
                          </a:solidFill>
                          <a:latin typeface="Century Schoolbook"/>
                        </a:defRPr>
                      </a:lvl7pPr>
                      <a:lvl8pPr marL="3200400" algn="l" defTabSz="914400" rtl="0" eaLnBrk="1" latinLnBrk="0" hangingPunct="1">
                        <a:defRPr sz="1800" kern="1200">
                          <a:solidFill>
                            <a:schemeClr val="tx1"/>
                          </a:solidFill>
                          <a:latin typeface="Century Schoolbook"/>
                        </a:defRPr>
                      </a:lvl8pPr>
                      <a:lvl9pPr marL="3657600" algn="l" defTabSz="914400" rtl="0" eaLnBrk="1" latinLnBrk="0" hangingPunct="1">
                        <a:defRPr sz="1800" kern="1200">
                          <a:solidFill>
                            <a:schemeClr val="tx1"/>
                          </a:solidFill>
                          <a:latin typeface="Century Schoolbook"/>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cap="none" normalizeH="0" baseline="0" dirty="0" smtClean="0">
                          <a:ln>
                            <a:noFill/>
                          </a:ln>
                          <a:solidFill>
                            <a:schemeClr val="tx1"/>
                          </a:solidFill>
                          <a:effectLst/>
                          <a:latin typeface="Georgia" panose="02040502050405020303" pitchFamily="18" charset="0"/>
                        </a:rPr>
                        <a:t>Any one of the enclosed characters (e.g. a-z)</a:t>
                      </a:r>
                    </a:p>
                  </a:txBody>
                  <a:tcPr marT="45733" marB="45733"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r h="494778">
                <a:tc>
                  <a:txBody>
                    <a:bodyPr/>
                    <a:lstStyle>
                      <a:lvl1pPr marL="0" algn="l" defTabSz="914400" rtl="0" eaLnBrk="1" latinLnBrk="0" hangingPunct="1">
                        <a:defRPr sz="1800" kern="1200">
                          <a:solidFill>
                            <a:schemeClr val="tx1"/>
                          </a:solidFill>
                          <a:latin typeface="Century Schoolbook"/>
                        </a:defRPr>
                      </a:lvl1pPr>
                      <a:lvl2pPr marL="457200" algn="l" defTabSz="914400" rtl="0" eaLnBrk="1" latinLnBrk="0" hangingPunct="1">
                        <a:defRPr sz="1800" kern="1200">
                          <a:solidFill>
                            <a:schemeClr val="tx1"/>
                          </a:solidFill>
                          <a:latin typeface="Century Schoolbook"/>
                        </a:defRPr>
                      </a:lvl2pPr>
                      <a:lvl3pPr marL="914400" algn="l" defTabSz="914400" rtl="0" eaLnBrk="1" latinLnBrk="0" hangingPunct="1">
                        <a:defRPr sz="1800" kern="1200">
                          <a:solidFill>
                            <a:schemeClr val="tx1"/>
                          </a:solidFill>
                          <a:latin typeface="Century Schoolbook"/>
                        </a:defRPr>
                      </a:lvl3pPr>
                      <a:lvl4pPr marL="1371600" algn="l" defTabSz="914400" rtl="0" eaLnBrk="1" latinLnBrk="0" hangingPunct="1">
                        <a:defRPr sz="1800" kern="1200">
                          <a:solidFill>
                            <a:schemeClr val="tx1"/>
                          </a:solidFill>
                          <a:latin typeface="Century Schoolbook"/>
                        </a:defRPr>
                      </a:lvl4pPr>
                      <a:lvl5pPr marL="1828800" algn="l" defTabSz="914400" rtl="0" eaLnBrk="1" latinLnBrk="0" hangingPunct="1">
                        <a:defRPr sz="1800" kern="1200">
                          <a:solidFill>
                            <a:schemeClr val="tx1"/>
                          </a:solidFill>
                          <a:latin typeface="Century Schoolbook"/>
                        </a:defRPr>
                      </a:lvl5pPr>
                      <a:lvl6pPr marL="2286000" algn="l" defTabSz="914400" rtl="0" eaLnBrk="1" latinLnBrk="0" hangingPunct="1">
                        <a:defRPr sz="1800" kern="1200">
                          <a:solidFill>
                            <a:schemeClr val="tx1"/>
                          </a:solidFill>
                          <a:latin typeface="Century Schoolbook"/>
                        </a:defRPr>
                      </a:lvl6pPr>
                      <a:lvl7pPr marL="2743200" algn="l" defTabSz="914400" rtl="0" eaLnBrk="1" latinLnBrk="0" hangingPunct="1">
                        <a:defRPr sz="1800" kern="1200">
                          <a:solidFill>
                            <a:schemeClr val="tx1"/>
                          </a:solidFill>
                          <a:latin typeface="Century Schoolbook"/>
                        </a:defRPr>
                      </a:lvl7pPr>
                      <a:lvl8pPr marL="3200400" algn="l" defTabSz="914400" rtl="0" eaLnBrk="1" latinLnBrk="0" hangingPunct="1">
                        <a:defRPr sz="1800" kern="1200">
                          <a:solidFill>
                            <a:schemeClr val="tx1"/>
                          </a:solidFill>
                          <a:latin typeface="Century Schoolbook"/>
                        </a:defRPr>
                      </a:lvl8pPr>
                      <a:lvl9pPr marL="3657600" algn="l" defTabSz="914400" rtl="0" eaLnBrk="1" latinLnBrk="0" hangingPunct="1">
                        <a:defRPr sz="1800" kern="1200">
                          <a:solidFill>
                            <a:schemeClr val="tx1"/>
                          </a:solidFill>
                          <a:latin typeface="Century Schoolbook"/>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rgbClr val="FF0000"/>
                          </a:solidFill>
                          <a:effectLst/>
                          <a:latin typeface="Georgia" panose="02040502050405020303" pitchFamily="18" charset="0"/>
                        </a:rPr>
                        <a:t>*</a:t>
                      </a:r>
                    </a:p>
                  </a:txBody>
                  <a:tcPr marT="45733" marB="45733"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entury Schoolbook"/>
                        </a:defRPr>
                      </a:lvl1pPr>
                      <a:lvl2pPr marL="457200" algn="l" defTabSz="914400" rtl="0" eaLnBrk="1" latinLnBrk="0" hangingPunct="1">
                        <a:defRPr sz="1800" kern="1200">
                          <a:solidFill>
                            <a:schemeClr val="tx1"/>
                          </a:solidFill>
                          <a:latin typeface="Century Schoolbook"/>
                        </a:defRPr>
                      </a:lvl2pPr>
                      <a:lvl3pPr marL="914400" algn="l" defTabSz="914400" rtl="0" eaLnBrk="1" latinLnBrk="0" hangingPunct="1">
                        <a:defRPr sz="1800" kern="1200">
                          <a:solidFill>
                            <a:schemeClr val="tx1"/>
                          </a:solidFill>
                          <a:latin typeface="Century Schoolbook"/>
                        </a:defRPr>
                      </a:lvl3pPr>
                      <a:lvl4pPr marL="1371600" algn="l" defTabSz="914400" rtl="0" eaLnBrk="1" latinLnBrk="0" hangingPunct="1">
                        <a:defRPr sz="1800" kern="1200">
                          <a:solidFill>
                            <a:schemeClr val="tx1"/>
                          </a:solidFill>
                          <a:latin typeface="Century Schoolbook"/>
                        </a:defRPr>
                      </a:lvl4pPr>
                      <a:lvl5pPr marL="1828800" algn="l" defTabSz="914400" rtl="0" eaLnBrk="1" latinLnBrk="0" hangingPunct="1">
                        <a:defRPr sz="1800" kern="1200">
                          <a:solidFill>
                            <a:schemeClr val="tx1"/>
                          </a:solidFill>
                          <a:latin typeface="Century Schoolbook"/>
                        </a:defRPr>
                      </a:lvl5pPr>
                      <a:lvl6pPr marL="2286000" algn="l" defTabSz="914400" rtl="0" eaLnBrk="1" latinLnBrk="0" hangingPunct="1">
                        <a:defRPr sz="1800" kern="1200">
                          <a:solidFill>
                            <a:schemeClr val="tx1"/>
                          </a:solidFill>
                          <a:latin typeface="Century Schoolbook"/>
                        </a:defRPr>
                      </a:lvl6pPr>
                      <a:lvl7pPr marL="2743200" algn="l" defTabSz="914400" rtl="0" eaLnBrk="1" latinLnBrk="0" hangingPunct="1">
                        <a:defRPr sz="1800" kern="1200">
                          <a:solidFill>
                            <a:schemeClr val="tx1"/>
                          </a:solidFill>
                          <a:latin typeface="Century Schoolbook"/>
                        </a:defRPr>
                      </a:lvl7pPr>
                      <a:lvl8pPr marL="3200400" algn="l" defTabSz="914400" rtl="0" eaLnBrk="1" latinLnBrk="0" hangingPunct="1">
                        <a:defRPr sz="1800" kern="1200">
                          <a:solidFill>
                            <a:schemeClr val="tx1"/>
                          </a:solidFill>
                          <a:latin typeface="Century Schoolbook"/>
                        </a:defRPr>
                      </a:lvl8pPr>
                      <a:lvl9pPr marL="3657600" algn="l" defTabSz="914400" rtl="0" eaLnBrk="1" latinLnBrk="0" hangingPunct="1">
                        <a:defRPr sz="1800" kern="1200">
                          <a:solidFill>
                            <a:schemeClr val="tx1"/>
                          </a:solidFill>
                          <a:latin typeface="Century Schoolbook"/>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Georgia" panose="02040502050405020303" pitchFamily="18" charset="0"/>
                        </a:rPr>
                        <a:t>Zero or more of </a:t>
                      </a:r>
                      <a:r>
                        <a:rPr kumimoji="0" lang="en-US" sz="2400" b="0" i="1" u="none" strike="noStrike" cap="none" normalizeH="0" baseline="0" dirty="0" smtClean="0">
                          <a:ln>
                            <a:noFill/>
                          </a:ln>
                          <a:solidFill>
                            <a:srgbClr val="0070C0"/>
                          </a:solidFill>
                          <a:effectLst/>
                          <a:latin typeface="Georgia" panose="02040502050405020303" pitchFamily="18" charset="0"/>
                        </a:rPr>
                        <a:t>preceding</a:t>
                      </a:r>
                      <a:r>
                        <a:rPr kumimoji="0" lang="en-US" sz="2400" b="0" i="0" u="none" strike="noStrike" cap="none" normalizeH="0" baseline="0" dirty="0" smtClean="0">
                          <a:ln>
                            <a:noFill/>
                          </a:ln>
                          <a:solidFill>
                            <a:srgbClr val="0070C0"/>
                          </a:solidFill>
                          <a:effectLst/>
                          <a:latin typeface="Georgia" panose="02040502050405020303" pitchFamily="18" charset="0"/>
                        </a:rPr>
                        <a:t> </a:t>
                      </a:r>
                      <a:r>
                        <a:rPr kumimoji="0" lang="en-US" sz="2400" b="0" i="0" u="none" strike="noStrike" cap="none" normalizeH="0" baseline="0" dirty="0" smtClean="0">
                          <a:ln>
                            <a:noFill/>
                          </a:ln>
                          <a:solidFill>
                            <a:schemeClr val="tx1"/>
                          </a:solidFill>
                          <a:effectLst/>
                          <a:latin typeface="Georgia" panose="02040502050405020303" pitchFamily="18" charset="0"/>
                        </a:rPr>
                        <a:t>character</a:t>
                      </a:r>
                    </a:p>
                  </a:txBody>
                  <a:tcPr marT="45733" marB="45733"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r h="494778">
                <a:tc>
                  <a:txBody>
                    <a:bodyPr/>
                    <a:lstStyle>
                      <a:lvl1pPr marL="0" algn="l" defTabSz="914400" rtl="0" eaLnBrk="1" latinLnBrk="0" hangingPunct="1">
                        <a:defRPr sz="1800" kern="1200">
                          <a:solidFill>
                            <a:schemeClr val="tx1"/>
                          </a:solidFill>
                          <a:latin typeface="Century Schoolbook"/>
                        </a:defRPr>
                      </a:lvl1pPr>
                      <a:lvl2pPr marL="457200" algn="l" defTabSz="914400" rtl="0" eaLnBrk="1" latinLnBrk="0" hangingPunct="1">
                        <a:defRPr sz="1800" kern="1200">
                          <a:solidFill>
                            <a:schemeClr val="tx1"/>
                          </a:solidFill>
                          <a:latin typeface="Century Schoolbook"/>
                        </a:defRPr>
                      </a:lvl2pPr>
                      <a:lvl3pPr marL="914400" algn="l" defTabSz="914400" rtl="0" eaLnBrk="1" latinLnBrk="0" hangingPunct="1">
                        <a:defRPr sz="1800" kern="1200">
                          <a:solidFill>
                            <a:schemeClr val="tx1"/>
                          </a:solidFill>
                          <a:latin typeface="Century Schoolbook"/>
                        </a:defRPr>
                      </a:lvl3pPr>
                      <a:lvl4pPr marL="1371600" algn="l" defTabSz="914400" rtl="0" eaLnBrk="1" latinLnBrk="0" hangingPunct="1">
                        <a:defRPr sz="1800" kern="1200">
                          <a:solidFill>
                            <a:schemeClr val="tx1"/>
                          </a:solidFill>
                          <a:latin typeface="Century Schoolbook"/>
                        </a:defRPr>
                      </a:lvl4pPr>
                      <a:lvl5pPr marL="1828800" algn="l" defTabSz="914400" rtl="0" eaLnBrk="1" latinLnBrk="0" hangingPunct="1">
                        <a:defRPr sz="1800" kern="1200">
                          <a:solidFill>
                            <a:schemeClr val="tx1"/>
                          </a:solidFill>
                          <a:latin typeface="Century Schoolbook"/>
                        </a:defRPr>
                      </a:lvl5pPr>
                      <a:lvl6pPr marL="2286000" algn="l" defTabSz="914400" rtl="0" eaLnBrk="1" latinLnBrk="0" hangingPunct="1">
                        <a:defRPr sz="1800" kern="1200">
                          <a:solidFill>
                            <a:schemeClr val="tx1"/>
                          </a:solidFill>
                          <a:latin typeface="Century Schoolbook"/>
                        </a:defRPr>
                      </a:lvl6pPr>
                      <a:lvl7pPr marL="2743200" algn="l" defTabSz="914400" rtl="0" eaLnBrk="1" latinLnBrk="0" hangingPunct="1">
                        <a:defRPr sz="1800" kern="1200">
                          <a:solidFill>
                            <a:schemeClr val="tx1"/>
                          </a:solidFill>
                          <a:latin typeface="Century Schoolbook"/>
                        </a:defRPr>
                      </a:lvl7pPr>
                      <a:lvl8pPr marL="3200400" algn="l" defTabSz="914400" rtl="0" eaLnBrk="1" latinLnBrk="0" hangingPunct="1">
                        <a:defRPr sz="1800" kern="1200">
                          <a:solidFill>
                            <a:schemeClr val="tx1"/>
                          </a:solidFill>
                          <a:latin typeface="Century Schoolbook"/>
                        </a:defRPr>
                      </a:lvl8pPr>
                      <a:lvl9pPr marL="3657600" algn="l" defTabSz="914400" rtl="0" eaLnBrk="1" latinLnBrk="0" hangingPunct="1">
                        <a:defRPr sz="1800" kern="1200">
                          <a:solidFill>
                            <a:schemeClr val="tx1"/>
                          </a:solidFill>
                          <a:latin typeface="Century Schoolbook"/>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rgbClr val="FF0000"/>
                          </a:solidFill>
                          <a:effectLst/>
                          <a:latin typeface="Georgia" panose="02040502050405020303" pitchFamily="18" charset="0"/>
                        </a:rPr>
                        <a:t>? or \?</a:t>
                      </a:r>
                    </a:p>
                  </a:txBody>
                  <a:tcPr marT="45733" marB="45733"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entury Schoolbook"/>
                        </a:defRPr>
                      </a:lvl1pPr>
                      <a:lvl2pPr marL="457200" algn="l" defTabSz="914400" rtl="0" eaLnBrk="1" latinLnBrk="0" hangingPunct="1">
                        <a:defRPr sz="1800" kern="1200">
                          <a:solidFill>
                            <a:schemeClr val="tx1"/>
                          </a:solidFill>
                          <a:latin typeface="Century Schoolbook"/>
                        </a:defRPr>
                      </a:lvl2pPr>
                      <a:lvl3pPr marL="914400" algn="l" defTabSz="914400" rtl="0" eaLnBrk="1" latinLnBrk="0" hangingPunct="1">
                        <a:defRPr sz="1800" kern="1200">
                          <a:solidFill>
                            <a:schemeClr val="tx1"/>
                          </a:solidFill>
                          <a:latin typeface="Century Schoolbook"/>
                        </a:defRPr>
                      </a:lvl3pPr>
                      <a:lvl4pPr marL="1371600" algn="l" defTabSz="914400" rtl="0" eaLnBrk="1" latinLnBrk="0" hangingPunct="1">
                        <a:defRPr sz="1800" kern="1200">
                          <a:solidFill>
                            <a:schemeClr val="tx1"/>
                          </a:solidFill>
                          <a:latin typeface="Century Schoolbook"/>
                        </a:defRPr>
                      </a:lvl4pPr>
                      <a:lvl5pPr marL="1828800" algn="l" defTabSz="914400" rtl="0" eaLnBrk="1" latinLnBrk="0" hangingPunct="1">
                        <a:defRPr sz="1800" kern="1200">
                          <a:solidFill>
                            <a:schemeClr val="tx1"/>
                          </a:solidFill>
                          <a:latin typeface="Century Schoolbook"/>
                        </a:defRPr>
                      </a:lvl5pPr>
                      <a:lvl6pPr marL="2286000" algn="l" defTabSz="914400" rtl="0" eaLnBrk="1" latinLnBrk="0" hangingPunct="1">
                        <a:defRPr sz="1800" kern="1200">
                          <a:solidFill>
                            <a:schemeClr val="tx1"/>
                          </a:solidFill>
                          <a:latin typeface="Century Schoolbook"/>
                        </a:defRPr>
                      </a:lvl6pPr>
                      <a:lvl7pPr marL="2743200" algn="l" defTabSz="914400" rtl="0" eaLnBrk="1" latinLnBrk="0" hangingPunct="1">
                        <a:defRPr sz="1800" kern="1200">
                          <a:solidFill>
                            <a:schemeClr val="tx1"/>
                          </a:solidFill>
                          <a:latin typeface="Century Schoolbook"/>
                        </a:defRPr>
                      </a:lvl7pPr>
                      <a:lvl8pPr marL="3200400" algn="l" defTabSz="914400" rtl="0" eaLnBrk="1" latinLnBrk="0" hangingPunct="1">
                        <a:defRPr sz="1800" kern="1200">
                          <a:solidFill>
                            <a:schemeClr val="tx1"/>
                          </a:solidFill>
                          <a:latin typeface="Century Schoolbook"/>
                        </a:defRPr>
                      </a:lvl8pPr>
                      <a:lvl9pPr marL="3657600" algn="l" defTabSz="914400" rtl="0" eaLnBrk="1" latinLnBrk="0" hangingPunct="1">
                        <a:defRPr sz="1800" kern="1200">
                          <a:solidFill>
                            <a:schemeClr val="tx1"/>
                          </a:solidFill>
                          <a:latin typeface="Century Schoolbook"/>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cap="none" normalizeH="0" baseline="0" dirty="0" smtClean="0">
                          <a:ln>
                            <a:noFill/>
                          </a:ln>
                          <a:solidFill>
                            <a:schemeClr val="tx1"/>
                          </a:solidFill>
                          <a:effectLst/>
                          <a:latin typeface="Georgia" panose="02040502050405020303" pitchFamily="18" charset="0"/>
                        </a:rPr>
                        <a:t>Zero or one of the </a:t>
                      </a:r>
                      <a:r>
                        <a:rPr kumimoji="0" lang="en-US" sz="2400" b="0" i="1" u="none" strike="noStrike" cap="none" normalizeH="0" baseline="0" dirty="0" smtClean="0">
                          <a:ln>
                            <a:noFill/>
                          </a:ln>
                          <a:solidFill>
                            <a:srgbClr val="0070C0"/>
                          </a:solidFill>
                          <a:effectLst/>
                          <a:latin typeface="Georgia" panose="02040502050405020303" pitchFamily="18" charset="0"/>
                        </a:rPr>
                        <a:t>preceding</a:t>
                      </a:r>
                      <a:r>
                        <a:rPr kumimoji="0" lang="en-US" sz="2400" b="0" i="0" u="none" strike="noStrike" cap="none" normalizeH="0" baseline="0" dirty="0" smtClean="0">
                          <a:ln>
                            <a:noFill/>
                          </a:ln>
                          <a:solidFill>
                            <a:schemeClr val="tx1"/>
                          </a:solidFill>
                          <a:effectLst/>
                          <a:latin typeface="Georgia" panose="02040502050405020303" pitchFamily="18" charset="0"/>
                        </a:rPr>
                        <a:t> characters</a:t>
                      </a:r>
                    </a:p>
                  </a:txBody>
                  <a:tcPr marT="45733" marB="45733"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r h="494778">
                <a:tc>
                  <a:txBody>
                    <a:bodyPr/>
                    <a:lstStyle>
                      <a:lvl1pPr marL="0" algn="l" defTabSz="914400" rtl="0" eaLnBrk="1" latinLnBrk="0" hangingPunct="1">
                        <a:defRPr sz="1800" kern="1200">
                          <a:solidFill>
                            <a:schemeClr val="tx1"/>
                          </a:solidFill>
                          <a:latin typeface="Century Schoolbook"/>
                        </a:defRPr>
                      </a:lvl1pPr>
                      <a:lvl2pPr marL="457200" algn="l" defTabSz="914400" rtl="0" eaLnBrk="1" latinLnBrk="0" hangingPunct="1">
                        <a:defRPr sz="1800" kern="1200">
                          <a:solidFill>
                            <a:schemeClr val="tx1"/>
                          </a:solidFill>
                          <a:latin typeface="Century Schoolbook"/>
                        </a:defRPr>
                      </a:lvl2pPr>
                      <a:lvl3pPr marL="914400" algn="l" defTabSz="914400" rtl="0" eaLnBrk="1" latinLnBrk="0" hangingPunct="1">
                        <a:defRPr sz="1800" kern="1200">
                          <a:solidFill>
                            <a:schemeClr val="tx1"/>
                          </a:solidFill>
                          <a:latin typeface="Century Schoolbook"/>
                        </a:defRPr>
                      </a:lvl3pPr>
                      <a:lvl4pPr marL="1371600" algn="l" defTabSz="914400" rtl="0" eaLnBrk="1" latinLnBrk="0" hangingPunct="1">
                        <a:defRPr sz="1800" kern="1200">
                          <a:solidFill>
                            <a:schemeClr val="tx1"/>
                          </a:solidFill>
                          <a:latin typeface="Century Schoolbook"/>
                        </a:defRPr>
                      </a:lvl4pPr>
                      <a:lvl5pPr marL="1828800" algn="l" defTabSz="914400" rtl="0" eaLnBrk="1" latinLnBrk="0" hangingPunct="1">
                        <a:defRPr sz="1800" kern="1200">
                          <a:solidFill>
                            <a:schemeClr val="tx1"/>
                          </a:solidFill>
                          <a:latin typeface="Century Schoolbook"/>
                        </a:defRPr>
                      </a:lvl5pPr>
                      <a:lvl6pPr marL="2286000" algn="l" defTabSz="914400" rtl="0" eaLnBrk="1" latinLnBrk="0" hangingPunct="1">
                        <a:defRPr sz="1800" kern="1200">
                          <a:solidFill>
                            <a:schemeClr val="tx1"/>
                          </a:solidFill>
                          <a:latin typeface="Century Schoolbook"/>
                        </a:defRPr>
                      </a:lvl6pPr>
                      <a:lvl7pPr marL="2743200" algn="l" defTabSz="914400" rtl="0" eaLnBrk="1" latinLnBrk="0" hangingPunct="1">
                        <a:defRPr sz="1800" kern="1200">
                          <a:solidFill>
                            <a:schemeClr val="tx1"/>
                          </a:solidFill>
                          <a:latin typeface="Century Schoolbook"/>
                        </a:defRPr>
                      </a:lvl7pPr>
                      <a:lvl8pPr marL="3200400" algn="l" defTabSz="914400" rtl="0" eaLnBrk="1" latinLnBrk="0" hangingPunct="1">
                        <a:defRPr sz="1800" kern="1200">
                          <a:solidFill>
                            <a:schemeClr val="tx1"/>
                          </a:solidFill>
                          <a:latin typeface="Century Schoolbook"/>
                        </a:defRPr>
                      </a:lvl8pPr>
                      <a:lvl9pPr marL="3657600" algn="l" defTabSz="914400" rtl="0" eaLnBrk="1" latinLnBrk="0" hangingPunct="1">
                        <a:defRPr sz="1800" kern="1200">
                          <a:solidFill>
                            <a:schemeClr val="tx1"/>
                          </a:solidFill>
                          <a:latin typeface="Century Schoolbook"/>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rgbClr val="FF0000"/>
                          </a:solidFill>
                          <a:effectLst/>
                          <a:latin typeface="Georgia" panose="02040502050405020303" pitchFamily="18" charset="0"/>
                        </a:rPr>
                        <a:t>+ or \+</a:t>
                      </a:r>
                    </a:p>
                  </a:txBody>
                  <a:tcPr marT="45733" marB="45733"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entury Schoolbook"/>
                        </a:defRPr>
                      </a:lvl1pPr>
                      <a:lvl2pPr marL="457200" algn="l" defTabSz="914400" rtl="0" eaLnBrk="1" latinLnBrk="0" hangingPunct="1">
                        <a:defRPr sz="1800" kern="1200">
                          <a:solidFill>
                            <a:schemeClr val="tx1"/>
                          </a:solidFill>
                          <a:latin typeface="Century Schoolbook"/>
                        </a:defRPr>
                      </a:lvl2pPr>
                      <a:lvl3pPr marL="914400" algn="l" defTabSz="914400" rtl="0" eaLnBrk="1" latinLnBrk="0" hangingPunct="1">
                        <a:defRPr sz="1800" kern="1200">
                          <a:solidFill>
                            <a:schemeClr val="tx1"/>
                          </a:solidFill>
                          <a:latin typeface="Century Schoolbook"/>
                        </a:defRPr>
                      </a:lvl3pPr>
                      <a:lvl4pPr marL="1371600" algn="l" defTabSz="914400" rtl="0" eaLnBrk="1" latinLnBrk="0" hangingPunct="1">
                        <a:defRPr sz="1800" kern="1200">
                          <a:solidFill>
                            <a:schemeClr val="tx1"/>
                          </a:solidFill>
                          <a:latin typeface="Century Schoolbook"/>
                        </a:defRPr>
                      </a:lvl4pPr>
                      <a:lvl5pPr marL="1828800" algn="l" defTabSz="914400" rtl="0" eaLnBrk="1" latinLnBrk="0" hangingPunct="1">
                        <a:defRPr sz="1800" kern="1200">
                          <a:solidFill>
                            <a:schemeClr val="tx1"/>
                          </a:solidFill>
                          <a:latin typeface="Century Schoolbook"/>
                        </a:defRPr>
                      </a:lvl5pPr>
                      <a:lvl6pPr marL="2286000" algn="l" defTabSz="914400" rtl="0" eaLnBrk="1" latinLnBrk="0" hangingPunct="1">
                        <a:defRPr sz="1800" kern="1200">
                          <a:solidFill>
                            <a:schemeClr val="tx1"/>
                          </a:solidFill>
                          <a:latin typeface="Century Schoolbook"/>
                        </a:defRPr>
                      </a:lvl6pPr>
                      <a:lvl7pPr marL="2743200" algn="l" defTabSz="914400" rtl="0" eaLnBrk="1" latinLnBrk="0" hangingPunct="1">
                        <a:defRPr sz="1800" kern="1200">
                          <a:solidFill>
                            <a:schemeClr val="tx1"/>
                          </a:solidFill>
                          <a:latin typeface="Century Schoolbook"/>
                        </a:defRPr>
                      </a:lvl7pPr>
                      <a:lvl8pPr marL="3200400" algn="l" defTabSz="914400" rtl="0" eaLnBrk="1" latinLnBrk="0" hangingPunct="1">
                        <a:defRPr sz="1800" kern="1200">
                          <a:solidFill>
                            <a:schemeClr val="tx1"/>
                          </a:solidFill>
                          <a:latin typeface="Century Schoolbook"/>
                        </a:defRPr>
                      </a:lvl8pPr>
                      <a:lvl9pPr marL="3657600" algn="l" defTabSz="914400" rtl="0" eaLnBrk="1" latinLnBrk="0" hangingPunct="1">
                        <a:defRPr sz="1800" kern="1200">
                          <a:solidFill>
                            <a:schemeClr val="tx1"/>
                          </a:solidFill>
                          <a:latin typeface="Century Schoolbook"/>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cap="none" normalizeH="0" baseline="0" dirty="0" smtClean="0">
                          <a:ln>
                            <a:noFill/>
                          </a:ln>
                          <a:solidFill>
                            <a:schemeClr val="tx1"/>
                          </a:solidFill>
                          <a:effectLst/>
                          <a:latin typeface="Georgia" panose="02040502050405020303" pitchFamily="18" charset="0"/>
                        </a:rPr>
                        <a:t>One or more of the </a:t>
                      </a:r>
                      <a:r>
                        <a:rPr kumimoji="0" lang="en-US" sz="2400" b="0" i="1" u="none" strike="noStrike" cap="none" normalizeH="0" baseline="0" dirty="0" smtClean="0">
                          <a:ln>
                            <a:noFill/>
                          </a:ln>
                          <a:solidFill>
                            <a:srgbClr val="0070C0"/>
                          </a:solidFill>
                          <a:effectLst/>
                          <a:latin typeface="Georgia" panose="02040502050405020303" pitchFamily="18" charset="0"/>
                        </a:rPr>
                        <a:t>preceding</a:t>
                      </a:r>
                      <a:r>
                        <a:rPr kumimoji="0" lang="en-US" sz="2400" b="0" i="0" u="none" strike="noStrike" cap="none" normalizeH="0" baseline="0" dirty="0" smtClean="0">
                          <a:ln>
                            <a:noFill/>
                          </a:ln>
                          <a:solidFill>
                            <a:schemeClr val="tx1"/>
                          </a:solidFill>
                          <a:effectLst/>
                          <a:latin typeface="Georgia" panose="02040502050405020303" pitchFamily="18" charset="0"/>
                        </a:rPr>
                        <a:t> characters</a:t>
                      </a:r>
                    </a:p>
                  </a:txBody>
                  <a:tcPr marT="45733" marB="45733"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8460449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6852</TotalTime>
  <Words>1412</Words>
  <Application>Microsoft Office PowerPoint</Application>
  <PresentationFormat>Widescreen</PresentationFormat>
  <Paragraphs>261</Paragraphs>
  <Slides>38</Slides>
  <Notes>38</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52" baseType="lpstr">
      <vt:lpstr>Arial</vt:lpstr>
      <vt:lpstr>Calibri</vt:lpstr>
      <vt:lpstr>Calibri Light</vt:lpstr>
      <vt:lpstr>Comic Sans MS</vt:lpstr>
      <vt:lpstr>Courier New</vt:lpstr>
      <vt:lpstr>Georgia</vt:lpstr>
      <vt:lpstr>굴림</vt:lpstr>
      <vt:lpstr>Symbol</vt:lpstr>
      <vt:lpstr>Tahoma</vt:lpstr>
      <vt:lpstr>Times New Roman</vt:lpstr>
      <vt:lpstr>Verdana</vt:lpstr>
      <vt:lpstr>Wingdings</vt:lpstr>
      <vt:lpstr>Office Theme</vt:lpstr>
      <vt:lpstr>Microsoft Equation 3.0</vt:lpstr>
      <vt:lpstr>Regular Expressions and Finite State Automata</vt:lpstr>
      <vt:lpstr>Regular Expressions</vt:lpstr>
      <vt:lpstr>Regular Expressions</vt:lpstr>
      <vt:lpstr>Regular Expressions</vt:lpstr>
      <vt:lpstr>Finite-state machine</vt:lpstr>
      <vt:lpstr>Regular Expressions</vt:lpstr>
      <vt:lpstr>UNIX</vt:lpstr>
      <vt:lpstr>UNIX</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UNIX</vt:lpstr>
      <vt:lpstr>UNIX</vt:lpstr>
      <vt:lpstr>Regular Expressions</vt:lpstr>
      <vt:lpstr>PowerPoint Presentation</vt:lpstr>
      <vt:lpstr>Regular Expressions</vt:lpstr>
      <vt:lpstr>Regular Expressions</vt:lpstr>
      <vt:lpstr>Regular Expressions</vt:lpstr>
    </vt:vector>
  </TitlesOfParts>
  <Company>Boston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lenaR</dc:creator>
  <cp:lastModifiedBy>lenaR</cp:lastModifiedBy>
  <cp:revision>38</cp:revision>
  <dcterms:created xsi:type="dcterms:W3CDTF">2017-04-02T02:39:58Z</dcterms:created>
  <dcterms:modified xsi:type="dcterms:W3CDTF">2017-04-06T20:52:23Z</dcterms:modified>
</cp:coreProperties>
</file>