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63" r:id="rId4"/>
    <p:sldId id="269" r:id="rId5"/>
    <p:sldId id="271" r:id="rId6"/>
    <p:sldId id="270" r:id="rId7"/>
    <p:sldId id="272" r:id="rId8"/>
    <p:sldId id="285" r:id="rId9"/>
    <p:sldId id="274" r:id="rId10"/>
    <p:sldId id="273" r:id="rId11"/>
    <p:sldId id="275" r:id="rId12"/>
    <p:sldId id="279" r:id="rId13"/>
    <p:sldId id="277" r:id="rId14"/>
    <p:sldId id="278" r:id="rId15"/>
    <p:sldId id="276" r:id="rId16"/>
    <p:sldId id="281" r:id="rId17"/>
    <p:sldId id="280" r:id="rId18"/>
    <p:sldId id="282" r:id="rId19"/>
    <p:sldId id="283" r:id="rId20"/>
    <p:sldId id="284" r:id="rId21"/>
    <p:sldId id="28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3" autoAdjust="0"/>
    <p:restoredTop sz="94660"/>
  </p:normalViewPr>
  <p:slideViewPr>
    <p:cSldViewPr snapToGrid="0">
      <p:cViewPr varScale="1">
        <p:scale>
          <a:sx n="50" d="100"/>
          <a:sy n="50" d="100"/>
        </p:scale>
        <p:origin x="3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6C27-CCDC-48D4-8DA8-2D2F246585FA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E879-25A1-4AEC-9E9D-61C3B3C79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7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6C27-CCDC-48D4-8DA8-2D2F246585FA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E879-25A1-4AEC-9E9D-61C3B3C79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64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6C27-CCDC-48D4-8DA8-2D2F246585FA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E879-25A1-4AEC-9E9D-61C3B3C79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00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6C27-CCDC-48D4-8DA8-2D2F246585FA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E879-25A1-4AEC-9E9D-61C3B3C79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75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6C27-CCDC-48D4-8DA8-2D2F246585FA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E879-25A1-4AEC-9E9D-61C3B3C79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41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6C27-CCDC-48D4-8DA8-2D2F246585FA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E879-25A1-4AEC-9E9D-61C3B3C79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61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6C27-CCDC-48D4-8DA8-2D2F246585FA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E879-25A1-4AEC-9E9D-61C3B3C79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4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6C27-CCDC-48D4-8DA8-2D2F246585FA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E879-25A1-4AEC-9E9D-61C3B3C79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06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6C27-CCDC-48D4-8DA8-2D2F246585FA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E879-25A1-4AEC-9E9D-61C3B3C79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33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6C27-CCDC-48D4-8DA8-2D2F246585FA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E879-25A1-4AEC-9E9D-61C3B3C79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4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6C27-CCDC-48D4-8DA8-2D2F246585FA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E879-25A1-4AEC-9E9D-61C3B3C79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10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36C27-CCDC-48D4-8DA8-2D2F246585FA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EE879-25A1-4AEC-9E9D-61C3B3C79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8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cs.uci.edu/~thornton/ics45c/Notes/StandardLibrary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northwestern.edu/~riesbeck/programming/c++/stl-iterators.html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stdcxx.apache.org/doc/stdlibug/2-2.html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vector/vector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altLang="en-US" dirty="0" smtClean="0">
                <a:latin typeface="Georgia" panose="02040502050405020303" pitchFamily="18" charset="0"/>
              </a:rPr>
              <a:t>Standard Template Library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476750" y="6488668"/>
            <a:ext cx="75628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http://www.ics.uci.edu/~thornton/ics45c/Notes/StandardLibrary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25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524000" y="1195392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Georgia" panose="02040502050405020303" pitchFamily="18" charset="0"/>
              </a:rPr>
              <a:t>In the C++ Standard Library, iterators are the glue between the </a:t>
            </a:r>
            <a:r>
              <a:rPr lang="en-US" altLang="en-US" sz="2800" i="1" dirty="0">
                <a:solidFill>
                  <a:srgbClr val="0070C0"/>
                </a:solidFill>
                <a:latin typeface="Georgia" panose="02040502050405020303" pitchFamily="18" charset="0"/>
              </a:rPr>
              <a:t>containers</a:t>
            </a:r>
            <a:r>
              <a:rPr lang="en-US" altLang="en-US" sz="2800" dirty="0">
                <a:latin typeface="Georgia" panose="02040502050405020303" pitchFamily="18" charset="0"/>
              </a:rPr>
              <a:t> and </a:t>
            </a:r>
            <a:r>
              <a:rPr lang="en-US" altLang="en-US" sz="2800" i="1" dirty="0">
                <a:solidFill>
                  <a:srgbClr val="0070C0"/>
                </a:solidFill>
                <a:latin typeface="Georgia" panose="02040502050405020303" pitchFamily="18" charset="0"/>
              </a:rPr>
              <a:t>the generic </a:t>
            </a:r>
            <a:r>
              <a:rPr lang="en-US" altLang="en-US" sz="2800" i="1" dirty="0" smtClean="0">
                <a:solidFill>
                  <a:srgbClr val="0070C0"/>
                </a:solidFill>
                <a:latin typeface="Georgia" panose="02040502050405020303" pitchFamily="18" charset="0"/>
              </a:rPr>
              <a:t>algorithms</a:t>
            </a:r>
            <a:endParaRPr lang="en-US" altLang="en-US" sz="2800" dirty="0" smtClean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latin typeface="Georgia" panose="02040502050405020303" pitchFamily="18" charset="0"/>
              </a:rPr>
              <a:t>An </a:t>
            </a:r>
            <a:r>
              <a:rPr lang="en-US" altLang="en-US" sz="2800" i="1" dirty="0">
                <a:solidFill>
                  <a:srgbClr val="0070C0"/>
                </a:solidFill>
                <a:latin typeface="Georgia" panose="02040502050405020303" pitchFamily="18" charset="0"/>
              </a:rPr>
              <a:t>iterator</a:t>
            </a:r>
            <a:r>
              <a:rPr lang="en-US" altLang="en-US" sz="2800" dirty="0">
                <a:latin typeface="Georgia" panose="02040502050405020303" pitchFamily="18" charset="0"/>
              </a:rPr>
              <a:t> is an </a:t>
            </a:r>
            <a:r>
              <a:rPr lang="en-US" altLang="en-US" sz="2800" i="1" dirty="0">
                <a:solidFill>
                  <a:srgbClr val="0070C0"/>
                </a:solidFill>
                <a:latin typeface="Georgia" panose="02040502050405020303" pitchFamily="18" charset="0"/>
              </a:rPr>
              <a:t>abstraction</a:t>
            </a:r>
            <a:r>
              <a:rPr lang="en-US" altLang="en-US" sz="2800" dirty="0">
                <a:latin typeface="Georgia" panose="02040502050405020303" pitchFamily="18" charset="0"/>
              </a:rPr>
              <a:t> for a position in a container, whose main role is the provide access to the value stored at that position (e.g., in a particular cell of a </a:t>
            </a:r>
            <a:r>
              <a:rPr lang="en-US" altLang="en-US" sz="2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US" altLang="en-US" sz="2800" dirty="0">
                <a:latin typeface="Georgia" panose="02040502050405020303" pitchFamily="18" charset="0"/>
              </a:rPr>
              <a:t>), while hiding all of the details about the container's underlying </a:t>
            </a:r>
            <a:r>
              <a:rPr lang="en-US" altLang="en-US" sz="2800" dirty="0" smtClean="0">
                <a:latin typeface="Georgia" panose="02040502050405020303" pitchFamily="18" charset="0"/>
              </a:rPr>
              <a:t>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Georgia" panose="02040502050405020303" pitchFamily="18" charset="0"/>
              </a:rPr>
              <a:t>Given an iterator, a generic algorithm can access (and potentially modify) the values stored in a container without having to know what kind of container it </a:t>
            </a:r>
            <a:r>
              <a:rPr lang="en-US" altLang="en-US" sz="2800" dirty="0" smtClean="0">
                <a:latin typeface="Georgia" panose="02040502050405020303" pitchFamily="18" charset="0"/>
              </a:rPr>
              <a:t>is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1504950" y="277585"/>
            <a:ext cx="9144000" cy="816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Iterators</a:t>
            </a:r>
            <a:endParaRPr lang="en-US" sz="4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02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524000" y="1195392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Georgia" panose="02040502050405020303" pitchFamily="18" charset="0"/>
              </a:rPr>
              <a:t>In the C++ Standard Library, iterators are the glue between the </a:t>
            </a:r>
            <a:r>
              <a:rPr lang="en-US" altLang="en-US" sz="2800" i="1" dirty="0">
                <a:solidFill>
                  <a:srgbClr val="0070C0"/>
                </a:solidFill>
                <a:latin typeface="Georgia" panose="02040502050405020303" pitchFamily="18" charset="0"/>
              </a:rPr>
              <a:t>containers</a:t>
            </a:r>
            <a:r>
              <a:rPr lang="en-US" altLang="en-US" sz="2800" dirty="0">
                <a:latin typeface="Georgia" panose="02040502050405020303" pitchFamily="18" charset="0"/>
              </a:rPr>
              <a:t> and </a:t>
            </a:r>
            <a:r>
              <a:rPr lang="en-US" altLang="en-US" sz="2800" i="1" dirty="0">
                <a:solidFill>
                  <a:srgbClr val="0070C0"/>
                </a:solidFill>
                <a:latin typeface="Georgia" panose="02040502050405020303" pitchFamily="18" charset="0"/>
              </a:rPr>
              <a:t>the generic </a:t>
            </a:r>
            <a:r>
              <a:rPr lang="en-US" altLang="en-US" sz="2800" i="1" dirty="0" smtClean="0">
                <a:solidFill>
                  <a:srgbClr val="0070C0"/>
                </a:solidFill>
                <a:latin typeface="Georgia" panose="02040502050405020303" pitchFamily="18" charset="0"/>
              </a:rPr>
              <a:t>algorithms</a:t>
            </a:r>
            <a:endParaRPr lang="en-US" altLang="en-US" sz="2800" dirty="0" smtClean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latin typeface="Georgia" panose="02040502050405020303" pitchFamily="18" charset="0"/>
              </a:rPr>
              <a:t>An </a:t>
            </a:r>
            <a:r>
              <a:rPr lang="en-US" altLang="en-US" sz="2800" i="1" dirty="0">
                <a:solidFill>
                  <a:srgbClr val="0070C0"/>
                </a:solidFill>
                <a:latin typeface="Georgia" panose="02040502050405020303" pitchFamily="18" charset="0"/>
              </a:rPr>
              <a:t>iterator</a:t>
            </a:r>
            <a:r>
              <a:rPr lang="en-US" altLang="en-US" sz="2800" dirty="0">
                <a:latin typeface="Georgia" panose="02040502050405020303" pitchFamily="18" charset="0"/>
              </a:rPr>
              <a:t> is an </a:t>
            </a:r>
            <a:r>
              <a:rPr lang="en-US" altLang="en-US" sz="2800" i="1" dirty="0">
                <a:solidFill>
                  <a:srgbClr val="0070C0"/>
                </a:solidFill>
                <a:latin typeface="Georgia" panose="02040502050405020303" pitchFamily="18" charset="0"/>
              </a:rPr>
              <a:t>abstraction</a:t>
            </a:r>
            <a:r>
              <a:rPr lang="en-US" altLang="en-US" sz="2800" dirty="0">
                <a:latin typeface="Georgia" panose="02040502050405020303" pitchFamily="18" charset="0"/>
              </a:rPr>
              <a:t> for a position in a container, whose main role is the provide access to the value stored at that position (e.g., in a particular cell of a </a:t>
            </a:r>
            <a:r>
              <a:rPr lang="en-US" altLang="en-US" sz="2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US" altLang="en-US" sz="2800" dirty="0">
                <a:latin typeface="Georgia" panose="02040502050405020303" pitchFamily="18" charset="0"/>
              </a:rPr>
              <a:t>), while hiding all of the details about the container's underlying </a:t>
            </a:r>
            <a:r>
              <a:rPr lang="en-US" altLang="en-US" sz="2800" dirty="0" smtClean="0">
                <a:latin typeface="Georgia" panose="02040502050405020303" pitchFamily="18" charset="0"/>
              </a:rPr>
              <a:t>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Georgia" panose="02040502050405020303" pitchFamily="18" charset="0"/>
              </a:rPr>
              <a:t>Given an iterator, a generic algorithm can access (and potentially modify) the values stored in a container without having to know what kind of container </a:t>
            </a:r>
            <a:r>
              <a:rPr lang="en-US" altLang="en-US" sz="2800">
                <a:latin typeface="Georgia" panose="02040502050405020303" pitchFamily="18" charset="0"/>
              </a:rPr>
              <a:t>it </a:t>
            </a:r>
            <a:r>
              <a:rPr lang="en-US" altLang="en-US" sz="2800" smtClean="0">
                <a:latin typeface="Georgia" panose="02040502050405020303" pitchFamily="18" charset="0"/>
              </a:rPr>
              <a:t>is</a:t>
            </a:r>
            <a:endParaRPr lang="en-US" altLang="en-US" sz="2800" dirty="0" smtClean="0">
              <a:latin typeface="Georgia" panose="02040502050405020303" pitchFamily="18" charset="0"/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1504950" y="277585"/>
            <a:ext cx="9144000" cy="816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Iterators</a:t>
            </a:r>
            <a:endParaRPr lang="en-US" sz="4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16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524000" y="1195392"/>
            <a:ext cx="9144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Georgia" panose="02040502050405020303" pitchFamily="18" charset="0"/>
              </a:rPr>
              <a:t>You can use the </a:t>
            </a:r>
            <a:r>
              <a:rPr lang="en-US" alt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en-US" sz="2800" dirty="0">
                <a:latin typeface="Georgia" panose="02040502050405020303" pitchFamily="18" charset="0"/>
              </a:rPr>
              <a:t>operator to dereference an iterator, just like you can use the </a:t>
            </a:r>
            <a:r>
              <a:rPr lang="en-US" altLang="en-US" sz="2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en-US" sz="2800" dirty="0" smtClean="0">
                <a:latin typeface="Georgia" panose="02040502050405020303" pitchFamily="18" charset="0"/>
              </a:rPr>
              <a:t>operator </a:t>
            </a:r>
            <a:r>
              <a:rPr lang="en-US" altLang="en-US" sz="2800" dirty="0">
                <a:latin typeface="Georgia" panose="02040502050405020303" pitchFamily="18" charset="0"/>
              </a:rPr>
              <a:t>to dereference a </a:t>
            </a:r>
            <a:r>
              <a:rPr lang="en-US" altLang="en-US" sz="2800" dirty="0" smtClean="0">
                <a:latin typeface="Georgia" panose="02040502050405020303" pitchFamily="18" charset="0"/>
              </a:rPr>
              <a:t>pointer.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latin typeface="Georgia" panose="02040502050405020303" pitchFamily="18" charset="0"/>
              </a:rPr>
              <a:t>The </a:t>
            </a:r>
            <a:r>
              <a:rPr lang="en-US" altLang="en-US" sz="2800" b="1" spc="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>
                <a:latin typeface="Georgia" panose="02040502050405020303" pitchFamily="18" charset="0"/>
              </a:rPr>
              <a:t>operator moves an iterator forward (i.e., to the next position in the container).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Georgia" panose="02040502050405020303" pitchFamily="18" charset="0"/>
              </a:rPr>
              <a:t>The </a:t>
            </a:r>
            <a:r>
              <a:rPr lang="en-US" altLang="en-US" sz="2800" b="1" spc="200" dirty="0">
                <a:solidFill>
                  <a:srgbClr val="0070C0"/>
                </a:solidFill>
                <a:latin typeface="Georgia" panose="02040502050405020303" pitchFamily="18" charset="0"/>
              </a:rPr>
              <a:t>--</a:t>
            </a:r>
            <a:r>
              <a:rPr lang="en-US" altLang="en-US" sz="2800" dirty="0">
                <a:latin typeface="Georgia" panose="02040502050405020303" pitchFamily="18" charset="0"/>
              </a:rPr>
              <a:t> operator moves an iterator backward (i.e., to the previous position in the container</a:t>
            </a:r>
            <a:r>
              <a:rPr lang="en-US" altLang="en-US" sz="2800" dirty="0" smtClean="0">
                <a:latin typeface="Georgia" panose="02040502050405020303" pitchFamily="18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Georgia" panose="02040502050405020303" pitchFamily="18" charset="0"/>
              </a:rPr>
              <a:t> </a:t>
            </a:r>
            <a:r>
              <a:rPr lang="en-US" alt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altLang="en-US" sz="2800" dirty="0">
                <a:latin typeface="Georgia" panose="02040502050405020303" pitchFamily="18" charset="0"/>
                <a:cs typeface="Courier New" panose="02070309020205020404" pitchFamily="49" charset="0"/>
              </a:rPr>
              <a:t>can be compared against another iterator </a:t>
            </a:r>
            <a:endParaRPr lang="en-US" altLang="en-US" sz="2800" dirty="0" smtClean="0">
              <a:latin typeface="Georgia" panose="02040502050405020303" pitchFamily="18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latin typeface="Georgia" panose="02040502050405020303" pitchFamily="18" charset="0"/>
              </a:rPr>
              <a:t>You can sometimes use other kinds of arithmetic (e.g., given an iterator </a:t>
            </a:r>
            <a:r>
              <a:rPr lang="en-US" altLang="en-US" sz="2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800" dirty="0" smtClean="0">
                <a:latin typeface="Georgia" panose="02040502050405020303" pitchFamily="18" charset="0"/>
              </a:rPr>
              <a:t>, writing </a:t>
            </a:r>
            <a:r>
              <a:rPr lang="en-US" altLang="en-US" sz="2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+ 3 </a:t>
            </a:r>
            <a:r>
              <a:rPr lang="en-US" altLang="en-US" sz="2800" dirty="0" smtClean="0">
                <a:latin typeface="Georgia" panose="02040502050405020303" pitchFamily="18" charset="0"/>
              </a:rPr>
              <a:t>or </a:t>
            </a:r>
            <a:r>
              <a:rPr lang="en-US" altLang="en-US" sz="2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3 </a:t>
            </a:r>
            <a:r>
              <a:rPr lang="en-US" altLang="en-US" sz="2800" dirty="0" smtClean="0">
                <a:latin typeface="Georgia" panose="02040502050405020303" pitchFamily="18" charset="0"/>
              </a:rPr>
              <a:t>can be legal)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1504950" y="277585"/>
            <a:ext cx="9144000" cy="816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Iterators</a:t>
            </a:r>
            <a:endParaRPr lang="en-US" sz="4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43300" y="6488668"/>
            <a:ext cx="8286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http://www.cs.northwestern.edu/~riesbeck/programming/c++/</a:t>
            </a:r>
            <a:r>
              <a:rPr lang="en-US" dirty="0" smtClean="0">
                <a:hlinkClick r:id="rId2"/>
              </a:rPr>
              <a:t>stl-iterators.html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34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524000" y="1195392"/>
            <a:ext cx="9144000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Example: </a:t>
            </a:r>
            <a:r>
              <a:rPr lang="en-US" altLang="en-US" sz="2800" dirty="0" smtClean="0">
                <a:latin typeface="Georgia" panose="02040502050405020303" pitchFamily="18" charset="0"/>
              </a:rPr>
              <a:t> </a:t>
            </a:r>
            <a:r>
              <a:rPr lang="en-US" altLang="en-US" sz="2800" dirty="0">
                <a:latin typeface="Georgia" panose="02040502050405020303" pitchFamily="18" charset="0"/>
              </a:rPr>
              <a:t>call to an </a:t>
            </a:r>
            <a:r>
              <a:rPr lang="en-US" altLang="en-US" sz="2800" dirty="0" smtClean="0">
                <a:latin typeface="Georgia" panose="02040502050405020303" pitchFamily="18" charset="0"/>
              </a:rPr>
              <a:t>algorithm </a:t>
            </a:r>
            <a:r>
              <a:rPr lang="en-US" altLang="en-US" sz="2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copy()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en-US" altLang="en-US" sz="2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copy(</a:t>
            </a:r>
            <a:r>
              <a:rPr lang="en-US" altLang="en-US" sz="2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v.begin</a:t>
            </a:r>
            <a:r>
              <a:rPr lang="en-US" alt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en-US" sz="2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alt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en-US" sz="2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l.begin</a:t>
            </a:r>
            <a:r>
              <a:rPr lang="en-US" altLang="en-US" sz="2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US" altLang="en-US" sz="2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copy() </a:t>
            </a:r>
            <a:r>
              <a:rPr lang="en-US" altLang="en-US" sz="2800" dirty="0">
                <a:latin typeface="Georgia" panose="02040502050405020303" pitchFamily="18" charset="0"/>
                <a:cs typeface="Courier New" panose="02070309020205020404" pitchFamily="49" charset="0"/>
              </a:rPr>
              <a:t>takes three arguments, all iterators</a:t>
            </a:r>
            <a:r>
              <a:rPr lang="en-US" altLang="en-US" sz="2800" dirty="0" smtClean="0">
                <a:latin typeface="Georgia" panose="02040502050405020303" pitchFamily="18" charset="0"/>
                <a:cs typeface="Courier New" panose="02070309020205020404" pitchFamily="49" charset="0"/>
              </a:rPr>
              <a:t>:</a:t>
            </a:r>
            <a:endParaRPr lang="en-US" altLang="en-US" sz="2800" dirty="0">
              <a:latin typeface="Georgia" panose="02040502050405020303" pitchFamily="18" charset="0"/>
              <a:cs typeface="Courier New" panose="02070309020205020404" pitchFamily="49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Georgia" panose="02040502050405020303" pitchFamily="18" charset="0"/>
                <a:cs typeface="Courier New" panose="02070309020205020404" pitchFamily="49" charset="0"/>
              </a:rPr>
              <a:t>an iterator pointing to the first location to copy from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Georgia" panose="02040502050405020303" pitchFamily="18" charset="0"/>
                <a:cs typeface="Courier New" panose="02070309020205020404" pitchFamily="49" charset="0"/>
              </a:rPr>
              <a:t>an iterator pointing one element past to the last location to copy from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Georgia" panose="02040502050405020303" pitchFamily="18" charset="0"/>
                <a:cs typeface="Courier New" panose="02070309020205020404" pitchFamily="49" charset="0"/>
              </a:rPr>
              <a:t>an iterator pointing to the first location to copy into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en-US" sz="2800" dirty="0" smtClean="0">
                <a:latin typeface="Georgia" panose="02040502050405020303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2800" dirty="0">
                <a:latin typeface="Georgia" panose="02040502050405020303" pitchFamily="18" charset="0"/>
                <a:cs typeface="Courier New" panose="02070309020205020404" pitchFamily="49" charset="0"/>
              </a:rPr>
              <a:t>and </a:t>
            </a:r>
            <a:r>
              <a:rPr lang="en-US" alt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altLang="en-US" sz="2800" dirty="0">
                <a:latin typeface="Georgia" panose="02040502050405020303" pitchFamily="18" charset="0"/>
                <a:cs typeface="Courier New" panose="02070309020205020404" pitchFamily="49" charset="0"/>
              </a:rPr>
              <a:t>are some STL containers and </a:t>
            </a:r>
            <a:r>
              <a:rPr lang="en-US" alt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begin() </a:t>
            </a:r>
            <a:r>
              <a:rPr lang="en-US" altLang="en-US" sz="2800" dirty="0">
                <a:latin typeface="Georgia" panose="02040502050405020303" pitchFamily="18" charset="0"/>
                <a:cs typeface="Courier New" panose="02070309020205020404" pitchFamily="49" charset="0"/>
              </a:rPr>
              <a:t>and </a:t>
            </a:r>
            <a:r>
              <a:rPr lang="en-US" alt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end() </a:t>
            </a:r>
            <a:r>
              <a:rPr lang="en-US" altLang="en-US" sz="2800" dirty="0">
                <a:latin typeface="Georgia" panose="02040502050405020303" pitchFamily="18" charset="0"/>
                <a:cs typeface="Courier New" panose="02070309020205020404" pitchFamily="49" charset="0"/>
              </a:rPr>
              <a:t>are member functions that return iterators pointing to locations within those </a:t>
            </a:r>
            <a:r>
              <a:rPr lang="en-US" altLang="en-US" sz="2800" dirty="0" smtClean="0">
                <a:latin typeface="Georgia" panose="02040502050405020303" pitchFamily="18" charset="0"/>
                <a:cs typeface="Courier New" panose="02070309020205020404" pitchFamily="49" charset="0"/>
              </a:rPr>
              <a:t>containers</a:t>
            </a:r>
            <a:endParaRPr lang="en-US" altLang="en-US" sz="2800" dirty="0">
              <a:latin typeface="Georgia" panose="02040502050405020303" pitchFamily="18" charset="0"/>
              <a:cs typeface="Courier New" panose="02070309020205020404" pitchFamily="49" charset="0"/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1504950" y="277585"/>
            <a:ext cx="9144000" cy="816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Iterators</a:t>
            </a:r>
            <a:endParaRPr lang="en-US" sz="4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06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524000" y="1195392"/>
            <a:ext cx="9144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b="1" u="sng" dirty="0" smtClean="0">
                <a:solidFill>
                  <a:srgbClr val="0070C0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Note </a:t>
            </a:r>
            <a:r>
              <a:rPr lang="en-US" altLang="en-US" sz="2800" b="1" u="sng" dirty="0">
                <a:solidFill>
                  <a:srgbClr val="0070C0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1</a:t>
            </a:r>
            <a:r>
              <a:rPr lang="en-US" altLang="en-US" sz="2800" u="sng" dirty="0" smtClean="0">
                <a:latin typeface="Georgia" panose="02040502050405020303" pitchFamily="18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en-US" sz="2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alt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2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800" dirty="0" smtClean="0">
                <a:latin typeface="Georgia" panose="02040502050405020303" pitchFamily="18" charset="0"/>
                <a:cs typeface="Courier New" panose="02070309020205020404" pitchFamily="49" charset="0"/>
              </a:rPr>
              <a:t>returns </a:t>
            </a:r>
            <a:r>
              <a:rPr lang="en-US" altLang="en-US" sz="2800" dirty="0">
                <a:latin typeface="Georgia" panose="02040502050405020303" pitchFamily="18" charset="0"/>
                <a:cs typeface="Courier New" panose="02070309020205020404" pitchFamily="49" charset="0"/>
              </a:rPr>
              <a:t>a location you can </a:t>
            </a:r>
            <a:r>
              <a:rPr lang="en-US" altLang="en-US" sz="2800" dirty="0" smtClean="0">
                <a:latin typeface="Georgia" panose="02040502050405020303" pitchFamily="18" charset="0"/>
                <a:cs typeface="Courier New" panose="02070309020205020404" pitchFamily="49" charset="0"/>
              </a:rPr>
              <a:t>dereference</a:t>
            </a:r>
          </a:p>
          <a:p>
            <a:r>
              <a:rPr lang="en-US" altLang="en-US" sz="2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alt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2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800" dirty="0" smtClean="0">
                <a:latin typeface="Georgia" panose="02040502050405020303" pitchFamily="18" charset="0"/>
                <a:cs typeface="Courier New" panose="02070309020205020404" pitchFamily="49" charset="0"/>
              </a:rPr>
              <a:t>does </a:t>
            </a:r>
            <a:r>
              <a:rPr lang="en-US" altLang="en-US" sz="2800" dirty="0">
                <a:latin typeface="Georgia" panose="02040502050405020303" pitchFamily="18" charset="0"/>
                <a:cs typeface="Courier New" panose="02070309020205020404" pitchFamily="49" charset="0"/>
              </a:rPr>
              <a:t>not. Dereferencing the end pointer is an </a:t>
            </a:r>
            <a:r>
              <a:rPr lang="en-US" altLang="en-US" sz="2800" dirty="0" smtClean="0">
                <a:latin typeface="Georgia" panose="02040502050405020303" pitchFamily="18" charset="0"/>
                <a:cs typeface="Courier New" panose="02070309020205020404" pitchFamily="49" charset="0"/>
              </a:rPr>
              <a:t>		error</a:t>
            </a:r>
            <a:r>
              <a:rPr lang="en-US" altLang="en-US" sz="2800" dirty="0">
                <a:latin typeface="Georgia" panose="02040502050405020303" pitchFamily="18" charset="0"/>
                <a:cs typeface="Courier New" panose="02070309020205020404" pitchFamily="49" charset="0"/>
              </a:rPr>
              <a:t>. The end pointer is only to be used to </a:t>
            </a:r>
            <a:r>
              <a:rPr lang="en-US" altLang="en-US" sz="2800" dirty="0" smtClean="0">
                <a:latin typeface="Georgia" panose="02040502050405020303" pitchFamily="18" charset="0"/>
                <a:cs typeface="Courier New" panose="02070309020205020404" pitchFamily="49" charset="0"/>
              </a:rPr>
              <a:t>		see </a:t>
            </a:r>
            <a:r>
              <a:rPr lang="en-US" altLang="en-US" sz="2800" dirty="0">
                <a:latin typeface="Georgia" panose="02040502050405020303" pitchFamily="18" charset="0"/>
                <a:cs typeface="Courier New" panose="02070309020205020404" pitchFamily="49" charset="0"/>
              </a:rPr>
              <a:t>when you've reached it</a:t>
            </a:r>
            <a:r>
              <a:rPr lang="en-US" altLang="en-US" sz="2800" dirty="0" smtClean="0">
                <a:latin typeface="Georgia" panose="02040502050405020303" pitchFamily="18" charset="0"/>
                <a:cs typeface="Courier New" panose="02070309020205020404" pitchFamily="49" charset="0"/>
              </a:rPr>
              <a:t>.</a:t>
            </a:r>
            <a:endParaRPr lang="en-US" altLang="en-US" sz="2800" dirty="0">
              <a:latin typeface="Georgia" panose="02040502050405020303" pitchFamily="18" charset="0"/>
              <a:cs typeface="Courier New" panose="02070309020205020404" pitchFamily="49" charset="0"/>
            </a:endParaRPr>
          </a:p>
          <a:p>
            <a:r>
              <a:rPr lang="en-US" altLang="en-US" sz="2800" b="1" u="sng" dirty="0">
                <a:solidFill>
                  <a:srgbClr val="0070C0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Note 2: </a:t>
            </a:r>
            <a:endParaRPr lang="en-US" altLang="en-US" sz="2800" b="1" u="sng" dirty="0" smtClean="0">
              <a:solidFill>
                <a:srgbClr val="0070C0"/>
              </a:solidFill>
              <a:latin typeface="Georgia" panose="02040502050405020303" pitchFamily="18" charset="0"/>
              <a:cs typeface="Courier New" panose="02070309020205020404" pitchFamily="49" charset="0"/>
            </a:endParaRPr>
          </a:p>
          <a:p>
            <a:r>
              <a:rPr lang="en-US" altLang="en-US" sz="2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alt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2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800" dirty="0" smtClean="0">
                <a:latin typeface="Georgia" panose="02040502050405020303" pitchFamily="18" charset="0"/>
                <a:cs typeface="Courier New" panose="02070309020205020404" pitchFamily="49" charset="0"/>
              </a:rPr>
              <a:t>assumes </a:t>
            </a:r>
            <a:r>
              <a:rPr lang="en-US" altLang="en-US" sz="2800" dirty="0">
                <a:latin typeface="Georgia" panose="02040502050405020303" pitchFamily="18" charset="0"/>
                <a:cs typeface="Courier New" panose="02070309020205020404" pitchFamily="49" charset="0"/>
              </a:rPr>
              <a:t>that the destination already has </a:t>
            </a:r>
            <a:r>
              <a:rPr lang="en-US" altLang="en-US" sz="2800" dirty="0" smtClean="0">
                <a:latin typeface="Georgia" panose="02040502050405020303" pitchFamily="18" charset="0"/>
                <a:cs typeface="Courier New" panose="02070309020205020404" pitchFamily="49" charset="0"/>
              </a:rPr>
              <a:t>		room </a:t>
            </a:r>
            <a:r>
              <a:rPr lang="en-US" altLang="en-US" sz="2800" dirty="0">
                <a:latin typeface="Georgia" panose="02040502050405020303" pitchFamily="18" charset="0"/>
                <a:cs typeface="Courier New" panose="02070309020205020404" pitchFamily="49" charset="0"/>
              </a:rPr>
              <a:t>for the elements being copied. It would </a:t>
            </a:r>
            <a:r>
              <a:rPr lang="en-US" altLang="en-US" sz="2800" dirty="0" smtClean="0">
                <a:latin typeface="Georgia" panose="02040502050405020303" pitchFamily="18" charset="0"/>
                <a:cs typeface="Courier New" panose="02070309020205020404" pitchFamily="49" charset="0"/>
              </a:rPr>
              <a:t>		be </a:t>
            </a:r>
            <a:r>
              <a:rPr lang="en-US" altLang="en-US" sz="2800" dirty="0">
                <a:latin typeface="Georgia" panose="02040502050405020303" pitchFamily="18" charset="0"/>
                <a:cs typeface="Courier New" panose="02070309020205020404" pitchFamily="49" charset="0"/>
              </a:rPr>
              <a:t>an error to copy into an empty list or </a:t>
            </a:r>
            <a:r>
              <a:rPr lang="en-US" altLang="en-US" sz="2800" dirty="0" smtClean="0">
                <a:latin typeface="Georgia" panose="02040502050405020303" pitchFamily="18" charset="0"/>
                <a:cs typeface="Courier New" panose="02070309020205020404" pitchFamily="49" charset="0"/>
              </a:rPr>
              <a:t>			vector</a:t>
            </a:r>
            <a:r>
              <a:rPr lang="en-US" altLang="en-US" sz="2800" dirty="0">
                <a:latin typeface="Georgia" panose="02040502050405020303" pitchFamily="18" charset="0"/>
                <a:cs typeface="Courier New" panose="02070309020205020404" pitchFamily="49" charset="0"/>
              </a:rPr>
              <a:t>. However, this limitation is easily </a:t>
            </a:r>
            <a:r>
              <a:rPr lang="en-US" altLang="en-US" sz="2800" dirty="0" smtClean="0">
                <a:latin typeface="Georgia" panose="02040502050405020303" pitchFamily="18" charset="0"/>
                <a:cs typeface="Courier New" panose="02070309020205020404" pitchFamily="49" charset="0"/>
              </a:rPr>
              <a:t>			overcome </a:t>
            </a:r>
            <a:r>
              <a:rPr lang="en-US" altLang="en-US" sz="2800" dirty="0">
                <a:latin typeface="Georgia" panose="02040502050405020303" pitchFamily="18" charset="0"/>
                <a:cs typeface="Courier New" panose="02070309020205020404" pitchFamily="49" charset="0"/>
              </a:rPr>
              <a:t>with insert </a:t>
            </a:r>
            <a:r>
              <a:rPr lang="en-US" altLang="en-US" sz="2800" dirty="0" smtClean="0">
                <a:latin typeface="Georgia" panose="02040502050405020303" pitchFamily="18" charset="0"/>
                <a:cs typeface="Courier New" panose="02070309020205020404" pitchFamily="49" charset="0"/>
              </a:rPr>
              <a:t>operators</a:t>
            </a:r>
            <a:endParaRPr lang="en-US" altLang="en-US" sz="2800" dirty="0">
              <a:latin typeface="Georgia" panose="02040502050405020303" pitchFamily="18" charset="0"/>
              <a:cs typeface="Courier New" panose="02070309020205020404" pitchFamily="49" charset="0"/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1504950" y="277585"/>
            <a:ext cx="9144000" cy="816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Iterators</a:t>
            </a:r>
            <a:endParaRPr lang="en-US" sz="4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1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524000" y="1138242"/>
            <a:ext cx="914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latin typeface="Georgia" panose="02040502050405020303" pitchFamily="18" charset="0"/>
              </a:rPr>
              <a:t>Categories </a:t>
            </a:r>
            <a:r>
              <a:rPr lang="en-US" altLang="en-US" sz="2800" dirty="0">
                <a:latin typeface="Georgia" panose="02040502050405020303" pitchFamily="18" charset="0"/>
              </a:rPr>
              <a:t>of kind of </a:t>
            </a:r>
            <a:r>
              <a:rPr lang="en-US" altLang="en-US" sz="2800" dirty="0" smtClean="0">
                <a:latin typeface="Georgia" panose="02040502050405020303" pitchFamily="18" charset="0"/>
              </a:rPr>
              <a:t>iterators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latin typeface="Georgia" panose="02040502050405020303" pitchFamily="18" charset="0"/>
              </a:rPr>
              <a:t>Each </a:t>
            </a:r>
            <a:r>
              <a:rPr lang="en-US" altLang="en-US" sz="2800" dirty="0">
                <a:latin typeface="Georgia" panose="02040502050405020303" pitchFamily="18" charset="0"/>
              </a:rPr>
              <a:t>category specifies the operations the iterator </a:t>
            </a:r>
            <a:r>
              <a:rPr lang="en-US" altLang="en-US" sz="2800" dirty="0" smtClean="0">
                <a:latin typeface="Georgia" panose="02040502050405020303" pitchFamily="18" charset="0"/>
              </a:rPr>
              <a:t>supports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1504950" y="277585"/>
            <a:ext cx="9144000" cy="816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 smtClean="0">
                <a:latin typeface="Georgia" panose="02040502050405020303" pitchFamily="18" charset="0"/>
              </a:rPr>
              <a:t>Iterator Classes</a:t>
            </a:r>
            <a:endParaRPr lang="en-US" sz="4800" dirty="0">
              <a:latin typeface="Georgia" panose="020405020504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137" y="2200275"/>
            <a:ext cx="385762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0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524000" y="1195392"/>
            <a:ext cx="91440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Input Iterator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Georgia" panose="02040502050405020303" pitchFamily="18" charset="0"/>
              </a:rPr>
              <a:t> is a useful but limited class of </a:t>
            </a:r>
            <a:r>
              <a:rPr lang="en-US" altLang="en-US" sz="2800" dirty="0" smtClean="0">
                <a:latin typeface="Georgia" panose="02040502050405020303" pitchFamily="18" charset="0"/>
              </a:rPr>
              <a:t>iterators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latin typeface="Georgia" panose="02040502050405020303" pitchFamily="18" charset="0"/>
              </a:rPr>
              <a:t>If </a:t>
            </a:r>
            <a:r>
              <a:rPr lang="en-US" altLang="en-US" sz="2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altLang="en-US" sz="2800" dirty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en-US" altLang="en-US" sz="2800" dirty="0">
                <a:latin typeface="Georgia" panose="02040502050405020303" pitchFamily="18" charset="0"/>
              </a:rPr>
              <a:t>is an </a:t>
            </a:r>
            <a:r>
              <a:rPr lang="en-US" altLang="en-US" sz="2800" dirty="0" err="1">
                <a:solidFill>
                  <a:srgbClr val="0070C0"/>
                </a:solidFill>
                <a:latin typeface="Georgia" panose="02040502050405020303" pitchFamily="18" charset="0"/>
              </a:rPr>
              <a:t>InputIterator</a:t>
            </a:r>
            <a:r>
              <a:rPr lang="en-US" altLang="en-US" sz="2800" dirty="0">
                <a:latin typeface="Georgia" panose="02040502050405020303" pitchFamily="18" charset="0"/>
              </a:rPr>
              <a:t>, you can use</a:t>
            </a:r>
            <a:r>
              <a:rPr lang="en-US" altLang="en-US" sz="2800" dirty="0" smtClean="0">
                <a:latin typeface="Georgia" panose="02040502050405020303" pitchFamily="18" charset="0"/>
              </a:rPr>
              <a:t>:</a:t>
            </a:r>
            <a:endParaRPr lang="en-US" altLang="en-US" sz="2800" dirty="0">
              <a:latin typeface="Georgia" panose="02040502050405020303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altLang="en-US" sz="2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alt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>
                <a:latin typeface="Georgia" panose="02040502050405020303" pitchFamily="18" charset="0"/>
              </a:rPr>
              <a:t>and </a:t>
            </a:r>
            <a:r>
              <a:rPr lang="en-US" altLang="en-US" sz="2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alt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 </a:t>
            </a:r>
            <a:r>
              <a:rPr lang="en-US" altLang="en-US" sz="2800" dirty="0">
                <a:latin typeface="Georgia" panose="02040502050405020303" pitchFamily="18" charset="0"/>
              </a:rPr>
              <a:t>to increment it, i.e., advance the pointer to the next element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2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alt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>
                <a:latin typeface="Georgia" panose="02040502050405020303" pitchFamily="18" charset="0"/>
              </a:rPr>
              <a:t>to dereference it, i.e., get the element pointed to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0070C0"/>
                </a:solidFill>
                <a:latin typeface="Georgia" panose="02040502050405020303" pitchFamily="18" charset="0"/>
              </a:rPr>
              <a:t>==</a:t>
            </a:r>
            <a:r>
              <a:rPr lang="en-US" altLang="en-US" sz="2800" dirty="0">
                <a:latin typeface="Georgia" panose="02040502050405020303" pitchFamily="18" charset="0"/>
              </a:rPr>
              <a:t> and </a:t>
            </a:r>
            <a:r>
              <a:rPr lang="en-US" altLang="en-US" sz="2800" b="1" dirty="0">
                <a:solidFill>
                  <a:srgbClr val="0070C0"/>
                </a:solidFill>
                <a:latin typeface="Georgia" panose="02040502050405020303" pitchFamily="18" charset="0"/>
              </a:rPr>
              <a:t>!=</a:t>
            </a:r>
            <a:r>
              <a:rPr lang="en-US" altLang="en-US" sz="2800" dirty="0">
                <a:latin typeface="Georgia" panose="02040502050405020303" pitchFamily="18" charset="0"/>
              </a:rPr>
              <a:t> to compare it another iterator (typically the "end" iterator</a:t>
            </a:r>
            <a:r>
              <a:rPr lang="en-US" altLang="en-US" sz="2800" dirty="0" smtClean="0">
                <a:latin typeface="Georgia" panose="02040502050405020303" pitchFamily="18" charset="0"/>
              </a:rPr>
              <a:t>)</a:t>
            </a:r>
            <a:endParaRPr lang="en-US" altLang="en-US" sz="2800" dirty="0">
              <a:latin typeface="Georgia" panose="02040502050405020303" pitchFamily="18" charset="0"/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1504950" y="277585"/>
            <a:ext cx="9144000" cy="816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 smtClean="0">
                <a:latin typeface="Georgia" panose="02040502050405020303" pitchFamily="18" charset="0"/>
              </a:rPr>
              <a:t>Iterator Classes: Input</a:t>
            </a:r>
            <a:endParaRPr lang="en-US" sz="4800" dirty="0">
              <a:latin typeface="Georgia" panose="020405020504050203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395" y="6181285"/>
            <a:ext cx="8413209" cy="67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6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524000" y="1195392"/>
            <a:ext cx="914400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latin typeface="Georgia" panose="02040502050405020303" pitchFamily="18" charset="0"/>
              </a:rPr>
              <a:t>All </a:t>
            </a:r>
            <a:r>
              <a:rPr lang="en-US" altLang="en-US" sz="2800" dirty="0">
                <a:latin typeface="Georgia" panose="02040502050405020303" pitchFamily="18" charset="0"/>
              </a:rPr>
              <a:t>STL containers can return at least this level of iterator. </a:t>
            </a:r>
            <a:endParaRPr lang="en-US" altLang="en-US" sz="2800" dirty="0" smtClean="0">
              <a:latin typeface="Georgia" panose="020405020504050203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i="1" dirty="0" smtClean="0">
                <a:solidFill>
                  <a:srgbClr val="0070C0"/>
                </a:solidFill>
                <a:latin typeface="Georgia" panose="02040502050405020303" pitchFamily="18" charset="0"/>
              </a:rPr>
              <a:t>Example</a:t>
            </a:r>
            <a:r>
              <a:rPr lang="en-US" altLang="en-US" sz="2800" dirty="0" smtClean="0">
                <a:latin typeface="Georgia" panose="02040502050405020303" pitchFamily="18" charset="0"/>
              </a:rPr>
              <a:t>: code </a:t>
            </a:r>
            <a:r>
              <a:rPr lang="en-US" altLang="en-US" sz="2800" dirty="0">
                <a:latin typeface="Georgia" panose="02040502050405020303" pitchFamily="18" charset="0"/>
              </a:rPr>
              <a:t>that prints out everything in a vector</a:t>
            </a:r>
            <a:r>
              <a:rPr lang="en-US" altLang="en-US" sz="2800" dirty="0" smtClean="0">
                <a:latin typeface="Georgia" panose="02040502050405020303" pitchFamily="18" charset="0"/>
              </a:rPr>
              <a:t>:</a:t>
            </a:r>
            <a:endParaRPr lang="en-US" altLang="en-US" sz="2800" dirty="0">
              <a:latin typeface="Georgia" panose="02040502050405020303" pitchFamily="18" charset="0"/>
            </a:endParaRPr>
          </a:p>
          <a:p>
            <a:r>
              <a:rPr lang="en-US" altLang="en-US" sz="2800" dirty="0">
                <a:latin typeface="Georgia" panose="02040502050405020303" pitchFamily="18" charset="0"/>
              </a:rPr>
              <a:t>	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alt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1504950" y="277585"/>
            <a:ext cx="9144000" cy="816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 smtClean="0">
                <a:latin typeface="Georgia" panose="02040502050405020303" pitchFamily="18" charset="0"/>
              </a:rPr>
              <a:t>Iterator Classes</a:t>
            </a:r>
            <a:r>
              <a:rPr lang="en-US" sz="4800" dirty="0">
                <a:latin typeface="Georgia" panose="02040502050405020303" pitchFamily="18" charset="0"/>
              </a:rPr>
              <a:t> : Input</a:t>
            </a:r>
          </a:p>
        </p:txBody>
      </p:sp>
      <p:sp>
        <p:nvSpPr>
          <p:cNvPr id="4" name="Rectangle 3"/>
          <p:cNvSpPr/>
          <p:nvPr/>
        </p:nvSpPr>
        <p:spPr>
          <a:xfrm>
            <a:off x="1190625" y="2719392"/>
            <a:ext cx="9772650" cy="36625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alt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v;</a:t>
            </a:r>
          </a:p>
          <a:p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alt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&gt;::iterator 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v.push_back</a:t>
            </a: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v.push_back</a:t>
            </a: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v.push_back</a:t>
            </a: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altLang="en-US" sz="2800" b="1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28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800" b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altLang="en-US" sz="28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800" b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v.begin</a:t>
            </a:r>
            <a:r>
              <a:rPr lang="en-US" altLang="en-US" sz="28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altLang="en-US" sz="2800" b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altLang="en-US" sz="28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altLang="en-US" sz="2800" b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altLang="en-US" sz="28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altLang="en-US" sz="2800" b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altLang="en-US" sz="28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alt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(*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&lt;&lt; 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06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524000" y="1195392"/>
            <a:ext cx="9144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Georgia" panose="02040502050405020303" pitchFamily="18" charset="0"/>
              </a:rPr>
              <a:t>If </a:t>
            </a:r>
            <a:r>
              <a:rPr lang="en-US" altLang="en-US" sz="2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altLang="en-US" sz="2800" dirty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en-US" altLang="en-US" sz="2800" dirty="0">
                <a:latin typeface="Georgia" panose="02040502050405020303" pitchFamily="18" charset="0"/>
              </a:rPr>
              <a:t>is an </a:t>
            </a:r>
            <a:r>
              <a:rPr lang="en-US" altLang="en-US" sz="2800" dirty="0" err="1">
                <a:solidFill>
                  <a:srgbClr val="0070C0"/>
                </a:solidFill>
                <a:latin typeface="Georgia" panose="02040502050405020303" pitchFamily="18" charset="0"/>
              </a:rPr>
              <a:t>InputIterator</a:t>
            </a:r>
            <a:r>
              <a:rPr lang="en-US" altLang="en-US" sz="2800" dirty="0">
                <a:latin typeface="Georgia" panose="02040502050405020303" pitchFamily="18" charset="0"/>
              </a:rPr>
              <a:t>, you can use: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altLang="en-US" sz="2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alt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>
                <a:latin typeface="Georgia" panose="02040502050405020303" pitchFamily="18" charset="0"/>
              </a:rPr>
              <a:t>and </a:t>
            </a:r>
            <a:r>
              <a:rPr lang="en-US" altLang="en-US" sz="2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alt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 </a:t>
            </a:r>
            <a:r>
              <a:rPr lang="en-US" altLang="en-US" sz="2800" dirty="0">
                <a:latin typeface="Georgia" panose="02040502050405020303" pitchFamily="18" charset="0"/>
              </a:rPr>
              <a:t>to increment it, i.e., advance the pointer to the next </a:t>
            </a:r>
            <a:r>
              <a:rPr lang="en-US" altLang="en-US" sz="2800" dirty="0" smtClean="0">
                <a:latin typeface="Georgia" panose="02040502050405020303" pitchFamily="18" charset="0"/>
              </a:rPr>
              <a:t>element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2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alt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800" dirty="0">
                <a:latin typeface="Georgia" panose="02040502050405020303" pitchFamily="18" charset="0"/>
              </a:rPr>
              <a:t>... to store data in the location pointed to</a:t>
            </a:r>
            <a:endParaRPr lang="en-US" altLang="en-US" sz="2800" dirty="0" smtClean="0">
              <a:latin typeface="Georgia" panose="020405020504050203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Georgia" panose="02040502050405020303" pitchFamily="18" charset="0"/>
              </a:rPr>
              <a:t>Output iterators are only for storing. If something is no more an output iterator, you can't read from it with </a:t>
            </a:r>
            <a:r>
              <a:rPr lang="en-US" alt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2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altLang="en-US" sz="2800" dirty="0">
                <a:latin typeface="Georgia" panose="02040502050405020303" pitchFamily="18" charset="0"/>
              </a:rPr>
              <a:t>, nor can you test it with </a:t>
            </a:r>
            <a:r>
              <a:rPr lang="en-US" altLang="en-US" sz="2800" b="1" dirty="0">
                <a:solidFill>
                  <a:srgbClr val="0070C0"/>
                </a:solidFill>
                <a:latin typeface="Georgia" panose="02040502050405020303" pitchFamily="18" charset="0"/>
              </a:rPr>
              <a:t>==</a:t>
            </a:r>
            <a:r>
              <a:rPr lang="en-US" altLang="en-US" sz="2800" dirty="0">
                <a:latin typeface="Georgia" panose="02040502050405020303" pitchFamily="18" charset="0"/>
              </a:rPr>
              <a:t> and </a:t>
            </a:r>
            <a:r>
              <a:rPr lang="en-US" altLang="en-US" sz="2800" b="1" dirty="0" smtClean="0">
                <a:solidFill>
                  <a:srgbClr val="0070C0"/>
                </a:solidFill>
                <a:latin typeface="Georgia" panose="02040502050405020303" pitchFamily="18" charset="0"/>
              </a:rPr>
              <a:t>!=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latin typeface="Georgia" panose="02040502050405020303" pitchFamily="18" charset="0"/>
              </a:rPr>
              <a:t>Two </a:t>
            </a:r>
            <a:r>
              <a:rPr lang="en-US" altLang="en-US" sz="2800" dirty="0">
                <a:latin typeface="Georgia" panose="02040502050405020303" pitchFamily="18" charset="0"/>
              </a:rPr>
              <a:t>very useful subclasses of </a:t>
            </a:r>
            <a:r>
              <a:rPr lang="en-US" altLang="en-US" sz="2800" i="1" dirty="0" err="1" smtClean="0">
                <a:solidFill>
                  <a:srgbClr val="0070C0"/>
                </a:solidFill>
                <a:latin typeface="Georgia" panose="02040502050405020303" pitchFamily="18" charset="0"/>
              </a:rPr>
              <a:t>OutputIterator</a:t>
            </a:r>
            <a:r>
              <a:rPr lang="en-US" altLang="en-US" sz="2800" dirty="0" smtClean="0">
                <a:latin typeface="Georgia" panose="02040502050405020303" pitchFamily="18" charset="0"/>
              </a:rPr>
              <a:t>:</a:t>
            </a:r>
            <a:endParaRPr lang="en-US" altLang="en-US" sz="2800" dirty="0">
              <a:latin typeface="Georgia" panose="02040502050405020303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70C0"/>
                </a:solidFill>
                <a:latin typeface="Georgia" panose="02040502050405020303" pitchFamily="18" charset="0"/>
              </a:rPr>
              <a:t>insert</a:t>
            </a:r>
            <a:r>
              <a:rPr lang="en-US" altLang="en-US" sz="2800" dirty="0">
                <a:latin typeface="Georgia" panose="02040502050405020303" pitchFamily="18" charset="0"/>
              </a:rPr>
              <a:t> operators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 err="1">
                <a:solidFill>
                  <a:srgbClr val="0070C0"/>
                </a:solidFill>
                <a:latin typeface="Georgia" panose="02040502050405020303" pitchFamily="18" charset="0"/>
              </a:rPr>
              <a:t>ostream</a:t>
            </a:r>
            <a:r>
              <a:rPr lang="en-US" altLang="en-US" sz="2800" dirty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en-US" altLang="en-US" sz="2800" dirty="0">
                <a:latin typeface="Georgia" panose="02040502050405020303" pitchFamily="18" charset="0"/>
              </a:rPr>
              <a:t>iterators</a:t>
            </a:r>
            <a:endParaRPr lang="en-US" altLang="en-US" sz="2800" dirty="0">
              <a:latin typeface="Georgia" panose="02040502050405020303" pitchFamily="18" charset="0"/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1504950" y="277585"/>
            <a:ext cx="9144000" cy="816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 smtClean="0">
                <a:latin typeface="Georgia" panose="02040502050405020303" pitchFamily="18" charset="0"/>
              </a:rPr>
              <a:t>Iterator Classes</a:t>
            </a:r>
            <a:r>
              <a:rPr lang="en-US" sz="4800" dirty="0">
                <a:latin typeface="Georgia" panose="02040502050405020303" pitchFamily="18" charset="0"/>
              </a:rPr>
              <a:t> : </a:t>
            </a:r>
            <a:r>
              <a:rPr lang="en-US" sz="4800" dirty="0" smtClean="0">
                <a:latin typeface="Georgia" panose="02040502050405020303" pitchFamily="18" charset="0"/>
              </a:rPr>
              <a:t>Output</a:t>
            </a:r>
            <a:endParaRPr lang="en-US" sz="4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77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524000" y="1195392"/>
            <a:ext cx="91440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Georgia" panose="02040502050405020303" pitchFamily="18" charset="0"/>
              </a:rPr>
              <a:t>Insert iterators let you "point" to some location in a container and insert elements. You do this with just dereferencing and assignment: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sz="3200" dirty="0">
              <a:latin typeface="Georgia" panose="02040502050405020303" pitchFamily="18" charset="0"/>
            </a:endParaRPr>
          </a:p>
          <a:p>
            <a:pPr algn="ctr"/>
            <a:r>
              <a:rPr lang="en-US" altLang="en-US" sz="3200" dirty="0" smtClean="0">
                <a:latin typeface="Georgia" panose="02040502050405020303" pitchFamily="18" charset="0"/>
              </a:rPr>
              <a:t>	</a:t>
            </a:r>
            <a:r>
              <a:rPr lang="en-US" altLang="en-US" sz="3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3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alt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value</a:t>
            </a:r>
            <a:r>
              <a:rPr lang="en-US" altLang="en-US" sz="3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Georgia" panose="02040502050405020303" pitchFamily="18" charset="0"/>
                <a:cs typeface="Courier New" panose="02070309020205020404" pitchFamily="49" charset="0"/>
              </a:rPr>
              <a:t>This inserts the value in the place pointed to by the iterator. If you assign again, a new value will be </a:t>
            </a:r>
            <a:r>
              <a:rPr lang="en-US" altLang="en-US" sz="3200" dirty="0" smtClean="0">
                <a:latin typeface="Georgia" panose="02040502050405020303" pitchFamily="18" charset="0"/>
                <a:cs typeface="Courier New" panose="02070309020205020404" pitchFamily="49" charset="0"/>
              </a:rPr>
              <a:t>inserted.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1504950" y="277585"/>
            <a:ext cx="9144000" cy="816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 smtClean="0">
                <a:latin typeface="Georgia" panose="02040502050405020303" pitchFamily="18" charset="0"/>
              </a:rPr>
              <a:t>Iterator Classes</a:t>
            </a:r>
            <a:r>
              <a:rPr lang="en-US" sz="4800" dirty="0">
                <a:latin typeface="Georgia" panose="02040502050405020303" pitchFamily="18" charset="0"/>
              </a:rPr>
              <a:t> : Insert </a:t>
            </a:r>
          </a:p>
        </p:txBody>
      </p:sp>
    </p:spTree>
    <p:extLst>
      <p:ext uri="{BB962C8B-B14F-4D97-AF65-F5344CB8AC3E}">
        <p14:creationId xmlns:p14="http://schemas.microsoft.com/office/powerpoint/2010/main" val="345952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524000" y="1195392"/>
            <a:ext cx="9144000" cy="442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 smtClean="0">
                <a:latin typeface="Georgia" panose="02040502050405020303" pitchFamily="18" charset="0"/>
              </a:rPr>
              <a:t>A software library for the C++ programming language that influenced many parts of the C++ Standard Library. It provides four components called algorithms, containers, functional, and </a:t>
            </a:r>
            <a:r>
              <a:rPr lang="en-US" altLang="en-US" sz="3200" dirty="0" smtClean="0">
                <a:latin typeface="Georgia" panose="02040502050405020303" pitchFamily="18" charset="0"/>
              </a:rPr>
              <a:t>iterators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 smtClean="0">
                <a:latin typeface="Georgia" panose="02040502050405020303" pitchFamily="18" charset="0"/>
              </a:rPr>
              <a:t>They </a:t>
            </a:r>
            <a:r>
              <a:rPr lang="en-US" altLang="en-US" sz="3200" dirty="0">
                <a:latin typeface="Georgia" panose="02040502050405020303" pitchFamily="18" charset="0"/>
              </a:rPr>
              <a:t>are not part of the C++ language, but were created in addition to the built-in data types. </a:t>
            </a:r>
            <a:endParaRPr lang="en-US" altLang="en-US" sz="3200" dirty="0" smtClean="0">
              <a:latin typeface="Georgia" panose="02040502050405020303" pitchFamily="18" charset="0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Georgia" panose="02040502050405020303" pitchFamily="18" charset="0"/>
              </a:rPr>
              <a:t>T</a:t>
            </a:r>
            <a:r>
              <a:rPr lang="en-US" altLang="en-US" sz="3200" dirty="0" smtClean="0">
                <a:latin typeface="Georgia" panose="02040502050405020303" pitchFamily="18" charset="0"/>
              </a:rPr>
              <a:t>he creation of Alexander </a:t>
            </a:r>
            <a:r>
              <a:rPr lang="en-US" altLang="en-US" sz="3200" dirty="0" err="1" smtClean="0">
                <a:latin typeface="Georgia" panose="02040502050405020303" pitchFamily="18" charset="0"/>
              </a:rPr>
              <a:t>Stepanov</a:t>
            </a:r>
            <a:r>
              <a:rPr lang="en-US" altLang="en-US" sz="3200" dirty="0" smtClean="0">
                <a:latin typeface="Georgia" panose="02040502050405020303" pitchFamily="18" charset="0"/>
              </a:rPr>
              <a:t> (1979 )</a:t>
            </a:r>
            <a:endParaRPr lang="en-US" altLang="en-US" sz="3200" dirty="0">
              <a:latin typeface="Georgia" panose="02040502050405020303" pitchFamily="18" charset="0"/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1524000" y="277585"/>
            <a:ext cx="9144000" cy="816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800" dirty="0">
                <a:latin typeface="Georgia" panose="02040502050405020303" pitchFamily="18" charset="0"/>
              </a:rPr>
              <a:t>STL</a:t>
            </a:r>
            <a:endParaRPr lang="en-US" sz="4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55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524000" y="1195392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back_inserter</a:t>
            </a:r>
            <a:r>
              <a:rPr lang="en-US" altLang="en-US" sz="2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&lt;container</a:t>
            </a:r>
            <a:r>
              <a:rPr lang="en-US" alt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2800" dirty="0">
                <a:latin typeface="Georgia" panose="02040502050405020303" pitchFamily="18" charset="0"/>
                <a:cs typeface="Courier New" panose="02070309020205020404" pitchFamily="49" charset="0"/>
              </a:rPr>
              <a:t> returns an </a:t>
            </a:r>
            <a:r>
              <a:rPr lang="en-US" altLang="en-US" sz="2800" i="1" dirty="0" err="1">
                <a:solidFill>
                  <a:srgbClr val="0070C0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OutputIterator</a:t>
            </a:r>
            <a:r>
              <a:rPr lang="en-US" altLang="en-US" sz="2800" dirty="0">
                <a:solidFill>
                  <a:srgbClr val="0070C0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2800" dirty="0">
                <a:latin typeface="Georgia" panose="02040502050405020303" pitchFamily="18" charset="0"/>
                <a:cs typeface="Courier New" panose="02070309020205020404" pitchFamily="49" charset="0"/>
              </a:rPr>
              <a:t>pointing to the </a:t>
            </a:r>
            <a:r>
              <a:rPr lang="en-US" altLang="en-US" sz="2800" dirty="0">
                <a:solidFill>
                  <a:srgbClr val="0070C0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end</a:t>
            </a:r>
            <a:r>
              <a:rPr lang="en-US" altLang="en-US" sz="2800" dirty="0">
                <a:latin typeface="Georgia" panose="02040502050405020303" pitchFamily="18" charset="0"/>
                <a:cs typeface="Courier New" panose="02070309020205020404" pitchFamily="49" charset="0"/>
              </a:rPr>
              <a:t> of the </a:t>
            </a:r>
            <a:r>
              <a:rPr lang="en-US" altLang="en-US" sz="2800" dirty="0" smtClean="0">
                <a:latin typeface="Georgia" panose="02040502050405020303" pitchFamily="18" charset="0"/>
                <a:cs typeface="Courier New" panose="02070309020205020404" pitchFamily="49" charset="0"/>
              </a:rPr>
              <a:t>container: 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latin typeface="Georgia" panose="02040502050405020303" pitchFamily="18" charset="0"/>
                <a:cs typeface="Courier New" panose="02070309020205020404" pitchFamily="49" charset="0"/>
              </a:rPr>
              <a:t>using </a:t>
            </a:r>
            <a:r>
              <a:rPr lang="en-US" altLang="en-US" sz="2800" dirty="0">
                <a:latin typeface="Georgia" panose="02040502050405020303" pitchFamily="18" charset="0"/>
                <a:cs typeface="Courier New" panose="02070309020205020404" pitchFamily="49" charset="0"/>
              </a:rPr>
              <a:t>the container's </a:t>
            </a:r>
            <a:r>
              <a:rPr lang="en-US" altLang="en-US" sz="2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alt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2800" dirty="0">
                <a:latin typeface="Georgia" panose="02040502050405020303" pitchFamily="18" charset="0"/>
                <a:cs typeface="Courier New" panose="02070309020205020404" pitchFamily="49" charset="0"/>
              </a:rPr>
              <a:t>operation.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front_inserter</a:t>
            </a:r>
            <a:r>
              <a:rPr lang="en-US" alt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&lt;container&gt; </a:t>
            </a:r>
            <a:r>
              <a:rPr lang="en-US" altLang="en-US" sz="2800" dirty="0">
                <a:latin typeface="Georgia" panose="02040502050405020303" pitchFamily="18" charset="0"/>
                <a:cs typeface="Courier New" panose="02070309020205020404" pitchFamily="49" charset="0"/>
              </a:rPr>
              <a:t>returns an </a:t>
            </a:r>
            <a:r>
              <a:rPr lang="en-US" altLang="en-US" sz="2800" i="1" dirty="0" err="1">
                <a:solidFill>
                  <a:srgbClr val="0070C0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OutputIterator</a:t>
            </a:r>
            <a:r>
              <a:rPr lang="en-US" altLang="en-US" sz="2800" dirty="0">
                <a:latin typeface="Georgia" panose="02040502050405020303" pitchFamily="18" charset="0"/>
                <a:cs typeface="Courier New" panose="02070309020205020404" pitchFamily="49" charset="0"/>
              </a:rPr>
              <a:t> pointing to the front of the </a:t>
            </a:r>
            <a:r>
              <a:rPr lang="en-US" altLang="en-US" sz="2800" dirty="0" smtClean="0">
                <a:latin typeface="Georgia" panose="02040502050405020303" pitchFamily="18" charset="0"/>
                <a:cs typeface="Courier New" panose="02070309020205020404" pitchFamily="49" charset="0"/>
              </a:rPr>
              <a:t>container: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latin typeface="Georgia" panose="02040502050405020303" pitchFamily="18" charset="0"/>
                <a:cs typeface="Courier New" panose="02070309020205020404" pitchFamily="49" charset="0"/>
              </a:rPr>
              <a:t>using </a:t>
            </a:r>
            <a:r>
              <a:rPr lang="en-US" altLang="en-US" sz="2800" dirty="0">
                <a:latin typeface="Georgia" panose="02040502050405020303" pitchFamily="18" charset="0"/>
                <a:cs typeface="Courier New" panose="02070309020205020404" pitchFamily="49" charset="0"/>
              </a:rPr>
              <a:t>the container's </a:t>
            </a:r>
            <a:r>
              <a:rPr lang="en-US" altLang="en-US" sz="2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push_front</a:t>
            </a:r>
            <a:r>
              <a:rPr lang="en-US" alt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2800" dirty="0">
                <a:latin typeface="Georgia" panose="02040502050405020303" pitchFamily="18" charset="0"/>
                <a:cs typeface="Courier New" panose="02070309020205020404" pitchFamily="49" charset="0"/>
              </a:rPr>
              <a:t>operation.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inserter&lt;container, iterator&gt; </a:t>
            </a:r>
            <a:r>
              <a:rPr lang="en-US" altLang="en-US" sz="2800" dirty="0">
                <a:latin typeface="Georgia" panose="02040502050405020303" pitchFamily="18" charset="0"/>
                <a:cs typeface="Courier New" panose="02070309020205020404" pitchFamily="49" charset="0"/>
              </a:rPr>
              <a:t>returns an </a:t>
            </a:r>
            <a:r>
              <a:rPr lang="en-US" altLang="en-US" sz="2800" i="1" dirty="0" err="1">
                <a:solidFill>
                  <a:srgbClr val="0070C0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OutputIterator</a:t>
            </a:r>
            <a:r>
              <a:rPr lang="en-US" altLang="en-US" sz="2800" dirty="0">
                <a:solidFill>
                  <a:srgbClr val="0070C0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2800" dirty="0">
                <a:latin typeface="Georgia" panose="02040502050405020303" pitchFamily="18" charset="0"/>
                <a:cs typeface="Courier New" panose="02070309020205020404" pitchFamily="49" charset="0"/>
              </a:rPr>
              <a:t>pointing to the location pointed to by iterator of the </a:t>
            </a:r>
            <a:r>
              <a:rPr lang="en-US" altLang="en-US" sz="2800" dirty="0" smtClean="0">
                <a:latin typeface="Georgia" panose="02040502050405020303" pitchFamily="18" charset="0"/>
                <a:cs typeface="Courier New" panose="02070309020205020404" pitchFamily="49" charset="0"/>
              </a:rPr>
              <a:t>container: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latin typeface="Georgia" panose="02040502050405020303" pitchFamily="18" charset="0"/>
                <a:cs typeface="Courier New" panose="02070309020205020404" pitchFamily="49" charset="0"/>
              </a:rPr>
              <a:t>using </a:t>
            </a:r>
            <a:r>
              <a:rPr lang="en-US" altLang="en-US" sz="2800" dirty="0">
                <a:latin typeface="Georgia" panose="02040502050405020303" pitchFamily="18" charset="0"/>
                <a:cs typeface="Courier New" panose="02070309020205020404" pitchFamily="49" charset="0"/>
              </a:rPr>
              <a:t>the container's </a:t>
            </a:r>
            <a:r>
              <a:rPr lang="en-US" alt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insert() </a:t>
            </a:r>
            <a:r>
              <a:rPr lang="en-US" altLang="en-US" sz="2800" dirty="0">
                <a:latin typeface="Georgia" panose="02040502050405020303" pitchFamily="18" charset="0"/>
                <a:cs typeface="Courier New" panose="02070309020205020404" pitchFamily="49" charset="0"/>
              </a:rPr>
              <a:t>operation</a:t>
            </a:r>
            <a:endParaRPr lang="en-US" altLang="en-US" sz="2800" dirty="0">
              <a:latin typeface="Georgia" panose="02040502050405020303" pitchFamily="18" charset="0"/>
              <a:cs typeface="Courier New" panose="02070309020205020404" pitchFamily="49" charset="0"/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1504950" y="277585"/>
            <a:ext cx="9144000" cy="816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 smtClean="0">
                <a:latin typeface="Georgia" panose="02040502050405020303" pitchFamily="18" charset="0"/>
              </a:rPr>
              <a:t>Iterator Classes</a:t>
            </a:r>
            <a:r>
              <a:rPr lang="en-US" sz="4800" dirty="0">
                <a:latin typeface="Georgia" panose="02040502050405020303" pitchFamily="18" charset="0"/>
              </a:rPr>
              <a:t> : Insert </a:t>
            </a:r>
          </a:p>
        </p:txBody>
      </p:sp>
    </p:spTree>
    <p:extLst>
      <p:ext uri="{BB962C8B-B14F-4D97-AF65-F5344CB8AC3E}">
        <p14:creationId xmlns:p14="http://schemas.microsoft.com/office/powerpoint/2010/main" val="411886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 txBox="1">
            <a:spLocks/>
          </p:cNvSpPr>
          <p:nvPr/>
        </p:nvSpPr>
        <p:spPr>
          <a:xfrm>
            <a:off x="1504950" y="201385"/>
            <a:ext cx="9144000" cy="816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 smtClean="0">
                <a:latin typeface="Georgia" panose="02040502050405020303" pitchFamily="18" charset="0"/>
              </a:rPr>
              <a:t>Iterator Classes</a:t>
            </a:r>
            <a:endParaRPr lang="en-US" sz="4800" dirty="0">
              <a:latin typeface="Georgia" panose="02040502050405020303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64080"/>
              </p:ext>
            </p:extLst>
          </p:nvPr>
        </p:nvGraphicFramePr>
        <p:xfrm>
          <a:off x="1504950" y="1170687"/>
          <a:ext cx="9144000" cy="5543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7650"/>
                <a:gridCol w="50863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Georgia" panose="02040502050405020303" pitchFamily="18" charset="0"/>
                        </a:rPr>
                        <a:t>Iterator form	</a:t>
                      </a:r>
                      <a:endParaRPr lang="en-US" sz="28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i="0" kern="1200" dirty="0" smtClean="0">
                          <a:solidFill>
                            <a:schemeClr val="lt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Produced by</a:t>
                      </a:r>
                      <a:endParaRPr lang="en-US" sz="28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input iterator</a:t>
                      </a:r>
                      <a:endParaRPr lang="en-US" sz="28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istream_iterator</a:t>
                      </a:r>
                      <a:endParaRPr lang="en-US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output iterator</a:t>
                      </a:r>
                      <a:endParaRPr lang="en-US" sz="28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ostream_iterator</a:t>
                      </a:r>
                      <a:endParaRPr lang="en-US" sz="2800" b="0" i="0" kern="1200" dirty="0" smtClean="0">
                        <a:solidFill>
                          <a:schemeClr val="dk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inserter()</a:t>
                      </a:r>
                    </a:p>
                    <a:p>
                      <a:r>
                        <a:rPr lang="en-US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front_inserter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back_inserter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US" sz="2800" b="0" i="0" kern="1200" dirty="0">
                        <a:solidFill>
                          <a:schemeClr val="dk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  <a:latin typeface="Georgia" panose="02040502050405020303" pitchFamily="18" charset="0"/>
                        </a:rPr>
                        <a:t>bidirectional iterator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r>
                        <a:rPr lang="en-US" sz="2800" i="1" dirty="0" smtClean="0">
                          <a:effectLst/>
                          <a:latin typeface="Georgia" panose="02040502050405020303" pitchFamily="18" charset="0"/>
                        </a:rPr>
                        <a:t>list</a:t>
                      </a:r>
                    </a:p>
                    <a:p>
                      <a:r>
                        <a:rPr lang="en-US" sz="2800" i="1" dirty="0" smtClean="0">
                          <a:effectLst/>
                          <a:latin typeface="Georgia" panose="02040502050405020303" pitchFamily="18" charset="0"/>
                        </a:rPr>
                        <a:t>set</a:t>
                      </a:r>
                      <a:r>
                        <a:rPr lang="en-US" sz="2800" dirty="0" smtClean="0">
                          <a:effectLst/>
                          <a:latin typeface="Georgia" panose="02040502050405020303" pitchFamily="18" charset="0"/>
                        </a:rPr>
                        <a:t> and </a:t>
                      </a:r>
                      <a:r>
                        <a:rPr lang="en-US" sz="2800" i="1" dirty="0" err="1" smtClean="0">
                          <a:effectLst/>
                          <a:latin typeface="Georgia" panose="02040502050405020303" pitchFamily="18" charset="0"/>
                        </a:rPr>
                        <a:t>multiset</a:t>
                      </a:r>
                      <a:endParaRPr lang="en-US" sz="2800" i="1" dirty="0" smtClean="0">
                        <a:effectLst/>
                        <a:latin typeface="Georgia" panose="02040502050405020303" pitchFamily="18" charset="0"/>
                      </a:endParaRPr>
                    </a:p>
                    <a:p>
                      <a:r>
                        <a:rPr lang="en-US" sz="2800" i="1" dirty="0" smtClean="0">
                          <a:effectLst/>
                          <a:latin typeface="Georgia" panose="02040502050405020303" pitchFamily="18" charset="0"/>
                        </a:rPr>
                        <a:t>map</a:t>
                      </a:r>
                      <a:r>
                        <a:rPr lang="en-US" sz="2800" dirty="0" smtClean="0">
                          <a:effectLst/>
                          <a:latin typeface="Georgia" panose="02040502050405020303" pitchFamily="18" charset="0"/>
                        </a:rPr>
                        <a:t> and </a:t>
                      </a:r>
                      <a:r>
                        <a:rPr lang="en-US" sz="2800" i="1" dirty="0" err="1" smtClean="0">
                          <a:effectLst/>
                          <a:latin typeface="Georgia" panose="02040502050405020303" pitchFamily="18" charset="0"/>
                        </a:rPr>
                        <a:t>multimap</a:t>
                      </a:r>
                      <a:endParaRPr lang="en-US" sz="2800" i="1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28575" marR="28575" marT="28575" marB="2857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Georgia" panose="02040502050405020303" pitchFamily="18" charset="0"/>
                        </a:rPr>
                        <a:t>random access iterator</a:t>
                      </a:r>
                      <a:endParaRPr lang="en-US" sz="28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Georgia" panose="02040502050405020303" pitchFamily="18" charset="0"/>
                        </a:rPr>
                        <a:t>ordinary pointers</a:t>
                      </a:r>
                    </a:p>
                    <a:p>
                      <a:r>
                        <a:rPr lang="en-US" sz="2800" i="1" dirty="0" smtClean="0">
                          <a:latin typeface="Georgia" panose="02040502050405020303" pitchFamily="18" charset="0"/>
                        </a:rPr>
                        <a:t>vector</a:t>
                      </a:r>
                    </a:p>
                    <a:p>
                      <a:r>
                        <a:rPr lang="en-US" sz="2800" i="1" dirty="0" err="1" smtClean="0">
                          <a:latin typeface="Georgia" panose="02040502050405020303" pitchFamily="18" charset="0"/>
                        </a:rPr>
                        <a:t>deque</a:t>
                      </a:r>
                      <a:endParaRPr lang="en-US" sz="2800" i="1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7535469" y="6534834"/>
            <a:ext cx="46565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stdcxx.apache.org/doc/stdlibug/2-2.html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78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524000" y="1195392"/>
            <a:ext cx="9144000" cy="388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Georgia" panose="02040502050405020303" pitchFamily="18" charset="0"/>
              </a:rPr>
              <a:t>The first step using vector is to include the appropriate header: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en-US" sz="3200" dirty="0">
              <a:latin typeface="Georgia" panose="02040502050405020303" pitchFamily="18" charset="0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 smtClean="0">
                <a:latin typeface="Georgia" panose="02040502050405020303" pitchFamily="18" charset="0"/>
              </a:rPr>
              <a:t>Vectors </a:t>
            </a:r>
            <a:r>
              <a:rPr lang="en-US" altLang="en-US" sz="3200" dirty="0">
                <a:latin typeface="Georgia" panose="02040502050405020303" pitchFamily="18" charset="0"/>
              </a:rPr>
              <a:t>are declared with the following syntax</a:t>
            </a:r>
            <a:r>
              <a:rPr lang="en-US" altLang="en-US" sz="3200" dirty="0" smtClean="0">
                <a:latin typeface="Georgia" panose="02040502050405020303" pitchFamily="18" charset="0"/>
              </a:rPr>
              <a:t>:</a:t>
            </a:r>
            <a:endParaRPr lang="en-US" altLang="en-US" sz="3200" dirty="0">
              <a:latin typeface="Georgia" panose="02040502050405020303" pitchFamily="18" charset="0"/>
            </a:endParaRPr>
          </a:p>
          <a:p>
            <a:pPr>
              <a:lnSpc>
                <a:spcPct val="110000"/>
              </a:lnSpc>
            </a:pPr>
            <a:endParaRPr lang="en-US" altLang="en-US" sz="3200" dirty="0">
              <a:latin typeface="Georgia" panose="02040502050405020303" pitchFamily="18" charset="0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 smtClean="0">
                <a:latin typeface="Georgia" panose="02040502050405020303" pitchFamily="18" charset="0"/>
              </a:rPr>
              <a:t>The </a:t>
            </a:r>
            <a:r>
              <a:rPr lang="en-US" altLang="en-US" sz="3200" dirty="0">
                <a:latin typeface="Georgia" panose="02040502050405020303" pitchFamily="18" charset="0"/>
              </a:rPr>
              <a:t>number of elements is optional. You could declare it like this</a:t>
            </a:r>
            <a:r>
              <a:rPr lang="en-US" altLang="en-US" sz="3200" dirty="0" smtClean="0">
                <a:latin typeface="Georgia" panose="02040502050405020303" pitchFamily="18" charset="0"/>
              </a:rPr>
              <a:t>:</a:t>
            </a:r>
            <a:endParaRPr lang="en-US" altLang="en-US" sz="3200" dirty="0">
              <a:latin typeface="Georgia" panose="02040502050405020303" pitchFamily="18" charset="0"/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1504950" y="277585"/>
            <a:ext cx="9144000" cy="816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>
                <a:latin typeface="Georgia" panose="02040502050405020303" pitchFamily="18" charset="0"/>
              </a:rPr>
              <a:t>vector 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86897" y="3483389"/>
            <a:ext cx="9780106" cy="4924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vector&lt;type&gt; </a:t>
            </a:r>
            <a:r>
              <a:rPr lang="en-US" alt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variable_name</a:t>
            </a:r>
            <a:r>
              <a:rPr lang="en-US" alt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number_of_elements</a:t>
            </a:r>
            <a:r>
              <a:rPr lang="en-US" alt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897" y="5062269"/>
            <a:ext cx="9780106" cy="4924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vector&lt;type&gt; </a:t>
            </a:r>
            <a:r>
              <a:rPr lang="en-US" alt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variable_name</a:t>
            </a:r>
            <a:r>
              <a:rPr lang="en-US" alt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05947" y="2315362"/>
            <a:ext cx="9780106" cy="4924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05947" y="5751742"/>
            <a:ext cx="9780106" cy="892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::vector&lt;</a:t>
            </a:r>
            <a:r>
              <a:rPr lang="en-US" alt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v;    </a:t>
            </a:r>
            <a:endParaRPr lang="en-US" altLang="en-US" sz="2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alt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declares a vector of integers</a:t>
            </a:r>
          </a:p>
        </p:txBody>
      </p:sp>
    </p:spTree>
    <p:extLst>
      <p:ext uri="{BB962C8B-B14F-4D97-AF65-F5344CB8AC3E}">
        <p14:creationId xmlns:p14="http://schemas.microsoft.com/office/powerpoint/2010/main" val="234120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 txBox="1">
            <a:spLocks/>
          </p:cNvSpPr>
          <p:nvPr/>
        </p:nvSpPr>
        <p:spPr>
          <a:xfrm>
            <a:off x="1504950" y="277585"/>
            <a:ext cx="9144000" cy="816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>
                <a:latin typeface="Georgia" panose="02040502050405020303" pitchFamily="18" charset="0"/>
              </a:rPr>
              <a:t>vector 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04950" y="4063260"/>
            <a:ext cx="9163050" cy="892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::vector&lt;</a:t>
            </a:r>
            <a:r>
              <a:rPr lang="en-US" alt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v{1, 2, 3, 4, 5};</a:t>
            </a:r>
          </a:p>
          <a:p>
            <a:endParaRPr lang="en-US" alt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4950" y="1332142"/>
            <a:ext cx="9163050" cy="24929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::vector&lt;</a:t>
            </a:r>
            <a:r>
              <a:rPr lang="en-US" alt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v;</a:t>
            </a:r>
          </a:p>
          <a:p>
            <a:endParaRPr lang="en-US" alt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alt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alt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v.push_back</a:t>
            </a:r>
            <a:r>
              <a:rPr lang="en-US" alt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04950" y="511774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dirty="0">
                <a:latin typeface="Georgia" panose="02040502050405020303" pitchFamily="18" charset="0"/>
                <a:cs typeface="Courier New" panose="02070309020205020404" pitchFamily="49" charset="0"/>
              </a:rPr>
              <a:t>The objects in the initializer list become </a:t>
            </a:r>
            <a:r>
              <a:rPr lang="en-US" altLang="en-US" sz="2800" dirty="0" smtClean="0">
                <a:latin typeface="Georgia" panose="02040502050405020303" pitchFamily="18" charset="0"/>
                <a:cs typeface="Courier New" panose="02070309020205020404" pitchFamily="49" charset="0"/>
              </a:rPr>
              <a:t>the </a:t>
            </a:r>
            <a:r>
              <a:rPr lang="en-US" altLang="en-US" sz="2800" dirty="0">
                <a:latin typeface="Georgia" panose="02040502050405020303" pitchFamily="18" charset="0"/>
                <a:cs typeface="Courier New" panose="02070309020205020404" pitchFamily="49" charset="0"/>
              </a:rPr>
              <a:t>vector's elements, and the size of the </a:t>
            </a:r>
            <a:r>
              <a:rPr lang="en-US" altLang="en-US" sz="2800" dirty="0" smtClean="0">
                <a:latin typeface="Georgia" panose="02040502050405020303" pitchFamily="18" charset="0"/>
                <a:cs typeface="Courier New" panose="02070309020205020404" pitchFamily="49" charset="0"/>
              </a:rPr>
              <a:t>vector </a:t>
            </a:r>
            <a:r>
              <a:rPr lang="en-US" altLang="en-US" sz="2800" dirty="0">
                <a:latin typeface="Georgia" panose="02040502050405020303" pitchFamily="18" charset="0"/>
                <a:cs typeface="Courier New" panose="02070309020205020404" pitchFamily="49" charset="0"/>
              </a:rPr>
              <a:t>is the number of objects in the </a:t>
            </a:r>
            <a:r>
              <a:rPr lang="en-US" altLang="en-US" sz="2800" dirty="0" smtClean="0">
                <a:latin typeface="Georgia" panose="02040502050405020303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2800" dirty="0">
                <a:latin typeface="Georgia" panose="02040502050405020303" pitchFamily="18" charset="0"/>
                <a:cs typeface="Courier New" panose="02070309020205020404" pitchFamily="49" charset="0"/>
              </a:rPr>
              <a:t>initializer list</a:t>
            </a:r>
            <a:endParaRPr lang="en-US" sz="2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74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 txBox="1">
            <a:spLocks/>
          </p:cNvSpPr>
          <p:nvPr/>
        </p:nvSpPr>
        <p:spPr>
          <a:xfrm>
            <a:off x="1504950" y="277585"/>
            <a:ext cx="9144000" cy="816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>
                <a:latin typeface="Georgia" panose="02040502050405020303" pitchFamily="18" charset="0"/>
              </a:rPr>
              <a:t>vector 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04950" y="2205876"/>
            <a:ext cx="9163050" cy="4924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::vector&lt;</a:t>
            </a:r>
            <a:r>
              <a:rPr lang="en-US" alt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v(10, 100</a:t>
            </a:r>
            <a:r>
              <a:rPr lang="en-US" alt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85900" y="4691910"/>
            <a:ext cx="9163050" cy="20928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alt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alt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 i = 0; i &lt; 10; i++)</a:t>
            </a:r>
          </a:p>
          <a:p>
            <a:r>
              <a:rPr lang="nn-NO" alt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nn-NO" alt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v[i] += 10;</a:t>
            </a:r>
          </a:p>
          <a:p>
            <a:r>
              <a:rPr lang="nn-NO" alt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std::cout &lt;&lt; v[i] &lt;&lt; std::endl;</a:t>
            </a:r>
          </a:p>
          <a:p>
            <a:r>
              <a:rPr lang="nn-NO" alt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4950" y="1124475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dirty="0" smtClean="0">
                <a:latin typeface="Georgia" panose="02040502050405020303" pitchFamily="18" charset="0"/>
                <a:cs typeface="Courier New" panose="02070309020205020404" pitchFamily="49" charset="0"/>
              </a:rPr>
              <a:t>Statement below creates </a:t>
            </a:r>
            <a:r>
              <a:rPr lang="en-US" altLang="en-US" sz="2800" dirty="0">
                <a:latin typeface="Georgia" panose="02040502050405020303" pitchFamily="18" charset="0"/>
                <a:cs typeface="Courier New" panose="02070309020205020404" pitchFamily="49" charset="0"/>
              </a:rPr>
              <a:t>a vector containing 10 elements </a:t>
            </a:r>
          </a:p>
          <a:p>
            <a:r>
              <a:rPr lang="en-US" altLang="en-US" sz="2800" dirty="0" smtClean="0">
                <a:latin typeface="Georgia" panose="02040502050405020303" pitchFamily="18" charset="0"/>
                <a:cs typeface="Courier New" panose="02070309020205020404" pitchFamily="49" charset="0"/>
              </a:rPr>
              <a:t>that </a:t>
            </a:r>
            <a:r>
              <a:rPr lang="en-US" altLang="en-US" sz="2800" dirty="0">
                <a:latin typeface="Georgia" panose="02040502050405020303" pitchFamily="18" charset="0"/>
                <a:cs typeface="Courier New" panose="02070309020205020404" pitchFamily="49" charset="0"/>
              </a:rPr>
              <a:t>all have the value 100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04950" y="2770578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dirty="0">
                <a:latin typeface="Georgia" panose="02040502050405020303" pitchFamily="18" charset="0"/>
                <a:cs typeface="Courier New" panose="02070309020205020404" pitchFamily="49" charset="0"/>
              </a:rPr>
              <a:t>Individual elements are accessible using the </a:t>
            </a:r>
            <a:r>
              <a:rPr lang="en-US" altLang="en-US" sz="2800" dirty="0" smtClean="0">
                <a:latin typeface="Georgia" panose="02040502050405020303" pitchFamily="18" charset="0"/>
                <a:cs typeface="Courier New" panose="02070309020205020404" pitchFamily="49" charset="0"/>
              </a:rPr>
              <a:t>same </a:t>
            </a:r>
            <a:r>
              <a:rPr lang="en-US" altLang="en-US" sz="2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alt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altLang="en-US" sz="2800" dirty="0">
                <a:latin typeface="Georgia" panose="02040502050405020303" pitchFamily="18" charset="0"/>
                <a:cs typeface="Courier New" panose="02070309020205020404" pitchFamily="49" charset="0"/>
              </a:rPr>
              <a:t>(</a:t>
            </a:r>
            <a:r>
              <a:rPr lang="en-US" altLang="en-US" sz="2800" i="1" dirty="0">
                <a:solidFill>
                  <a:srgbClr val="0070C0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indexing</a:t>
            </a:r>
            <a:r>
              <a:rPr lang="en-US" altLang="en-US" sz="2800" dirty="0">
                <a:latin typeface="Georgia" panose="02040502050405020303" pitchFamily="18" charset="0"/>
                <a:cs typeface="Courier New" panose="02070309020205020404" pitchFamily="49" charset="0"/>
              </a:rPr>
              <a:t>) operator that </a:t>
            </a:r>
            <a:r>
              <a:rPr lang="en-US" altLang="en-US" sz="2800" dirty="0" smtClean="0">
                <a:latin typeface="Georgia" panose="02040502050405020303" pitchFamily="18" charset="0"/>
                <a:cs typeface="Courier New" panose="02070309020205020404" pitchFamily="49" charset="0"/>
              </a:rPr>
              <a:t>when </a:t>
            </a:r>
            <a:r>
              <a:rPr lang="en-US" altLang="en-US" sz="2800" dirty="0">
                <a:latin typeface="Georgia" panose="02040502050405020303" pitchFamily="18" charset="0"/>
                <a:cs typeface="Courier New" panose="02070309020205020404" pitchFamily="49" charset="0"/>
              </a:rPr>
              <a:t>accessing elements of an array. This operator has been overloaded to do the appropriate thing on a vector </a:t>
            </a:r>
            <a:r>
              <a:rPr lang="en-US" altLang="en-US" sz="2800" dirty="0" smtClean="0">
                <a:latin typeface="Georgia" panose="02040502050405020303" pitchFamily="18" charset="0"/>
                <a:cs typeface="Courier New" panose="02070309020205020404" pitchFamily="49" charset="0"/>
              </a:rPr>
              <a:t>and is </a:t>
            </a:r>
            <a:r>
              <a:rPr lang="en-US" altLang="en-US" sz="2800" dirty="0">
                <a:solidFill>
                  <a:srgbClr val="FF0000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not</a:t>
            </a:r>
            <a:r>
              <a:rPr lang="en-US" altLang="en-US" sz="2800" dirty="0">
                <a:latin typeface="Georgia" panose="02040502050405020303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2800" i="1" dirty="0">
                <a:solidFill>
                  <a:srgbClr val="0070C0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bounds-checked</a:t>
            </a:r>
          </a:p>
        </p:txBody>
      </p:sp>
    </p:spTree>
    <p:extLst>
      <p:ext uri="{BB962C8B-B14F-4D97-AF65-F5344CB8AC3E}">
        <p14:creationId xmlns:p14="http://schemas.microsoft.com/office/powerpoint/2010/main" val="363127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524000" y="1195392"/>
            <a:ext cx="9144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latin typeface="Georgia" panose="02040502050405020303" pitchFamily="18" charset="0"/>
              </a:rPr>
              <a:t>Throws </a:t>
            </a:r>
            <a:r>
              <a:rPr lang="en-US" altLang="en-US" sz="2800" dirty="0">
                <a:latin typeface="Georgia" panose="02040502050405020303" pitchFamily="18" charset="0"/>
              </a:rPr>
              <a:t>an exception when an attempt is made to access an element outside of the boundaries of the vector's size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Georgia" panose="02040502050405020303" pitchFamily="18" charset="0"/>
              </a:rPr>
              <a:t>L</a:t>
            </a:r>
            <a:r>
              <a:rPr lang="en-US" altLang="en-US" sz="2800" dirty="0" smtClean="0">
                <a:latin typeface="Georgia" panose="02040502050405020303" pitchFamily="18" charset="0"/>
              </a:rPr>
              <a:t>ike </a:t>
            </a:r>
            <a:r>
              <a:rPr lang="en-US" altLang="en-US" sz="2800" dirty="0">
                <a:latin typeface="Georgia" panose="02040502050405020303" pitchFamily="18" charset="0"/>
              </a:rPr>
              <a:t>the </a:t>
            </a:r>
            <a:r>
              <a:rPr lang="en-US" altLang="en-US" sz="2800" dirty="0">
                <a:solidFill>
                  <a:srgbClr val="0070C0"/>
                </a:solidFill>
                <a:latin typeface="Georgia" panose="02040502050405020303" pitchFamily="18" charset="0"/>
              </a:rPr>
              <a:t>[ ] </a:t>
            </a:r>
            <a:r>
              <a:rPr lang="en-US" altLang="en-US" sz="2800" dirty="0">
                <a:latin typeface="Georgia" panose="02040502050405020303" pitchFamily="18" charset="0"/>
              </a:rPr>
              <a:t>operator, </a:t>
            </a:r>
            <a:r>
              <a:rPr lang="en-US" altLang="en-US" sz="2800" dirty="0" smtClean="0">
                <a:latin typeface="Georgia" panose="02040502050405020303" pitchFamily="18" charset="0"/>
              </a:rPr>
              <a:t>include </a:t>
            </a:r>
            <a:r>
              <a:rPr lang="en-US" altLang="en-US" sz="2800" dirty="0">
                <a:latin typeface="Georgia" panose="02040502050405020303" pitchFamily="18" charset="0"/>
              </a:rPr>
              <a:t>the ability to use it to write to a </a:t>
            </a:r>
            <a:r>
              <a:rPr lang="en-US" altLang="en-US" sz="2800" dirty="0" smtClean="0">
                <a:latin typeface="Georgia" panose="02040502050405020303" pitchFamily="18" charset="0"/>
              </a:rPr>
              <a:t>cell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1504950" y="277585"/>
            <a:ext cx="9144000" cy="816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vector member function </a:t>
            </a:r>
            <a:r>
              <a:rPr lang="en-US" sz="4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sz="4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4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58397" y="3442161"/>
            <a:ext cx="8890553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atinLnBrk="1"/>
            <a:r>
              <a:rPr lang="en-US" sz="2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sz="2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latinLnBrk="1"/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atinLnBrk="1"/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v.at(</a:t>
            </a:r>
            <a:r>
              <a:rPr lang="en-US" sz="2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+= 10;</a:t>
            </a:r>
          </a:p>
          <a:p>
            <a:pPr latinLnBrk="1"/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v.at(</a:t>
            </a:r>
            <a:r>
              <a:rPr lang="en-US" sz="2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&lt;&lt; </a:t>
            </a:r>
            <a:r>
              <a:rPr lang="en-US" sz="2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atinLnBrk="1"/>
            <a:r>
              <a:rPr lang="en-US" sz="2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58397" y="5906868"/>
            <a:ext cx="889055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Georgia" panose="02040502050405020303" pitchFamily="18" charset="0"/>
              </a:rPr>
              <a:t>The 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at() </a:t>
            </a:r>
            <a:r>
              <a:rPr lang="en-US" sz="2800" dirty="0">
                <a:latin typeface="Georgia" panose="02040502050405020303" pitchFamily="18" charset="0"/>
              </a:rPr>
              <a:t>member function returns a </a:t>
            </a:r>
            <a:r>
              <a:rPr lang="en-US" sz="2800" dirty="0">
                <a:solidFill>
                  <a:srgbClr val="0070C0"/>
                </a:solidFill>
                <a:latin typeface="Georgia" panose="02040502050405020303" pitchFamily="18" charset="0"/>
              </a:rPr>
              <a:t>reference</a:t>
            </a:r>
            <a:r>
              <a:rPr lang="en-US" sz="2800" dirty="0">
                <a:latin typeface="Georgia" panose="02040502050405020303" pitchFamily="18" charset="0"/>
              </a:rPr>
              <a:t> to the cell in question</a:t>
            </a:r>
          </a:p>
        </p:txBody>
      </p:sp>
    </p:spTree>
    <p:extLst>
      <p:ext uri="{BB962C8B-B14F-4D97-AF65-F5344CB8AC3E}">
        <p14:creationId xmlns:p14="http://schemas.microsoft.com/office/powerpoint/2010/main" val="316542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524000" y="1195392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Georgia" panose="02040502050405020303" pitchFamily="18" charset="0"/>
              </a:rPr>
              <a:t>I</a:t>
            </a:r>
            <a:r>
              <a:rPr lang="en-US" altLang="en-US" sz="2800" dirty="0" smtClean="0">
                <a:latin typeface="Georgia" panose="02040502050405020303" pitchFamily="18" charset="0"/>
              </a:rPr>
              <a:t>f </a:t>
            </a:r>
            <a:r>
              <a:rPr lang="en-US" altLang="en-US" sz="2800" dirty="0">
                <a:latin typeface="Georgia" panose="02040502050405020303" pitchFamily="18" charset="0"/>
              </a:rPr>
              <a:t>the vector is </a:t>
            </a:r>
            <a:r>
              <a:rPr lang="en-US" altLang="en-US" sz="2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2800" dirty="0">
                <a:latin typeface="Georgia" panose="02040502050405020303" pitchFamily="18" charset="0"/>
              </a:rPr>
              <a:t>, you won't be able to assign into its cells</a:t>
            </a:r>
            <a:endParaRPr lang="en-US" altLang="en-US" sz="2800" dirty="0" smtClean="0">
              <a:latin typeface="Georgia" panose="02040502050405020303" pitchFamily="18" charset="0"/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1504950" y="277585"/>
            <a:ext cx="9144000" cy="816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vector member function </a:t>
            </a:r>
            <a:r>
              <a:rPr lang="en-US" sz="4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sz="4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4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04950" y="2250877"/>
            <a:ext cx="9505950" cy="41549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atinLnBrk="1"/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foo(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::vector&lt;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&gt;&amp; v)</a:t>
            </a:r>
          </a:p>
          <a:p>
            <a:pPr latinLnBrk="1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atinLnBrk="1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v.push_back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(15);  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illegal</a:t>
            </a:r>
          </a:p>
          <a:p>
            <a:pPr latinLnBrk="1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v[3] = 50;        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illegal</a:t>
            </a:r>
          </a:p>
          <a:p>
            <a:pPr latinLnBrk="1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v.at(3) = 50;     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illegal</a:t>
            </a:r>
          </a:p>
          <a:p>
            <a:pPr latinLnBrk="1"/>
            <a:endParaRPr lang="en-US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atinLnBrk="1"/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v.size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 </a:t>
            </a:r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legal</a:t>
            </a:r>
          </a:p>
          <a:p>
            <a:pPr latinLnBrk="1"/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atinLnBrk="1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v.at(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&lt;&lt;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legal</a:t>
            </a:r>
          </a:p>
          <a:p>
            <a:pPr latinLnBrk="1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latinLnBrk="1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070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524000" y="1195392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>
                <a:latin typeface="Georgia" panose="02040502050405020303" pitchFamily="18" charset="0"/>
                <a:hlinkClick r:id="rId2"/>
              </a:rPr>
              <a:t>http://www.cplusplus.com/reference/vector/vector</a:t>
            </a:r>
            <a:r>
              <a:rPr lang="en-US" altLang="en-US" sz="2800" dirty="0" smtClean="0">
                <a:latin typeface="Georgia" panose="02040502050405020303" pitchFamily="18" charset="0"/>
                <a:hlinkClick r:id="rId2"/>
              </a:rPr>
              <a:t>/</a:t>
            </a:r>
            <a:endParaRPr lang="en-US" altLang="en-US" sz="2800" dirty="0" smtClean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800" dirty="0" smtClean="0">
              <a:latin typeface="Georgia" panose="02040502050405020303" pitchFamily="18" charset="0"/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1504950" y="277585"/>
            <a:ext cx="9144000" cy="816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 smtClean="0">
                <a:latin typeface="Georgia" panose="02040502050405020303" pitchFamily="18" charset="0"/>
              </a:rPr>
              <a:t>vector</a:t>
            </a:r>
            <a:endParaRPr lang="en-US" sz="4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86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524000" y="1195392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Georgia" panose="02040502050405020303" pitchFamily="18" charset="0"/>
              </a:rPr>
              <a:t>In addition to containers, the C++ Standard Library provides a set of </a:t>
            </a:r>
            <a:r>
              <a:rPr lang="en-US" altLang="en-US" sz="3200" i="1" dirty="0">
                <a:solidFill>
                  <a:srgbClr val="0070C0"/>
                </a:solidFill>
                <a:latin typeface="Georgia" panose="02040502050405020303" pitchFamily="18" charset="0"/>
              </a:rPr>
              <a:t>generic algorithms</a:t>
            </a:r>
            <a:r>
              <a:rPr lang="en-US" altLang="en-US" sz="3200" dirty="0">
                <a:latin typeface="Georgia" panose="02040502050405020303" pitchFamily="18" charset="0"/>
              </a:rPr>
              <a:t>, which generalize commonly-occurring operations that you might like to </a:t>
            </a:r>
            <a:r>
              <a:rPr lang="en-US" altLang="en-US" sz="3200" dirty="0" smtClean="0">
                <a:latin typeface="Georgia" panose="02040502050405020303" pitchFamily="18" charset="0"/>
              </a:rPr>
              <a:t>perform:</a:t>
            </a:r>
            <a:endParaRPr lang="en-US" altLang="en-US" sz="3200" dirty="0">
              <a:latin typeface="Georgia" panose="02040502050405020303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Georgia" panose="02040502050405020303" pitchFamily="18" charset="0"/>
              </a:rPr>
              <a:t>Apply the same function to each of a range of values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Georgia" panose="02040502050405020303" pitchFamily="18" charset="0"/>
              </a:rPr>
              <a:t>Find a value in a range of values that has a </a:t>
            </a:r>
            <a:r>
              <a:rPr lang="en-US" altLang="en-US" sz="2800" dirty="0" smtClean="0">
                <a:latin typeface="Georgia" panose="02040502050405020303" pitchFamily="18" charset="0"/>
              </a:rPr>
              <a:t>particular property </a:t>
            </a:r>
            <a:r>
              <a:rPr lang="en-US" altLang="en-US" sz="2800" dirty="0">
                <a:latin typeface="Georgia" panose="02040502050405020303" pitchFamily="18" charset="0"/>
              </a:rPr>
              <a:t>(e.g., is a positive number, </a:t>
            </a:r>
            <a:r>
              <a:rPr lang="en-US" altLang="en-US" sz="2800" dirty="0" smtClean="0">
                <a:latin typeface="Georgia" panose="02040502050405020303" pitchFamily="18" charset="0"/>
              </a:rPr>
              <a:t>etc</a:t>
            </a:r>
            <a:r>
              <a:rPr lang="en-US" altLang="en-US" sz="2800" dirty="0">
                <a:latin typeface="Georgia" panose="02040502050405020303" pitchFamily="18" charset="0"/>
              </a:rPr>
              <a:t>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Georgia" panose="02040502050405020303" pitchFamily="18" charset="0"/>
              </a:rPr>
              <a:t>Remove from a range of values the ones that have a </a:t>
            </a:r>
            <a:r>
              <a:rPr lang="en-US" altLang="en-US" sz="2800" dirty="0" smtClean="0">
                <a:latin typeface="Georgia" panose="02040502050405020303" pitchFamily="18" charset="0"/>
              </a:rPr>
              <a:t>particular property</a:t>
            </a:r>
            <a:endParaRPr lang="en-US" altLang="en-US" sz="2800" dirty="0">
              <a:latin typeface="Georgia" panose="02040502050405020303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Georgia" panose="02040502050405020303" pitchFamily="18" charset="0"/>
              </a:rPr>
              <a:t>Shuffle the values in a range of values </a:t>
            </a:r>
            <a:r>
              <a:rPr lang="en-US" altLang="en-US" sz="2800" dirty="0" smtClean="0">
                <a:latin typeface="Georgia" panose="02040502050405020303" pitchFamily="18" charset="0"/>
              </a:rPr>
              <a:t>randomly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latin typeface="Georgia" panose="02040502050405020303" pitchFamily="18" charset="0"/>
              </a:rPr>
              <a:t>Sort </a:t>
            </a:r>
            <a:r>
              <a:rPr lang="en-US" altLang="en-US" sz="2800" dirty="0">
                <a:latin typeface="Georgia" panose="02040502050405020303" pitchFamily="18" charset="0"/>
              </a:rPr>
              <a:t>the values in a range of </a:t>
            </a:r>
            <a:r>
              <a:rPr lang="en-US" altLang="en-US" sz="2800" dirty="0" smtClean="0">
                <a:latin typeface="Georgia" panose="02040502050405020303" pitchFamily="18" charset="0"/>
              </a:rPr>
              <a:t>values</a:t>
            </a:r>
            <a:endParaRPr lang="en-US" altLang="en-US" sz="2800" dirty="0">
              <a:latin typeface="Georgia" panose="02040502050405020303" pitchFamily="18" charset="0"/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1524000" y="277585"/>
            <a:ext cx="9144000" cy="816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800" dirty="0">
                <a:latin typeface="Georgia" panose="02040502050405020303" pitchFamily="18" charset="0"/>
              </a:rPr>
              <a:t>Generic algorithms</a:t>
            </a:r>
            <a:endParaRPr lang="en-US" sz="4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64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5177</TotalTime>
  <Words>1310</Words>
  <Application>Microsoft Office PowerPoint</Application>
  <PresentationFormat>Widescreen</PresentationFormat>
  <Paragraphs>158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Georgia</vt:lpstr>
      <vt:lpstr>Office Theme</vt:lpstr>
      <vt:lpstr>Standard Template Library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Boston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lenaR</dc:creator>
  <cp:lastModifiedBy>lenaR</cp:lastModifiedBy>
  <cp:revision>29</cp:revision>
  <dcterms:created xsi:type="dcterms:W3CDTF">2017-02-10T04:26:14Z</dcterms:created>
  <dcterms:modified xsi:type="dcterms:W3CDTF">2017-02-17T17:36:07Z</dcterms:modified>
</cp:coreProperties>
</file>