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4" r:id="rId4"/>
    <p:sldId id="259" r:id="rId5"/>
    <p:sldId id="260" r:id="rId6"/>
    <p:sldId id="261" r:id="rId7"/>
    <p:sldId id="262" r:id="rId8"/>
    <p:sldId id="265"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6062" autoAdjust="0"/>
  </p:normalViewPr>
  <p:slideViewPr>
    <p:cSldViewPr snapToGrid="0">
      <p:cViewPr varScale="1">
        <p:scale>
          <a:sx n="52" d="100"/>
          <a:sy n="52" d="100"/>
        </p:scale>
        <p:origin x="7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B27FA-E024-4492-A676-A54A5614F423}" type="datetimeFigureOut">
              <a:rPr lang="en-US" smtClean="0"/>
              <a:t>4/2/2017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6BF59-D1D1-4DD1-A9F7-572AA845A872}" type="slidenum">
              <a:rPr lang="en-US" smtClean="0"/>
              <a:t>‹#›</a:t>
            </a:fld>
            <a:endParaRPr lang="en-US"/>
          </a:p>
        </p:txBody>
      </p:sp>
    </p:spTree>
    <p:extLst>
      <p:ext uri="{BB962C8B-B14F-4D97-AF65-F5344CB8AC3E}">
        <p14:creationId xmlns:p14="http://schemas.microsoft.com/office/powerpoint/2010/main" val="834495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a:t>
            </a:fld>
            <a:endParaRPr lang="en-US"/>
          </a:p>
        </p:txBody>
      </p:sp>
    </p:spTree>
    <p:extLst>
      <p:ext uri="{BB962C8B-B14F-4D97-AF65-F5344CB8AC3E}">
        <p14:creationId xmlns:p14="http://schemas.microsoft.com/office/powerpoint/2010/main" val="445641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10</a:t>
            </a:fld>
            <a:endParaRPr lang="en-US"/>
          </a:p>
        </p:txBody>
      </p:sp>
    </p:spTree>
    <p:extLst>
      <p:ext uri="{BB962C8B-B14F-4D97-AF65-F5344CB8AC3E}">
        <p14:creationId xmlns:p14="http://schemas.microsoft.com/office/powerpoint/2010/main" val="618216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2</a:t>
            </a:fld>
            <a:endParaRPr lang="en-US"/>
          </a:p>
        </p:txBody>
      </p:sp>
    </p:spTree>
    <p:extLst>
      <p:ext uri="{BB962C8B-B14F-4D97-AF65-F5344CB8AC3E}">
        <p14:creationId xmlns:p14="http://schemas.microsoft.com/office/powerpoint/2010/main" val="1534487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a:t>
            </a:fld>
            <a:endParaRPr lang="en-US"/>
          </a:p>
        </p:txBody>
      </p:sp>
    </p:spTree>
    <p:extLst>
      <p:ext uri="{BB962C8B-B14F-4D97-AF65-F5344CB8AC3E}">
        <p14:creationId xmlns:p14="http://schemas.microsoft.com/office/powerpoint/2010/main" val="1525357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4</a:t>
            </a:fld>
            <a:endParaRPr lang="en-US"/>
          </a:p>
        </p:txBody>
      </p:sp>
    </p:spTree>
    <p:extLst>
      <p:ext uri="{BB962C8B-B14F-4D97-AF65-F5344CB8AC3E}">
        <p14:creationId xmlns:p14="http://schemas.microsoft.com/office/powerpoint/2010/main" val="3890896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5</a:t>
            </a:fld>
            <a:endParaRPr lang="en-US"/>
          </a:p>
        </p:txBody>
      </p:sp>
    </p:spTree>
    <p:extLst>
      <p:ext uri="{BB962C8B-B14F-4D97-AF65-F5344CB8AC3E}">
        <p14:creationId xmlns:p14="http://schemas.microsoft.com/office/powerpoint/2010/main" val="3868386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6</a:t>
            </a:fld>
            <a:endParaRPr lang="en-US"/>
          </a:p>
        </p:txBody>
      </p:sp>
    </p:spTree>
    <p:extLst>
      <p:ext uri="{BB962C8B-B14F-4D97-AF65-F5344CB8AC3E}">
        <p14:creationId xmlns:p14="http://schemas.microsoft.com/office/powerpoint/2010/main" val="2226006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A component of software configuration management, version control, also known as revision control or source control, is the management of changes to documents, computer programs, large web sites, and other collections of information. Changes are usually identified by a number or letter code, termed the "revision number", "revision level", or simply "revision". For example, an initial set of files is "revision 1". When the first change is made, the resulting set is "revision 2", and so on. Each revision is associated with a timestamp and the person making the change. Revisions can be compared, restored, and with some types of files, merged.</a:t>
            </a:r>
            <a:endParaRPr lang="en-US" sz="1600" dirty="0"/>
          </a:p>
        </p:txBody>
      </p:sp>
      <p:sp>
        <p:nvSpPr>
          <p:cNvPr id="4" name="Slide Number Placeholder 3"/>
          <p:cNvSpPr>
            <a:spLocks noGrp="1"/>
          </p:cNvSpPr>
          <p:nvPr>
            <p:ph type="sldNum" sz="quarter" idx="10"/>
          </p:nvPr>
        </p:nvSpPr>
        <p:spPr/>
        <p:txBody>
          <a:bodyPr/>
          <a:lstStyle/>
          <a:p>
            <a:fld id="{4A043978-DB50-4CDB-8CEF-1F8DF493BA5D}" type="slidenum">
              <a:rPr lang="en-US" smtClean="0"/>
              <a:t>7</a:t>
            </a:fld>
            <a:endParaRPr lang="en-US"/>
          </a:p>
        </p:txBody>
      </p:sp>
    </p:spTree>
    <p:extLst>
      <p:ext uri="{BB962C8B-B14F-4D97-AF65-F5344CB8AC3E}">
        <p14:creationId xmlns:p14="http://schemas.microsoft.com/office/powerpoint/2010/main" val="2098719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anagram is a word or phrase that's formed by rearranging the letters of another word or phrase. “A decimal point” can be turned into the anagram “I'm a dot in place.” </a:t>
            </a:r>
            <a:r>
              <a:rPr lang="en-US" sz="1200" b="0" i="0" kern="1200" dirty="0" smtClean="0">
                <a:solidFill>
                  <a:schemeClr val="tx1"/>
                </a:solidFill>
                <a:effectLst/>
                <a:latin typeface="+mn-lt"/>
                <a:ea typeface="+mn-ea"/>
                <a:cs typeface="+mn-cs"/>
              </a:rPr>
              <a:t>The most entertaining anagrams are the ones where the rearranged letters make some sort of comment on the original. “Dormitory” turns into the anagram “dirty room,” and “snooze alarms” can be rearranged into “Alas! No more </a:t>
            </a:r>
            <a:r>
              <a:rPr lang="en-US" sz="1200" b="0" i="0" kern="1200" dirty="0" err="1" smtClean="0">
                <a:solidFill>
                  <a:schemeClr val="tx1"/>
                </a:solidFill>
                <a:effectLst/>
                <a:latin typeface="+mn-lt"/>
                <a:ea typeface="+mn-ea"/>
                <a:cs typeface="+mn-cs"/>
              </a:rPr>
              <a:t>Zs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8</a:t>
            </a:fld>
            <a:endParaRPr lang="en-US"/>
          </a:p>
        </p:txBody>
      </p:sp>
    </p:spTree>
    <p:extLst>
      <p:ext uri="{BB962C8B-B14F-4D97-AF65-F5344CB8AC3E}">
        <p14:creationId xmlns:p14="http://schemas.microsoft.com/office/powerpoint/2010/main" val="521348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9</a:t>
            </a:fld>
            <a:endParaRPr lang="en-US"/>
          </a:p>
        </p:txBody>
      </p:sp>
    </p:spTree>
    <p:extLst>
      <p:ext uri="{BB962C8B-B14F-4D97-AF65-F5344CB8AC3E}">
        <p14:creationId xmlns:p14="http://schemas.microsoft.com/office/powerpoint/2010/main" val="3999003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551291-539F-4EE8-9C0B-B0BD30A696FA}"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6F2FF-635C-45EE-8060-3F8C98CA218F}" type="slidenum">
              <a:rPr lang="en-US" smtClean="0"/>
              <a:t>‹#›</a:t>
            </a:fld>
            <a:endParaRPr lang="en-US"/>
          </a:p>
        </p:txBody>
      </p:sp>
    </p:spTree>
    <p:extLst>
      <p:ext uri="{BB962C8B-B14F-4D97-AF65-F5344CB8AC3E}">
        <p14:creationId xmlns:p14="http://schemas.microsoft.com/office/powerpoint/2010/main" val="1091855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551291-539F-4EE8-9C0B-B0BD30A696FA}"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6F2FF-635C-45EE-8060-3F8C98CA218F}" type="slidenum">
              <a:rPr lang="en-US" smtClean="0"/>
              <a:t>‹#›</a:t>
            </a:fld>
            <a:endParaRPr lang="en-US"/>
          </a:p>
        </p:txBody>
      </p:sp>
    </p:spTree>
    <p:extLst>
      <p:ext uri="{BB962C8B-B14F-4D97-AF65-F5344CB8AC3E}">
        <p14:creationId xmlns:p14="http://schemas.microsoft.com/office/powerpoint/2010/main" val="1253171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551291-539F-4EE8-9C0B-B0BD30A696FA}"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6F2FF-635C-45EE-8060-3F8C98CA218F}" type="slidenum">
              <a:rPr lang="en-US" smtClean="0"/>
              <a:t>‹#›</a:t>
            </a:fld>
            <a:endParaRPr lang="en-US"/>
          </a:p>
        </p:txBody>
      </p:sp>
    </p:spTree>
    <p:extLst>
      <p:ext uri="{BB962C8B-B14F-4D97-AF65-F5344CB8AC3E}">
        <p14:creationId xmlns:p14="http://schemas.microsoft.com/office/powerpoint/2010/main" val="36793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551291-539F-4EE8-9C0B-B0BD30A696FA}"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6F2FF-635C-45EE-8060-3F8C98CA218F}" type="slidenum">
              <a:rPr lang="en-US" smtClean="0"/>
              <a:t>‹#›</a:t>
            </a:fld>
            <a:endParaRPr lang="en-US"/>
          </a:p>
        </p:txBody>
      </p:sp>
    </p:spTree>
    <p:extLst>
      <p:ext uri="{BB962C8B-B14F-4D97-AF65-F5344CB8AC3E}">
        <p14:creationId xmlns:p14="http://schemas.microsoft.com/office/powerpoint/2010/main" val="3549747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551291-539F-4EE8-9C0B-B0BD30A696FA}"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6F2FF-635C-45EE-8060-3F8C98CA218F}" type="slidenum">
              <a:rPr lang="en-US" smtClean="0"/>
              <a:t>‹#›</a:t>
            </a:fld>
            <a:endParaRPr lang="en-US"/>
          </a:p>
        </p:txBody>
      </p:sp>
    </p:spTree>
    <p:extLst>
      <p:ext uri="{BB962C8B-B14F-4D97-AF65-F5344CB8AC3E}">
        <p14:creationId xmlns:p14="http://schemas.microsoft.com/office/powerpoint/2010/main" val="4093892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551291-539F-4EE8-9C0B-B0BD30A696FA}"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6F2FF-635C-45EE-8060-3F8C98CA218F}" type="slidenum">
              <a:rPr lang="en-US" smtClean="0"/>
              <a:t>‹#›</a:t>
            </a:fld>
            <a:endParaRPr lang="en-US"/>
          </a:p>
        </p:txBody>
      </p:sp>
    </p:spTree>
    <p:extLst>
      <p:ext uri="{BB962C8B-B14F-4D97-AF65-F5344CB8AC3E}">
        <p14:creationId xmlns:p14="http://schemas.microsoft.com/office/powerpoint/2010/main" val="197355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551291-539F-4EE8-9C0B-B0BD30A696FA}" type="datetimeFigureOut">
              <a:rPr lang="en-US" smtClean="0"/>
              <a:t>4/2/2017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C6F2FF-635C-45EE-8060-3F8C98CA218F}" type="slidenum">
              <a:rPr lang="en-US" smtClean="0"/>
              <a:t>‹#›</a:t>
            </a:fld>
            <a:endParaRPr lang="en-US"/>
          </a:p>
        </p:txBody>
      </p:sp>
    </p:spTree>
    <p:extLst>
      <p:ext uri="{BB962C8B-B14F-4D97-AF65-F5344CB8AC3E}">
        <p14:creationId xmlns:p14="http://schemas.microsoft.com/office/powerpoint/2010/main" val="4085931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551291-539F-4EE8-9C0B-B0BD30A696FA}" type="datetimeFigureOut">
              <a:rPr lang="en-US" smtClean="0"/>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C6F2FF-635C-45EE-8060-3F8C98CA218F}" type="slidenum">
              <a:rPr lang="en-US" smtClean="0"/>
              <a:t>‹#›</a:t>
            </a:fld>
            <a:endParaRPr lang="en-US"/>
          </a:p>
        </p:txBody>
      </p:sp>
    </p:spTree>
    <p:extLst>
      <p:ext uri="{BB962C8B-B14F-4D97-AF65-F5344CB8AC3E}">
        <p14:creationId xmlns:p14="http://schemas.microsoft.com/office/powerpoint/2010/main" val="304764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51291-539F-4EE8-9C0B-B0BD30A696FA}" type="datetimeFigureOut">
              <a:rPr lang="en-US" smtClean="0"/>
              <a:t>4/2/2017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C6F2FF-635C-45EE-8060-3F8C98CA218F}" type="slidenum">
              <a:rPr lang="en-US" smtClean="0"/>
              <a:t>‹#›</a:t>
            </a:fld>
            <a:endParaRPr lang="en-US"/>
          </a:p>
        </p:txBody>
      </p:sp>
    </p:spTree>
    <p:extLst>
      <p:ext uri="{BB962C8B-B14F-4D97-AF65-F5344CB8AC3E}">
        <p14:creationId xmlns:p14="http://schemas.microsoft.com/office/powerpoint/2010/main" val="186209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551291-539F-4EE8-9C0B-B0BD30A696FA}"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6F2FF-635C-45EE-8060-3F8C98CA218F}" type="slidenum">
              <a:rPr lang="en-US" smtClean="0"/>
              <a:t>‹#›</a:t>
            </a:fld>
            <a:endParaRPr lang="en-US"/>
          </a:p>
        </p:txBody>
      </p:sp>
    </p:spTree>
    <p:extLst>
      <p:ext uri="{BB962C8B-B14F-4D97-AF65-F5344CB8AC3E}">
        <p14:creationId xmlns:p14="http://schemas.microsoft.com/office/powerpoint/2010/main" val="390535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551291-539F-4EE8-9C0B-B0BD30A696FA}"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6F2FF-635C-45EE-8060-3F8C98CA218F}" type="slidenum">
              <a:rPr lang="en-US" smtClean="0"/>
              <a:t>‹#›</a:t>
            </a:fld>
            <a:endParaRPr lang="en-US"/>
          </a:p>
        </p:txBody>
      </p:sp>
    </p:spTree>
    <p:extLst>
      <p:ext uri="{BB962C8B-B14F-4D97-AF65-F5344CB8AC3E}">
        <p14:creationId xmlns:p14="http://schemas.microsoft.com/office/powerpoint/2010/main" val="213737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51291-539F-4EE8-9C0B-B0BD30A696FA}" type="datetimeFigureOut">
              <a:rPr lang="en-US" smtClean="0"/>
              <a:t>4/2/2017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6F2FF-635C-45EE-8060-3F8C98CA218F}" type="slidenum">
              <a:rPr lang="en-US" smtClean="0"/>
              <a:t>‹#›</a:t>
            </a:fld>
            <a:endParaRPr lang="en-US"/>
          </a:p>
        </p:txBody>
      </p:sp>
    </p:spTree>
    <p:extLst>
      <p:ext uri="{BB962C8B-B14F-4D97-AF65-F5344CB8AC3E}">
        <p14:creationId xmlns:p14="http://schemas.microsoft.com/office/powerpoint/2010/main" val="2212571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ackoverflow.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joelonsoftware.com/2000/08/09/the-joel-test-12-steps-to-better-cod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simpleprogrammer.com/2015/02/16/joel-test-programmers-simple-programmer-tes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msdn.microsoft.com/en-us/library/aa730834(v=vs.80).aspx"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lumMod val="20000"/>
              <a:lumOff val="80000"/>
            </a:schemeClr>
          </a:solidFill>
        </p:spPr>
        <p:txBody>
          <a:bodyPr>
            <a:normAutofit/>
          </a:bodyPr>
          <a:lstStyle/>
          <a:p>
            <a:r>
              <a:rPr lang="en-US" altLang="en-US" dirty="0" smtClean="0">
                <a:latin typeface="Georgia" panose="02040502050405020303" pitchFamily="18" charset="0"/>
              </a:rPr>
              <a:t>The Joel Test</a:t>
            </a:r>
            <a:br>
              <a:rPr lang="en-US" altLang="en-US" dirty="0" smtClean="0">
                <a:latin typeface="Georgia" panose="02040502050405020303" pitchFamily="18" charset="0"/>
              </a:rPr>
            </a:br>
            <a:r>
              <a:rPr lang="en-US" altLang="en-US" dirty="0" smtClean="0">
                <a:latin typeface="Georgia" panose="02040502050405020303" pitchFamily="18" charset="0"/>
              </a:rPr>
              <a:t>12 Steps to Better Code</a:t>
            </a:r>
          </a:p>
        </p:txBody>
      </p:sp>
      <p:sp>
        <p:nvSpPr>
          <p:cNvPr id="3" name="Subtitle 2"/>
          <p:cNvSpPr>
            <a:spLocks noGrp="1"/>
          </p:cNvSpPr>
          <p:nvPr>
            <p:ph type="subTitle" idx="1"/>
          </p:nvPr>
        </p:nvSpPr>
        <p:spPr/>
        <p:txBody>
          <a:bodyPr>
            <a:normAutofit/>
          </a:bodyPr>
          <a:lstStyle/>
          <a:p>
            <a:r>
              <a:rPr lang="en-US" sz="3200" dirty="0" smtClean="0">
                <a:solidFill>
                  <a:srgbClr val="0070C0"/>
                </a:solidFill>
                <a:latin typeface="Georgia" panose="02040502050405020303" pitchFamily="18" charset="0"/>
              </a:rPr>
              <a:t> software development</a:t>
            </a:r>
            <a:endParaRPr lang="en-US" sz="3200" dirty="0">
              <a:solidFill>
                <a:srgbClr val="0070C0"/>
              </a:solidFill>
              <a:latin typeface="Georgia" panose="02040502050405020303" pitchFamily="18" charset="0"/>
            </a:endParaRPr>
          </a:p>
        </p:txBody>
      </p:sp>
      <p:pic>
        <p:nvPicPr>
          <p:cNvPr id="1026" name="Picture 2" descr="https://i1.wp.com/www.joelonsoftware.com/wp-content/uploads/2016/12/fog-creek-product-history.png?resize=730%2C398&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7221" y="3880022"/>
            <a:ext cx="6112733" cy="24837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36744" y="4937210"/>
            <a:ext cx="1787733" cy="369332"/>
          </a:xfrm>
          <a:prstGeom prst="rect">
            <a:avLst/>
          </a:prstGeom>
        </p:spPr>
        <p:txBody>
          <a:bodyPr wrap="none">
            <a:spAutoFit/>
          </a:bodyPr>
          <a:lstStyle/>
          <a:p>
            <a:r>
              <a:rPr lang="en-US" b="0" i="0" u="none" strike="noStrike" dirty="0" smtClean="0">
                <a:solidFill>
                  <a:srgbClr val="AA0505"/>
                </a:solidFill>
                <a:effectLst/>
                <a:latin typeface="Source Sans Pro"/>
                <a:hlinkClick r:id="rId4"/>
              </a:rPr>
              <a:t>Stack Overflow</a:t>
            </a:r>
            <a:r>
              <a:rPr lang="en-US" b="0" i="0" dirty="0" smtClean="0">
                <a:solidFill>
                  <a:srgbClr val="404040"/>
                </a:solidFill>
                <a:effectLst/>
                <a:latin typeface="Source Sans Pro"/>
              </a:rPr>
              <a:t>,</a:t>
            </a:r>
            <a:endParaRPr lang="en-US" dirty="0"/>
          </a:p>
        </p:txBody>
      </p:sp>
      <p:sp>
        <p:nvSpPr>
          <p:cNvPr id="6" name="Rectangle 5"/>
          <p:cNvSpPr/>
          <p:nvPr/>
        </p:nvSpPr>
        <p:spPr>
          <a:xfrm>
            <a:off x="988541" y="4429919"/>
            <a:ext cx="4179243" cy="369332"/>
          </a:xfrm>
          <a:prstGeom prst="rect">
            <a:avLst/>
          </a:prstGeom>
        </p:spPr>
        <p:txBody>
          <a:bodyPr wrap="square">
            <a:spAutoFit/>
          </a:bodyPr>
          <a:lstStyle/>
          <a:p>
            <a:pPr fontAlgn="base"/>
            <a:r>
              <a:rPr lang="en-US" b="0" i="0" dirty="0" smtClean="0">
                <a:solidFill>
                  <a:srgbClr val="404040"/>
                </a:solidFill>
                <a:effectLst/>
                <a:latin typeface="Roboto Condensed"/>
              </a:rPr>
              <a:t>Joel </a:t>
            </a:r>
            <a:r>
              <a:rPr lang="en-US" b="0" i="0" dirty="0" err="1" smtClean="0">
                <a:solidFill>
                  <a:srgbClr val="404040"/>
                </a:solidFill>
                <a:effectLst/>
                <a:latin typeface="Roboto Condensed"/>
              </a:rPr>
              <a:t>Spolsky</a:t>
            </a:r>
            <a:endParaRPr lang="en-US" b="0" i="0" dirty="0">
              <a:solidFill>
                <a:srgbClr val="404040"/>
              </a:solidFill>
              <a:effectLst/>
              <a:latin typeface="Roboto Condensed"/>
            </a:endParaRPr>
          </a:p>
        </p:txBody>
      </p:sp>
    </p:spTree>
    <p:extLst>
      <p:ext uri="{BB962C8B-B14F-4D97-AF65-F5344CB8AC3E}">
        <p14:creationId xmlns:p14="http://schemas.microsoft.com/office/powerpoint/2010/main" val="1913180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The Joel Test</a:t>
            </a:r>
          </a:p>
        </p:txBody>
      </p:sp>
      <p:sp>
        <p:nvSpPr>
          <p:cNvPr id="3" name="Subtitle 2"/>
          <p:cNvSpPr>
            <a:spLocks noGrp="1"/>
          </p:cNvSpPr>
          <p:nvPr>
            <p:ph type="subTitle" idx="1"/>
          </p:nvPr>
        </p:nvSpPr>
        <p:spPr>
          <a:xfrm>
            <a:off x="1524000" y="1278606"/>
            <a:ext cx="9144000" cy="4406899"/>
          </a:xfrm>
        </p:spPr>
        <p:txBody>
          <a:bodyPr>
            <a:noAutofit/>
          </a:bodyPr>
          <a:lstStyle/>
          <a:p>
            <a:pPr marL="514350" indent="-640080" algn="l">
              <a:buClr>
                <a:srgbClr val="0070C0"/>
              </a:buClr>
              <a:buSzPct val="125000"/>
              <a:buFont typeface="+mj-lt"/>
              <a:buAutoNum type="arabicPeriod" startAt="9"/>
            </a:pPr>
            <a:r>
              <a:rPr lang="en-US" sz="2800" dirty="0" smtClean="0">
                <a:latin typeface="Georgia" panose="02040502050405020303" pitchFamily="18" charset="0"/>
              </a:rPr>
              <a:t>Do </a:t>
            </a:r>
            <a:r>
              <a:rPr lang="en-US" sz="2800" dirty="0" smtClean="0">
                <a:latin typeface="Georgia" panose="02040502050405020303" pitchFamily="18" charset="0"/>
              </a:rPr>
              <a:t>you test your own code</a:t>
            </a:r>
            <a:r>
              <a:rPr lang="en-US" sz="2800" dirty="0" smtClean="0">
                <a:latin typeface="Georgia" panose="02040502050405020303" pitchFamily="18" charset="0"/>
              </a:rPr>
              <a:t>?</a:t>
            </a:r>
          </a:p>
          <a:p>
            <a:pPr marL="971550" lvl="1" indent="-640080" algn="l">
              <a:buClr>
                <a:srgbClr val="0070C0"/>
              </a:buClr>
              <a:buSzPct val="125000"/>
              <a:buFont typeface="Arial" panose="020B0604020202020204" pitchFamily="34" charset="0"/>
              <a:buChar char="•"/>
            </a:pPr>
            <a:r>
              <a:rPr lang="en-US" sz="2600" dirty="0" smtClean="0">
                <a:latin typeface="Georgia" panose="02040502050405020303" pitchFamily="18" charset="0"/>
              </a:rPr>
              <a:t>part </a:t>
            </a:r>
            <a:r>
              <a:rPr lang="en-US" sz="2600" dirty="0">
                <a:latin typeface="Georgia" panose="02040502050405020303" pitchFamily="18" charset="0"/>
              </a:rPr>
              <a:t>of being a good software developer is being a good tester</a:t>
            </a:r>
            <a:endParaRPr lang="en-US" sz="2600" dirty="0" smtClean="0">
              <a:latin typeface="Georgia" panose="02040502050405020303" pitchFamily="18" charset="0"/>
            </a:endParaRPr>
          </a:p>
          <a:p>
            <a:pPr marL="514350" indent="-640080" algn="l">
              <a:buClr>
                <a:srgbClr val="0070C0"/>
              </a:buClr>
              <a:buSzPct val="125000"/>
              <a:buFont typeface="+mj-lt"/>
              <a:buAutoNum type="arabicPeriod" startAt="9"/>
            </a:pPr>
            <a:r>
              <a:rPr lang="en-US" sz="2800" dirty="0" smtClean="0">
                <a:latin typeface="Georgia" panose="02040502050405020303" pitchFamily="18" charset="0"/>
              </a:rPr>
              <a:t>Do you share your knowledge</a:t>
            </a:r>
            <a:r>
              <a:rPr lang="en-US" sz="2800" dirty="0" smtClean="0">
                <a:latin typeface="Georgia" panose="02040502050405020303" pitchFamily="18" charset="0"/>
              </a:rPr>
              <a:t>?</a:t>
            </a:r>
          </a:p>
          <a:p>
            <a:pPr marL="971550" lvl="1" indent="-640080" algn="l">
              <a:buClr>
                <a:srgbClr val="0070C0"/>
              </a:buClr>
              <a:buSzPct val="125000"/>
              <a:buFont typeface="Arial" panose="020B0604020202020204" pitchFamily="34" charset="0"/>
              <a:buChar char="•"/>
            </a:pPr>
            <a:r>
              <a:rPr lang="en-US" sz="2600" dirty="0">
                <a:latin typeface="Georgia" panose="02040502050405020303" pitchFamily="18" charset="0"/>
              </a:rPr>
              <a:t>The most valuable person on any team is the person who makes everyone else on the team more valuable, not the person who knows the most</a:t>
            </a:r>
            <a:endParaRPr lang="en-US" sz="2600" dirty="0" smtClean="0">
              <a:latin typeface="Georgia" panose="02040502050405020303" pitchFamily="18" charset="0"/>
            </a:endParaRPr>
          </a:p>
          <a:p>
            <a:pPr marL="514350" indent="-640080" algn="l">
              <a:buClr>
                <a:srgbClr val="0070C0"/>
              </a:buClr>
              <a:buSzPct val="125000"/>
              <a:buFont typeface="+mj-lt"/>
              <a:buAutoNum type="arabicPeriod" startAt="9"/>
            </a:pPr>
            <a:r>
              <a:rPr lang="en-US" sz="2800" dirty="0" smtClean="0">
                <a:latin typeface="Georgia" panose="02040502050405020303" pitchFamily="18" charset="0"/>
              </a:rPr>
              <a:t>Do you use the best tools for your job?</a:t>
            </a:r>
          </a:p>
          <a:p>
            <a:pPr marL="514350" indent="-640080" algn="l">
              <a:buClr>
                <a:srgbClr val="0070C0"/>
              </a:buClr>
              <a:buSzPct val="125000"/>
              <a:buFont typeface="+mj-lt"/>
              <a:buAutoNum type="arabicPeriod" startAt="9"/>
            </a:pPr>
            <a:r>
              <a:rPr lang="en-US" sz="2800" dirty="0" smtClean="0">
                <a:latin typeface="Georgia" panose="02040502050405020303" pitchFamily="18" charset="0"/>
              </a:rPr>
              <a:t>Can you build an actual application</a:t>
            </a:r>
            <a:r>
              <a:rPr lang="en-US" sz="2800" dirty="0" smtClean="0">
                <a:latin typeface="Georgia" panose="02040502050405020303" pitchFamily="18" charset="0"/>
              </a:rPr>
              <a:t>?</a:t>
            </a:r>
          </a:p>
          <a:p>
            <a:pPr marL="971550" lvl="1" indent="-640080" algn="l">
              <a:buClr>
                <a:srgbClr val="0070C0"/>
              </a:buClr>
              <a:buSzPct val="125000"/>
              <a:buFont typeface="Arial" panose="020B0604020202020204" pitchFamily="34" charset="0"/>
              <a:buChar char="•"/>
            </a:pPr>
            <a:r>
              <a:rPr lang="en-US" sz="2600" dirty="0">
                <a:latin typeface="Georgia" panose="02040502050405020303" pitchFamily="18" charset="0"/>
              </a:rPr>
              <a:t>Being able to create an entire application—even if it is a small one—shows a fundamental understanding about how software works and how it is constructed</a:t>
            </a:r>
            <a:endParaRPr lang="en-US" sz="2600" dirty="0" smtClean="0">
              <a:latin typeface="Georgia" panose="02040502050405020303" pitchFamily="18" charset="0"/>
            </a:endParaRPr>
          </a:p>
        </p:txBody>
      </p:sp>
    </p:spTree>
    <p:extLst>
      <p:ext uri="{BB962C8B-B14F-4D97-AF65-F5344CB8AC3E}">
        <p14:creationId xmlns:p14="http://schemas.microsoft.com/office/powerpoint/2010/main" val="424700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The Joel Test</a:t>
            </a:r>
          </a:p>
        </p:txBody>
      </p:sp>
      <p:sp>
        <p:nvSpPr>
          <p:cNvPr id="3" name="Subtitle 2"/>
          <p:cNvSpPr>
            <a:spLocks noGrp="1"/>
          </p:cNvSpPr>
          <p:nvPr>
            <p:ph type="subTitle" idx="1"/>
          </p:nvPr>
        </p:nvSpPr>
        <p:spPr>
          <a:xfrm>
            <a:off x="1524000" y="1278606"/>
            <a:ext cx="9144000" cy="4406899"/>
          </a:xfrm>
        </p:spPr>
        <p:txBody>
          <a:bodyPr>
            <a:noAutofit/>
          </a:bodyPr>
          <a:lstStyle/>
          <a:p>
            <a:pPr marL="640080" indent="-640080" algn="l">
              <a:buClr>
                <a:srgbClr val="0070C0"/>
              </a:buClr>
              <a:buSzPct val="125000"/>
              <a:buFont typeface="+mj-lt"/>
              <a:buAutoNum type="arabicPeriod"/>
            </a:pPr>
            <a:r>
              <a:rPr lang="en-US" sz="2800" dirty="0" smtClean="0">
                <a:latin typeface="Georgia" panose="02040502050405020303" pitchFamily="18" charset="0"/>
              </a:rPr>
              <a:t>Do you use source control?</a:t>
            </a:r>
          </a:p>
          <a:p>
            <a:pPr marL="640080" indent="-640080" algn="l">
              <a:buClr>
                <a:srgbClr val="0070C0"/>
              </a:buClr>
              <a:buSzPct val="125000"/>
              <a:buFont typeface="+mj-lt"/>
              <a:buAutoNum type="arabicPeriod"/>
            </a:pPr>
            <a:r>
              <a:rPr lang="en-US" sz="2800" dirty="0" smtClean="0">
                <a:latin typeface="Georgia" panose="02040502050405020303" pitchFamily="18" charset="0"/>
              </a:rPr>
              <a:t>Can you make a build in one step?</a:t>
            </a:r>
          </a:p>
          <a:p>
            <a:pPr marL="640080" indent="-640080" algn="l">
              <a:buClr>
                <a:srgbClr val="0070C0"/>
              </a:buClr>
              <a:buSzPct val="125000"/>
              <a:buFont typeface="+mj-lt"/>
              <a:buAutoNum type="arabicPeriod"/>
            </a:pPr>
            <a:r>
              <a:rPr lang="en-US" sz="2800" dirty="0" smtClean="0">
                <a:latin typeface="Georgia" panose="02040502050405020303" pitchFamily="18" charset="0"/>
              </a:rPr>
              <a:t>Do you make daily builds?</a:t>
            </a:r>
          </a:p>
          <a:p>
            <a:pPr marL="640080" indent="-640080" algn="l">
              <a:buClr>
                <a:srgbClr val="0070C0"/>
              </a:buClr>
              <a:buSzPct val="125000"/>
              <a:buFont typeface="+mj-lt"/>
              <a:buAutoNum type="arabicPeriod"/>
            </a:pPr>
            <a:r>
              <a:rPr lang="en-US" sz="2800" dirty="0" smtClean="0">
                <a:latin typeface="Georgia" panose="02040502050405020303" pitchFamily="18" charset="0"/>
              </a:rPr>
              <a:t>Do you have a bug database?</a:t>
            </a:r>
          </a:p>
          <a:p>
            <a:pPr marL="1097280" lvl="1" indent="-640080" algn="l">
              <a:buClr>
                <a:srgbClr val="0070C0"/>
              </a:buClr>
              <a:buSzPct val="125000"/>
              <a:buFont typeface="Arial" panose="020B0604020202020204" pitchFamily="34" charset="0"/>
              <a:buChar char="•"/>
            </a:pPr>
            <a:r>
              <a:rPr lang="en-US" sz="2800" dirty="0" smtClean="0">
                <a:latin typeface="Georgia" panose="02040502050405020303" pitchFamily="18" charset="0"/>
              </a:rPr>
              <a:t>complete steps to reproduce the bug</a:t>
            </a:r>
          </a:p>
          <a:p>
            <a:pPr marL="1097280" lvl="1" indent="-640080" algn="l">
              <a:buClr>
                <a:srgbClr val="0070C0"/>
              </a:buClr>
              <a:buSzPct val="125000"/>
              <a:buFont typeface="Arial" panose="020B0604020202020204" pitchFamily="34" charset="0"/>
              <a:buChar char="•"/>
            </a:pPr>
            <a:r>
              <a:rPr lang="en-US" sz="2800" dirty="0" smtClean="0">
                <a:latin typeface="Georgia" panose="02040502050405020303" pitchFamily="18" charset="0"/>
              </a:rPr>
              <a:t>expected behavior</a:t>
            </a:r>
          </a:p>
          <a:p>
            <a:pPr marL="1097280" lvl="1" indent="-640080" algn="l">
              <a:buClr>
                <a:srgbClr val="0070C0"/>
              </a:buClr>
              <a:buSzPct val="125000"/>
              <a:buFont typeface="Arial" panose="020B0604020202020204" pitchFamily="34" charset="0"/>
              <a:buChar char="•"/>
            </a:pPr>
            <a:r>
              <a:rPr lang="en-US" sz="2800" dirty="0" smtClean="0">
                <a:latin typeface="Georgia" panose="02040502050405020303" pitchFamily="18" charset="0"/>
              </a:rPr>
              <a:t>observed (buggy) behavior</a:t>
            </a:r>
          </a:p>
          <a:p>
            <a:pPr marL="1097280" lvl="1" indent="-640080" algn="l">
              <a:buClr>
                <a:srgbClr val="0070C0"/>
              </a:buClr>
              <a:buSzPct val="125000"/>
              <a:buFont typeface="Arial" panose="020B0604020202020204" pitchFamily="34" charset="0"/>
              <a:buChar char="•"/>
            </a:pPr>
            <a:r>
              <a:rPr lang="en-US" sz="2800" dirty="0" smtClean="0">
                <a:latin typeface="Georgia" panose="02040502050405020303" pitchFamily="18" charset="0"/>
              </a:rPr>
              <a:t>who it’s assigned to</a:t>
            </a:r>
          </a:p>
          <a:p>
            <a:pPr marL="1097280" lvl="1" indent="-640080" algn="l">
              <a:buClr>
                <a:srgbClr val="0070C0"/>
              </a:buClr>
              <a:buSzPct val="125000"/>
              <a:buFont typeface="Arial" panose="020B0604020202020204" pitchFamily="34" charset="0"/>
              <a:buChar char="•"/>
            </a:pPr>
            <a:r>
              <a:rPr lang="en-US" sz="2800" dirty="0" smtClean="0">
                <a:latin typeface="Georgia" panose="02040502050405020303" pitchFamily="18" charset="0"/>
              </a:rPr>
              <a:t>whether it has been fixed or not</a:t>
            </a:r>
          </a:p>
          <a:p>
            <a:pPr algn="l">
              <a:buClr>
                <a:srgbClr val="0070C0"/>
              </a:buClr>
              <a:buSzPct val="125000"/>
            </a:pPr>
            <a:endParaRPr lang="en-US" sz="2800" dirty="0" smtClean="0">
              <a:latin typeface="Georgia" panose="02040502050405020303" pitchFamily="18" charset="0"/>
            </a:endParaRPr>
          </a:p>
        </p:txBody>
      </p:sp>
    </p:spTree>
    <p:extLst>
      <p:ext uri="{BB962C8B-B14F-4D97-AF65-F5344CB8AC3E}">
        <p14:creationId xmlns:p14="http://schemas.microsoft.com/office/powerpoint/2010/main" val="376885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The Joel Test</a:t>
            </a:r>
          </a:p>
        </p:txBody>
      </p:sp>
      <p:sp>
        <p:nvSpPr>
          <p:cNvPr id="3" name="Subtitle 2"/>
          <p:cNvSpPr>
            <a:spLocks noGrp="1"/>
          </p:cNvSpPr>
          <p:nvPr>
            <p:ph type="subTitle" idx="1"/>
          </p:nvPr>
        </p:nvSpPr>
        <p:spPr>
          <a:xfrm>
            <a:off x="1524000" y="1303320"/>
            <a:ext cx="9144000" cy="4406899"/>
          </a:xfrm>
        </p:spPr>
        <p:txBody>
          <a:bodyPr>
            <a:noAutofit/>
          </a:bodyPr>
          <a:lstStyle/>
          <a:p>
            <a:pPr marL="640080" indent="-640080" algn="l">
              <a:buClr>
                <a:srgbClr val="0070C0"/>
              </a:buClr>
              <a:buSzPct val="125000"/>
              <a:buFont typeface="+mj-lt"/>
              <a:buAutoNum type="arabicPeriod" startAt="5"/>
            </a:pPr>
            <a:r>
              <a:rPr lang="en-US" sz="2800" dirty="0" smtClean="0">
                <a:latin typeface="Georgia" panose="02040502050405020303" pitchFamily="18" charset="0"/>
              </a:rPr>
              <a:t>Do you fix bugs before writing new code?</a:t>
            </a:r>
          </a:p>
          <a:p>
            <a:pPr marL="914400" lvl="1" indent="-457200" algn="l">
              <a:buClr>
                <a:srgbClr val="0070C0"/>
              </a:buClr>
              <a:buSzPct val="125000"/>
              <a:buFont typeface="Arial" panose="020B0604020202020204" pitchFamily="34" charset="0"/>
              <a:buChar char="•"/>
            </a:pPr>
            <a:r>
              <a:rPr lang="en-US" sz="2400" dirty="0" smtClean="0">
                <a:latin typeface="Georgia" panose="02040502050405020303" pitchFamily="18" charset="0"/>
              </a:rPr>
              <a:t>first version of Microsoft Word for Windows was considered a “death march” project</a:t>
            </a:r>
          </a:p>
          <a:p>
            <a:pPr marL="914400" lvl="1" indent="-457200" algn="l">
              <a:buClr>
                <a:srgbClr val="0070C0"/>
              </a:buClr>
              <a:buSzPct val="125000"/>
              <a:buFont typeface="Arial" panose="020B0604020202020204" pitchFamily="34" charset="0"/>
              <a:buChar char="•"/>
            </a:pPr>
            <a:r>
              <a:rPr lang="en-US" sz="2400" dirty="0" smtClean="0">
                <a:latin typeface="Georgia" panose="02040502050405020303" pitchFamily="18" charset="0"/>
              </a:rPr>
              <a:t>bug fixing phase was not a part of the formal schedule</a:t>
            </a:r>
          </a:p>
          <a:p>
            <a:pPr marL="914400" lvl="1" indent="-457200" algn="l">
              <a:buClr>
                <a:srgbClr val="0070C0"/>
              </a:buClr>
              <a:buSzPct val="125000"/>
              <a:buFont typeface="Arial" panose="020B0604020202020204" pitchFamily="34" charset="0"/>
              <a:buChar char="•"/>
            </a:pPr>
            <a:r>
              <a:rPr lang="en-US" sz="2400" dirty="0" smtClean="0">
                <a:latin typeface="Georgia" panose="02040502050405020303" pitchFamily="18" charset="0"/>
              </a:rPr>
              <a:t>The story goes that one programmer, who had to write the code to calculate the height of a line of text, simply wrote “return 12;” and waited for the bug report to come in about how his function is not always correct</a:t>
            </a:r>
          </a:p>
          <a:p>
            <a:pPr marL="914400" lvl="1" indent="-457200" algn="l">
              <a:buClr>
                <a:srgbClr val="0070C0"/>
              </a:buClr>
              <a:buSzPct val="125000"/>
              <a:buFont typeface="Arial" panose="020B0604020202020204" pitchFamily="34" charset="0"/>
              <a:buChar char="•"/>
            </a:pPr>
            <a:r>
              <a:rPr lang="en-US" sz="2400" dirty="0" smtClean="0">
                <a:latin typeface="Georgia" panose="02040502050405020303" pitchFamily="18" charset="0"/>
              </a:rPr>
              <a:t>Microsoft universally adopted something called a “</a:t>
            </a:r>
            <a:r>
              <a:rPr lang="en-US" sz="2400" i="1" dirty="0" smtClean="0">
                <a:solidFill>
                  <a:srgbClr val="0070C0"/>
                </a:solidFill>
                <a:latin typeface="Georgia" panose="02040502050405020303" pitchFamily="18" charset="0"/>
              </a:rPr>
              <a:t>zero defects methodology</a:t>
            </a:r>
            <a:r>
              <a:rPr lang="en-US" sz="2400" dirty="0" smtClean="0">
                <a:latin typeface="Georgia" panose="02040502050405020303" pitchFamily="18" charset="0"/>
              </a:rPr>
              <a:t>”:</a:t>
            </a:r>
          </a:p>
          <a:p>
            <a:pPr marL="514350" indent="-514350" algn="l">
              <a:buClr>
                <a:srgbClr val="0070C0"/>
              </a:buClr>
              <a:buSzPct val="125000"/>
              <a:buFont typeface="+mj-lt"/>
              <a:buAutoNum type="arabicPeriod" startAt="5"/>
            </a:pPr>
            <a:endParaRPr lang="en-US" sz="2800" dirty="0" smtClean="0">
              <a:latin typeface="Georgia" panose="02040502050405020303" pitchFamily="18" charset="0"/>
            </a:endParaRPr>
          </a:p>
        </p:txBody>
      </p:sp>
    </p:spTree>
    <p:extLst>
      <p:ext uri="{BB962C8B-B14F-4D97-AF65-F5344CB8AC3E}">
        <p14:creationId xmlns:p14="http://schemas.microsoft.com/office/powerpoint/2010/main" val="392769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The Joel Test</a:t>
            </a:r>
          </a:p>
        </p:txBody>
      </p:sp>
      <p:sp>
        <p:nvSpPr>
          <p:cNvPr id="3" name="Subtitle 2"/>
          <p:cNvSpPr>
            <a:spLocks noGrp="1"/>
          </p:cNvSpPr>
          <p:nvPr>
            <p:ph type="subTitle" idx="1"/>
          </p:nvPr>
        </p:nvSpPr>
        <p:spPr>
          <a:xfrm>
            <a:off x="1524000" y="1278606"/>
            <a:ext cx="9144000" cy="4406899"/>
          </a:xfrm>
        </p:spPr>
        <p:txBody>
          <a:bodyPr>
            <a:noAutofit/>
          </a:bodyPr>
          <a:lstStyle/>
          <a:p>
            <a:pPr marL="640080" indent="-640080" algn="l">
              <a:buClr>
                <a:srgbClr val="0070C0"/>
              </a:buClr>
              <a:buSzPct val="125000"/>
              <a:buFont typeface="+mj-lt"/>
              <a:buAutoNum type="arabicPeriod" startAt="6"/>
            </a:pPr>
            <a:r>
              <a:rPr lang="en-US" sz="2800" dirty="0" smtClean="0">
                <a:latin typeface="Georgia" panose="02040502050405020303" pitchFamily="18" charset="0"/>
              </a:rPr>
              <a:t>Do you have an up-to-date schedule?</a:t>
            </a:r>
          </a:p>
          <a:p>
            <a:pPr marL="1097280" lvl="1" indent="-640080" algn="l">
              <a:buClr>
                <a:srgbClr val="0070C0"/>
              </a:buClr>
              <a:buSzPct val="125000"/>
              <a:buFont typeface="Arial" panose="020B0604020202020204" pitchFamily="34" charset="0"/>
              <a:buChar char="•"/>
            </a:pPr>
            <a:r>
              <a:rPr lang="en-US" sz="2400" dirty="0" smtClean="0">
                <a:latin typeface="Georgia" panose="02040502050405020303" pitchFamily="18" charset="0"/>
              </a:rPr>
              <a:t>decide what features you are going to do</a:t>
            </a:r>
          </a:p>
          <a:p>
            <a:pPr marL="640080" indent="-640080" algn="l">
              <a:buClr>
                <a:srgbClr val="0070C0"/>
              </a:buClr>
              <a:buSzPct val="125000"/>
              <a:buFont typeface="+mj-lt"/>
              <a:buAutoNum type="arabicPeriod" startAt="6"/>
            </a:pPr>
            <a:r>
              <a:rPr lang="en-US" sz="2800" dirty="0" smtClean="0">
                <a:latin typeface="Georgia" panose="02040502050405020303" pitchFamily="18" charset="0"/>
              </a:rPr>
              <a:t>Do you have a spec?</a:t>
            </a:r>
          </a:p>
          <a:p>
            <a:pPr marL="640080" indent="-640080" algn="l">
              <a:buClr>
                <a:srgbClr val="0070C0"/>
              </a:buClr>
              <a:buSzPct val="125000"/>
              <a:buFont typeface="+mj-lt"/>
              <a:buAutoNum type="arabicPeriod" startAt="6"/>
            </a:pPr>
            <a:r>
              <a:rPr lang="en-US" sz="2800" dirty="0" smtClean="0">
                <a:latin typeface="Georgia" panose="02040502050405020303" pitchFamily="18" charset="0"/>
              </a:rPr>
              <a:t>Do programmers have quiet working conditions?</a:t>
            </a:r>
          </a:p>
          <a:p>
            <a:pPr marL="640080" indent="-640080" algn="l">
              <a:buClr>
                <a:srgbClr val="0070C0"/>
              </a:buClr>
              <a:buSzPct val="125000"/>
              <a:buFont typeface="+mj-lt"/>
              <a:buAutoNum type="arabicPeriod" startAt="6"/>
            </a:pPr>
            <a:r>
              <a:rPr lang="en-US" sz="2800" dirty="0" smtClean="0">
                <a:latin typeface="Georgia" panose="02040502050405020303" pitchFamily="18" charset="0"/>
              </a:rPr>
              <a:t>Do you use the best tools money can buy?</a:t>
            </a:r>
          </a:p>
          <a:p>
            <a:pPr marL="640080" indent="-640080" algn="l">
              <a:buClr>
                <a:srgbClr val="0070C0"/>
              </a:buClr>
              <a:buSzPct val="125000"/>
              <a:buFont typeface="+mj-lt"/>
              <a:buAutoNum type="arabicPeriod" startAt="6"/>
            </a:pPr>
            <a:r>
              <a:rPr lang="en-US" sz="2800" dirty="0" smtClean="0">
                <a:latin typeface="Georgia" panose="02040502050405020303" pitchFamily="18" charset="0"/>
              </a:rPr>
              <a:t>Do you have testers?</a:t>
            </a:r>
          </a:p>
          <a:p>
            <a:pPr marL="640080" indent="-640080" algn="l">
              <a:buClr>
                <a:srgbClr val="0070C0"/>
              </a:buClr>
              <a:buSzPct val="125000"/>
              <a:buFont typeface="+mj-lt"/>
              <a:buAutoNum type="arabicPeriod" startAt="6"/>
            </a:pPr>
            <a:r>
              <a:rPr lang="en-US" sz="2800" dirty="0" smtClean="0">
                <a:latin typeface="Georgia" panose="02040502050405020303" pitchFamily="18" charset="0"/>
              </a:rPr>
              <a:t>Do new candidates write code during their interview?</a:t>
            </a:r>
          </a:p>
          <a:p>
            <a:pPr marL="640080" indent="-640080" algn="l">
              <a:buClr>
                <a:srgbClr val="0070C0"/>
              </a:buClr>
              <a:buSzPct val="125000"/>
              <a:buFont typeface="+mj-lt"/>
              <a:buAutoNum type="arabicPeriod" startAt="6"/>
            </a:pPr>
            <a:r>
              <a:rPr lang="en-US" sz="2800" dirty="0" smtClean="0">
                <a:latin typeface="Georgia" panose="02040502050405020303" pitchFamily="18" charset="0"/>
              </a:rPr>
              <a:t>Do you do “</a:t>
            </a:r>
            <a:r>
              <a:rPr lang="en-US" sz="2800" i="1" dirty="0" smtClean="0">
                <a:solidFill>
                  <a:srgbClr val="0070C0"/>
                </a:solidFill>
                <a:latin typeface="Georgia" panose="02040502050405020303" pitchFamily="18" charset="0"/>
              </a:rPr>
              <a:t>hallway</a:t>
            </a:r>
            <a:r>
              <a:rPr lang="en-US" sz="2800" dirty="0" smtClean="0">
                <a:latin typeface="Georgia" panose="02040502050405020303" pitchFamily="18" charset="0"/>
              </a:rPr>
              <a:t>“ usability testing?</a:t>
            </a:r>
          </a:p>
          <a:p>
            <a:pPr marL="1097280" lvl="1" indent="-640080" algn="l">
              <a:buClr>
                <a:srgbClr val="0070C0"/>
              </a:buClr>
              <a:buSzPct val="125000"/>
              <a:buFont typeface="Arial" panose="020B0604020202020204" pitchFamily="34" charset="0"/>
              <a:buChar char="•"/>
            </a:pPr>
            <a:r>
              <a:rPr lang="en-US" sz="2800" dirty="0" smtClean="0">
                <a:latin typeface="Georgia" panose="02040502050405020303" pitchFamily="18" charset="0"/>
              </a:rPr>
              <a:t>user interface design</a:t>
            </a:r>
          </a:p>
        </p:txBody>
      </p:sp>
    </p:spTree>
    <p:extLst>
      <p:ext uri="{BB962C8B-B14F-4D97-AF65-F5344CB8AC3E}">
        <p14:creationId xmlns:p14="http://schemas.microsoft.com/office/powerpoint/2010/main" val="5853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The Joel Test</a:t>
            </a:r>
          </a:p>
        </p:txBody>
      </p:sp>
      <p:sp>
        <p:nvSpPr>
          <p:cNvPr id="3" name="Subtitle 2"/>
          <p:cNvSpPr>
            <a:spLocks noGrp="1"/>
          </p:cNvSpPr>
          <p:nvPr>
            <p:ph type="subTitle" idx="1"/>
          </p:nvPr>
        </p:nvSpPr>
        <p:spPr>
          <a:xfrm>
            <a:off x="1524000" y="1278606"/>
            <a:ext cx="9144000" cy="4406899"/>
          </a:xfrm>
        </p:spPr>
        <p:txBody>
          <a:bodyPr>
            <a:noAutofit/>
          </a:bodyPr>
          <a:lstStyle/>
          <a:p>
            <a:pPr algn="l">
              <a:buClr>
                <a:srgbClr val="0070C0"/>
              </a:buClr>
              <a:buSzPct val="125000"/>
            </a:pPr>
            <a:r>
              <a:rPr lang="en-US" sz="2800" dirty="0" smtClean="0">
                <a:latin typeface="Georgia" panose="02040502050405020303" pitchFamily="18" charset="0"/>
              </a:rPr>
              <a:t>A score of 12 is perfect, 11 is tolerable, but 10 or lower and you've got serious problems. </a:t>
            </a:r>
          </a:p>
          <a:p>
            <a:pPr algn="l">
              <a:buClr>
                <a:srgbClr val="0070C0"/>
              </a:buClr>
              <a:buSzPct val="125000"/>
            </a:pPr>
            <a:r>
              <a:rPr lang="en-US" sz="2800" dirty="0" smtClean="0">
                <a:latin typeface="Georgia" panose="02040502050405020303" pitchFamily="18" charset="0"/>
              </a:rPr>
              <a:t>The truth is that most software organizations are running with a score of 2 or 3, and they need serious help, because companies like Microsoft run at 12 full-time</a:t>
            </a:r>
            <a:endParaRPr lang="en-US" sz="2600" dirty="0" smtClean="0">
              <a:solidFill>
                <a:srgbClr val="0070C0"/>
              </a:solidFill>
              <a:latin typeface="Georgia" panose="02040502050405020303" pitchFamily="18" charset="0"/>
            </a:endParaRPr>
          </a:p>
        </p:txBody>
      </p:sp>
      <p:sp>
        <p:nvSpPr>
          <p:cNvPr id="4" name="Rectangle 3"/>
          <p:cNvSpPr/>
          <p:nvPr/>
        </p:nvSpPr>
        <p:spPr>
          <a:xfrm>
            <a:off x="3266303" y="6140055"/>
            <a:ext cx="8225481" cy="646331"/>
          </a:xfrm>
          <a:prstGeom prst="rect">
            <a:avLst/>
          </a:prstGeom>
        </p:spPr>
        <p:txBody>
          <a:bodyPr wrap="square">
            <a:spAutoFit/>
          </a:bodyPr>
          <a:lstStyle/>
          <a:p>
            <a:r>
              <a:rPr lang="en-US" dirty="0" smtClean="0">
                <a:hlinkClick r:id="rId3"/>
              </a:rPr>
              <a:t>https://www.joelonsoftware.com/2000/08/09/the-joel-test-12-steps-to-better-code/</a:t>
            </a:r>
            <a:endParaRPr lang="en-US" dirty="0" smtClean="0"/>
          </a:p>
          <a:p>
            <a:endParaRPr lang="en-US" dirty="0"/>
          </a:p>
        </p:txBody>
      </p:sp>
    </p:spTree>
    <p:extLst>
      <p:ext uri="{BB962C8B-B14F-4D97-AF65-F5344CB8AC3E}">
        <p14:creationId xmlns:p14="http://schemas.microsoft.com/office/powerpoint/2010/main" val="29457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lumMod val="20000"/>
              <a:lumOff val="80000"/>
            </a:schemeClr>
          </a:solidFill>
        </p:spPr>
        <p:txBody>
          <a:bodyPr>
            <a:normAutofit/>
          </a:bodyPr>
          <a:lstStyle/>
          <a:p>
            <a:r>
              <a:rPr lang="en-US" altLang="en-US" dirty="0" smtClean="0">
                <a:latin typeface="Georgia" panose="02040502050405020303" pitchFamily="18" charset="0"/>
              </a:rPr>
              <a:t>The Joel Test</a:t>
            </a:r>
            <a:br>
              <a:rPr lang="en-US" altLang="en-US" dirty="0" smtClean="0">
                <a:latin typeface="Georgia" panose="02040502050405020303" pitchFamily="18" charset="0"/>
              </a:rPr>
            </a:br>
            <a:r>
              <a:rPr lang="en-US" altLang="en-US" dirty="0" smtClean="0">
                <a:latin typeface="Georgia" panose="02040502050405020303" pitchFamily="18" charset="0"/>
              </a:rPr>
              <a:t>12 Steps to Better Code</a:t>
            </a:r>
          </a:p>
        </p:txBody>
      </p:sp>
      <p:sp>
        <p:nvSpPr>
          <p:cNvPr id="3" name="Subtitle 2"/>
          <p:cNvSpPr>
            <a:spLocks noGrp="1"/>
          </p:cNvSpPr>
          <p:nvPr>
            <p:ph type="subTitle" idx="1"/>
          </p:nvPr>
        </p:nvSpPr>
        <p:spPr/>
        <p:txBody>
          <a:bodyPr>
            <a:normAutofit/>
          </a:bodyPr>
          <a:lstStyle/>
          <a:p>
            <a:r>
              <a:rPr lang="en-US" sz="3200" dirty="0" smtClean="0">
                <a:solidFill>
                  <a:srgbClr val="0070C0"/>
                </a:solidFill>
                <a:latin typeface="Georgia" panose="02040502050405020303" pitchFamily="18" charset="0"/>
              </a:rPr>
              <a:t>  Programmer </a:t>
            </a:r>
            <a:r>
              <a:rPr lang="en-US" sz="3200" dirty="0" smtClean="0">
                <a:solidFill>
                  <a:srgbClr val="0070C0"/>
                </a:solidFill>
                <a:latin typeface="Georgia" panose="02040502050405020303" pitchFamily="18" charset="0"/>
              </a:rPr>
              <a:t>Test</a:t>
            </a:r>
          </a:p>
          <a:p>
            <a:r>
              <a:rPr lang="en-US" sz="3200" dirty="0" smtClean="0">
                <a:solidFill>
                  <a:srgbClr val="0070C0"/>
                </a:solidFill>
                <a:latin typeface="Georgia" panose="02040502050405020303" pitchFamily="18" charset="0"/>
              </a:rPr>
              <a:t> </a:t>
            </a:r>
            <a:r>
              <a:rPr lang="en-US" dirty="0">
                <a:latin typeface="Georgia" panose="02040502050405020303" pitchFamily="18" charset="0"/>
              </a:rPr>
              <a:t>John </a:t>
            </a:r>
            <a:r>
              <a:rPr lang="en-US" dirty="0" err="1">
                <a:latin typeface="Georgia" panose="02040502050405020303" pitchFamily="18" charset="0"/>
              </a:rPr>
              <a:t>Sonmez</a:t>
            </a:r>
            <a:r>
              <a:rPr lang="en-US" dirty="0">
                <a:latin typeface="Georgia" panose="02040502050405020303" pitchFamily="18" charset="0"/>
              </a:rPr>
              <a:t> is the founder of </a:t>
            </a:r>
            <a:r>
              <a:rPr lang="en-US" i="1" dirty="0">
                <a:latin typeface="Georgia" panose="02040502050405020303" pitchFamily="18" charset="0"/>
              </a:rPr>
              <a:t>Simple Programmer </a:t>
            </a:r>
            <a:r>
              <a:rPr lang="en-US" dirty="0">
                <a:latin typeface="Georgia" panose="02040502050405020303" pitchFamily="18" charset="0"/>
              </a:rPr>
              <a:t>and a life coach for software developers</a:t>
            </a:r>
            <a:endParaRPr lang="en-US" dirty="0">
              <a:latin typeface="Georgia" panose="02040502050405020303" pitchFamily="18" charset="0"/>
            </a:endParaRPr>
          </a:p>
        </p:txBody>
      </p:sp>
      <p:sp>
        <p:nvSpPr>
          <p:cNvPr id="4" name="Rectangle 3"/>
          <p:cNvSpPr/>
          <p:nvPr/>
        </p:nvSpPr>
        <p:spPr>
          <a:xfrm>
            <a:off x="2442518" y="5886105"/>
            <a:ext cx="9148120" cy="646331"/>
          </a:xfrm>
          <a:prstGeom prst="rect">
            <a:avLst/>
          </a:prstGeom>
        </p:spPr>
        <p:txBody>
          <a:bodyPr wrap="square">
            <a:spAutoFit/>
          </a:bodyPr>
          <a:lstStyle/>
          <a:p>
            <a:r>
              <a:rPr lang="en-US" dirty="0" smtClean="0">
                <a:hlinkClick r:id="rId3"/>
              </a:rPr>
              <a:t>https://simpleprogrammer.com/2015/02/16/joel-test-programmers-simple-programmer-test/</a:t>
            </a:r>
            <a:endParaRPr lang="en-US" dirty="0" smtClean="0"/>
          </a:p>
          <a:p>
            <a:endParaRPr lang="en-US" dirty="0"/>
          </a:p>
        </p:txBody>
      </p:sp>
    </p:spTree>
    <p:extLst>
      <p:ext uri="{BB962C8B-B14F-4D97-AF65-F5344CB8AC3E}">
        <p14:creationId xmlns:p14="http://schemas.microsoft.com/office/powerpoint/2010/main" val="1129744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The Joel Test</a:t>
            </a:r>
          </a:p>
        </p:txBody>
      </p:sp>
      <p:sp>
        <p:nvSpPr>
          <p:cNvPr id="3" name="Subtitle 2"/>
          <p:cNvSpPr>
            <a:spLocks noGrp="1"/>
          </p:cNvSpPr>
          <p:nvPr>
            <p:ph type="subTitle" idx="1"/>
          </p:nvPr>
        </p:nvSpPr>
        <p:spPr>
          <a:xfrm>
            <a:off x="1524000" y="1278606"/>
            <a:ext cx="9144000" cy="4406899"/>
          </a:xfrm>
        </p:spPr>
        <p:txBody>
          <a:bodyPr>
            <a:noAutofit/>
          </a:bodyPr>
          <a:lstStyle/>
          <a:p>
            <a:pPr marL="640080" indent="-640080" algn="l">
              <a:buClr>
                <a:srgbClr val="0070C0"/>
              </a:buClr>
              <a:buSzPct val="125000"/>
              <a:buFont typeface="+mj-lt"/>
              <a:buAutoNum type="arabicPeriod"/>
            </a:pPr>
            <a:r>
              <a:rPr lang="en-US" sz="2800" dirty="0" smtClean="0">
                <a:latin typeface="Georgia" panose="02040502050405020303" pitchFamily="18" charset="0"/>
              </a:rPr>
              <a:t>Can you use source control effectively?</a:t>
            </a:r>
          </a:p>
          <a:p>
            <a:pPr marL="1097280" lvl="1" indent="-640080" algn="l">
              <a:buClr>
                <a:srgbClr val="0070C0"/>
              </a:buClr>
              <a:buSzPct val="125000"/>
              <a:buFont typeface="Arial" panose="020B0604020202020204" pitchFamily="34" charset="0"/>
              <a:buChar char="•"/>
            </a:pPr>
            <a:r>
              <a:rPr lang="en-US" sz="2800" dirty="0" smtClean="0">
                <a:latin typeface="Georgia" panose="02040502050405020303" pitchFamily="18" charset="0"/>
              </a:rPr>
              <a:t>To use source control effectively, you should understand concepts like </a:t>
            </a:r>
            <a:r>
              <a:rPr lang="en-US" sz="2800" i="1" dirty="0" smtClean="0">
                <a:solidFill>
                  <a:srgbClr val="0070C0"/>
                </a:solidFill>
                <a:latin typeface="Georgia" panose="02040502050405020303" pitchFamily="18" charset="0"/>
              </a:rPr>
              <a:t>branching</a:t>
            </a:r>
            <a:r>
              <a:rPr lang="en-US" sz="2800" dirty="0" smtClean="0">
                <a:latin typeface="Georgia" panose="02040502050405020303" pitchFamily="18" charset="0"/>
              </a:rPr>
              <a:t> </a:t>
            </a:r>
            <a:r>
              <a:rPr lang="en-US" sz="2800" i="1" dirty="0" smtClean="0">
                <a:solidFill>
                  <a:srgbClr val="0070C0"/>
                </a:solidFill>
                <a:latin typeface="Georgia" panose="02040502050405020303" pitchFamily="18" charset="0"/>
              </a:rPr>
              <a:t>and</a:t>
            </a:r>
            <a:r>
              <a:rPr lang="en-US" sz="2800" dirty="0" smtClean="0">
                <a:latin typeface="Georgia" panose="02040502050405020303" pitchFamily="18" charset="0"/>
              </a:rPr>
              <a:t> </a:t>
            </a:r>
            <a:r>
              <a:rPr lang="en-US" sz="2800" i="1" dirty="0" smtClean="0">
                <a:solidFill>
                  <a:srgbClr val="0070C0"/>
                </a:solidFill>
                <a:latin typeface="Georgia" panose="02040502050405020303" pitchFamily="18" charset="0"/>
              </a:rPr>
              <a:t>merging</a:t>
            </a:r>
          </a:p>
          <a:p>
            <a:pPr marL="1097280" lvl="1" indent="-640080" algn="l">
              <a:buClr>
                <a:srgbClr val="0070C0"/>
              </a:buClr>
              <a:buSzPct val="125000"/>
              <a:buFont typeface="Arial" panose="020B0604020202020204" pitchFamily="34" charset="0"/>
              <a:buChar char="•"/>
            </a:pPr>
            <a:r>
              <a:rPr lang="en-US" sz="2800" dirty="0" smtClean="0">
                <a:latin typeface="Georgia" panose="02040502050405020303" pitchFamily="18" charset="0"/>
              </a:rPr>
              <a:t>How  </a:t>
            </a:r>
            <a:r>
              <a:rPr lang="en-US" sz="2800" dirty="0" smtClean="0">
                <a:latin typeface="Georgia" panose="02040502050405020303" pitchFamily="18" charset="0"/>
              </a:rPr>
              <a:t>to resolve conflicts when merging</a:t>
            </a:r>
          </a:p>
          <a:p>
            <a:pPr marL="1097280" lvl="1" indent="-640080" algn="l">
              <a:buClr>
                <a:srgbClr val="0070C0"/>
              </a:buClr>
              <a:buSzPct val="125000"/>
              <a:buFont typeface="Arial" panose="020B0604020202020204" pitchFamily="34" charset="0"/>
              <a:buChar char="•"/>
            </a:pPr>
            <a:r>
              <a:rPr lang="en-US" sz="2800" dirty="0" smtClean="0">
                <a:latin typeface="Georgia" panose="02040502050405020303" pitchFamily="18" charset="0"/>
              </a:rPr>
              <a:t>How </a:t>
            </a:r>
            <a:r>
              <a:rPr lang="en-US" sz="2800" dirty="0" smtClean="0">
                <a:latin typeface="Georgia" panose="02040502050405020303" pitchFamily="18" charset="0"/>
              </a:rPr>
              <a:t>you can use branching or work-spaces to work in isolation or together with </a:t>
            </a:r>
            <a:r>
              <a:rPr lang="en-US" sz="2800" dirty="0" smtClean="0">
                <a:latin typeface="Georgia" panose="02040502050405020303" pitchFamily="18" charset="0"/>
              </a:rPr>
              <a:t>teammates</a:t>
            </a:r>
            <a:endParaRPr lang="en-US" sz="2800" dirty="0" smtClean="0">
              <a:latin typeface="Georgia" panose="02040502050405020303" pitchFamily="18" charset="0"/>
            </a:endParaRPr>
          </a:p>
        </p:txBody>
      </p:sp>
      <p:pic>
        <p:nvPicPr>
          <p:cNvPr id="1026" name="Picture 2" descr="Aa730834.branchmerge02(en-US,VS.8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070" y="3903877"/>
            <a:ext cx="7623859" cy="20035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978570" y="6315183"/>
            <a:ext cx="6925993" cy="646331"/>
          </a:xfrm>
          <a:prstGeom prst="rect">
            <a:avLst/>
          </a:prstGeom>
        </p:spPr>
        <p:txBody>
          <a:bodyPr wrap="square">
            <a:spAutoFit/>
          </a:bodyPr>
          <a:lstStyle/>
          <a:p>
            <a:r>
              <a:rPr lang="en-US" dirty="0">
                <a:hlinkClick r:id="rId4"/>
              </a:rPr>
              <a:t>https://msdn.microsoft.com/en-us/library/aa730834(v=vs.80).</a:t>
            </a:r>
            <a:r>
              <a:rPr lang="en-US" dirty="0" smtClean="0">
                <a:hlinkClick r:id="rId4"/>
              </a:rPr>
              <a:t>aspx</a:t>
            </a:r>
            <a:endParaRPr lang="en-US" dirty="0" smtClean="0"/>
          </a:p>
          <a:p>
            <a:endParaRPr lang="en-US" dirty="0"/>
          </a:p>
        </p:txBody>
      </p:sp>
    </p:spTree>
    <p:extLst>
      <p:ext uri="{BB962C8B-B14F-4D97-AF65-F5344CB8AC3E}">
        <p14:creationId xmlns:p14="http://schemas.microsoft.com/office/powerpoint/2010/main" val="58576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The Joel Test</a:t>
            </a:r>
          </a:p>
        </p:txBody>
      </p:sp>
      <p:sp>
        <p:nvSpPr>
          <p:cNvPr id="3" name="Subtitle 2"/>
          <p:cNvSpPr>
            <a:spLocks noGrp="1"/>
          </p:cNvSpPr>
          <p:nvPr>
            <p:ph type="subTitle" idx="1"/>
          </p:nvPr>
        </p:nvSpPr>
        <p:spPr>
          <a:xfrm>
            <a:off x="1524000" y="1278606"/>
            <a:ext cx="9144000" cy="4406899"/>
          </a:xfrm>
        </p:spPr>
        <p:txBody>
          <a:bodyPr>
            <a:noAutofit/>
          </a:bodyPr>
          <a:lstStyle/>
          <a:p>
            <a:pPr marL="640080" indent="-640080" algn="l">
              <a:buClr>
                <a:srgbClr val="0070C0"/>
              </a:buClr>
              <a:buSzPct val="125000"/>
              <a:buFont typeface="+mj-lt"/>
              <a:buAutoNum type="arabicPeriod" startAt="2"/>
            </a:pPr>
            <a:r>
              <a:rPr lang="en-US" sz="2800" dirty="0" smtClean="0">
                <a:latin typeface="Georgia" panose="02040502050405020303" pitchFamily="18" charset="0"/>
              </a:rPr>
              <a:t>Can </a:t>
            </a:r>
            <a:r>
              <a:rPr lang="en-US" sz="2800" dirty="0" smtClean="0">
                <a:latin typeface="Georgia" panose="02040502050405020303" pitchFamily="18" charset="0"/>
              </a:rPr>
              <a:t>you solve algorithm-type problems</a:t>
            </a:r>
            <a:r>
              <a:rPr lang="en-US" sz="2800" dirty="0" smtClean="0">
                <a:latin typeface="Georgia" panose="02040502050405020303" pitchFamily="18" charset="0"/>
              </a:rPr>
              <a:t>?</a:t>
            </a:r>
          </a:p>
          <a:p>
            <a:pPr marL="1097280" lvl="1" indent="-640080" algn="l">
              <a:buClr>
                <a:srgbClr val="0070C0"/>
              </a:buClr>
              <a:buSzPct val="125000"/>
              <a:buFont typeface="Arial" panose="020B0604020202020204" pitchFamily="34" charset="0"/>
              <a:buChar char="•"/>
            </a:pPr>
            <a:r>
              <a:rPr lang="en-US" sz="2600" dirty="0">
                <a:latin typeface="Georgia" panose="02040502050405020303" pitchFamily="18" charset="0"/>
              </a:rPr>
              <a:t>“Write a function to determine if two words are anagrams of each other</a:t>
            </a:r>
            <a:r>
              <a:rPr lang="en-US" sz="2600" dirty="0" smtClean="0">
                <a:latin typeface="Georgia" panose="02040502050405020303" pitchFamily="18" charset="0"/>
              </a:rPr>
              <a:t>.”</a:t>
            </a:r>
          </a:p>
          <a:p>
            <a:pPr marL="1097280" lvl="1" indent="-640080" algn="l">
              <a:buClr>
                <a:srgbClr val="0070C0"/>
              </a:buClr>
              <a:buSzPct val="125000"/>
              <a:buFont typeface="Arial" panose="020B0604020202020204" pitchFamily="34" charset="0"/>
              <a:buChar char="•"/>
            </a:pPr>
            <a:r>
              <a:rPr lang="en-US" sz="2600" dirty="0">
                <a:latin typeface="Georgia" panose="02040502050405020303" pitchFamily="18" charset="0"/>
              </a:rPr>
              <a:t>solve problems </a:t>
            </a:r>
            <a:r>
              <a:rPr lang="en-US" sz="2600" dirty="0" smtClean="0">
                <a:latin typeface="Georgia" panose="02040502050405020303" pitchFamily="18" charset="0"/>
              </a:rPr>
              <a:t>on </a:t>
            </a:r>
            <a:r>
              <a:rPr lang="en-US" sz="2600" dirty="0">
                <a:latin typeface="Georgia" panose="02040502050405020303" pitchFamily="18" charset="0"/>
              </a:rPr>
              <a:t>a whiteboard</a:t>
            </a:r>
            <a:endParaRPr lang="en-US" sz="2600" dirty="0" smtClean="0">
              <a:latin typeface="Georgia" panose="02040502050405020303" pitchFamily="18" charset="0"/>
            </a:endParaRPr>
          </a:p>
          <a:p>
            <a:pPr marL="640080" indent="-640080" algn="l">
              <a:buClr>
                <a:srgbClr val="0070C0"/>
              </a:buClr>
              <a:buSzPct val="125000"/>
              <a:buFont typeface="+mj-lt"/>
              <a:buAutoNum type="arabicPeriod" startAt="2"/>
            </a:pPr>
            <a:r>
              <a:rPr lang="en-US" sz="2800" dirty="0" smtClean="0">
                <a:latin typeface="Georgia" panose="02040502050405020303" pitchFamily="18" charset="0"/>
              </a:rPr>
              <a:t>Can you program in more than one language or technology</a:t>
            </a:r>
            <a:r>
              <a:rPr lang="en-US" sz="2800" dirty="0" smtClean="0">
                <a:latin typeface="Georgia" panose="02040502050405020303" pitchFamily="18" charset="0"/>
              </a:rPr>
              <a:t>?</a:t>
            </a:r>
          </a:p>
          <a:p>
            <a:pPr marL="1097280" lvl="1" indent="-640080" algn="l">
              <a:buClr>
                <a:srgbClr val="0070C0"/>
              </a:buClr>
              <a:buSzPct val="125000"/>
              <a:buFont typeface="Arial" panose="020B0604020202020204" pitchFamily="34" charset="0"/>
              <a:buChar char="•"/>
            </a:pPr>
            <a:r>
              <a:rPr lang="en-US" sz="2600" dirty="0">
                <a:latin typeface="Georgia" panose="02040502050405020303" pitchFamily="18" charset="0"/>
              </a:rPr>
              <a:t>The best programmers are able to use the best tool for the job. </a:t>
            </a:r>
            <a:endParaRPr lang="en-US" sz="2600" dirty="0" smtClean="0">
              <a:latin typeface="Georgia" panose="02040502050405020303" pitchFamily="18" charset="0"/>
            </a:endParaRPr>
          </a:p>
          <a:p>
            <a:pPr marL="640080" indent="-640080" algn="l">
              <a:buClr>
                <a:srgbClr val="0070C0"/>
              </a:buClr>
              <a:buSzPct val="125000"/>
              <a:buFont typeface="+mj-lt"/>
              <a:buAutoNum type="arabicPeriod" startAt="2"/>
            </a:pPr>
            <a:r>
              <a:rPr lang="en-US" sz="2800" dirty="0" smtClean="0">
                <a:latin typeface="Georgia" panose="02040502050405020303" pitchFamily="18" charset="0"/>
              </a:rPr>
              <a:t>Do you do something to increase your education or skills every day</a:t>
            </a:r>
            <a:r>
              <a:rPr lang="en-US" sz="2800" dirty="0" smtClean="0">
                <a:latin typeface="Georgia" panose="02040502050405020303" pitchFamily="18" charset="0"/>
              </a:rPr>
              <a:t>?</a:t>
            </a:r>
          </a:p>
          <a:p>
            <a:pPr marL="1097280" lvl="1" indent="-640080" algn="l">
              <a:buClr>
                <a:srgbClr val="0070C0"/>
              </a:buClr>
              <a:buSzPct val="125000"/>
              <a:buFont typeface="Arial" panose="020B0604020202020204" pitchFamily="34" charset="0"/>
              <a:buChar char="•"/>
            </a:pPr>
            <a:r>
              <a:rPr lang="en-US" sz="2600" dirty="0" smtClean="0">
                <a:latin typeface="Georgia" panose="02040502050405020303" pitchFamily="18" charset="0"/>
              </a:rPr>
              <a:t>It  </a:t>
            </a:r>
            <a:r>
              <a:rPr lang="en-US" sz="2600" dirty="0">
                <a:latin typeface="Georgia" panose="02040502050405020303" pitchFamily="18" charset="0"/>
              </a:rPr>
              <a:t>is impossible to stay relevant if you do not have some kind of habit in place to keep </a:t>
            </a:r>
            <a:r>
              <a:rPr lang="en-US" sz="2600" dirty="0" smtClean="0">
                <a:latin typeface="Georgia" panose="02040502050405020303" pitchFamily="18" charset="0"/>
              </a:rPr>
              <a:t>up</a:t>
            </a:r>
            <a:endParaRPr lang="en-US" sz="2600" dirty="0" smtClean="0">
              <a:latin typeface="Georgia" panose="02040502050405020303" pitchFamily="18" charset="0"/>
            </a:endParaRPr>
          </a:p>
        </p:txBody>
      </p:sp>
    </p:spTree>
    <p:extLst>
      <p:ext uri="{BB962C8B-B14F-4D97-AF65-F5344CB8AC3E}">
        <p14:creationId xmlns:p14="http://schemas.microsoft.com/office/powerpoint/2010/main" val="128783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The Joel Test</a:t>
            </a:r>
          </a:p>
        </p:txBody>
      </p:sp>
      <p:sp>
        <p:nvSpPr>
          <p:cNvPr id="3" name="Subtitle 2"/>
          <p:cNvSpPr>
            <a:spLocks noGrp="1"/>
          </p:cNvSpPr>
          <p:nvPr>
            <p:ph type="subTitle" idx="1"/>
          </p:nvPr>
        </p:nvSpPr>
        <p:spPr>
          <a:xfrm>
            <a:off x="1524000" y="1278606"/>
            <a:ext cx="9144000" cy="4406899"/>
          </a:xfrm>
        </p:spPr>
        <p:txBody>
          <a:bodyPr>
            <a:noAutofit/>
          </a:bodyPr>
          <a:lstStyle/>
          <a:p>
            <a:pPr marL="514350" indent="-640080" algn="l">
              <a:buClr>
                <a:srgbClr val="0070C0"/>
              </a:buClr>
              <a:buSzPct val="125000"/>
              <a:buFont typeface="+mj-lt"/>
              <a:buAutoNum type="arabicPeriod" startAt="5"/>
            </a:pPr>
            <a:r>
              <a:rPr lang="en-US" sz="2800" dirty="0">
                <a:latin typeface="Georgia" panose="02040502050405020303" pitchFamily="18" charset="0"/>
              </a:rPr>
              <a:t>Do you name things appropriately</a:t>
            </a:r>
            <a:r>
              <a:rPr lang="en-US" sz="2800" dirty="0" smtClean="0">
                <a:latin typeface="Georgia" panose="02040502050405020303" pitchFamily="18" charset="0"/>
              </a:rPr>
              <a:t>?</a:t>
            </a:r>
          </a:p>
          <a:p>
            <a:pPr marL="971550" lvl="1" indent="-640080" algn="l">
              <a:buClr>
                <a:srgbClr val="0070C0"/>
              </a:buClr>
              <a:buSzPct val="125000"/>
              <a:buFont typeface="Arial" panose="020B0604020202020204" pitchFamily="34" charset="0"/>
              <a:buChar char="•"/>
            </a:pPr>
            <a:r>
              <a:rPr lang="en-US" sz="2600" dirty="0">
                <a:latin typeface="Georgia" panose="02040502050405020303" pitchFamily="18" charset="0"/>
              </a:rPr>
              <a:t>A good software developer writes clean, and easily understandable code</a:t>
            </a:r>
          </a:p>
          <a:p>
            <a:pPr marL="514350" indent="-640080" algn="l">
              <a:buClr>
                <a:srgbClr val="0070C0"/>
              </a:buClr>
              <a:buSzPct val="125000"/>
              <a:buFont typeface="+mj-lt"/>
              <a:buAutoNum type="arabicPeriod" startAt="5"/>
            </a:pPr>
            <a:r>
              <a:rPr lang="en-US" sz="2800" dirty="0">
                <a:latin typeface="Georgia" panose="02040502050405020303" pitchFamily="18" charset="0"/>
              </a:rPr>
              <a:t>Can you communicate your ideas effectively?</a:t>
            </a:r>
          </a:p>
          <a:p>
            <a:pPr marL="514350" indent="-640080" algn="l">
              <a:buClr>
                <a:srgbClr val="0070C0"/>
              </a:buClr>
              <a:buSzPct val="125000"/>
              <a:buFont typeface="+mj-lt"/>
              <a:buAutoNum type="arabicPeriod" startAt="5"/>
            </a:pPr>
            <a:r>
              <a:rPr lang="en-US" sz="2800" dirty="0" smtClean="0">
                <a:latin typeface="Georgia" panose="02040502050405020303" pitchFamily="18" charset="0"/>
              </a:rPr>
              <a:t>Do </a:t>
            </a:r>
            <a:r>
              <a:rPr lang="en-US" sz="2800" dirty="0" smtClean="0">
                <a:latin typeface="Georgia" panose="02040502050405020303" pitchFamily="18" charset="0"/>
              </a:rPr>
              <a:t>you understand basic </a:t>
            </a:r>
            <a:r>
              <a:rPr lang="en-US" sz="2800" i="1" dirty="0" smtClean="0">
                <a:solidFill>
                  <a:srgbClr val="0070C0"/>
                </a:solidFill>
                <a:latin typeface="Georgia" panose="02040502050405020303" pitchFamily="18" charset="0"/>
              </a:rPr>
              <a:t>design patterns</a:t>
            </a:r>
            <a:r>
              <a:rPr lang="en-US" sz="2800" dirty="0" smtClean="0">
                <a:latin typeface="Georgia" panose="02040502050405020303" pitchFamily="18" charset="0"/>
              </a:rPr>
              <a:t>?</a:t>
            </a:r>
          </a:p>
          <a:p>
            <a:pPr marL="514350" indent="-640080" algn="l">
              <a:buClr>
                <a:srgbClr val="0070C0"/>
              </a:buClr>
              <a:buSzPct val="125000"/>
              <a:buFont typeface="+mj-lt"/>
              <a:buAutoNum type="arabicPeriod" startAt="5"/>
            </a:pPr>
            <a:r>
              <a:rPr lang="en-US" sz="2800" dirty="0" smtClean="0">
                <a:latin typeface="Georgia" panose="02040502050405020303" pitchFamily="18" charset="0"/>
              </a:rPr>
              <a:t>Do you know how to debug effectively</a:t>
            </a:r>
            <a:r>
              <a:rPr lang="en-US" sz="2800" dirty="0" smtClean="0">
                <a:latin typeface="Georgia" panose="02040502050405020303" pitchFamily="18" charset="0"/>
              </a:rPr>
              <a:t>?</a:t>
            </a:r>
          </a:p>
          <a:p>
            <a:pPr marL="971550" lvl="1" indent="-640080" algn="l">
              <a:buClr>
                <a:srgbClr val="0070C0"/>
              </a:buClr>
              <a:buSzPct val="125000"/>
              <a:buFont typeface="Arial" panose="020B0604020202020204" pitchFamily="34" charset="0"/>
              <a:buChar char="•"/>
            </a:pPr>
            <a:r>
              <a:rPr lang="en-US" sz="2600" dirty="0">
                <a:latin typeface="Georgia" panose="02040502050405020303" pitchFamily="18" charset="0"/>
              </a:rPr>
              <a:t>debugging involves starting with a hypothesis of what is wrong and then only using the debugger to prove or disprove that </a:t>
            </a:r>
            <a:r>
              <a:rPr lang="en-US" sz="2600" dirty="0" smtClean="0">
                <a:latin typeface="Georgia" panose="02040502050405020303" pitchFamily="18" charset="0"/>
              </a:rPr>
              <a:t>hypothesis</a:t>
            </a:r>
            <a:endParaRPr lang="en-US" sz="2600" dirty="0" smtClean="0">
              <a:latin typeface="Georgia" panose="02040502050405020303" pitchFamily="18" charset="0"/>
            </a:endParaRPr>
          </a:p>
        </p:txBody>
      </p:sp>
    </p:spTree>
    <p:extLst>
      <p:ext uri="{BB962C8B-B14F-4D97-AF65-F5344CB8AC3E}">
        <p14:creationId xmlns:p14="http://schemas.microsoft.com/office/powerpoint/2010/main" val="280689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3313</TotalTime>
  <Words>833</Words>
  <Application>Microsoft Office PowerPoint</Application>
  <PresentationFormat>Widescreen</PresentationFormat>
  <Paragraphs>79</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Georgia</vt:lpstr>
      <vt:lpstr>Roboto Condensed</vt:lpstr>
      <vt:lpstr>Source Sans Pro</vt:lpstr>
      <vt:lpstr>Office Theme</vt:lpstr>
      <vt:lpstr>The Joel Test 12 Steps to Better Code</vt:lpstr>
      <vt:lpstr>The Joel Test</vt:lpstr>
      <vt:lpstr>The Joel Test</vt:lpstr>
      <vt:lpstr>The Joel Test</vt:lpstr>
      <vt:lpstr>The Joel Test</vt:lpstr>
      <vt:lpstr>The Joel Test 12 Steps to Better Code</vt:lpstr>
      <vt:lpstr>The Joel Test</vt:lpstr>
      <vt:lpstr>The Joel Test</vt:lpstr>
      <vt:lpstr>The Joel Test</vt:lpstr>
      <vt:lpstr>The Joel Test</vt:lpstr>
    </vt:vector>
  </TitlesOfParts>
  <Company>University of Massachusetts Lowell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Joel Test 12 Steps to Better Code</dc:title>
  <dc:creator>Owner</dc:creator>
  <cp:lastModifiedBy>lenaR</cp:lastModifiedBy>
  <cp:revision>14</cp:revision>
  <dcterms:created xsi:type="dcterms:W3CDTF">2017-03-31T13:02:50Z</dcterms:created>
  <dcterms:modified xsi:type="dcterms:W3CDTF">2017-04-02T20:20:23Z</dcterms:modified>
</cp:coreProperties>
</file>