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8" r:id="rId3"/>
    <p:sldId id="259" r:id="rId4"/>
    <p:sldId id="262" r:id="rId5"/>
    <p:sldId id="263" r:id="rId6"/>
    <p:sldId id="260" r:id="rId7"/>
    <p:sldId id="265" r:id="rId8"/>
    <p:sldId id="264" r:id="rId9"/>
    <p:sldId id="266" r:id="rId10"/>
    <p:sldId id="267" r:id="rId11"/>
    <p:sldId id="261" r:id="rId12"/>
    <p:sldId id="268" r:id="rId13"/>
    <p:sldId id="275" r:id="rId14"/>
    <p:sldId id="269" r:id="rId15"/>
    <p:sldId id="270" r:id="rId16"/>
    <p:sldId id="271" r:id="rId17"/>
    <p:sldId id="273" r:id="rId18"/>
    <p:sldId id="272" r:id="rId19"/>
    <p:sldId id="276" r:id="rId20"/>
    <p:sldId id="277" r:id="rId21"/>
    <p:sldId id="278" r:id="rId22"/>
    <p:sldId id="274" r:id="rId23"/>
    <p:sldId id="279" r:id="rId24"/>
    <p:sldId id="280" r:id="rId25"/>
    <p:sldId id="281" r:id="rId26"/>
    <p:sldId id="282" r:id="rId27"/>
    <p:sldId id="283" r:id="rId28"/>
    <p:sldId id="284" r:id="rId29"/>
    <p:sldId id="285" r:id="rId30"/>
    <p:sldId id="286" r:id="rId31"/>
    <p:sldId id="287" r:id="rId32"/>
    <p:sldId id="288" r:id="rId33"/>
    <p:sldId id="291" r:id="rId34"/>
    <p:sldId id="292" r:id="rId35"/>
    <p:sldId id="293" r:id="rId36"/>
    <p:sldId id="289" r:id="rId37"/>
    <p:sldId id="290" r:id="rId38"/>
    <p:sldId id="294" r:id="rId39"/>
    <p:sldId id="295" r:id="rId40"/>
    <p:sldId id="296" r:id="rId41"/>
    <p:sldId id="297" r:id="rId4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42" autoAdjust="0"/>
    <p:restoredTop sz="83784" autoAdjust="0"/>
  </p:normalViewPr>
  <p:slideViewPr>
    <p:cSldViewPr snapToGrid="0">
      <p:cViewPr varScale="1">
        <p:scale>
          <a:sx n="58" d="100"/>
          <a:sy n="58" d="100"/>
        </p:scale>
        <p:origin x="438" y="66"/>
      </p:cViewPr>
      <p:guideLst/>
    </p:cSldViewPr>
  </p:slideViewPr>
  <p:notesTextViewPr>
    <p:cViewPr>
      <p:scale>
        <a:sx n="1" d="1"/>
        <a:sy n="1" d="1"/>
      </p:scale>
      <p:origin x="0" y="0"/>
    </p:cViewPr>
  </p:notesTextViewPr>
  <p:sorterViewPr>
    <p:cViewPr>
      <p:scale>
        <a:sx n="100" d="100"/>
        <a:sy n="100" d="100"/>
      </p:scale>
      <p:origin x="0" y="-134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77" tIns="46589" rIns="93177" bIns="46589" rtlCol="0"/>
          <a:lstStyle>
            <a:lvl1pPr algn="r">
              <a:defRPr sz="1200"/>
            </a:lvl1pPr>
          </a:lstStyle>
          <a:p>
            <a:fld id="{F1571658-1502-4CB0-9901-C83D920B2BBC}" type="datetimeFigureOut">
              <a:rPr lang="en-US" smtClean="0"/>
              <a:t>4/12/2017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9"/>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E2F08EC-D232-4450-828C-8BD65266F58B}" type="slidenum">
              <a:rPr lang="en-US" smtClean="0"/>
              <a:t>‹#›</a:t>
            </a:fld>
            <a:endParaRPr lang="en-US"/>
          </a:p>
        </p:txBody>
      </p:sp>
    </p:spTree>
    <p:extLst>
      <p:ext uri="{BB962C8B-B14F-4D97-AF65-F5344CB8AC3E}">
        <p14:creationId xmlns:p14="http://schemas.microsoft.com/office/powerpoint/2010/main" val="1687618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eventhelix.com/RealtimeMantra/ByteAlignmentAndOrdering.ht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1</a:t>
            </a:fld>
            <a:endParaRPr lang="en-US"/>
          </a:p>
        </p:txBody>
      </p:sp>
    </p:spTree>
    <p:extLst>
      <p:ext uri="{BB962C8B-B14F-4D97-AF65-F5344CB8AC3E}">
        <p14:creationId xmlns:p14="http://schemas.microsoft.com/office/powerpoint/2010/main" val="2368745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5887" lvl="1">
              <a:buClr>
                <a:srgbClr val="0070C0"/>
              </a:buClr>
            </a:pPr>
            <a:endParaRPr lang="en-US" sz="1400" dirty="0"/>
          </a:p>
        </p:txBody>
      </p:sp>
      <p:sp>
        <p:nvSpPr>
          <p:cNvPr id="4" name="Slide Number Placeholder 3"/>
          <p:cNvSpPr>
            <a:spLocks noGrp="1"/>
          </p:cNvSpPr>
          <p:nvPr>
            <p:ph type="sldNum" sz="quarter" idx="10"/>
          </p:nvPr>
        </p:nvSpPr>
        <p:spPr/>
        <p:txBody>
          <a:bodyPr/>
          <a:lstStyle/>
          <a:p>
            <a:fld id="{4A043978-DB50-4CDB-8CEF-1F8DF493BA5D}" type="slidenum">
              <a:rPr lang="en-US" smtClean="0"/>
              <a:t>10</a:t>
            </a:fld>
            <a:endParaRPr lang="en-US"/>
          </a:p>
        </p:txBody>
      </p:sp>
    </p:spTree>
    <p:extLst>
      <p:ext uri="{BB962C8B-B14F-4D97-AF65-F5344CB8AC3E}">
        <p14:creationId xmlns:p14="http://schemas.microsoft.com/office/powerpoint/2010/main" val="1893582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http://www.in2p3.fr/actions/formation/Info12/20120207-binet-opt-cxx.pdf</a:t>
            </a:r>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11</a:t>
            </a:fld>
            <a:endParaRPr lang="en-US"/>
          </a:p>
        </p:txBody>
      </p:sp>
    </p:spTree>
    <p:extLst>
      <p:ext uri="{BB962C8B-B14F-4D97-AF65-F5344CB8AC3E}">
        <p14:creationId xmlns:p14="http://schemas.microsoft.com/office/powerpoint/2010/main" val="1831610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http://www.in2p3.fr/actions/formation/Info12/20120207-binet-opt-cxx.pdf</a:t>
            </a:r>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12</a:t>
            </a:fld>
            <a:endParaRPr lang="en-US"/>
          </a:p>
        </p:txBody>
      </p:sp>
    </p:spTree>
    <p:extLst>
      <p:ext uri="{BB962C8B-B14F-4D97-AF65-F5344CB8AC3E}">
        <p14:creationId xmlns:p14="http://schemas.microsoft.com/office/powerpoint/2010/main" val="2315100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The processor keeps data or code that is referenced in cache so that on its next reference if gets it from cache. These cache references are faster. Hence it is recommended that code and data that are being used together should actually be placed together physically. This is actually enforced into the language in C++. In C++, object's data is stored in </a:t>
            </a:r>
            <a:r>
              <a:rPr lang="en-US" dirty="0" err="1"/>
              <a:t>contigueous</a:t>
            </a:r>
            <a:r>
              <a:rPr lang="en-US" dirty="0"/>
              <a:t> memory, thus improving locality of reference for data. This also applies to code, as most methods that deal with the object will be stored in contiguous memory.</a:t>
            </a:r>
          </a:p>
          <a:p>
            <a:pPr fontAlgn="base"/>
            <a:r>
              <a:rPr lang="en-US" dirty="0"/>
              <a:t>Locality of reference can be improved for C code as well. The declaration order of related code and functions can be arranged so that closely coupled code and data are declared together.</a:t>
            </a:r>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13</a:t>
            </a:fld>
            <a:endParaRPr lang="en-US"/>
          </a:p>
        </p:txBody>
      </p:sp>
    </p:spTree>
    <p:extLst>
      <p:ext uri="{BB962C8B-B14F-4D97-AF65-F5344CB8AC3E}">
        <p14:creationId xmlns:p14="http://schemas.microsoft.com/office/powerpoint/2010/main" val="1317158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All local variables are in registers so this improves performance over accessing them from memory.</a:t>
            </a:r>
          </a:p>
          <a:p>
            <a:pPr fontAlgn="base"/>
            <a:r>
              <a:rPr lang="en-US" dirty="0"/>
              <a:t>If no local variables need to be saved on the stack, the compiler will not incur the overhead of setting up and restoring the frame pointer.</a:t>
            </a:r>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14</a:t>
            </a:fld>
            <a:endParaRPr lang="en-US"/>
          </a:p>
        </p:txBody>
      </p:sp>
    </p:spTree>
    <p:extLst>
      <p:ext uri="{BB962C8B-B14F-4D97-AF65-F5344CB8AC3E}">
        <p14:creationId xmlns:p14="http://schemas.microsoft.com/office/powerpoint/2010/main" val="3408865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15</a:t>
            </a:fld>
            <a:endParaRPr lang="en-US"/>
          </a:p>
        </p:txBody>
      </p:sp>
    </p:spTree>
    <p:extLst>
      <p:ext uri="{BB962C8B-B14F-4D97-AF65-F5344CB8AC3E}">
        <p14:creationId xmlns:p14="http://schemas.microsoft.com/office/powerpoint/2010/main" val="3763281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16</a:t>
            </a:fld>
            <a:endParaRPr lang="en-US"/>
          </a:p>
        </p:txBody>
      </p:sp>
    </p:spTree>
    <p:extLst>
      <p:ext uri="{BB962C8B-B14F-4D97-AF65-F5344CB8AC3E}">
        <p14:creationId xmlns:p14="http://schemas.microsoft.com/office/powerpoint/2010/main" val="3047584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17</a:t>
            </a:fld>
            <a:endParaRPr lang="en-US"/>
          </a:p>
        </p:txBody>
      </p:sp>
    </p:spTree>
    <p:extLst>
      <p:ext uri="{BB962C8B-B14F-4D97-AF65-F5344CB8AC3E}">
        <p14:creationId xmlns:p14="http://schemas.microsoft.com/office/powerpoint/2010/main" val="1123152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18</a:t>
            </a:fld>
            <a:endParaRPr lang="en-US"/>
          </a:p>
        </p:txBody>
      </p:sp>
    </p:spTree>
    <p:extLst>
      <p:ext uri="{BB962C8B-B14F-4D97-AF65-F5344CB8AC3E}">
        <p14:creationId xmlns:p14="http://schemas.microsoft.com/office/powerpoint/2010/main" val="553882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19</a:t>
            </a:fld>
            <a:endParaRPr lang="en-US"/>
          </a:p>
        </p:txBody>
      </p:sp>
    </p:spTree>
    <p:extLst>
      <p:ext uri="{BB962C8B-B14F-4D97-AF65-F5344CB8AC3E}">
        <p14:creationId xmlns:p14="http://schemas.microsoft.com/office/powerpoint/2010/main" val="2554985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2</a:t>
            </a:fld>
            <a:endParaRPr lang="en-US"/>
          </a:p>
        </p:txBody>
      </p:sp>
    </p:spTree>
    <p:extLst>
      <p:ext uri="{BB962C8B-B14F-4D97-AF65-F5344CB8AC3E}">
        <p14:creationId xmlns:p14="http://schemas.microsoft.com/office/powerpoint/2010/main" val="4084758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Keep the constructor light weight. The constructor will be invoked for every object creation. Keep in mind that many times the compiler might be creating temporary object over and above the explicit object creations in your program. Thus optimizing the constructor might give you a big boost in performance. If you have an array of objects, the default constructor for the object should be optimized first as the constructor gets invoked for every object in the array.</a:t>
            </a:r>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20</a:t>
            </a:fld>
            <a:endParaRPr lang="en-US"/>
          </a:p>
        </p:txBody>
      </p:sp>
    </p:spTree>
    <p:extLst>
      <p:ext uri="{BB962C8B-B14F-4D97-AF65-F5344CB8AC3E}">
        <p14:creationId xmlns:p14="http://schemas.microsoft.com/office/powerpoint/2010/main" val="364533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Use constructor initialization lists to initialize the embedded variables to the final initialization values. Assignments within the constructor body will result in lower performance as the default constructor for the embedded objects would have been invoked anyway. Using constructor initialization lists will directly result in invoking the right constructor, thus saving the overhead of default constructor invocation.</a:t>
            </a:r>
          </a:p>
          <a:p>
            <a:pPr fontAlgn="base"/>
            <a:r>
              <a:rPr lang="en-US" dirty="0"/>
              <a:t>In the example given below, the optimized version of the Employee constructor saves the default constructor calls for </a:t>
            </a:r>
            <a:r>
              <a:rPr lang="en-US" dirty="0" err="1"/>
              <a:t>m_name</a:t>
            </a:r>
            <a:r>
              <a:rPr lang="en-US" dirty="0"/>
              <a:t> and </a:t>
            </a:r>
            <a:r>
              <a:rPr lang="en-US" dirty="0" err="1"/>
              <a:t>m_designation</a:t>
            </a:r>
            <a:r>
              <a:rPr lang="en-US" dirty="0"/>
              <a:t> strings.</a:t>
            </a:r>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21</a:t>
            </a:fld>
            <a:endParaRPr lang="en-US"/>
          </a:p>
        </p:txBody>
      </p:sp>
    </p:spTree>
    <p:extLst>
      <p:ext uri="{BB962C8B-B14F-4D97-AF65-F5344CB8AC3E}">
        <p14:creationId xmlns:p14="http://schemas.microsoft.com/office/powerpoint/2010/main" val="2130365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22</a:t>
            </a:fld>
            <a:endParaRPr lang="en-US"/>
          </a:p>
        </p:txBody>
      </p:sp>
    </p:spTree>
    <p:extLst>
      <p:ext uri="{BB962C8B-B14F-4D97-AF65-F5344CB8AC3E}">
        <p14:creationId xmlns:p14="http://schemas.microsoft.com/office/powerpoint/2010/main" val="1537227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23</a:t>
            </a:fld>
            <a:endParaRPr lang="en-US"/>
          </a:p>
        </p:txBody>
      </p:sp>
    </p:spTree>
    <p:extLst>
      <p:ext uri="{BB962C8B-B14F-4D97-AF65-F5344CB8AC3E}">
        <p14:creationId xmlns:p14="http://schemas.microsoft.com/office/powerpoint/2010/main" val="3103958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Simply put, a Look-Up-Table (LUT) is an array that holds a set of pre-computed results for a given operation. This array provides </a:t>
            </a:r>
            <a:r>
              <a:rPr lang="en-US" dirty="0" err="1"/>
              <a:t>acces</a:t>
            </a:r>
            <a:r>
              <a:rPr lang="en-US" dirty="0"/>
              <a:t> to the results in a way that is faster than computing each time the result of the given operation.</a:t>
            </a:r>
          </a:p>
          <a:p>
            <a:r>
              <a:rPr lang="en-US" dirty="0"/>
              <a:t>LUT's are typically used in real-time data acquisition and processing systems (often embedded systems), since these types of systems impose demanding and strict timing restriction. An important detail to consider is the fact that LUT's require a considerable amount of execution time to initialize the array (to pre-compute the results). In real-time systems, it is in general acceptable to have a delay during the initialization of the application (after all, the application will be presumably run right after boot, which takes a few seconds anyway).</a:t>
            </a:r>
          </a:p>
          <a:p>
            <a:pPr fontAlgn="base"/>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24</a:t>
            </a:fld>
            <a:endParaRPr lang="en-US"/>
          </a:p>
        </p:txBody>
      </p:sp>
    </p:spTree>
    <p:extLst>
      <p:ext uri="{BB962C8B-B14F-4D97-AF65-F5344CB8AC3E}">
        <p14:creationId xmlns:p14="http://schemas.microsoft.com/office/powerpoint/2010/main" val="3968709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 operations need to create an unnamed, temporary intermediate object.</a:t>
            </a:r>
          </a:p>
          <a:p>
            <a:r>
              <a:rPr lang="en-US" dirty="0" smtClean="0"/>
              <a:t> • For instance: </a:t>
            </a:r>
            <a:r>
              <a:rPr lang="en-US" dirty="0" smtClean="0">
                <a:solidFill>
                  <a:srgbClr val="002060"/>
                </a:solidFill>
              </a:rPr>
              <a:t>Vector v = Vector(1,0,0) + Vector(0,1,0) + Vector(0,0,1); </a:t>
            </a:r>
            <a:r>
              <a:rPr lang="en-US" dirty="0" smtClean="0"/>
              <a:t>creates five unnamed, temporary Vectors: Vector(1,0,0), Vector(0,1,0), Vector(0,0,1), Vector(1,0,0) + Vector(0,1,0), and Vector(1,0,0) + Vector(0,1,0) + Vector(0,0,1). </a:t>
            </a:r>
          </a:p>
          <a:p>
            <a:r>
              <a:rPr lang="en-US" dirty="0" smtClean="0"/>
              <a:t>• The slightly more verbose code: Vector v(1,0,0); v+= Vector(0,1,0); v+= Vector(0,0,1); only creates two temporary Vectors: Vector(0,1,0) and Vector(0,0,1). This saves 6 functions calls (3 constructors and 3 destructors). </a:t>
            </a:r>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25</a:t>
            </a:fld>
            <a:endParaRPr lang="en-US"/>
          </a:p>
        </p:txBody>
      </p:sp>
    </p:spTree>
    <p:extLst>
      <p:ext uri="{BB962C8B-B14F-4D97-AF65-F5344CB8AC3E}">
        <p14:creationId xmlns:p14="http://schemas.microsoft.com/office/powerpoint/2010/main" val="1435948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1" spc="204" dirty="0">
                <a:solidFill>
                  <a:srgbClr val="FF0000"/>
                </a:solidFill>
                <a:latin typeface="Courier New" panose="02070309020205020404" pitchFamily="49" charset="0"/>
                <a:cs typeface="Courier New" panose="02070309020205020404" pitchFamily="49" charset="0"/>
              </a:rPr>
              <a:t>The explanation:  the implementation of post-increment (d++) must create a temporary storage for housing the original value of d, increment/store d, and return the original temporary value.  In contrast, pre-increment (++d) only has to increment/store the value and return it – no temporary required. </a:t>
            </a:r>
          </a:p>
          <a:p>
            <a:pPr defTabSz="931774">
              <a:defRPr/>
            </a:pPr>
            <a:r>
              <a:rPr lang="en-US" b="1" spc="204" dirty="0">
                <a:solidFill>
                  <a:srgbClr val="FF0000"/>
                </a:solidFill>
                <a:latin typeface="Courier New" panose="02070309020205020404" pitchFamily="49" charset="0"/>
                <a:cs typeface="Courier New" panose="02070309020205020404" pitchFamily="49" charset="0"/>
              </a:rPr>
              <a:t>For objects, use the prefix operator (++</a:t>
            </a:r>
            <a:r>
              <a:rPr lang="en-US" b="1" spc="204" dirty="0" err="1">
                <a:solidFill>
                  <a:srgbClr val="FF0000"/>
                </a:solidFill>
                <a:latin typeface="Courier New" panose="02070309020205020404" pitchFamily="49" charset="0"/>
                <a:cs typeface="Courier New" panose="02070309020205020404" pitchFamily="49" charset="0"/>
              </a:rPr>
              <a:t>obj</a:t>
            </a:r>
            <a:r>
              <a:rPr lang="en-US" b="1" spc="204" dirty="0">
                <a:solidFill>
                  <a:srgbClr val="FF0000"/>
                </a:solidFill>
                <a:latin typeface="Courier New" panose="02070309020205020404" pitchFamily="49" charset="0"/>
                <a:cs typeface="Courier New" panose="02070309020205020404" pitchFamily="49" charset="0"/>
              </a:rPr>
              <a:t>) instead of the postfix operator (</a:t>
            </a:r>
            <a:r>
              <a:rPr lang="en-US" b="1" spc="204" dirty="0" err="1">
                <a:solidFill>
                  <a:srgbClr val="FF0000"/>
                </a:solidFill>
                <a:latin typeface="Courier New" panose="02070309020205020404" pitchFamily="49" charset="0"/>
                <a:cs typeface="Courier New" panose="02070309020205020404" pitchFamily="49" charset="0"/>
              </a:rPr>
              <a:t>obj</a:t>
            </a:r>
            <a:r>
              <a:rPr lang="en-US" b="1" spc="204" dirty="0">
                <a:solidFill>
                  <a:srgbClr val="FF0000"/>
                </a:solidFill>
                <a:latin typeface="Courier New" panose="02070309020205020404" pitchFamily="49" charset="0"/>
                <a:cs typeface="Courier New" panose="02070309020205020404" pitchFamily="49" charset="0"/>
              </a:rPr>
              <a:t>++).</a:t>
            </a:r>
          </a:p>
          <a:p>
            <a:pPr defTabSz="931774">
              <a:defRPr/>
            </a:pPr>
            <a:r>
              <a:rPr lang="en-US" b="1" spc="204" dirty="0">
                <a:solidFill>
                  <a:srgbClr val="FF0000"/>
                </a:solidFill>
                <a:latin typeface="Courier New" panose="02070309020205020404" pitchFamily="49" charset="0"/>
                <a:cs typeface="Courier New" panose="02070309020205020404" pitchFamily="49" charset="0"/>
              </a:rPr>
              <a:t>• A copy of the object must be made with the postfix operator (which thus involves an extra call the </a:t>
            </a:r>
            <a:r>
              <a:rPr lang="en-US" b="1" spc="204" dirty="0" err="1">
                <a:solidFill>
                  <a:srgbClr val="FF0000"/>
                </a:solidFill>
                <a:latin typeface="Courier New" panose="02070309020205020404" pitchFamily="49" charset="0"/>
                <a:cs typeface="Courier New" panose="02070309020205020404" pitchFamily="49" charset="0"/>
              </a:rPr>
              <a:t>the</a:t>
            </a:r>
            <a:endParaRPr lang="en-US" b="1" spc="204" dirty="0">
              <a:solidFill>
                <a:srgbClr val="FF0000"/>
              </a:solidFill>
              <a:latin typeface="Courier New" panose="02070309020205020404" pitchFamily="49" charset="0"/>
              <a:cs typeface="Courier New" panose="02070309020205020404" pitchFamily="49" charset="0"/>
            </a:endParaRPr>
          </a:p>
          <a:p>
            <a:pPr defTabSz="931774">
              <a:defRPr/>
            </a:pPr>
            <a:r>
              <a:rPr lang="en-US" b="1" spc="204" dirty="0">
                <a:solidFill>
                  <a:srgbClr val="FF0000"/>
                </a:solidFill>
                <a:latin typeface="Courier New" panose="02070309020205020404" pitchFamily="49" charset="0"/>
                <a:cs typeface="Courier New" panose="02070309020205020404" pitchFamily="49" charset="0"/>
              </a:rPr>
              <a:t>constructor and destructor), whereas the prefix operator does not need a temporary copy.</a:t>
            </a:r>
          </a:p>
          <a:p>
            <a:pPr defTabSz="931774">
              <a:defRPr/>
            </a:pPr>
            <a:endParaRPr lang="en-US" b="1" spc="204" dirty="0">
              <a:solidFill>
                <a:srgbClr val="FF0000"/>
              </a:solidFill>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26</a:t>
            </a:fld>
            <a:endParaRPr lang="en-US"/>
          </a:p>
        </p:txBody>
      </p:sp>
    </p:spTree>
    <p:extLst>
      <p:ext uri="{BB962C8B-B14F-4D97-AF65-F5344CB8AC3E}">
        <p14:creationId xmlns:p14="http://schemas.microsoft.com/office/powerpoint/2010/main" val="121583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27</a:t>
            </a:fld>
            <a:endParaRPr lang="en-US"/>
          </a:p>
        </p:txBody>
      </p:sp>
    </p:spTree>
    <p:extLst>
      <p:ext uri="{BB962C8B-B14F-4D97-AF65-F5344CB8AC3E}">
        <p14:creationId xmlns:p14="http://schemas.microsoft.com/office/powerpoint/2010/main" val="24930235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Georgia" panose="02040502050405020303" pitchFamily="18" charset="0"/>
              </a:rPr>
              <a:t>If you have a value that can fit in a byte, you should still consider using an </a:t>
            </a:r>
            <a:r>
              <a:rPr lang="en-US" dirty="0" err="1">
                <a:latin typeface="Georgia" panose="02040502050405020303" pitchFamily="18" charset="0"/>
              </a:rPr>
              <a:t>int</a:t>
            </a:r>
            <a:r>
              <a:rPr lang="en-US" dirty="0">
                <a:latin typeface="Georgia" panose="02040502050405020303" pitchFamily="18" charset="0"/>
              </a:rPr>
              <a:t> to hold the number. </a:t>
            </a:r>
          </a:p>
          <a:p>
            <a:pPr fontAlgn="base"/>
            <a:r>
              <a:rPr lang="en-US" dirty="0"/>
              <a:t>A call to </a:t>
            </a:r>
            <a:r>
              <a:rPr lang="en-US" dirty="0" err="1"/>
              <a:t>sum_char</a:t>
            </a:r>
            <a:r>
              <a:rPr lang="en-US" dirty="0"/>
              <a:t> involves the following operations:</a:t>
            </a:r>
          </a:p>
          <a:p>
            <a:pPr fontAlgn="base"/>
            <a:r>
              <a:rPr lang="en-US" dirty="0"/>
              <a:t>Convert the second parameter into an </a:t>
            </a:r>
            <a:r>
              <a:rPr lang="en-US" dirty="0" err="1"/>
              <a:t>int</a:t>
            </a:r>
            <a:r>
              <a:rPr lang="en-US" dirty="0"/>
              <a:t> by sign extension (C and C++ push parameters in reverse)</a:t>
            </a:r>
          </a:p>
          <a:p>
            <a:pPr fontAlgn="base"/>
            <a:r>
              <a:rPr lang="en-US" dirty="0"/>
              <a:t>Push the sign extended parameter on the stack as b.</a:t>
            </a:r>
          </a:p>
          <a:p>
            <a:pPr fontAlgn="base"/>
            <a:r>
              <a:rPr lang="en-US" dirty="0"/>
              <a:t>Convert the first parameter into an </a:t>
            </a:r>
            <a:r>
              <a:rPr lang="en-US" dirty="0" err="1"/>
              <a:t>int</a:t>
            </a:r>
            <a:r>
              <a:rPr lang="en-US" dirty="0"/>
              <a:t> by sign extension.</a:t>
            </a:r>
          </a:p>
          <a:p>
            <a:pPr fontAlgn="base"/>
            <a:r>
              <a:rPr lang="en-US" dirty="0"/>
              <a:t>Push the sign extended parameter on to the stack as a.</a:t>
            </a:r>
          </a:p>
          <a:p>
            <a:pPr fontAlgn="base"/>
            <a:r>
              <a:rPr lang="en-US" dirty="0"/>
              <a:t>The called function adds a and b</a:t>
            </a:r>
          </a:p>
          <a:p>
            <a:pPr fontAlgn="base"/>
            <a:r>
              <a:rPr lang="en-US" dirty="0"/>
              <a:t>The result is cast to a char.</a:t>
            </a:r>
          </a:p>
          <a:p>
            <a:pPr fontAlgn="base"/>
            <a:r>
              <a:rPr lang="en-US" dirty="0"/>
              <a:t>The result is stored in char c.</a:t>
            </a:r>
          </a:p>
          <a:p>
            <a:pPr fontAlgn="base"/>
            <a:r>
              <a:rPr lang="en-US" dirty="0"/>
              <a:t>c is again sign extended</a:t>
            </a:r>
          </a:p>
          <a:p>
            <a:pPr fontAlgn="base"/>
            <a:r>
              <a:rPr lang="en-US" dirty="0"/>
              <a:t>Sign extended c is copied into the return value register and function returns to caller.</a:t>
            </a:r>
          </a:p>
          <a:p>
            <a:pPr fontAlgn="base"/>
            <a:r>
              <a:rPr lang="en-US" dirty="0"/>
              <a:t>The caller now converts again from </a:t>
            </a:r>
            <a:r>
              <a:rPr lang="en-US" dirty="0" err="1"/>
              <a:t>int</a:t>
            </a:r>
            <a:r>
              <a:rPr lang="en-US" dirty="0"/>
              <a:t> to char.</a:t>
            </a:r>
          </a:p>
          <a:p>
            <a:pPr fontAlgn="base"/>
            <a:r>
              <a:rPr lang="en-US" dirty="0"/>
              <a:t>The result is stored.</a:t>
            </a:r>
          </a:p>
          <a:p>
            <a:pPr fontAlgn="base"/>
            <a:r>
              <a:rPr lang="en-US" dirty="0"/>
              <a:t>A call to </a:t>
            </a:r>
            <a:r>
              <a:rPr lang="en-US" dirty="0" err="1"/>
              <a:t>sum_int</a:t>
            </a:r>
            <a:r>
              <a:rPr lang="en-US" dirty="0"/>
              <a:t> involves the following operations:</a:t>
            </a:r>
          </a:p>
          <a:p>
            <a:pPr fontAlgn="base"/>
            <a:r>
              <a:rPr lang="en-US" dirty="0"/>
              <a:t>Push </a:t>
            </a:r>
            <a:r>
              <a:rPr lang="en-US" dirty="0" err="1"/>
              <a:t>int</a:t>
            </a:r>
            <a:r>
              <a:rPr lang="en-US" dirty="0"/>
              <a:t> b on stack</a:t>
            </a:r>
          </a:p>
          <a:p>
            <a:pPr fontAlgn="base"/>
            <a:r>
              <a:rPr lang="en-US" dirty="0"/>
              <a:t>Push </a:t>
            </a:r>
            <a:r>
              <a:rPr lang="en-US" dirty="0" err="1"/>
              <a:t>int</a:t>
            </a:r>
            <a:r>
              <a:rPr lang="en-US" dirty="0"/>
              <a:t> a on stack</a:t>
            </a:r>
          </a:p>
          <a:p>
            <a:pPr fontAlgn="base"/>
            <a:r>
              <a:rPr lang="en-US" dirty="0"/>
              <a:t>Called function adds a and b</a:t>
            </a:r>
          </a:p>
          <a:p>
            <a:pPr fontAlgn="base"/>
            <a:r>
              <a:rPr lang="en-US" dirty="0"/>
              <a:t>Result is stored in </a:t>
            </a:r>
            <a:r>
              <a:rPr lang="en-US" dirty="0" err="1"/>
              <a:t>int</a:t>
            </a:r>
            <a:r>
              <a:rPr lang="en-US" dirty="0"/>
              <a:t> c</a:t>
            </a:r>
          </a:p>
          <a:p>
            <a:pPr fontAlgn="base"/>
            <a:r>
              <a:rPr lang="en-US" dirty="0"/>
              <a:t>c is copied into the return value register and function returns to caller.</a:t>
            </a:r>
          </a:p>
          <a:p>
            <a:pPr fontAlgn="base"/>
            <a:r>
              <a:rPr lang="en-US" dirty="0"/>
              <a:t>The called function stores the returned value.</a:t>
            </a:r>
          </a:p>
          <a:p>
            <a:pPr fontAlgn="base"/>
            <a:r>
              <a:rPr lang="en-US" dirty="0"/>
              <a:t>Thus we can conclude that </a:t>
            </a:r>
            <a:r>
              <a:rPr lang="en-US" dirty="0" err="1"/>
              <a:t>int</a:t>
            </a:r>
            <a:r>
              <a:rPr lang="en-US" dirty="0"/>
              <a:t> should be used for all integer variables unless storage requirements force us to use a char or short. When char and short have to be used, consider the impact of </a:t>
            </a:r>
            <a:r>
              <a:rPr lang="en-US" dirty="0">
                <a:hlinkClick r:id="rId3"/>
              </a:rPr>
              <a:t>byte alignment and ordering</a:t>
            </a:r>
            <a:r>
              <a:rPr lang="en-US" dirty="0"/>
              <a:t> to see if you would really save space. (Many processors align structure elements at 16 byte boundaries) </a:t>
            </a:r>
          </a:p>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28</a:t>
            </a:fld>
            <a:endParaRPr lang="en-US"/>
          </a:p>
        </p:txBody>
      </p:sp>
    </p:spTree>
    <p:extLst>
      <p:ext uri="{BB962C8B-B14F-4D97-AF65-F5344CB8AC3E}">
        <p14:creationId xmlns:p14="http://schemas.microsoft.com/office/powerpoint/2010/main" val="2142599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29</a:t>
            </a:fld>
            <a:endParaRPr lang="en-US"/>
          </a:p>
        </p:txBody>
      </p:sp>
    </p:spTree>
    <p:extLst>
      <p:ext uri="{BB962C8B-B14F-4D97-AF65-F5344CB8AC3E}">
        <p14:creationId xmlns:p14="http://schemas.microsoft.com/office/powerpoint/2010/main" val="1519691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31774">
              <a:defRPr/>
            </a:pPr>
            <a:r>
              <a:rPr lang="en-US" sz="2900" dirty="0">
                <a:latin typeface="Georgia" panose="02040502050405020303" pitchFamily="18" charset="0"/>
              </a:rPr>
              <a:t>Often improving the algorithm drastically changes the bottleneck This is a good reason to perform obvious optimizations on all functions you know will be frequently used</a:t>
            </a:r>
            <a:r>
              <a:rPr lang="en-US" sz="2900" dirty="0">
                <a:solidFill>
                  <a:srgbClr val="FF0000"/>
                </a:solidFill>
                <a:latin typeface="Georgia" panose="02040502050405020303" pitchFamily="18" charset="0"/>
              </a:rPr>
              <a:t> </a:t>
            </a:r>
            <a:r>
              <a:rPr lang="en-US" sz="2900" dirty="0">
                <a:latin typeface="Georgia" panose="02040502050405020303" pitchFamily="18" charset="0"/>
              </a:rPr>
              <a:t>perhaps to a function you might not expect</a:t>
            </a:r>
            <a:endParaRPr lang="en-US" sz="1400" dirty="0"/>
          </a:p>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a:t>
            </a:fld>
            <a:endParaRPr lang="en-US"/>
          </a:p>
        </p:txBody>
      </p:sp>
    </p:spTree>
    <p:extLst>
      <p:ext uri="{BB962C8B-B14F-4D97-AF65-F5344CB8AC3E}">
        <p14:creationId xmlns:p14="http://schemas.microsoft.com/office/powerpoint/2010/main" val="1920609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30</a:t>
            </a:fld>
            <a:endParaRPr lang="en-US"/>
          </a:p>
        </p:txBody>
      </p:sp>
    </p:spTree>
    <p:extLst>
      <p:ext uri="{BB962C8B-B14F-4D97-AF65-F5344CB8AC3E}">
        <p14:creationId xmlns:p14="http://schemas.microsoft.com/office/powerpoint/2010/main" val="3456549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31</a:t>
            </a:fld>
            <a:endParaRPr lang="en-US"/>
          </a:p>
        </p:txBody>
      </p:sp>
    </p:spTree>
    <p:extLst>
      <p:ext uri="{BB962C8B-B14F-4D97-AF65-F5344CB8AC3E}">
        <p14:creationId xmlns:p14="http://schemas.microsoft.com/office/powerpoint/2010/main" val="31195325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fontAlgn="base">
              <a:defRPr/>
            </a:pPr>
            <a:r>
              <a:rPr lang="en-US" dirty="0">
                <a:latin typeface="Georgia" panose="02040502050405020303" pitchFamily="18" charset="0"/>
              </a:rPr>
              <a:t>Ordinarily most CPUs have a conditional branch mechanism that works well when counting down from a positive number to zero or negative one.  The conditional clause for any for loop must be evaluated on the first pass, as with any other time through  the loop, but often is a trivial TRUE</a:t>
            </a:r>
            <a:endParaRPr lang="en-US" b="1" dirty="0">
              <a:solidFill>
                <a:srgbClr val="0070C0"/>
              </a:solidFill>
              <a:latin typeface="Courier New" panose="02070309020205020404" pitchFamily="49" charset="0"/>
              <a:cs typeface="Courier New" panose="02070309020205020404" pitchFamily="49" charset="0"/>
            </a:endParaRPr>
          </a:p>
          <a:p>
            <a:pPr fontAlgn="base"/>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32</a:t>
            </a:fld>
            <a:endParaRPr lang="en-US"/>
          </a:p>
        </p:txBody>
      </p:sp>
    </p:spTree>
    <p:extLst>
      <p:ext uri="{BB962C8B-B14F-4D97-AF65-F5344CB8AC3E}">
        <p14:creationId xmlns:p14="http://schemas.microsoft.com/office/powerpoint/2010/main" val="29674633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 any other function in the entire application may call it. To prevent this from happening, you can declare a function as static, thus limiting its scope to typically the module it resides in. Thus a typical declaration looks like this:</a:t>
            </a:r>
          </a:p>
          <a:p>
            <a:r>
              <a:rPr lang="en-US" dirty="0" smtClean="0"/>
              <a:t>static void </a:t>
            </a:r>
            <a:r>
              <a:rPr lang="en-US" dirty="0" err="1" smtClean="0"/>
              <a:t>function_foo</a:t>
            </a:r>
            <a:r>
              <a:rPr lang="en-US" dirty="0" smtClean="0"/>
              <a:t>(</a:t>
            </a:r>
            <a:r>
              <a:rPr lang="en-US" dirty="0" err="1" smtClean="0"/>
              <a:t>int</a:t>
            </a:r>
            <a:r>
              <a:rPr lang="en-US" dirty="0" smtClean="0"/>
              <a:t> a) { }</a:t>
            </a:r>
          </a:p>
          <a:p>
            <a:r>
              <a:rPr lang="en-US" dirty="0"/>
              <a:t>here is no need to pass the "this" reference. That reference is passed in the ECX register so there is no additional stack space required. The register is already set if you make the call from an instance method of the same class, there will be no savings at all.</a:t>
            </a:r>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33</a:t>
            </a:fld>
            <a:endParaRPr lang="en-US"/>
          </a:p>
        </p:txBody>
      </p:sp>
    </p:spTree>
    <p:extLst>
      <p:ext uri="{BB962C8B-B14F-4D97-AF65-F5344CB8AC3E}">
        <p14:creationId xmlns:p14="http://schemas.microsoft.com/office/powerpoint/2010/main" val="36597643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former expressions are valid for every container type, while the latter are valid only for some. The former are also no less efficient than the latter and may even be more efficient. For example, to get the size of a linked list the list must be traversed, whereas to see that it is empty is a constant time operation.</a:t>
            </a:r>
          </a:p>
          <a:p>
            <a:r>
              <a:rPr lang="en-US" dirty="0"/>
              <a:t>Unfortunately, it is not always possible to write code that is equally correct and efficient for every type of container. Nevertheless, decreasing the number of statements that are dependent on the container type will decrease the number of statements that must be changed if the type of the container is later changed.</a:t>
            </a:r>
          </a:p>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34</a:t>
            </a:fld>
            <a:endParaRPr lang="en-US"/>
          </a:p>
        </p:txBody>
      </p:sp>
    </p:spTree>
    <p:extLst>
      <p:ext uri="{BB962C8B-B14F-4D97-AF65-F5344CB8AC3E}">
        <p14:creationId xmlns:p14="http://schemas.microsoft.com/office/powerpoint/2010/main" val="29693241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a:t>For a data-set with a small number of elements, vector is the most efficient variable-length container for any operation.</a:t>
            </a:r>
          </a:p>
          <a:p>
            <a:r>
              <a:rPr lang="en-US" dirty="0"/>
              <a:t>For larger collections, other containers may become more efficient for certain operations, but vector still has the lowest space overhead (as long as there is no excess capacity) and the greatest locality of reference.</a:t>
            </a:r>
          </a:p>
          <a:p>
            <a:pPr marL="174708" indent="-174708">
              <a:buFont typeface="Arial" panose="020B0604020202020204" pitchFamily="34" charset="0"/>
              <a:buChar char="•"/>
            </a:pPr>
            <a:r>
              <a:rPr lang="en-US" dirty="0"/>
              <a:t>if a container provides a member function that duplicates a generic STL algorithm it is because the member function is more efficient.</a:t>
            </a:r>
          </a:p>
          <a:p>
            <a:r>
              <a:rPr lang="en-US" dirty="0"/>
              <a:t>For example, to search a </a:t>
            </a:r>
            <a:r>
              <a:rPr lang="en-US" dirty="0" err="1"/>
              <a:t>std</a:t>
            </a:r>
            <a:r>
              <a:rPr lang="en-US" dirty="0"/>
              <a:t>::set object, you can use the </a:t>
            </a:r>
            <a:r>
              <a:rPr lang="en-US" dirty="0" err="1"/>
              <a:t>std</a:t>
            </a:r>
            <a:r>
              <a:rPr lang="en-US" dirty="0"/>
              <a:t>::find generic algorithm, or the </a:t>
            </a:r>
            <a:r>
              <a:rPr lang="en-US" dirty="0" err="1"/>
              <a:t>std</a:t>
            </a:r>
            <a:r>
              <a:rPr lang="en-US" dirty="0"/>
              <a:t>::set::find member function. The former has linear complexity (O(n)), while the latter has logarithmic complexity (O(log(n))).</a:t>
            </a:r>
          </a:p>
          <a:p>
            <a:endParaRPr lang="en-US" dirty="0"/>
          </a:p>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35</a:t>
            </a:fld>
            <a:endParaRPr lang="en-US"/>
          </a:p>
        </p:txBody>
      </p:sp>
    </p:spTree>
    <p:extLst>
      <p:ext uri="{BB962C8B-B14F-4D97-AF65-F5344CB8AC3E}">
        <p14:creationId xmlns:p14="http://schemas.microsoft.com/office/powerpoint/2010/main" val="4661201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36</a:t>
            </a:fld>
            <a:endParaRPr lang="en-US"/>
          </a:p>
        </p:txBody>
      </p:sp>
    </p:spTree>
    <p:extLst>
      <p:ext uri="{BB962C8B-B14F-4D97-AF65-F5344CB8AC3E}">
        <p14:creationId xmlns:p14="http://schemas.microsoft.com/office/powerpoint/2010/main" val="41915745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37</a:t>
            </a:fld>
            <a:endParaRPr lang="en-US"/>
          </a:p>
        </p:txBody>
      </p:sp>
    </p:spTree>
    <p:extLst>
      <p:ext uri="{BB962C8B-B14F-4D97-AF65-F5344CB8AC3E}">
        <p14:creationId xmlns:p14="http://schemas.microsoft.com/office/powerpoint/2010/main" val="25368872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38</a:t>
            </a:fld>
            <a:endParaRPr lang="en-US"/>
          </a:p>
        </p:txBody>
      </p:sp>
    </p:spTree>
    <p:extLst>
      <p:ext uri="{BB962C8B-B14F-4D97-AF65-F5344CB8AC3E}">
        <p14:creationId xmlns:p14="http://schemas.microsoft.com/office/powerpoint/2010/main" val="22548401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39</a:t>
            </a:fld>
            <a:endParaRPr lang="en-US"/>
          </a:p>
        </p:txBody>
      </p:sp>
    </p:spTree>
    <p:extLst>
      <p:ext uri="{BB962C8B-B14F-4D97-AF65-F5344CB8AC3E}">
        <p14:creationId xmlns:p14="http://schemas.microsoft.com/office/powerpoint/2010/main" val="1599690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31774">
              <a:defRPr/>
            </a:pPr>
            <a:r>
              <a:rPr lang="en-US" dirty="0"/>
              <a:t>Swapping is so simple that we really only need a single function to handle it, right? Not necessarily. Often an object can provide its own swapping method that is considerably faster than calling the object's constructor, assignment operator (twice), and destructor. In fact, with STL, there are many specialized swap routines, including string::swap, list::swap, and so forth.</a:t>
            </a:r>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4</a:t>
            </a:fld>
            <a:endParaRPr lang="en-US"/>
          </a:p>
        </p:txBody>
      </p:sp>
    </p:spTree>
    <p:extLst>
      <p:ext uri="{BB962C8B-B14F-4D97-AF65-F5344CB8AC3E}">
        <p14:creationId xmlns:p14="http://schemas.microsoft.com/office/powerpoint/2010/main" val="23662683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40</a:t>
            </a:fld>
            <a:endParaRPr lang="en-US"/>
          </a:p>
        </p:txBody>
      </p:sp>
    </p:spTree>
    <p:extLst>
      <p:ext uri="{BB962C8B-B14F-4D97-AF65-F5344CB8AC3E}">
        <p14:creationId xmlns:p14="http://schemas.microsoft.com/office/powerpoint/2010/main" val="34785788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41</a:t>
            </a:fld>
            <a:endParaRPr lang="en-US"/>
          </a:p>
        </p:txBody>
      </p:sp>
    </p:spTree>
    <p:extLst>
      <p:ext uri="{BB962C8B-B14F-4D97-AF65-F5344CB8AC3E}">
        <p14:creationId xmlns:p14="http://schemas.microsoft.com/office/powerpoint/2010/main" val="264308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31774">
              <a:defRPr/>
            </a:pPr>
            <a:r>
              <a:rPr lang="en-US" dirty="0"/>
              <a:t>Swapping is so simple that we really only need a single function to handle it, right? Not necessarily. Often an object can provide its own swapping method that is considerably faster than calling the object's constructor, assignment operator (twice), and destructor. </a:t>
            </a:r>
            <a:r>
              <a:rPr lang="en-US"/>
              <a:t>In fact, with STL, there are many specialized swap routines, including string::swap, list::swap, and so forth.</a:t>
            </a:r>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5</a:t>
            </a:fld>
            <a:endParaRPr lang="en-US"/>
          </a:p>
        </p:txBody>
      </p:sp>
    </p:spTree>
    <p:extLst>
      <p:ext uri="{BB962C8B-B14F-4D97-AF65-F5344CB8AC3E}">
        <p14:creationId xmlns:p14="http://schemas.microsoft.com/office/powerpoint/2010/main" val="923214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5887" lvl="1">
              <a:buClr>
                <a:srgbClr val="0070C0"/>
              </a:buClr>
            </a:pPr>
            <a:r>
              <a:rPr lang="en-US" sz="2900" dirty="0">
                <a:latin typeface="Georgia" panose="02040502050405020303" pitchFamily="18" charset="0"/>
              </a:rPr>
              <a:t>Often improving the algorithm drastically changes the bottleneck This is a good reason to perform obvious optimizations on all functions you know will be frequently used</a:t>
            </a:r>
            <a:r>
              <a:rPr lang="en-US" sz="2900" dirty="0">
                <a:solidFill>
                  <a:srgbClr val="FF0000"/>
                </a:solidFill>
                <a:latin typeface="Georgia" panose="02040502050405020303" pitchFamily="18" charset="0"/>
              </a:rPr>
              <a:t> </a:t>
            </a:r>
            <a:r>
              <a:rPr lang="en-US" sz="2900" dirty="0">
                <a:latin typeface="Georgia" panose="02040502050405020303" pitchFamily="18" charset="0"/>
              </a:rPr>
              <a:t>perhaps to a function you might not expect</a:t>
            </a:r>
            <a:endParaRPr lang="en-US" sz="1400" dirty="0"/>
          </a:p>
        </p:txBody>
      </p:sp>
      <p:sp>
        <p:nvSpPr>
          <p:cNvPr id="4" name="Slide Number Placeholder 3"/>
          <p:cNvSpPr>
            <a:spLocks noGrp="1"/>
          </p:cNvSpPr>
          <p:nvPr>
            <p:ph type="sldNum" sz="quarter" idx="10"/>
          </p:nvPr>
        </p:nvSpPr>
        <p:spPr/>
        <p:txBody>
          <a:bodyPr/>
          <a:lstStyle/>
          <a:p>
            <a:fld id="{4A043978-DB50-4CDB-8CEF-1F8DF493BA5D}" type="slidenum">
              <a:rPr lang="en-US" smtClean="0"/>
              <a:t>6</a:t>
            </a:fld>
            <a:endParaRPr lang="en-US"/>
          </a:p>
        </p:txBody>
      </p:sp>
    </p:spTree>
    <p:extLst>
      <p:ext uri="{BB962C8B-B14F-4D97-AF65-F5344CB8AC3E}">
        <p14:creationId xmlns:p14="http://schemas.microsoft.com/office/powerpoint/2010/main" val="2040527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5887" lvl="1">
              <a:buClr>
                <a:srgbClr val="0070C0"/>
              </a:buClr>
            </a:pPr>
            <a:r>
              <a:rPr lang="en-US" sz="2900" dirty="0">
                <a:latin typeface="Georgia" panose="02040502050405020303" pitchFamily="18" charset="0"/>
              </a:rPr>
              <a:t>Often improving the algorithm drastically changes the bottleneck This is a good reason to perform obvious optimizations on all functions you know will be frequently used</a:t>
            </a:r>
            <a:r>
              <a:rPr lang="en-US" sz="2900" dirty="0">
                <a:solidFill>
                  <a:srgbClr val="FF0000"/>
                </a:solidFill>
                <a:latin typeface="Georgia" panose="02040502050405020303" pitchFamily="18" charset="0"/>
              </a:rPr>
              <a:t> </a:t>
            </a:r>
            <a:r>
              <a:rPr lang="en-US" sz="2900" dirty="0">
                <a:latin typeface="Georgia" panose="02040502050405020303" pitchFamily="18" charset="0"/>
              </a:rPr>
              <a:t>perhaps to a function you might not expect</a:t>
            </a:r>
            <a:endParaRPr lang="en-US" sz="1400" dirty="0"/>
          </a:p>
        </p:txBody>
      </p:sp>
      <p:sp>
        <p:nvSpPr>
          <p:cNvPr id="4" name="Slide Number Placeholder 3"/>
          <p:cNvSpPr>
            <a:spLocks noGrp="1"/>
          </p:cNvSpPr>
          <p:nvPr>
            <p:ph type="sldNum" sz="quarter" idx="10"/>
          </p:nvPr>
        </p:nvSpPr>
        <p:spPr/>
        <p:txBody>
          <a:bodyPr/>
          <a:lstStyle/>
          <a:p>
            <a:fld id="{4A043978-DB50-4CDB-8CEF-1F8DF493BA5D}" type="slidenum">
              <a:rPr lang="en-US" smtClean="0"/>
              <a:t>7</a:t>
            </a:fld>
            <a:endParaRPr lang="en-US"/>
          </a:p>
        </p:txBody>
      </p:sp>
    </p:spTree>
    <p:extLst>
      <p:ext uri="{BB962C8B-B14F-4D97-AF65-F5344CB8AC3E}">
        <p14:creationId xmlns:p14="http://schemas.microsoft.com/office/powerpoint/2010/main" val="2983978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5887" lvl="1">
              <a:buClr>
                <a:srgbClr val="0070C0"/>
              </a:buClr>
            </a:pPr>
            <a:r>
              <a:rPr lang="en-US" sz="2900" dirty="0"/>
              <a:t>If possible, convert to a switch statement, which the compiler sometimes optimizes into a table lookup with a single jump. If a switch statement is not possible, put the most common clauses at the beginning of the if chain. </a:t>
            </a:r>
            <a:endParaRPr lang="en-US" sz="1400" dirty="0"/>
          </a:p>
        </p:txBody>
      </p:sp>
      <p:sp>
        <p:nvSpPr>
          <p:cNvPr id="4" name="Slide Number Placeholder 3"/>
          <p:cNvSpPr>
            <a:spLocks noGrp="1"/>
          </p:cNvSpPr>
          <p:nvPr>
            <p:ph type="sldNum" sz="quarter" idx="10"/>
          </p:nvPr>
        </p:nvSpPr>
        <p:spPr/>
        <p:txBody>
          <a:bodyPr/>
          <a:lstStyle/>
          <a:p>
            <a:fld id="{4A043978-DB50-4CDB-8CEF-1F8DF493BA5D}" type="slidenum">
              <a:rPr lang="en-US" smtClean="0"/>
              <a:t>8</a:t>
            </a:fld>
            <a:endParaRPr lang="en-US"/>
          </a:p>
        </p:txBody>
      </p:sp>
    </p:spTree>
    <p:extLst>
      <p:ext uri="{BB962C8B-B14F-4D97-AF65-F5344CB8AC3E}">
        <p14:creationId xmlns:p14="http://schemas.microsoft.com/office/powerpoint/2010/main" val="2489483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5887" lvl="1">
              <a:buClr>
                <a:srgbClr val="0070C0"/>
              </a:buClr>
            </a:pPr>
            <a:endParaRPr lang="en-US" sz="1400" dirty="0"/>
          </a:p>
        </p:txBody>
      </p:sp>
      <p:sp>
        <p:nvSpPr>
          <p:cNvPr id="4" name="Slide Number Placeholder 3"/>
          <p:cNvSpPr>
            <a:spLocks noGrp="1"/>
          </p:cNvSpPr>
          <p:nvPr>
            <p:ph type="sldNum" sz="quarter" idx="10"/>
          </p:nvPr>
        </p:nvSpPr>
        <p:spPr/>
        <p:txBody>
          <a:bodyPr/>
          <a:lstStyle/>
          <a:p>
            <a:fld id="{4A043978-DB50-4CDB-8CEF-1F8DF493BA5D}" type="slidenum">
              <a:rPr lang="en-US" smtClean="0"/>
              <a:t>9</a:t>
            </a:fld>
            <a:endParaRPr lang="en-US"/>
          </a:p>
        </p:txBody>
      </p:sp>
    </p:spTree>
    <p:extLst>
      <p:ext uri="{BB962C8B-B14F-4D97-AF65-F5344CB8AC3E}">
        <p14:creationId xmlns:p14="http://schemas.microsoft.com/office/powerpoint/2010/main" val="1093370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303951-064C-4E31-880C-FA9A6B2F8544}"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0B2A9-34DC-4FC6-9F2D-B85BD79F2019}" type="slidenum">
              <a:rPr lang="en-US" smtClean="0"/>
              <a:t>‹#›</a:t>
            </a:fld>
            <a:endParaRPr lang="en-US"/>
          </a:p>
        </p:txBody>
      </p:sp>
    </p:spTree>
    <p:extLst>
      <p:ext uri="{BB962C8B-B14F-4D97-AF65-F5344CB8AC3E}">
        <p14:creationId xmlns:p14="http://schemas.microsoft.com/office/powerpoint/2010/main" val="390764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303951-064C-4E31-880C-FA9A6B2F8544}"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0B2A9-34DC-4FC6-9F2D-B85BD79F2019}" type="slidenum">
              <a:rPr lang="en-US" smtClean="0"/>
              <a:t>‹#›</a:t>
            </a:fld>
            <a:endParaRPr lang="en-US"/>
          </a:p>
        </p:txBody>
      </p:sp>
    </p:spTree>
    <p:extLst>
      <p:ext uri="{BB962C8B-B14F-4D97-AF65-F5344CB8AC3E}">
        <p14:creationId xmlns:p14="http://schemas.microsoft.com/office/powerpoint/2010/main" val="381105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303951-064C-4E31-880C-FA9A6B2F8544}"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0B2A9-34DC-4FC6-9F2D-B85BD79F2019}" type="slidenum">
              <a:rPr lang="en-US" smtClean="0"/>
              <a:t>‹#›</a:t>
            </a:fld>
            <a:endParaRPr lang="en-US"/>
          </a:p>
        </p:txBody>
      </p:sp>
    </p:spTree>
    <p:extLst>
      <p:ext uri="{BB962C8B-B14F-4D97-AF65-F5344CB8AC3E}">
        <p14:creationId xmlns:p14="http://schemas.microsoft.com/office/powerpoint/2010/main" val="124023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303951-064C-4E31-880C-FA9A6B2F8544}"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0B2A9-34DC-4FC6-9F2D-B85BD79F2019}" type="slidenum">
              <a:rPr lang="en-US" smtClean="0"/>
              <a:t>‹#›</a:t>
            </a:fld>
            <a:endParaRPr lang="en-US"/>
          </a:p>
        </p:txBody>
      </p:sp>
    </p:spTree>
    <p:extLst>
      <p:ext uri="{BB962C8B-B14F-4D97-AF65-F5344CB8AC3E}">
        <p14:creationId xmlns:p14="http://schemas.microsoft.com/office/powerpoint/2010/main" val="3322349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303951-064C-4E31-880C-FA9A6B2F8544}"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0B2A9-34DC-4FC6-9F2D-B85BD79F2019}" type="slidenum">
              <a:rPr lang="en-US" smtClean="0"/>
              <a:t>‹#›</a:t>
            </a:fld>
            <a:endParaRPr lang="en-US"/>
          </a:p>
        </p:txBody>
      </p:sp>
    </p:spTree>
    <p:extLst>
      <p:ext uri="{BB962C8B-B14F-4D97-AF65-F5344CB8AC3E}">
        <p14:creationId xmlns:p14="http://schemas.microsoft.com/office/powerpoint/2010/main" val="3034319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303951-064C-4E31-880C-FA9A6B2F8544}" type="datetimeFigureOut">
              <a:rPr lang="en-US" smtClean="0"/>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0B2A9-34DC-4FC6-9F2D-B85BD79F2019}" type="slidenum">
              <a:rPr lang="en-US" smtClean="0"/>
              <a:t>‹#›</a:t>
            </a:fld>
            <a:endParaRPr lang="en-US"/>
          </a:p>
        </p:txBody>
      </p:sp>
    </p:spTree>
    <p:extLst>
      <p:ext uri="{BB962C8B-B14F-4D97-AF65-F5344CB8AC3E}">
        <p14:creationId xmlns:p14="http://schemas.microsoft.com/office/powerpoint/2010/main" val="2058808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303951-064C-4E31-880C-FA9A6B2F8544}" type="datetimeFigureOut">
              <a:rPr lang="en-US" smtClean="0"/>
              <a:t>4/12/2017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0B2A9-34DC-4FC6-9F2D-B85BD79F2019}" type="slidenum">
              <a:rPr lang="en-US" smtClean="0"/>
              <a:t>‹#›</a:t>
            </a:fld>
            <a:endParaRPr lang="en-US"/>
          </a:p>
        </p:txBody>
      </p:sp>
    </p:spTree>
    <p:extLst>
      <p:ext uri="{BB962C8B-B14F-4D97-AF65-F5344CB8AC3E}">
        <p14:creationId xmlns:p14="http://schemas.microsoft.com/office/powerpoint/2010/main" val="170128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303951-064C-4E31-880C-FA9A6B2F8544}" type="datetimeFigureOut">
              <a:rPr lang="en-US" smtClean="0"/>
              <a:t>4/12/2017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0B2A9-34DC-4FC6-9F2D-B85BD79F2019}" type="slidenum">
              <a:rPr lang="en-US" smtClean="0"/>
              <a:t>‹#›</a:t>
            </a:fld>
            <a:endParaRPr lang="en-US"/>
          </a:p>
        </p:txBody>
      </p:sp>
    </p:spTree>
    <p:extLst>
      <p:ext uri="{BB962C8B-B14F-4D97-AF65-F5344CB8AC3E}">
        <p14:creationId xmlns:p14="http://schemas.microsoft.com/office/powerpoint/2010/main" val="165705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303951-064C-4E31-880C-FA9A6B2F8544}" type="datetimeFigureOut">
              <a:rPr lang="en-US" smtClean="0"/>
              <a:t>4/12/2017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0B2A9-34DC-4FC6-9F2D-B85BD79F2019}" type="slidenum">
              <a:rPr lang="en-US" smtClean="0"/>
              <a:t>‹#›</a:t>
            </a:fld>
            <a:endParaRPr lang="en-US"/>
          </a:p>
        </p:txBody>
      </p:sp>
    </p:spTree>
    <p:extLst>
      <p:ext uri="{BB962C8B-B14F-4D97-AF65-F5344CB8AC3E}">
        <p14:creationId xmlns:p14="http://schemas.microsoft.com/office/powerpoint/2010/main" val="271423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303951-064C-4E31-880C-FA9A6B2F8544}" type="datetimeFigureOut">
              <a:rPr lang="en-US" smtClean="0"/>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0B2A9-34DC-4FC6-9F2D-B85BD79F2019}" type="slidenum">
              <a:rPr lang="en-US" smtClean="0"/>
              <a:t>‹#›</a:t>
            </a:fld>
            <a:endParaRPr lang="en-US"/>
          </a:p>
        </p:txBody>
      </p:sp>
    </p:spTree>
    <p:extLst>
      <p:ext uri="{BB962C8B-B14F-4D97-AF65-F5344CB8AC3E}">
        <p14:creationId xmlns:p14="http://schemas.microsoft.com/office/powerpoint/2010/main" val="1263810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303951-064C-4E31-880C-FA9A6B2F8544}" type="datetimeFigureOut">
              <a:rPr lang="en-US" smtClean="0"/>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0B2A9-34DC-4FC6-9F2D-B85BD79F2019}" type="slidenum">
              <a:rPr lang="en-US" smtClean="0"/>
              <a:t>‹#›</a:t>
            </a:fld>
            <a:endParaRPr lang="en-US"/>
          </a:p>
        </p:txBody>
      </p:sp>
    </p:spTree>
    <p:extLst>
      <p:ext uri="{BB962C8B-B14F-4D97-AF65-F5344CB8AC3E}">
        <p14:creationId xmlns:p14="http://schemas.microsoft.com/office/powerpoint/2010/main" val="1813285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303951-064C-4E31-880C-FA9A6B2F8544}" type="datetimeFigureOut">
              <a:rPr lang="en-US" smtClean="0"/>
              <a:t>4/12/2017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0B2A9-34DC-4FC6-9F2D-B85BD79F2019}" type="slidenum">
              <a:rPr lang="en-US" smtClean="0"/>
              <a:t>‹#›</a:t>
            </a:fld>
            <a:endParaRPr lang="en-US"/>
          </a:p>
        </p:txBody>
      </p:sp>
    </p:spTree>
    <p:extLst>
      <p:ext uri="{BB962C8B-B14F-4D97-AF65-F5344CB8AC3E}">
        <p14:creationId xmlns:p14="http://schemas.microsoft.com/office/powerpoint/2010/main" val="2216829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eople.cs.clemson.edu/~dhouse/courses/405/papers/optimize.pd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tantalon.com/pete/cppopt/general.htm#BadOptimizationStrategie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books.org/wiki/Optimizing_C%2B%2B/Writing_efficient_code/Performance_improving_features#static_member_functions"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1">
              <a:lumMod val="20000"/>
              <a:lumOff val="80000"/>
            </a:schemeClr>
          </a:solidFill>
        </p:spPr>
        <p:txBody>
          <a:bodyPr>
            <a:normAutofit/>
          </a:bodyPr>
          <a:lstStyle/>
          <a:p>
            <a:r>
              <a:rPr lang="en-US" altLang="en-US" dirty="0" smtClean="0">
                <a:latin typeface="Georgia" panose="02040502050405020303" pitchFamily="18" charset="0"/>
              </a:rPr>
              <a:t>Optimizing C and C++ Code</a:t>
            </a:r>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3677920" y="6379627"/>
            <a:ext cx="7254240" cy="646331"/>
          </a:xfrm>
          <a:prstGeom prst="rect">
            <a:avLst/>
          </a:prstGeom>
        </p:spPr>
        <p:txBody>
          <a:bodyPr wrap="square">
            <a:spAutoFit/>
          </a:bodyPr>
          <a:lstStyle/>
          <a:p>
            <a:r>
              <a:rPr lang="en-US" dirty="0" smtClean="0">
                <a:hlinkClick r:id="rId3"/>
              </a:rPr>
              <a:t>https://people.cs.clemson.edu/~dhouse/courses/405/papers/optimize.pdf</a:t>
            </a:r>
            <a:endParaRPr lang="en-US" dirty="0" smtClean="0"/>
          </a:p>
          <a:p>
            <a:endParaRPr lang="en-US" dirty="0"/>
          </a:p>
        </p:txBody>
      </p:sp>
    </p:spTree>
    <p:extLst>
      <p:ext uri="{BB962C8B-B14F-4D97-AF65-F5344CB8AC3E}">
        <p14:creationId xmlns:p14="http://schemas.microsoft.com/office/powerpoint/2010/main" val="1403186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3"/>
            </a:pPr>
            <a:r>
              <a:rPr lang="en-US" altLang="en-US" sz="4800" i="1" dirty="0" smtClean="0">
                <a:latin typeface="Georgia" panose="02040502050405020303" pitchFamily="18" charset="0"/>
              </a:rPr>
              <a:t>Jumps/branches are expensive </a:t>
            </a:r>
          </a:p>
        </p:txBody>
      </p:sp>
      <p:sp>
        <p:nvSpPr>
          <p:cNvPr id="3" name="Subtitle 2"/>
          <p:cNvSpPr>
            <a:spLocks noGrp="1"/>
          </p:cNvSpPr>
          <p:nvPr>
            <p:ph type="subTitle" idx="1"/>
          </p:nvPr>
        </p:nvSpPr>
        <p:spPr>
          <a:xfrm>
            <a:off x="1524000" y="1705326"/>
            <a:ext cx="9144000" cy="4406899"/>
          </a:xfrm>
        </p:spPr>
        <p:txBody>
          <a:bodyPr>
            <a:noAutofit/>
          </a:bodyPr>
          <a:lstStyle/>
          <a:p>
            <a:pPr marL="457200" indent="-457200" algn="l">
              <a:buClr>
                <a:srgbClr val="0070C0"/>
              </a:buClr>
              <a:buFont typeface="Wingdings" panose="05000000000000000000" pitchFamily="2" charset="2"/>
              <a:buChar char="§"/>
            </a:pPr>
            <a:r>
              <a:rPr lang="en-US" sz="3200" dirty="0" smtClean="0">
                <a:latin typeface="Georgia" panose="02040502050405020303" pitchFamily="18" charset="0"/>
              </a:rPr>
              <a:t>Break big switch statements into nested switches</a:t>
            </a:r>
          </a:p>
          <a:p>
            <a:pPr marL="914400" lvl="1" indent="-457200" algn="l">
              <a:buClr>
                <a:srgbClr val="0070C0"/>
              </a:buClr>
              <a:buFont typeface="Wingdings" panose="05000000000000000000" pitchFamily="2" charset="2"/>
              <a:buChar char="§"/>
            </a:pPr>
            <a:r>
              <a:rPr lang="en-US" sz="2800" dirty="0" smtClean="0">
                <a:latin typeface="Georgia" panose="02040502050405020303" pitchFamily="18" charset="0"/>
              </a:rPr>
              <a:t>Put frequently occurring case labels into one switch and keep the rest of case labels into another switch which is the default leg of the first switch</a:t>
            </a:r>
          </a:p>
        </p:txBody>
      </p:sp>
    </p:spTree>
    <p:extLst>
      <p:ext uri="{BB962C8B-B14F-4D97-AF65-F5344CB8AC3E}">
        <p14:creationId xmlns:p14="http://schemas.microsoft.com/office/powerpoint/2010/main" val="259773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a:bodyPr>
          <a:lstStyle/>
          <a:p>
            <a:pPr marL="914400" indent="-914400">
              <a:buFont typeface="+mj-lt"/>
              <a:buAutoNum type="arabicPeriod" startAt="4"/>
            </a:pPr>
            <a:r>
              <a:rPr lang="en-US" altLang="en-US" sz="4800" i="1" dirty="0" smtClean="0">
                <a:latin typeface="Georgia" panose="02040502050405020303" pitchFamily="18" charset="0"/>
              </a:rPr>
              <a:t>The order of array indices</a:t>
            </a:r>
          </a:p>
        </p:txBody>
      </p:sp>
      <p:sp>
        <p:nvSpPr>
          <p:cNvPr id="3" name="Subtitle 2"/>
          <p:cNvSpPr>
            <a:spLocks noGrp="1"/>
          </p:cNvSpPr>
          <p:nvPr>
            <p:ph type="subTitle" idx="1"/>
          </p:nvPr>
        </p:nvSpPr>
        <p:spPr>
          <a:xfrm>
            <a:off x="1524000" y="1705326"/>
            <a:ext cx="9144000" cy="4406899"/>
          </a:xfrm>
        </p:spPr>
        <p:txBody>
          <a:bodyPr>
            <a:noAutofit/>
          </a:bodyPr>
          <a:lstStyle/>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Two and higher dimensional arrays are still stored in one dimensional memory</a:t>
            </a:r>
          </a:p>
          <a:p>
            <a:pPr marL="914400" lvl="1" indent="-457200" algn="l">
              <a:buClr>
                <a:srgbClr val="0070C0"/>
              </a:buClr>
              <a:buFont typeface="Wingdings" panose="05000000000000000000" pitchFamily="2" charset="2"/>
              <a:buChar char="§"/>
            </a:pPr>
            <a:r>
              <a:rPr lang="en-US" sz="2800" dirty="0" smtClean="0">
                <a:latin typeface="Georgia" panose="02040502050405020303" pitchFamily="18" charset="0"/>
              </a:rPr>
              <a:t>This means (for C/C++ arrays) </a:t>
            </a:r>
            <a:r>
              <a:rPr lang="en-US" sz="2800" b="1" dirty="0" smtClean="0">
                <a:solidFill>
                  <a:srgbClr val="0070C0"/>
                </a:solidFill>
                <a:latin typeface="Courier New" panose="02070309020205020404" pitchFamily="49" charset="0"/>
                <a:cs typeface="Courier New" panose="02070309020205020404" pitchFamily="49" charset="0"/>
              </a:rPr>
              <a:t>array[</a:t>
            </a:r>
            <a:r>
              <a:rPr lang="en-US" sz="2800" b="1" dirty="0" err="1" smtClean="0">
                <a:solidFill>
                  <a:srgbClr val="0070C0"/>
                </a:solidFill>
                <a:latin typeface="Courier New" panose="02070309020205020404" pitchFamily="49" charset="0"/>
                <a:cs typeface="Courier New" panose="02070309020205020404" pitchFamily="49" charset="0"/>
              </a:rPr>
              <a:t>i</a:t>
            </a:r>
            <a:r>
              <a:rPr lang="en-US" sz="2800" b="1" dirty="0" smtClean="0">
                <a:solidFill>
                  <a:srgbClr val="0070C0"/>
                </a:solidFill>
                <a:latin typeface="Courier New" panose="02070309020205020404" pitchFamily="49" charset="0"/>
                <a:cs typeface="Courier New" panose="02070309020205020404" pitchFamily="49" charset="0"/>
              </a:rPr>
              <a:t>][j] </a:t>
            </a:r>
            <a:r>
              <a:rPr lang="en-US" sz="2800" dirty="0" smtClean="0">
                <a:latin typeface="Georgia" panose="02040502050405020303" pitchFamily="18" charset="0"/>
              </a:rPr>
              <a:t>and </a:t>
            </a:r>
            <a:r>
              <a:rPr lang="en-US" sz="2800" b="1" dirty="0" smtClean="0">
                <a:solidFill>
                  <a:srgbClr val="0070C0"/>
                </a:solidFill>
                <a:latin typeface="Courier New" panose="02070309020205020404" pitchFamily="49" charset="0"/>
                <a:cs typeface="Courier New" panose="02070309020205020404" pitchFamily="49" charset="0"/>
              </a:rPr>
              <a:t>array[</a:t>
            </a:r>
            <a:r>
              <a:rPr lang="en-US" sz="2800" b="1" dirty="0" err="1" smtClean="0">
                <a:solidFill>
                  <a:srgbClr val="0070C0"/>
                </a:solidFill>
                <a:latin typeface="Courier New" panose="02070309020205020404" pitchFamily="49" charset="0"/>
                <a:cs typeface="Courier New" panose="02070309020205020404" pitchFamily="49" charset="0"/>
              </a:rPr>
              <a:t>i</a:t>
            </a:r>
            <a:r>
              <a:rPr lang="en-US" sz="2800" b="1" dirty="0" smtClean="0">
                <a:solidFill>
                  <a:srgbClr val="0070C0"/>
                </a:solidFill>
                <a:latin typeface="Courier New" panose="02070309020205020404" pitchFamily="49" charset="0"/>
                <a:cs typeface="Courier New" panose="02070309020205020404" pitchFamily="49" charset="0"/>
              </a:rPr>
              <a:t>][j+1] </a:t>
            </a:r>
            <a:r>
              <a:rPr lang="en-US" sz="2800" dirty="0" smtClean="0">
                <a:latin typeface="Georgia" panose="02040502050405020303" pitchFamily="18" charset="0"/>
              </a:rPr>
              <a:t>are adjacent to each other, whereas </a:t>
            </a:r>
            <a:r>
              <a:rPr lang="en-US" sz="2800" b="1" dirty="0" smtClean="0">
                <a:solidFill>
                  <a:srgbClr val="0070C0"/>
                </a:solidFill>
                <a:latin typeface="Courier New" panose="02070309020205020404" pitchFamily="49" charset="0"/>
                <a:cs typeface="Courier New" panose="02070309020205020404" pitchFamily="49" charset="0"/>
              </a:rPr>
              <a:t>array[</a:t>
            </a:r>
            <a:r>
              <a:rPr lang="en-US" sz="2800" b="1" dirty="0" err="1" smtClean="0">
                <a:solidFill>
                  <a:srgbClr val="0070C0"/>
                </a:solidFill>
                <a:latin typeface="Courier New" panose="02070309020205020404" pitchFamily="49" charset="0"/>
                <a:cs typeface="Courier New" panose="02070309020205020404" pitchFamily="49" charset="0"/>
              </a:rPr>
              <a:t>i</a:t>
            </a:r>
            <a:r>
              <a:rPr lang="en-US" sz="2800" b="1" dirty="0" smtClean="0">
                <a:solidFill>
                  <a:srgbClr val="0070C0"/>
                </a:solidFill>
                <a:latin typeface="Courier New" panose="02070309020205020404" pitchFamily="49" charset="0"/>
                <a:cs typeface="Courier New" panose="02070309020205020404" pitchFamily="49" charset="0"/>
              </a:rPr>
              <a:t>][j] </a:t>
            </a:r>
            <a:r>
              <a:rPr lang="en-US" sz="2800" dirty="0" smtClean="0">
                <a:latin typeface="Georgia" panose="02040502050405020303" pitchFamily="18" charset="0"/>
              </a:rPr>
              <a:t>and </a:t>
            </a:r>
            <a:r>
              <a:rPr lang="en-US" sz="2800" b="1" dirty="0" smtClean="0">
                <a:solidFill>
                  <a:srgbClr val="0070C0"/>
                </a:solidFill>
                <a:latin typeface="Courier New" panose="02070309020205020404" pitchFamily="49" charset="0"/>
                <a:cs typeface="Courier New" panose="02070309020205020404" pitchFamily="49" charset="0"/>
              </a:rPr>
              <a:t>array[i+1][j] </a:t>
            </a:r>
            <a:r>
              <a:rPr lang="en-US" sz="2800" dirty="0" smtClean="0">
                <a:latin typeface="Georgia" panose="02040502050405020303" pitchFamily="18" charset="0"/>
              </a:rPr>
              <a:t>may be arbitrarily far apart</a:t>
            </a:r>
          </a:p>
          <a:p>
            <a:pPr marL="914400" lvl="1" indent="-457200" algn="l">
              <a:buClr>
                <a:srgbClr val="0070C0"/>
              </a:buClr>
              <a:buFont typeface="Wingdings" panose="05000000000000000000" pitchFamily="2" charset="2"/>
              <a:buChar char="§"/>
            </a:pPr>
            <a:r>
              <a:rPr lang="en-US" sz="2800" dirty="0" smtClean="0">
                <a:solidFill>
                  <a:srgbClr val="FF0000"/>
                </a:solidFill>
                <a:latin typeface="Georgia" panose="02040502050405020303" pitchFamily="18" charset="0"/>
              </a:rPr>
              <a:t>When working with two dimensional arrays, organize the algorithm so that your inner most loop iterates over the second index</a:t>
            </a:r>
          </a:p>
        </p:txBody>
      </p:sp>
    </p:spTree>
    <p:extLst>
      <p:ext uri="{BB962C8B-B14F-4D97-AF65-F5344CB8AC3E}">
        <p14:creationId xmlns:p14="http://schemas.microsoft.com/office/powerpoint/2010/main" val="372189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a:bodyPr>
          <a:lstStyle/>
          <a:p>
            <a:pPr marL="914400" indent="-914400">
              <a:buFont typeface="+mj-lt"/>
              <a:buAutoNum type="arabicPeriod" startAt="5"/>
            </a:pPr>
            <a:r>
              <a:rPr lang="en-US" altLang="en-US" sz="4800" i="1" dirty="0" smtClean="0">
                <a:latin typeface="Georgia" panose="02040502050405020303" pitchFamily="18" charset="0"/>
              </a:rPr>
              <a:t>Instruction-level-parallelism</a:t>
            </a:r>
          </a:p>
        </p:txBody>
      </p:sp>
      <p:sp>
        <p:nvSpPr>
          <p:cNvPr id="3" name="Subtitle 2"/>
          <p:cNvSpPr>
            <a:spLocks noGrp="1"/>
          </p:cNvSpPr>
          <p:nvPr>
            <p:ph type="subTitle" idx="1"/>
          </p:nvPr>
        </p:nvSpPr>
        <p:spPr>
          <a:xfrm>
            <a:off x="1524000" y="1705326"/>
            <a:ext cx="9144000" cy="4406899"/>
          </a:xfrm>
        </p:spPr>
        <p:txBody>
          <a:bodyPr>
            <a:noAutofit/>
          </a:bodyPr>
          <a:lstStyle/>
          <a:p>
            <a:pPr algn="l">
              <a:buClr>
                <a:srgbClr val="0070C0"/>
              </a:buClr>
            </a:pPr>
            <a:r>
              <a:rPr lang="en-US" sz="3000" dirty="0" smtClean="0">
                <a:latin typeface="Georgia" panose="02040502050405020303" pitchFamily="18" charset="0"/>
              </a:rPr>
              <a:t>A single CPU might be simultaneously executing 4 floating point multiplies, waiting for 4 memory requests, and performing a comparison for an upcoming branch.</a:t>
            </a:r>
          </a:p>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Blocks  of code (i.e., between jumps) need to have enough independent instructions to allow the CPU to be fully utilized</a:t>
            </a:r>
          </a:p>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Think about unrolling loops to improve this.</a:t>
            </a:r>
          </a:p>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This is also a good reason to use inline functions</a:t>
            </a:r>
            <a:endParaRPr lang="en-US" sz="2800" dirty="0" smtClean="0">
              <a:solidFill>
                <a:srgbClr val="FF0000"/>
              </a:solidFill>
              <a:latin typeface="Georgia" panose="02040502050405020303" pitchFamily="18" charset="0"/>
            </a:endParaRPr>
          </a:p>
        </p:txBody>
      </p:sp>
    </p:spTree>
    <p:extLst>
      <p:ext uri="{BB962C8B-B14F-4D97-AF65-F5344CB8AC3E}">
        <p14:creationId xmlns:p14="http://schemas.microsoft.com/office/powerpoint/2010/main" val="62877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6"/>
            </a:pPr>
            <a:r>
              <a:rPr lang="en-US" altLang="en-US" sz="4800" i="1" dirty="0" smtClean="0">
                <a:latin typeface="Georgia" panose="02040502050405020303" pitchFamily="18" charset="0"/>
              </a:rPr>
              <a:t>Consider locality of reference for code and data</a:t>
            </a:r>
          </a:p>
        </p:txBody>
      </p:sp>
      <p:sp>
        <p:nvSpPr>
          <p:cNvPr id="3" name="Subtitle 2"/>
          <p:cNvSpPr>
            <a:spLocks noGrp="1"/>
          </p:cNvSpPr>
          <p:nvPr>
            <p:ph type="subTitle" idx="1"/>
          </p:nvPr>
        </p:nvSpPr>
        <p:spPr>
          <a:xfrm>
            <a:off x="1524000" y="1705326"/>
            <a:ext cx="9144000" cy="4406899"/>
          </a:xfrm>
        </p:spPr>
        <p:txBody>
          <a:bodyPr>
            <a:noAutofit/>
          </a:bodyPr>
          <a:lstStyle/>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The processor keeps data or code that is referenced in cache so that on its next reference if gets it from cache. </a:t>
            </a:r>
          </a:p>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The cache references are faster</a:t>
            </a:r>
          </a:p>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Hence code and data that are being used together should actually be placed together physically</a:t>
            </a:r>
          </a:p>
          <a:p>
            <a:pPr marL="914400" lvl="1" indent="-457200" algn="l">
              <a:buClr>
                <a:srgbClr val="0070C0"/>
              </a:buClr>
              <a:buFont typeface="Wingdings" panose="05000000000000000000" pitchFamily="2" charset="2"/>
              <a:buChar char="ü"/>
            </a:pPr>
            <a:r>
              <a:rPr lang="en-US" sz="2600" dirty="0" smtClean="0">
                <a:latin typeface="Georgia" panose="02040502050405020303" pitchFamily="18" charset="0"/>
              </a:rPr>
              <a:t>This is actually enforced into the language in C++</a:t>
            </a:r>
          </a:p>
          <a:p>
            <a:pPr marL="914400" lvl="1" indent="-457200" algn="l">
              <a:buClr>
                <a:srgbClr val="0070C0"/>
              </a:buClr>
              <a:buFont typeface="Wingdings" panose="05000000000000000000" pitchFamily="2" charset="2"/>
              <a:buChar char="ü"/>
            </a:pPr>
            <a:r>
              <a:rPr lang="en-US" sz="2600" dirty="0" smtClean="0">
                <a:latin typeface="Georgia" panose="02040502050405020303" pitchFamily="18" charset="0"/>
              </a:rPr>
              <a:t>In C++, object's data is stored in </a:t>
            </a:r>
            <a:r>
              <a:rPr lang="en-US" sz="2600" dirty="0" err="1" smtClean="0">
                <a:latin typeface="Georgia" panose="02040502050405020303" pitchFamily="18" charset="0"/>
              </a:rPr>
              <a:t>contigueous</a:t>
            </a:r>
            <a:r>
              <a:rPr lang="en-US" sz="2600" dirty="0" smtClean="0">
                <a:latin typeface="Georgia" panose="02040502050405020303" pitchFamily="18" charset="0"/>
              </a:rPr>
              <a:t> memory, thus improving locality of reference for data</a:t>
            </a:r>
          </a:p>
          <a:p>
            <a:pPr marL="914400" lvl="1" indent="-457200" algn="l">
              <a:buClr>
                <a:srgbClr val="0070C0"/>
              </a:buClr>
              <a:buFont typeface="Wingdings" panose="05000000000000000000" pitchFamily="2" charset="2"/>
              <a:buChar char="ü"/>
            </a:pPr>
            <a:r>
              <a:rPr lang="en-US" sz="2600" dirty="0" smtClean="0">
                <a:latin typeface="Georgia" panose="02040502050405020303" pitchFamily="18" charset="0"/>
              </a:rPr>
              <a:t>Orde</a:t>
            </a:r>
            <a:r>
              <a:rPr lang="en-US" sz="2600" dirty="0">
                <a:latin typeface="Georgia" panose="02040502050405020303" pitchFamily="18" charset="0"/>
              </a:rPr>
              <a:t>r</a:t>
            </a:r>
            <a:r>
              <a:rPr lang="en-US" sz="2600" dirty="0" smtClean="0">
                <a:latin typeface="Georgia" panose="02040502050405020303" pitchFamily="18" charset="0"/>
              </a:rPr>
              <a:t> of related code and functions can be arranged so that closely coupled code and data are declared together</a:t>
            </a:r>
            <a:endParaRPr lang="en-US" sz="2600" dirty="0" smtClean="0">
              <a:solidFill>
                <a:srgbClr val="FF0000"/>
              </a:solidFill>
              <a:latin typeface="Georgia" panose="02040502050405020303" pitchFamily="18" charset="0"/>
            </a:endParaRPr>
          </a:p>
        </p:txBody>
      </p:sp>
    </p:spTree>
    <p:extLst>
      <p:ext uri="{BB962C8B-B14F-4D97-AF65-F5344CB8AC3E}">
        <p14:creationId xmlns:p14="http://schemas.microsoft.com/office/powerpoint/2010/main" val="421566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7"/>
            </a:pPr>
            <a:r>
              <a:rPr lang="en-US" altLang="en-US" sz="4800" i="1" dirty="0" smtClean="0">
                <a:latin typeface="Georgia" panose="02040502050405020303" pitchFamily="18" charset="0"/>
              </a:rPr>
              <a:t>Avoid/reduce the number of local variables</a:t>
            </a:r>
          </a:p>
        </p:txBody>
      </p:sp>
      <p:sp>
        <p:nvSpPr>
          <p:cNvPr id="3" name="Subtitle 2"/>
          <p:cNvSpPr>
            <a:spLocks noGrp="1"/>
          </p:cNvSpPr>
          <p:nvPr>
            <p:ph type="subTitle" idx="1"/>
          </p:nvPr>
        </p:nvSpPr>
        <p:spPr>
          <a:xfrm>
            <a:off x="1524000" y="1705326"/>
            <a:ext cx="9144000" cy="4406899"/>
          </a:xfrm>
        </p:spPr>
        <p:txBody>
          <a:bodyPr>
            <a:noAutofit/>
          </a:bodyPr>
          <a:lstStyle/>
          <a:p>
            <a:pPr algn="l">
              <a:buClr>
                <a:srgbClr val="0070C0"/>
              </a:buClr>
            </a:pPr>
            <a:r>
              <a:rPr lang="en-US" sz="3000" dirty="0" smtClean="0">
                <a:latin typeface="Georgia" panose="02040502050405020303" pitchFamily="18" charset="0"/>
              </a:rPr>
              <a:t>Local variables are normally stored on the stack. However if there are few enough, they can instead be stored in registers. In this case, the function not only gets the benefit of the faster memory access of data stored in registers, but the function avoids the overhead of setting up a stack frame.</a:t>
            </a:r>
          </a:p>
          <a:p>
            <a:pPr algn="l">
              <a:buClr>
                <a:srgbClr val="0070C0"/>
              </a:buClr>
            </a:pPr>
            <a:r>
              <a:rPr lang="en-US" sz="3000" dirty="0" smtClean="0">
                <a:latin typeface="Georgia" panose="02040502050405020303" pitchFamily="18" charset="0"/>
              </a:rPr>
              <a:t>• </a:t>
            </a:r>
            <a:r>
              <a:rPr lang="en-US" sz="3000" i="1" dirty="0" smtClean="0">
                <a:solidFill>
                  <a:srgbClr val="FF0000"/>
                </a:solidFill>
                <a:latin typeface="Georgia" panose="02040502050405020303" pitchFamily="18" charset="0"/>
              </a:rPr>
              <a:t>Do not </a:t>
            </a:r>
            <a:r>
              <a:rPr lang="en-US" sz="3000" dirty="0" smtClean="0">
                <a:latin typeface="Georgia" panose="02040502050405020303" pitchFamily="18" charset="0"/>
              </a:rPr>
              <a:t>switch wholesale to global variables!</a:t>
            </a:r>
          </a:p>
        </p:txBody>
      </p:sp>
      <p:sp>
        <p:nvSpPr>
          <p:cNvPr id="4" name="Rectangle 3"/>
          <p:cNvSpPr/>
          <p:nvPr/>
        </p:nvSpPr>
        <p:spPr>
          <a:xfrm>
            <a:off x="416560" y="6264522"/>
            <a:ext cx="11358880" cy="646331"/>
          </a:xfrm>
          <a:prstGeom prst="rect">
            <a:avLst/>
          </a:prstGeom>
        </p:spPr>
        <p:txBody>
          <a:bodyPr wrap="square">
            <a:spAutoFit/>
          </a:bodyPr>
          <a:lstStyle/>
          <a:p>
            <a:r>
              <a:rPr lang="en-US" dirty="0" smtClean="0"/>
              <a:t>http://www.eventhelix.com/RealtimeMantra/Basics/OptimizingCAndCPPCode.htm#In-line 1 to 3 line functions</a:t>
            </a:r>
          </a:p>
          <a:p>
            <a:endParaRPr lang="en-US" dirty="0"/>
          </a:p>
        </p:txBody>
      </p:sp>
    </p:spTree>
    <p:extLst>
      <p:ext uri="{BB962C8B-B14F-4D97-AF65-F5344CB8AC3E}">
        <p14:creationId xmlns:p14="http://schemas.microsoft.com/office/powerpoint/2010/main" val="39794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7"/>
            </a:pPr>
            <a:r>
              <a:rPr lang="en-US" altLang="en-US" sz="4800" i="1" dirty="0" smtClean="0">
                <a:latin typeface="Georgia" panose="02040502050405020303" pitchFamily="18" charset="0"/>
              </a:rPr>
              <a:t>Avoid/reduce the number of local variables</a:t>
            </a:r>
          </a:p>
        </p:txBody>
      </p:sp>
      <p:sp>
        <p:nvSpPr>
          <p:cNvPr id="3" name="Subtitle 2"/>
          <p:cNvSpPr>
            <a:spLocks noGrp="1"/>
          </p:cNvSpPr>
          <p:nvPr>
            <p:ph type="subTitle" idx="1"/>
          </p:nvPr>
        </p:nvSpPr>
        <p:spPr>
          <a:xfrm>
            <a:off x="1524000" y="1705326"/>
            <a:ext cx="9144000" cy="4406899"/>
          </a:xfrm>
        </p:spPr>
        <p:txBody>
          <a:bodyPr>
            <a:noAutofit/>
          </a:bodyPr>
          <a:lstStyle/>
          <a:p>
            <a:pPr algn="l">
              <a:buClr>
                <a:srgbClr val="0070C0"/>
              </a:buClr>
            </a:pPr>
            <a:r>
              <a:rPr lang="en-US" sz="3000" dirty="0" smtClean="0">
                <a:latin typeface="Georgia" panose="02040502050405020303" pitchFamily="18" charset="0"/>
              </a:rPr>
              <a:t>Declare local variables in the inner most scope</a:t>
            </a:r>
          </a:p>
          <a:p>
            <a:pPr marL="457200" algn="l" fontAlgn="base">
              <a:lnSpc>
                <a:spcPct val="100000"/>
              </a:lnSpc>
              <a:spcBef>
                <a:spcPts val="0"/>
              </a:spcBef>
            </a:pPr>
            <a:r>
              <a:rPr lang="en-US" sz="2800" b="1" dirty="0" err="1">
                <a:solidFill>
                  <a:srgbClr val="0070C0"/>
                </a:solidFill>
                <a:latin typeface="Courier New" panose="02070309020205020404" pitchFamily="49" charset="0"/>
                <a:cs typeface="Courier New" panose="02070309020205020404" pitchFamily="49" charset="0"/>
              </a:rPr>
              <a:t>int</a:t>
            </a:r>
            <a:r>
              <a:rPr lang="en-US" sz="2800" b="1" dirty="0">
                <a:solidFill>
                  <a:srgbClr val="0070C0"/>
                </a:solidFill>
                <a:latin typeface="Courier New" panose="02070309020205020404" pitchFamily="49" charset="0"/>
                <a:cs typeface="Courier New" panose="02070309020205020404" pitchFamily="49" charset="0"/>
              </a:rPr>
              <a:t> </a:t>
            </a:r>
            <a:r>
              <a:rPr lang="en-US" sz="2800" b="1" dirty="0">
                <a:latin typeface="Courier New" panose="02070309020205020404" pitchFamily="49" charset="0"/>
                <a:cs typeface="Courier New" panose="02070309020205020404" pitchFamily="49" charset="0"/>
              </a:rPr>
              <a:t>foo(</a:t>
            </a:r>
            <a:r>
              <a:rPr lang="en-US" sz="2800" b="1" dirty="0">
                <a:solidFill>
                  <a:srgbClr val="0070C0"/>
                </a:solidFill>
                <a:latin typeface="Courier New" panose="02070309020205020404" pitchFamily="49" charset="0"/>
                <a:cs typeface="Courier New" panose="02070309020205020404" pitchFamily="49" charset="0"/>
              </a:rPr>
              <a:t>char</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pName</a:t>
            </a:r>
            <a:r>
              <a:rPr lang="en-US" sz="2800" b="1" dirty="0" smtClean="0">
                <a:latin typeface="Courier New" panose="02070309020205020404" pitchFamily="49" charset="0"/>
                <a:cs typeface="Courier New" panose="02070309020205020404" pitchFamily="49" charset="0"/>
              </a:rPr>
              <a:t>)</a:t>
            </a:r>
            <a:endParaRPr lang="en-US" sz="2800" b="1" dirty="0">
              <a:latin typeface="Courier New" panose="02070309020205020404" pitchFamily="49" charset="0"/>
              <a:cs typeface="Courier New" panose="02070309020205020404" pitchFamily="49" charset="0"/>
            </a:endParaRPr>
          </a:p>
          <a:p>
            <a:pPr marL="457200" algn="l" fontAlgn="base">
              <a:lnSpc>
                <a:spcPct val="100000"/>
              </a:lnSpc>
              <a:spcBef>
                <a:spcPts val="0"/>
              </a:spcBef>
            </a:pPr>
            <a:r>
              <a:rPr lang="en-US" sz="2800" b="1" dirty="0" smtClean="0">
                <a:latin typeface="Courier New" panose="02070309020205020404" pitchFamily="49" charset="0"/>
                <a:cs typeface="Courier New" panose="02070309020205020404" pitchFamily="49" charset="0"/>
              </a:rPr>
              <a:t>{</a:t>
            </a:r>
            <a:endParaRPr lang="en-US" sz="2800" b="1" dirty="0">
              <a:latin typeface="Courier New" panose="02070309020205020404" pitchFamily="49" charset="0"/>
              <a:cs typeface="Courier New" panose="02070309020205020404" pitchFamily="49" charset="0"/>
            </a:endParaRPr>
          </a:p>
          <a:p>
            <a:pPr marL="457200" algn="l" fontAlgn="base">
              <a:lnSpc>
                <a:spcPct val="100000"/>
              </a:lnSpc>
              <a:spcBef>
                <a:spcPts val="0"/>
              </a:spcBef>
            </a:pPr>
            <a:r>
              <a:rPr lang="en-US" sz="2800" b="1" dirty="0">
                <a:latin typeface="Courier New" panose="02070309020205020404" pitchFamily="49" charset="0"/>
                <a:cs typeface="Courier New" panose="02070309020205020404" pitchFamily="49" charset="0"/>
              </a:rPr>
              <a:t>    </a:t>
            </a:r>
            <a:r>
              <a:rPr lang="en-US" sz="2800" b="1" dirty="0">
                <a:solidFill>
                  <a:srgbClr val="0070C0"/>
                </a:solidFill>
                <a:latin typeface="Courier New" panose="02070309020205020404" pitchFamily="49" charset="0"/>
                <a:cs typeface="Courier New" panose="02070309020205020404" pitchFamily="49" charset="0"/>
              </a:rPr>
              <a:t>if </a:t>
            </a:r>
            <a:r>
              <a:rPr lang="en-US" sz="2800" b="1" dirty="0">
                <a:latin typeface="Courier New" panose="02070309020205020404" pitchFamily="49" charset="0"/>
                <a:cs typeface="Courier New" panose="02070309020205020404" pitchFamily="49" charset="0"/>
              </a:rPr>
              <a:t>(</a:t>
            </a:r>
            <a:r>
              <a:rPr lang="en-US" sz="2800" b="1" dirty="0" err="1">
                <a:latin typeface="Courier New" panose="02070309020205020404" pitchFamily="49" charset="0"/>
                <a:cs typeface="Courier New" panose="02070309020205020404" pitchFamily="49" charset="0"/>
              </a:rPr>
              <a:t>pName</a:t>
            </a:r>
            <a:r>
              <a:rPr lang="en-US" sz="2800" b="1" dirty="0">
                <a:latin typeface="Courier New" panose="02070309020205020404" pitchFamily="49" charset="0"/>
                <a:cs typeface="Courier New" panose="02070309020205020404" pitchFamily="49" charset="0"/>
              </a:rPr>
              <a:t> == NULL</a:t>
            </a:r>
            <a:r>
              <a:rPr lang="en-US" sz="2800" b="1" dirty="0" smtClean="0">
                <a:latin typeface="Courier New" panose="02070309020205020404" pitchFamily="49" charset="0"/>
                <a:cs typeface="Courier New" panose="02070309020205020404" pitchFamily="49" charset="0"/>
              </a:rPr>
              <a:t>)</a:t>
            </a:r>
            <a:endParaRPr lang="en-US" sz="2800" b="1" dirty="0">
              <a:latin typeface="Courier New" panose="02070309020205020404" pitchFamily="49" charset="0"/>
              <a:cs typeface="Courier New" panose="02070309020205020404" pitchFamily="49" charset="0"/>
            </a:endParaRPr>
          </a:p>
          <a:p>
            <a:pPr marL="457200" algn="l" fontAlgn="base">
              <a:lnSpc>
                <a:spcPct val="100000"/>
              </a:lnSpc>
              <a:spcBef>
                <a:spcPts val="0"/>
              </a:spcBef>
            </a:pPr>
            <a:r>
              <a:rPr lang="en-US" sz="2800" b="1" dirty="0">
                <a:latin typeface="Courier New" panose="02070309020205020404" pitchFamily="49" charset="0"/>
                <a:cs typeface="Courier New" panose="02070309020205020404" pitchFamily="49" charset="0"/>
              </a:rPr>
              <a:t>    </a:t>
            </a:r>
            <a:r>
              <a:rPr lang="en-US" sz="2800" b="1" dirty="0" smtClean="0">
                <a:latin typeface="Courier New" panose="02070309020205020404" pitchFamily="49" charset="0"/>
                <a:cs typeface="Courier New" panose="02070309020205020404" pitchFamily="49" charset="0"/>
              </a:rPr>
              <a:t>{</a:t>
            </a:r>
            <a:endParaRPr lang="en-US" sz="2800" b="1" dirty="0">
              <a:latin typeface="Courier New" panose="02070309020205020404" pitchFamily="49" charset="0"/>
              <a:cs typeface="Courier New" panose="02070309020205020404" pitchFamily="49" charset="0"/>
            </a:endParaRPr>
          </a:p>
          <a:p>
            <a:pPr marL="457200" algn="l" fontAlgn="base">
              <a:lnSpc>
                <a:spcPct val="100000"/>
              </a:lnSpc>
              <a:spcBef>
                <a:spcPts val="0"/>
              </a:spcBef>
            </a:pPr>
            <a:r>
              <a:rPr lang="en-US" sz="2800" b="1" dirty="0">
                <a:latin typeface="Courier New" panose="02070309020205020404" pitchFamily="49" charset="0"/>
                <a:cs typeface="Courier New" panose="02070309020205020404" pitchFamily="49" charset="0"/>
              </a:rPr>
              <a:t>       A </a:t>
            </a:r>
            <a:r>
              <a:rPr lang="en-US" sz="2800" b="1" dirty="0" err="1">
                <a:latin typeface="Courier New" panose="02070309020205020404" pitchFamily="49" charset="0"/>
                <a:cs typeface="Courier New" panose="02070309020205020404" pitchFamily="49" charset="0"/>
              </a:rPr>
              <a:t>a</a:t>
            </a:r>
            <a:r>
              <a:rPr lang="en-US" sz="2800" b="1" dirty="0" smtClean="0">
                <a:latin typeface="Courier New" panose="02070309020205020404" pitchFamily="49" charset="0"/>
                <a:cs typeface="Courier New" panose="02070309020205020404" pitchFamily="49" charset="0"/>
              </a:rPr>
              <a:t>;</a:t>
            </a:r>
            <a:endParaRPr lang="en-US" sz="2800" b="1" dirty="0">
              <a:latin typeface="Courier New" panose="02070309020205020404" pitchFamily="49" charset="0"/>
              <a:cs typeface="Courier New" panose="02070309020205020404" pitchFamily="49" charset="0"/>
            </a:endParaRPr>
          </a:p>
          <a:p>
            <a:pPr marL="457200" algn="l" fontAlgn="base">
              <a:lnSpc>
                <a:spcPct val="100000"/>
              </a:lnSpc>
              <a:spcBef>
                <a:spcPts val="0"/>
              </a:spcBef>
            </a:pPr>
            <a:r>
              <a:rPr lang="en-US" sz="2800" b="1" dirty="0">
                <a:latin typeface="Courier New" panose="02070309020205020404" pitchFamily="49" charset="0"/>
                <a:cs typeface="Courier New" panose="02070309020205020404" pitchFamily="49" charset="0"/>
              </a:rPr>
              <a:t>       </a:t>
            </a:r>
            <a:r>
              <a:rPr lang="en-US" sz="2800" b="1" dirty="0" smtClean="0">
                <a:latin typeface="Courier New" panose="02070309020205020404" pitchFamily="49" charset="0"/>
                <a:cs typeface="Courier New" panose="02070309020205020404" pitchFamily="49" charset="0"/>
              </a:rPr>
              <a:t>...</a:t>
            </a:r>
            <a:endParaRPr lang="en-US" sz="2800" b="1" dirty="0">
              <a:latin typeface="Courier New" panose="02070309020205020404" pitchFamily="49" charset="0"/>
              <a:cs typeface="Courier New" panose="02070309020205020404" pitchFamily="49" charset="0"/>
            </a:endParaRPr>
          </a:p>
          <a:p>
            <a:pPr marL="457200" algn="l" fontAlgn="base">
              <a:lnSpc>
                <a:spcPct val="100000"/>
              </a:lnSpc>
              <a:spcBef>
                <a:spcPts val="0"/>
              </a:spcBef>
            </a:pPr>
            <a:r>
              <a:rPr lang="en-US" sz="2800" b="1" dirty="0">
                <a:latin typeface="Courier New" panose="02070309020205020404" pitchFamily="49" charset="0"/>
                <a:cs typeface="Courier New" panose="02070309020205020404" pitchFamily="49" charset="0"/>
              </a:rPr>
              <a:t>       </a:t>
            </a:r>
            <a:r>
              <a:rPr lang="en-US" sz="2800" b="1" dirty="0">
                <a:solidFill>
                  <a:srgbClr val="0070C0"/>
                </a:solidFill>
                <a:latin typeface="Courier New" panose="02070309020205020404" pitchFamily="49" charset="0"/>
                <a:cs typeface="Courier New" panose="02070309020205020404" pitchFamily="49" charset="0"/>
              </a:rPr>
              <a:t>return</a:t>
            </a:r>
            <a:r>
              <a:rPr lang="en-US" sz="2800" b="1" dirty="0">
                <a:latin typeface="Courier New" panose="02070309020205020404" pitchFamily="49" charset="0"/>
                <a:cs typeface="Courier New" panose="02070309020205020404" pitchFamily="49" charset="0"/>
              </a:rPr>
              <a:t> ERROR</a:t>
            </a:r>
            <a:r>
              <a:rPr lang="en-US" sz="2800" b="1" dirty="0" smtClean="0">
                <a:latin typeface="Courier New" panose="02070309020205020404" pitchFamily="49" charset="0"/>
                <a:cs typeface="Courier New" panose="02070309020205020404" pitchFamily="49" charset="0"/>
              </a:rPr>
              <a:t>;</a:t>
            </a:r>
            <a:endParaRPr lang="en-US" sz="2800" b="1" dirty="0">
              <a:latin typeface="Courier New" panose="02070309020205020404" pitchFamily="49" charset="0"/>
              <a:cs typeface="Courier New" panose="02070309020205020404" pitchFamily="49" charset="0"/>
            </a:endParaRPr>
          </a:p>
          <a:p>
            <a:pPr marL="457200" algn="l" fontAlgn="base">
              <a:lnSpc>
                <a:spcPct val="100000"/>
              </a:lnSpc>
              <a:spcBef>
                <a:spcPts val="0"/>
              </a:spcBef>
            </a:pPr>
            <a:r>
              <a:rPr lang="en-US" sz="2800" b="1" dirty="0">
                <a:latin typeface="Courier New" panose="02070309020205020404" pitchFamily="49" charset="0"/>
                <a:cs typeface="Courier New" panose="02070309020205020404" pitchFamily="49" charset="0"/>
              </a:rPr>
              <a:t>     }     </a:t>
            </a:r>
          </a:p>
          <a:p>
            <a:pPr marL="457200" algn="l" fontAlgn="base">
              <a:lnSpc>
                <a:spcPct val="100000"/>
              </a:lnSpc>
              <a:spcBef>
                <a:spcPts val="0"/>
              </a:spcBef>
            </a:pPr>
            <a:r>
              <a:rPr lang="en-US" sz="2800" b="1" dirty="0">
                <a:latin typeface="Courier New" panose="02070309020205020404" pitchFamily="49" charset="0"/>
                <a:cs typeface="Courier New" panose="02070309020205020404" pitchFamily="49" charset="0"/>
              </a:rPr>
              <a:t>     ...     </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     </a:t>
            </a:r>
            <a:r>
              <a:rPr lang="en-US" sz="2800" b="1" dirty="0">
                <a:solidFill>
                  <a:srgbClr val="0070C0"/>
                </a:solidFill>
                <a:latin typeface="Courier New" panose="02070309020205020404" pitchFamily="49" charset="0"/>
                <a:cs typeface="Courier New" panose="02070309020205020404" pitchFamily="49" charset="0"/>
              </a:rPr>
              <a:t>return</a:t>
            </a:r>
            <a:r>
              <a:rPr lang="en-US" sz="2800" b="1" dirty="0">
                <a:latin typeface="Courier New" panose="02070309020205020404" pitchFamily="49" charset="0"/>
                <a:cs typeface="Courier New" panose="02070309020205020404" pitchFamily="49" charset="0"/>
              </a:rPr>
              <a:t> SUCCESS; </a:t>
            </a:r>
            <a:br>
              <a:rPr lang="en-US" sz="2800" b="1" dirty="0">
                <a:latin typeface="Courier New" panose="02070309020205020404" pitchFamily="49" charset="0"/>
                <a:cs typeface="Courier New" panose="02070309020205020404" pitchFamily="49" charset="0"/>
              </a:rPr>
            </a:br>
            <a:r>
              <a:rPr lang="en-US" sz="2800" b="1" dirty="0" smtClean="0">
                <a:latin typeface="Courier New" panose="02070309020205020404" pitchFamily="49" charset="0"/>
                <a:cs typeface="Courier New" panose="02070309020205020404" pitchFamily="49" charset="0"/>
              </a:rPr>
              <a:t>}</a:t>
            </a:r>
            <a:endParaRPr lang="en-US" sz="2800" b="1" dirty="0">
              <a:latin typeface="Courier New" panose="02070309020205020404" pitchFamily="49" charset="0"/>
              <a:cs typeface="Courier New" panose="02070309020205020404" pitchFamily="49" charset="0"/>
            </a:endParaRPr>
          </a:p>
          <a:p>
            <a:pPr algn="l">
              <a:buClr>
                <a:srgbClr val="0070C0"/>
              </a:buClr>
            </a:pPr>
            <a:endParaRPr lang="en-US" sz="3000" dirty="0" smtClean="0">
              <a:latin typeface="Georgia" panose="02040502050405020303" pitchFamily="18" charset="0"/>
            </a:endParaRPr>
          </a:p>
        </p:txBody>
      </p:sp>
    </p:spTree>
    <p:extLst>
      <p:ext uri="{BB962C8B-B14F-4D97-AF65-F5344CB8AC3E}">
        <p14:creationId xmlns:p14="http://schemas.microsoft.com/office/powerpoint/2010/main" val="322655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8"/>
            </a:pPr>
            <a:r>
              <a:rPr lang="en-US" altLang="en-US" sz="4800" i="1" dirty="0" smtClean="0">
                <a:latin typeface="Georgia" panose="02040502050405020303" pitchFamily="18" charset="0"/>
              </a:rPr>
              <a:t>Reduce the number of function parameters</a:t>
            </a:r>
          </a:p>
        </p:txBody>
      </p:sp>
      <p:sp>
        <p:nvSpPr>
          <p:cNvPr id="3" name="Subtitle 2"/>
          <p:cNvSpPr>
            <a:spLocks noGrp="1"/>
          </p:cNvSpPr>
          <p:nvPr>
            <p:ph type="subTitle" idx="1"/>
          </p:nvPr>
        </p:nvSpPr>
        <p:spPr>
          <a:xfrm>
            <a:off x="1524000" y="1705326"/>
            <a:ext cx="9144000" cy="4406899"/>
          </a:xfrm>
        </p:spPr>
        <p:txBody>
          <a:bodyPr>
            <a:noAutofit/>
          </a:bodyPr>
          <a:lstStyle/>
          <a:p>
            <a:pPr algn="l">
              <a:buClr>
                <a:srgbClr val="0070C0"/>
              </a:buClr>
            </a:pPr>
            <a:r>
              <a:rPr lang="en-US" sz="3000" dirty="0" smtClean="0">
                <a:latin typeface="Georgia" panose="02040502050405020303" pitchFamily="18" charset="0"/>
              </a:rPr>
              <a:t>Function calls with large number of parameters may be expensive due to large number of parameter pushes on stack on each call</a:t>
            </a:r>
          </a:p>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Avoid  passing complete structures as parameters Use pointers and references in such cases</a:t>
            </a:r>
          </a:p>
        </p:txBody>
      </p:sp>
    </p:spTree>
    <p:extLst>
      <p:ext uri="{BB962C8B-B14F-4D97-AF65-F5344CB8AC3E}">
        <p14:creationId xmlns:p14="http://schemas.microsoft.com/office/powerpoint/2010/main" val="171441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a:bodyPr>
          <a:lstStyle/>
          <a:p>
            <a:pPr marL="914400" indent="-914400">
              <a:buFont typeface="+mj-lt"/>
              <a:buAutoNum type="arabicPeriod" startAt="9"/>
            </a:pPr>
            <a:r>
              <a:rPr lang="en-US" altLang="en-US" sz="4800" i="1" dirty="0" smtClean="0">
                <a:latin typeface="Georgia" panose="02040502050405020303" pitchFamily="18" charset="0"/>
              </a:rPr>
              <a:t>Use references</a:t>
            </a:r>
          </a:p>
        </p:txBody>
      </p:sp>
      <p:sp>
        <p:nvSpPr>
          <p:cNvPr id="3" name="Subtitle 2"/>
          <p:cNvSpPr>
            <a:spLocks noGrp="1"/>
          </p:cNvSpPr>
          <p:nvPr>
            <p:ph type="subTitle" idx="1"/>
          </p:nvPr>
        </p:nvSpPr>
        <p:spPr>
          <a:xfrm>
            <a:off x="1524000" y="1705326"/>
            <a:ext cx="9144000" cy="4406899"/>
          </a:xfrm>
        </p:spPr>
        <p:txBody>
          <a:bodyPr>
            <a:noAutofit/>
          </a:bodyPr>
          <a:lstStyle/>
          <a:p>
            <a:pPr algn="l">
              <a:buClr>
                <a:srgbClr val="0070C0"/>
              </a:buClr>
            </a:pPr>
            <a:r>
              <a:rPr lang="en-US" sz="3000" dirty="0" smtClean="0">
                <a:latin typeface="Georgia" panose="02040502050405020303" pitchFamily="18" charset="0"/>
              </a:rPr>
              <a:t>Use references for parameter passing and return value for types bigger than 4 bytes</a:t>
            </a:r>
          </a:p>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When parameters are passed by value, the complete parameter memory is copied on the stack</a:t>
            </a:r>
          </a:p>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This is fine for regular types like integer, pointer </a:t>
            </a:r>
            <a:r>
              <a:rPr lang="en-US" sz="2800" dirty="0" err="1" smtClean="0">
                <a:latin typeface="Georgia" panose="02040502050405020303" pitchFamily="18" charset="0"/>
              </a:rPr>
              <a:t>etc</a:t>
            </a:r>
            <a:r>
              <a:rPr lang="en-US" sz="2800" dirty="0" smtClean="0">
                <a:latin typeface="Georgia" panose="02040502050405020303" pitchFamily="18" charset="0"/>
              </a:rPr>
              <a:t> (4B)</a:t>
            </a:r>
          </a:p>
          <a:p>
            <a:pPr marL="914400" lvl="1" indent="-457200" algn="l">
              <a:buClr>
                <a:srgbClr val="0070C0"/>
              </a:buClr>
              <a:buFont typeface="Wingdings" panose="05000000000000000000" pitchFamily="2" charset="2"/>
              <a:buChar char="ü"/>
            </a:pPr>
            <a:r>
              <a:rPr lang="en-US" sz="2600" dirty="0" smtClean="0">
                <a:latin typeface="Georgia" panose="02040502050405020303" pitchFamily="18" charset="0"/>
              </a:rPr>
              <a:t>In case of classes - additional overhead of invoking the constructor for the temporary copy that is created on the stack</a:t>
            </a:r>
          </a:p>
          <a:p>
            <a:pPr marL="914400" lvl="1" indent="-457200" algn="l">
              <a:buClr>
                <a:srgbClr val="0070C0"/>
              </a:buClr>
              <a:buFont typeface="Wingdings" panose="05000000000000000000" pitchFamily="2" charset="2"/>
              <a:buChar char="ü"/>
            </a:pPr>
            <a:r>
              <a:rPr lang="en-US" sz="2600" dirty="0" smtClean="0">
                <a:latin typeface="Georgia" panose="02040502050405020303" pitchFamily="18" charset="0"/>
              </a:rPr>
              <a:t>When the function exits the destructor will also be invoked.</a:t>
            </a:r>
          </a:p>
        </p:txBody>
      </p:sp>
    </p:spTree>
    <p:extLst>
      <p:ext uri="{BB962C8B-B14F-4D97-AF65-F5344CB8AC3E}">
        <p14:creationId xmlns:p14="http://schemas.microsoft.com/office/powerpoint/2010/main" val="189011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10"/>
            </a:pPr>
            <a:r>
              <a:rPr lang="en-US" altLang="en-US" sz="4800" i="1" dirty="0" smtClean="0">
                <a:latin typeface="Georgia" panose="02040502050405020303" pitchFamily="18" charset="0"/>
              </a:rPr>
              <a:t>Don't define a return value if not used</a:t>
            </a:r>
          </a:p>
        </p:txBody>
      </p:sp>
      <p:sp>
        <p:nvSpPr>
          <p:cNvPr id="3" name="Subtitle 2"/>
          <p:cNvSpPr>
            <a:spLocks noGrp="1"/>
          </p:cNvSpPr>
          <p:nvPr>
            <p:ph type="subTitle" idx="1"/>
          </p:nvPr>
        </p:nvSpPr>
        <p:spPr>
          <a:xfrm>
            <a:off x="1524000" y="1705326"/>
            <a:ext cx="9144000" cy="4406899"/>
          </a:xfrm>
        </p:spPr>
        <p:txBody>
          <a:bodyPr>
            <a:noAutofit/>
          </a:bodyPr>
          <a:lstStyle/>
          <a:p>
            <a:pPr algn="l">
              <a:buClr>
                <a:srgbClr val="0070C0"/>
              </a:buClr>
            </a:pPr>
            <a:endParaRPr lang="en-US" sz="3000" dirty="0" smtClean="0">
              <a:latin typeface="Georgia" panose="02040502050405020303" pitchFamily="18" charset="0"/>
            </a:endParaRPr>
          </a:p>
        </p:txBody>
      </p:sp>
    </p:spTree>
    <p:extLst>
      <p:ext uri="{BB962C8B-B14F-4D97-AF65-F5344CB8AC3E}">
        <p14:creationId xmlns:p14="http://schemas.microsoft.com/office/powerpoint/2010/main" val="2944851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a:bodyPr>
          <a:lstStyle/>
          <a:p>
            <a:pPr marL="914400" indent="-914400">
              <a:buFont typeface="+mj-lt"/>
              <a:buAutoNum type="arabicPeriod" startAt="11"/>
            </a:pPr>
            <a:r>
              <a:rPr lang="en-US" altLang="en-US" sz="4800" i="1" dirty="0" smtClean="0">
                <a:latin typeface="Georgia" panose="02040502050405020303" pitchFamily="18" charset="0"/>
              </a:rPr>
              <a:t>Avoid casting where possible</a:t>
            </a:r>
          </a:p>
        </p:txBody>
      </p:sp>
      <p:sp>
        <p:nvSpPr>
          <p:cNvPr id="3" name="Subtitle 2"/>
          <p:cNvSpPr>
            <a:spLocks noGrp="1"/>
          </p:cNvSpPr>
          <p:nvPr>
            <p:ph type="subTitle" idx="1"/>
          </p:nvPr>
        </p:nvSpPr>
        <p:spPr>
          <a:xfrm>
            <a:off x="1524000" y="1705326"/>
            <a:ext cx="9144000" cy="4406899"/>
          </a:xfrm>
        </p:spPr>
        <p:txBody>
          <a:bodyPr>
            <a:noAutofit/>
          </a:bodyPr>
          <a:lstStyle/>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Integer and floating point instructions often operate on different registers, so a cast requires a copy.</a:t>
            </a:r>
          </a:p>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Shorter integer types (char and short) still require the use of a full-sized register, and they need to be padded to 32/64-bits and then converted back to the smaller size before storing back in memory.</a:t>
            </a:r>
          </a:p>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This cost must be weighed against the additional memory cost of a larger data type</a:t>
            </a:r>
          </a:p>
        </p:txBody>
      </p:sp>
    </p:spTree>
    <p:extLst>
      <p:ext uri="{BB962C8B-B14F-4D97-AF65-F5344CB8AC3E}">
        <p14:creationId xmlns:p14="http://schemas.microsoft.com/office/powerpoint/2010/main" val="142950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pPr marL="914400" indent="-914400">
              <a:buFont typeface="+mj-lt"/>
              <a:buAutoNum type="arabicPeriod"/>
            </a:pPr>
            <a:r>
              <a:rPr lang="en-US" altLang="en-US" sz="4800" i="1" dirty="0" smtClean="0">
                <a:latin typeface="Georgia" panose="02040502050405020303" pitchFamily="18" charset="0"/>
              </a:rPr>
              <a:t>Remember </a:t>
            </a:r>
            <a:r>
              <a:rPr lang="en-US" altLang="en-US" sz="4800" i="1" dirty="0" err="1" smtClean="0">
                <a:latin typeface="Georgia" panose="02040502050405020303" pitchFamily="18" charset="0"/>
              </a:rPr>
              <a:t>Ahmdal’s</a:t>
            </a:r>
            <a:r>
              <a:rPr lang="en-US" altLang="en-US" sz="4800" i="1" dirty="0" smtClean="0">
                <a:latin typeface="Georgia" panose="02040502050405020303" pitchFamily="18" charset="0"/>
              </a:rPr>
              <a:t> Law</a:t>
            </a:r>
            <a:endParaRPr lang="en-US" sz="4800" i="1" dirty="0">
              <a:latin typeface="Georgia" panose="02040502050405020303" pitchFamily="18" charset="0"/>
            </a:endParaRPr>
          </a:p>
        </p:txBody>
      </p:sp>
      <p:sp>
        <p:nvSpPr>
          <p:cNvPr id="3" name="Subtitle 2"/>
          <p:cNvSpPr>
            <a:spLocks noGrp="1"/>
          </p:cNvSpPr>
          <p:nvPr>
            <p:ph type="subTitle" idx="1"/>
          </p:nvPr>
        </p:nvSpPr>
        <p:spPr>
          <a:xfrm>
            <a:off x="1524000" y="1278606"/>
            <a:ext cx="9144000" cy="4406899"/>
          </a:xfrm>
        </p:spPr>
        <p:txBody>
          <a:bodyPr>
            <a:noAutofit/>
          </a:bodyPr>
          <a:lstStyle/>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Amdahl's law is named after Gene Amdahl who presented the law in 1967</a:t>
            </a:r>
          </a:p>
          <a:p>
            <a:pPr marL="457200" indent="-457200" algn="l">
              <a:buClr>
                <a:srgbClr val="0070C0"/>
              </a:buClr>
              <a:buFont typeface="Wingdings" panose="05000000000000000000" pitchFamily="2" charset="2"/>
              <a:buChar char="§"/>
            </a:pPr>
            <a:endParaRPr lang="en-US" sz="2800" dirty="0">
              <a:latin typeface="Georgia" panose="02040502050405020303" pitchFamily="18" charset="0"/>
            </a:endParaRPr>
          </a:p>
          <a:p>
            <a:pPr marL="457200" indent="-457200" algn="l">
              <a:buClr>
                <a:srgbClr val="0070C0"/>
              </a:buClr>
              <a:buFont typeface="Wingdings" panose="05000000000000000000" pitchFamily="2" charset="2"/>
              <a:buChar char="§"/>
            </a:pPr>
            <a:endParaRPr lang="en-US" sz="2800" dirty="0" smtClean="0">
              <a:latin typeface="Georgia" panose="02040502050405020303" pitchFamily="18" charset="0"/>
            </a:endParaRPr>
          </a:p>
          <a:p>
            <a:pPr marL="457200" indent="-457200" algn="l">
              <a:buClr>
                <a:srgbClr val="0070C0"/>
              </a:buClr>
              <a:buFont typeface="Wingdings" panose="05000000000000000000" pitchFamily="2" charset="2"/>
              <a:buChar char="§"/>
            </a:pPr>
            <a:endParaRPr lang="en-US" sz="2800" dirty="0">
              <a:latin typeface="Georgia" panose="02040502050405020303" pitchFamily="18" charset="0"/>
            </a:endParaRPr>
          </a:p>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Where </a:t>
            </a:r>
            <a:r>
              <a:rPr lang="en-US" sz="2800" i="1" dirty="0" err="1" smtClean="0">
                <a:solidFill>
                  <a:srgbClr val="0070C0"/>
                </a:solidFill>
                <a:latin typeface="Georgia" panose="02040502050405020303" pitchFamily="18" charset="0"/>
              </a:rPr>
              <a:t>func</a:t>
            </a:r>
            <a:r>
              <a:rPr lang="en-US" sz="2800" i="1" baseline="-25000" dirty="0" err="1" smtClean="0">
                <a:solidFill>
                  <a:srgbClr val="0070C0"/>
                </a:solidFill>
                <a:latin typeface="Georgia" panose="02040502050405020303" pitchFamily="18" charset="0"/>
              </a:rPr>
              <a:t>cos</a:t>
            </a:r>
            <a:r>
              <a:rPr lang="en-US" sz="2800" baseline="-25000" dirty="0" err="1" smtClean="0">
                <a:latin typeface="Georgia" panose="02040502050405020303" pitchFamily="18" charset="0"/>
              </a:rPr>
              <a:t>t</a:t>
            </a:r>
            <a:r>
              <a:rPr lang="en-US" sz="2800" dirty="0" smtClean="0">
                <a:latin typeface="Georgia" panose="02040502050405020303" pitchFamily="18" charset="0"/>
              </a:rPr>
              <a:t> is the percentage of the program runtime used by the function </a:t>
            </a:r>
            <a:r>
              <a:rPr lang="en-US" sz="2800" i="1" dirty="0" err="1" smtClean="0">
                <a:solidFill>
                  <a:srgbClr val="0070C0"/>
                </a:solidFill>
                <a:latin typeface="Georgia" panose="02040502050405020303" pitchFamily="18" charset="0"/>
              </a:rPr>
              <a:t>func</a:t>
            </a:r>
            <a:r>
              <a:rPr lang="en-US" sz="2800" dirty="0" smtClean="0">
                <a:latin typeface="Georgia" panose="02040502050405020303" pitchFamily="18" charset="0"/>
              </a:rPr>
              <a:t>, and </a:t>
            </a:r>
            <a:r>
              <a:rPr lang="en-US" sz="2800" i="1" dirty="0" err="1" smtClean="0">
                <a:solidFill>
                  <a:srgbClr val="0070C0"/>
                </a:solidFill>
                <a:latin typeface="Georgia" panose="02040502050405020303" pitchFamily="18" charset="0"/>
              </a:rPr>
              <a:t>func</a:t>
            </a:r>
            <a:r>
              <a:rPr lang="en-US" sz="2800" i="1" baseline="-25000" dirty="0" err="1" smtClean="0">
                <a:solidFill>
                  <a:srgbClr val="0070C0"/>
                </a:solidFill>
                <a:latin typeface="Georgia" panose="02040502050405020303" pitchFamily="18" charset="0"/>
              </a:rPr>
              <a:t>speedup</a:t>
            </a:r>
            <a:r>
              <a:rPr lang="en-US" sz="2800" dirty="0" smtClean="0">
                <a:latin typeface="Georgia" panose="02040502050405020303" pitchFamily="18" charset="0"/>
              </a:rPr>
              <a:t> is the factor by which you speedup the function</a:t>
            </a:r>
          </a:p>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This means infrequently used code probably should be optimized little (if at all).</a:t>
            </a:r>
          </a:p>
          <a:p>
            <a:pPr marL="457200" indent="-457200" algn="l">
              <a:buClr>
                <a:srgbClr val="0070C0"/>
              </a:buClr>
              <a:buFont typeface="Wingdings" panose="05000000000000000000" pitchFamily="2" charset="2"/>
              <a:buChar char="§"/>
            </a:pPr>
            <a:r>
              <a:rPr lang="en-US" sz="2800" i="1" dirty="0" smtClean="0">
                <a:solidFill>
                  <a:srgbClr val="FF0000"/>
                </a:solidFill>
                <a:latin typeface="Georgia" panose="02040502050405020303" pitchFamily="18" charset="0"/>
              </a:rPr>
              <a:t>“make the common case fast and the rare case correct</a:t>
            </a:r>
            <a:r>
              <a:rPr lang="en-US" sz="2800" dirty="0" smtClean="0">
                <a:solidFill>
                  <a:srgbClr val="FF0000"/>
                </a:solidFill>
                <a:latin typeface="Georgia" panose="02040502050405020303" pitchFamily="18" charset="0"/>
              </a:rPr>
              <a:t>.”</a:t>
            </a:r>
          </a:p>
        </p:txBody>
      </p:sp>
      <mc:AlternateContent xmlns:mc="http://schemas.openxmlformats.org/markup-compatibility/2006" xmlns:a14="http://schemas.microsoft.com/office/drawing/2010/main">
        <mc:Choice Requires="a14">
          <p:sp>
            <p:nvSpPr>
              <p:cNvPr id="6" name="TextBox 5"/>
              <p:cNvSpPr txBox="1"/>
              <p:nvPr/>
            </p:nvSpPr>
            <p:spPr>
              <a:xfrm>
                <a:off x="841828" y="2297330"/>
                <a:ext cx="10508343" cy="9960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000" b="0" i="1" smtClean="0">
                          <a:solidFill>
                            <a:srgbClr val="0070C0"/>
                          </a:solidFill>
                          <a:latin typeface="Cambria Math" panose="02040503050406030204" pitchFamily="18" charset="0"/>
                        </a:rPr>
                        <m:t>𝑆𝑝𝑒𝑒𝑑𝑢𝑝</m:t>
                      </m:r>
                      <m:r>
                        <a:rPr lang="en-US" sz="3000" b="0" i="1" smtClean="0">
                          <a:solidFill>
                            <a:srgbClr val="0070C0"/>
                          </a:solidFill>
                          <a:latin typeface="Cambria Math" panose="02040503050406030204" pitchFamily="18" charset="0"/>
                        </a:rPr>
                        <m:t>=</m:t>
                      </m:r>
                      <m:f>
                        <m:fPr>
                          <m:ctrlPr>
                            <a:rPr lang="en-US" sz="3000" b="0" i="1" smtClean="0">
                              <a:solidFill>
                                <a:srgbClr val="0070C0"/>
                              </a:solidFill>
                              <a:latin typeface="Cambria Math" panose="02040503050406030204" pitchFamily="18" charset="0"/>
                            </a:rPr>
                          </m:ctrlPr>
                        </m:fPr>
                        <m:num>
                          <m:r>
                            <a:rPr lang="en-US" sz="3000" b="0" i="1" smtClean="0">
                              <a:solidFill>
                                <a:srgbClr val="0070C0"/>
                              </a:solidFill>
                              <a:latin typeface="Cambria Math" panose="02040503050406030204" pitchFamily="18" charset="0"/>
                            </a:rPr>
                            <m:t> </m:t>
                          </m:r>
                          <m:sSub>
                            <m:sSubPr>
                              <m:ctrlPr>
                                <a:rPr lang="en-US" sz="3000" b="0" i="1" smtClean="0">
                                  <a:solidFill>
                                    <a:srgbClr val="0070C0"/>
                                  </a:solidFill>
                                  <a:latin typeface="Cambria Math" panose="02040503050406030204" pitchFamily="18" charset="0"/>
                                </a:rPr>
                              </m:ctrlPr>
                            </m:sSubPr>
                            <m:e>
                              <m:r>
                                <a:rPr lang="en-US" sz="3000" b="0" i="1" smtClean="0">
                                  <a:solidFill>
                                    <a:srgbClr val="0070C0"/>
                                  </a:solidFill>
                                  <a:latin typeface="Cambria Math" panose="02040503050406030204" pitchFamily="18" charset="0"/>
                                </a:rPr>
                                <m:t>𝑡𝑖𝑚𝑒</m:t>
                              </m:r>
                            </m:e>
                            <m:sub>
                              <m:r>
                                <a:rPr lang="en-US" sz="3000" b="0" i="1" smtClean="0">
                                  <a:solidFill>
                                    <a:srgbClr val="0070C0"/>
                                  </a:solidFill>
                                  <a:latin typeface="Cambria Math" panose="02040503050406030204" pitchFamily="18" charset="0"/>
                                </a:rPr>
                                <m:t>𝑜𝑙𝑑</m:t>
                              </m:r>
                            </m:sub>
                          </m:sSub>
                        </m:num>
                        <m:den>
                          <m:sSub>
                            <m:sSubPr>
                              <m:ctrlPr>
                                <a:rPr lang="en-US" sz="3000" b="0" i="1" smtClean="0">
                                  <a:solidFill>
                                    <a:srgbClr val="0070C0"/>
                                  </a:solidFill>
                                  <a:latin typeface="Cambria Math" panose="02040503050406030204" pitchFamily="18" charset="0"/>
                                </a:rPr>
                              </m:ctrlPr>
                            </m:sSubPr>
                            <m:e>
                              <m:r>
                                <a:rPr lang="en-US" sz="3000" b="0" i="1" smtClean="0">
                                  <a:solidFill>
                                    <a:srgbClr val="0070C0"/>
                                  </a:solidFill>
                                  <a:latin typeface="Cambria Math" panose="02040503050406030204" pitchFamily="18" charset="0"/>
                                </a:rPr>
                                <m:t>𝑡𝑖𝑚𝑒</m:t>
                              </m:r>
                            </m:e>
                            <m:sub>
                              <m:r>
                                <a:rPr lang="en-US" sz="3000" b="0" i="1" smtClean="0">
                                  <a:solidFill>
                                    <a:srgbClr val="0070C0"/>
                                  </a:solidFill>
                                  <a:latin typeface="Cambria Math" panose="02040503050406030204" pitchFamily="18" charset="0"/>
                                </a:rPr>
                                <m:t>𝑛𝑒𝑤</m:t>
                              </m:r>
                            </m:sub>
                          </m:sSub>
                        </m:den>
                      </m:f>
                      <m:r>
                        <a:rPr lang="en-US" sz="3000" b="0" i="1" smtClean="0">
                          <a:solidFill>
                            <a:srgbClr val="0070C0"/>
                          </a:solidFill>
                          <a:latin typeface="Cambria Math" panose="02040503050406030204" pitchFamily="18" charset="0"/>
                        </a:rPr>
                        <m:t>=</m:t>
                      </m:r>
                      <m:f>
                        <m:fPr>
                          <m:ctrlPr>
                            <a:rPr lang="en-US" sz="3000" b="0" i="1" smtClean="0">
                              <a:solidFill>
                                <a:srgbClr val="0070C0"/>
                              </a:solidFill>
                              <a:latin typeface="Cambria Math" panose="02040503050406030204" pitchFamily="18" charset="0"/>
                            </a:rPr>
                          </m:ctrlPr>
                        </m:fPr>
                        <m:num>
                          <m:r>
                            <a:rPr lang="en-US" sz="3000" b="0" i="1" smtClean="0">
                              <a:solidFill>
                                <a:srgbClr val="0070C0"/>
                              </a:solidFill>
                              <a:latin typeface="Cambria Math" panose="02040503050406030204" pitchFamily="18" charset="0"/>
                            </a:rPr>
                            <m:t> 1</m:t>
                          </m:r>
                        </m:num>
                        <m:den>
                          <m:sSub>
                            <m:sSubPr>
                              <m:ctrlPr>
                                <a:rPr lang="en-US" sz="3000" b="0" i="1" smtClean="0">
                                  <a:solidFill>
                                    <a:srgbClr val="0070C0"/>
                                  </a:solidFill>
                                  <a:latin typeface="Cambria Math" panose="02040503050406030204" pitchFamily="18" charset="0"/>
                                </a:rPr>
                              </m:ctrlPr>
                            </m:sSubPr>
                            <m:e>
                              <m:r>
                                <a:rPr lang="en-US" sz="3000" b="0" i="1" smtClean="0">
                                  <a:solidFill>
                                    <a:srgbClr val="0070C0"/>
                                  </a:solidFill>
                                  <a:latin typeface="Cambria Math" panose="02040503050406030204" pitchFamily="18" charset="0"/>
                                </a:rPr>
                                <m:t>(1−</m:t>
                              </m:r>
                              <m:r>
                                <a:rPr lang="en-US" sz="3000" b="0" i="1" smtClean="0">
                                  <a:solidFill>
                                    <a:srgbClr val="0070C0"/>
                                  </a:solidFill>
                                  <a:latin typeface="Cambria Math" panose="02040503050406030204" pitchFamily="18" charset="0"/>
                                </a:rPr>
                                <m:t>𝑓𝑢𝑛𝑐</m:t>
                              </m:r>
                            </m:e>
                            <m:sub>
                              <m:r>
                                <a:rPr lang="en-US" sz="3000" b="0" i="1" smtClean="0">
                                  <a:solidFill>
                                    <a:srgbClr val="0070C0"/>
                                  </a:solidFill>
                                  <a:latin typeface="Cambria Math" panose="02040503050406030204" pitchFamily="18" charset="0"/>
                                </a:rPr>
                                <m:t>𝑐𝑜𝑠𝑡</m:t>
                              </m:r>
                            </m:sub>
                          </m:sSub>
                          <m:r>
                            <a:rPr lang="en-US" sz="3000" b="0" i="1" smtClean="0">
                              <a:solidFill>
                                <a:srgbClr val="0070C0"/>
                              </a:solidFill>
                              <a:latin typeface="Cambria Math" panose="02040503050406030204" pitchFamily="18" charset="0"/>
                            </a:rPr>
                            <m:t>)+</m:t>
                          </m:r>
                          <m:sSub>
                            <m:sSubPr>
                              <m:ctrlPr>
                                <a:rPr lang="en-US" sz="3000" b="0" i="1" smtClean="0">
                                  <a:solidFill>
                                    <a:srgbClr val="0070C0"/>
                                  </a:solidFill>
                                  <a:latin typeface="Cambria Math" panose="02040503050406030204" pitchFamily="18" charset="0"/>
                                </a:rPr>
                              </m:ctrlPr>
                            </m:sSubPr>
                            <m:e>
                              <m:r>
                                <a:rPr lang="en-US" sz="3000" b="0" i="1" smtClean="0">
                                  <a:solidFill>
                                    <a:srgbClr val="0070C0"/>
                                  </a:solidFill>
                                  <a:latin typeface="Cambria Math" panose="02040503050406030204" pitchFamily="18" charset="0"/>
                                </a:rPr>
                                <m:t>𝑓𝑢𝑛𝑐</m:t>
                              </m:r>
                            </m:e>
                            <m:sub>
                              <m:r>
                                <a:rPr lang="en-US" sz="3000" b="0" i="1" smtClean="0">
                                  <a:solidFill>
                                    <a:srgbClr val="0070C0"/>
                                  </a:solidFill>
                                  <a:latin typeface="Cambria Math" panose="02040503050406030204" pitchFamily="18" charset="0"/>
                                </a:rPr>
                                <m:t>𝑐𝑜𝑠𝑡</m:t>
                              </m:r>
                            </m:sub>
                          </m:sSub>
                          <m:r>
                            <a:rPr lang="en-US" sz="3000" b="0" i="1" smtClean="0">
                              <a:solidFill>
                                <a:srgbClr val="0070C0"/>
                              </a:solidFill>
                              <a:latin typeface="Cambria Math" panose="02040503050406030204" pitchFamily="18" charset="0"/>
                            </a:rPr>
                            <m:t>/</m:t>
                          </m:r>
                          <m:sSub>
                            <m:sSubPr>
                              <m:ctrlPr>
                                <a:rPr lang="en-US" sz="3000" b="0" i="1" smtClean="0">
                                  <a:solidFill>
                                    <a:srgbClr val="0070C0"/>
                                  </a:solidFill>
                                  <a:latin typeface="Cambria Math" panose="02040503050406030204" pitchFamily="18" charset="0"/>
                                </a:rPr>
                              </m:ctrlPr>
                            </m:sSubPr>
                            <m:e>
                              <m:r>
                                <a:rPr lang="en-US" sz="3000" b="0" i="1" smtClean="0">
                                  <a:solidFill>
                                    <a:srgbClr val="0070C0"/>
                                  </a:solidFill>
                                  <a:latin typeface="Cambria Math" panose="02040503050406030204" pitchFamily="18" charset="0"/>
                                </a:rPr>
                                <m:t>𝑓𝑢𝑛𝑐</m:t>
                              </m:r>
                            </m:e>
                            <m:sub>
                              <m:r>
                                <a:rPr lang="en-US" sz="3000" b="0" i="1" smtClean="0">
                                  <a:solidFill>
                                    <a:srgbClr val="0070C0"/>
                                  </a:solidFill>
                                  <a:latin typeface="Cambria Math" panose="02040503050406030204" pitchFamily="18" charset="0"/>
                                </a:rPr>
                                <m:t>𝑠𝑝𝑒𝑒𝑑𝑢𝑝</m:t>
                              </m:r>
                            </m:sub>
                          </m:sSub>
                        </m:den>
                      </m:f>
                    </m:oMath>
                  </m:oMathPara>
                </a14:m>
                <a:endParaRPr lang="en-US" sz="3000" dirty="0">
                  <a:solidFill>
                    <a:srgbClr val="0070C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41828" y="2297330"/>
                <a:ext cx="10508343" cy="996042"/>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5705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12"/>
            </a:pPr>
            <a:r>
              <a:rPr lang="en-US" altLang="en-US" sz="4800" i="1" dirty="0" smtClean="0">
                <a:latin typeface="Georgia" panose="02040502050405020303" pitchFamily="18" charset="0"/>
              </a:rPr>
              <a:t>Define lightweight constructors</a:t>
            </a:r>
          </a:p>
        </p:txBody>
      </p:sp>
      <p:sp>
        <p:nvSpPr>
          <p:cNvPr id="3" name="Subtitle 2"/>
          <p:cNvSpPr>
            <a:spLocks noGrp="1"/>
          </p:cNvSpPr>
          <p:nvPr>
            <p:ph type="subTitle" idx="1"/>
          </p:nvPr>
        </p:nvSpPr>
        <p:spPr>
          <a:xfrm>
            <a:off x="1524000" y="1705326"/>
            <a:ext cx="9144000" cy="4406899"/>
          </a:xfrm>
        </p:spPr>
        <p:txBody>
          <a:bodyPr>
            <a:noAutofit/>
          </a:bodyPr>
          <a:lstStyle/>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Particularly for simple, frequently used classes</a:t>
            </a:r>
          </a:p>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These default constructors are often called behind your back, where you are not expecting it.</a:t>
            </a:r>
          </a:p>
          <a:p>
            <a:pPr algn="l">
              <a:buClr>
                <a:srgbClr val="0070C0"/>
              </a:buClr>
            </a:pPr>
            <a:endParaRPr lang="en-US" sz="3000" b="1" dirty="0" smtClean="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553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13"/>
            </a:pPr>
            <a:r>
              <a:rPr lang="en-US" altLang="en-US" sz="4800" i="1" dirty="0" smtClean="0">
                <a:latin typeface="Georgia" panose="02040502050405020303" pitchFamily="18" charset="0"/>
              </a:rPr>
              <a:t>Use constructor initialization lists</a:t>
            </a:r>
          </a:p>
        </p:txBody>
      </p:sp>
      <p:sp>
        <p:nvSpPr>
          <p:cNvPr id="3" name="Subtitle 2"/>
          <p:cNvSpPr>
            <a:spLocks noGrp="1"/>
          </p:cNvSpPr>
          <p:nvPr>
            <p:ph type="subTitle" idx="1"/>
          </p:nvPr>
        </p:nvSpPr>
        <p:spPr>
          <a:xfrm>
            <a:off x="1524000" y="1705326"/>
            <a:ext cx="9144000" cy="4406899"/>
          </a:xfrm>
        </p:spPr>
        <p:txBody>
          <a:bodyPr>
            <a:noAutofit/>
          </a:bodyPr>
          <a:lstStyle/>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Use constructor </a:t>
            </a:r>
            <a:r>
              <a:rPr lang="en-US" sz="3000" b="1" i="1" dirty="0" smtClean="0">
                <a:solidFill>
                  <a:srgbClr val="00B050"/>
                </a:solidFill>
                <a:latin typeface="Georgia" panose="02040502050405020303" pitchFamily="18" charset="0"/>
              </a:rPr>
              <a:t>initializer lists</a:t>
            </a:r>
          </a:p>
          <a:p>
            <a:pPr marL="457200" algn="l">
              <a:lnSpc>
                <a:spcPct val="100000"/>
              </a:lnSpc>
              <a:spcBef>
                <a:spcPts val="0"/>
              </a:spcBef>
              <a:buClr>
                <a:srgbClr val="0070C0"/>
              </a:buClr>
            </a:pPr>
            <a:r>
              <a:rPr lang="en-US" sz="3000" dirty="0" smtClean="0">
                <a:solidFill>
                  <a:srgbClr val="00B050"/>
                </a:solidFill>
                <a:latin typeface="Georgia" panose="02040502050405020303" pitchFamily="18" charset="0"/>
              </a:rPr>
              <a:t>Use </a:t>
            </a:r>
          </a:p>
          <a:p>
            <a:pPr marL="457200" algn="l">
              <a:lnSpc>
                <a:spcPct val="100000"/>
              </a:lnSpc>
              <a:spcBef>
                <a:spcPts val="0"/>
              </a:spcBef>
              <a:buClr>
                <a:srgbClr val="0070C0"/>
              </a:buClr>
            </a:pPr>
            <a:r>
              <a:rPr lang="en-US" sz="3000" b="1" dirty="0" smtClean="0">
                <a:solidFill>
                  <a:srgbClr val="0070C0"/>
                </a:solidFill>
                <a:latin typeface="Courier New" panose="02070309020205020404" pitchFamily="49" charset="0"/>
                <a:cs typeface="Courier New" panose="02070309020205020404" pitchFamily="49" charset="0"/>
              </a:rPr>
              <a:t>Color::Color() : r(0), g(0), b(0) {} </a:t>
            </a:r>
          </a:p>
          <a:p>
            <a:pPr marL="457200" algn="l">
              <a:lnSpc>
                <a:spcPct val="100000"/>
              </a:lnSpc>
              <a:spcBef>
                <a:spcPts val="0"/>
              </a:spcBef>
              <a:buClr>
                <a:srgbClr val="0070C0"/>
              </a:buClr>
            </a:pPr>
            <a:r>
              <a:rPr lang="en-US" sz="3000" dirty="0" smtClean="0">
                <a:solidFill>
                  <a:srgbClr val="FF0000"/>
                </a:solidFill>
                <a:latin typeface="Georgia" panose="02040502050405020303" pitchFamily="18" charset="0"/>
              </a:rPr>
              <a:t>rather than </a:t>
            </a:r>
          </a:p>
          <a:p>
            <a:pPr marL="457200" algn="l">
              <a:lnSpc>
                <a:spcPct val="100000"/>
              </a:lnSpc>
              <a:spcBef>
                <a:spcPts val="0"/>
              </a:spcBef>
              <a:buClr>
                <a:srgbClr val="0070C0"/>
              </a:buClr>
            </a:pPr>
            <a:r>
              <a:rPr lang="en-US" sz="3000" b="1" dirty="0" smtClean="0">
                <a:latin typeface="Courier New" panose="02070309020205020404" pitchFamily="49" charset="0"/>
                <a:cs typeface="Courier New" panose="02070309020205020404" pitchFamily="49" charset="0"/>
              </a:rPr>
              <a:t>Color::Color() { r= g = b = 0;}</a:t>
            </a:r>
          </a:p>
          <a:p>
            <a:pPr marL="457200" indent="-457200" algn="l">
              <a:buClr>
                <a:srgbClr val="0070C0"/>
              </a:buClr>
              <a:buFont typeface="Wingdings" panose="05000000000000000000" pitchFamily="2" charset="2"/>
              <a:buChar char="§"/>
            </a:pPr>
            <a:endParaRPr lang="en-US" sz="3000" b="1" dirty="0" smtClean="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8576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14"/>
            </a:pPr>
            <a:r>
              <a:rPr lang="en-US" altLang="en-US" sz="4800" i="1" dirty="0" smtClean="0">
                <a:latin typeface="Georgia" panose="02040502050405020303" pitchFamily="18" charset="0"/>
              </a:rPr>
              <a:t>Declaring C++ object variables</a:t>
            </a:r>
          </a:p>
        </p:txBody>
      </p:sp>
      <p:sp>
        <p:nvSpPr>
          <p:cNvPr id="3" name="Subtitle 2"/>
          <p:cNvSpPr>
            <a:spLocks noGrp="1"/>
          </p:cNvSpPr>
          <p:nvPr>
            <p:ph type="subTitle" idx="1"/>
          </p:nvPr>
        </p:nvSpPr>
        <p:spPr>
          <a:xfrm>
            <a:off x="1524000" y="1705326"/>
            <a:ext cx="9144000" cy="4406899"/>
          </a:xfrm>
        </p:spPr>
        <p:txBody>
          <a:bodyPr>
            <a:noAutofit/>
          </a:bodyPr>
          <a:lstStyle/>
          <a:p>
            <a:pPr algn="l">
              <a:buClr>
                <a:srgbClr val="0070C0"/>
              </a:buClr>
            </a:pPr>
            <a:r>
              <a:rPr lang="en-US" sz="3000" dirty="0" smtClean="0">
                <a:latin typeface="Georgia" panose="02040502050405020303" pitchFamily="18" charset="0"/>
              </a:rPr>
              <a:t>Use initialization instead of assignment </a:t>
            </a:r>
          </a:p>
          <a:p>
            <a:pPr>
              <a:buClr>
                <a:srgbClr val="0070C0"/>
              </a:buClr>
            </a:pPr>
            <a:r>
              <a:rPr lang="en-US" sz="3000" b="1" dirty="0" smtClean="0">
                <a:solidFill>
                  <a:srgbClr val="0070C0"/>
                </a:solidFill>
                <a:latin typeface="Courier New" panose="02070309020205020404" pitchFamily="49" charset="0"/>
                <a:cs typeface="Courier New" panose="02070309020205020404" pitchFamily="49" charset="0"/>
              </a:rPr>
              <a:t>Color c(black); </a:t>
            </a:r>
          </a:p>
          <a:p>
            <a:pPr algn="l">
              <a:buClr>
                <a:srgbClr val="0070C0"/>
              </a:buClr>
            </a:pPr>
            <a:r>
              <a:rPr lang="en-US" sz="3000" dirty="0" smtClean="0">
                <a:latin typeface="Georgia" panose="02040502050405020303" pitchFamily="18" charset="0"/>
              </a:rPr>
              <a:t>is faster than </a:t>
            </a:r>
          </a:p>
          <a:p>
            <a:pPr>
              <a:buClr>
                <a:srgbClr val="0070C0"/>
              </a:buClr>
            </a:pPr>
            <a:r>
              <a:rPr lang="en-US" sz="3000" b="1" dirty="0" smtClean="0">
                <a:solidFill>
                  <a:srgbClr val="0070C0"/>
                </a:solidFill>
                <a:latin typeface="Courier New" panose="02070309020205020404" pitchFamily="49" charset="0"/>
                <a:cs typeface="Courier New" panose="02070309020205020404" pitchFamily="49" charset="0"/>
              </a:rPr>
              <a:t>Color c; c = black</a:t>
            </a:r>
          </a:p>
        </p:txBody>
      </p:sp>
    </p:spTree>
    <p:extLst>
      <p:ext uri="{BB962C8B-B14F-4D97-AF65-F5344CB8AC3E}">
        <p14:creationId xmlns:p14="http://schemas.microsoft.com/office/powerpoint/2010/main" val="11260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a:bodyPr>
          <a:lstStyle/>
          <a:p>
            <a:pPr marL="914400" indent="-914400">
              <a:buFont typeface="+mj-lt"/>
              <a:buAutoNum type="arabicPeriod" startAt="15"/>
            </a:pPr>
            <a:r>
              <a:rPr lang="en-US" altLang="en-US" sz="4800" i="1" dirty="0" smtClean="0">
                <a:latin typeface="Georgia" panose="02040502050405020303" pitchFamily="18" charset="0"/>
              </a:rPr>
              <a:t>Use shift operations</a:t>
            </a:r>
          </a:p>
        </p:txBody>
      </p:sp>
      <p:sp>
        <p:nvSpPr>
          <p:cNvPr id="3" name="Subtitle 2"/>
          <p:cNvSpPr>
            <a:spLocks noGrp="1"/>
          </p:cNvSpPr>
          <p:nvPr>
            <p:ph type="subTitle" idx="1"/>
          </p:nvPr>
        </p:nvSpPr>
        <p:spPr>
          <a:xfrm>
            <a:off x="1524000" y="1705326"/>
            <a:ext cx="9144000" cy="4406899"/>
          </a:xfrm>
        </p:spPr>
        <p:txBody>
          <a:bodyPr>
            <a:noAutofit/>
          </a:bodyPr>
          <a:lstStyle/>
          <a:p>
            <a:pPr algn="l">
              <a:lnSpc>
                <a:spcPct val="100000"/>
              </a:lnSpc>
              <a:spcBef>
                <a:spcPts val="0"/>
              </a:spcBef>
              <a:buClr>
                <a:srgbClr val="0070C0"/>
              </a:buClr>
            </a:pPr>
            <a:r>
              <a:rPr lang="en-US" sz="3000" dirty="0" smtClean="0">
                <a:latin typeface="Georgia" panose="02040502050405020303" pitchFamily="18" charset="0"/>
              </a:rPr>
              <a:t>Use shift operations </a:t>
            </a:r>
            <a:r>
              <a:rPr lang="en-US" sz="3000" b="1" dirty="0" smtClean="0">
                <a:solidFill>
                  <a:srgbClr val="0070C0"/>
                </a:solidFill>
                <a:latin typeface="Georgia" panose="02040502050405020303" pitchFamily="18" charset="0"/>
              </a:rPr>
              <a:t>&gt;&gt;</a:t>
            </a:r>
            <a:r>
              <a:rPr lang="en-US" sz="3000" dirty="0" smtClean="0">
                <a:latin typeface="Georgia" panose="02040502050405020303" pitchFamily="18" charset="0"/>
              </a:rPr>
              <a:t> and </a:t>
            </a:r>
            <a:r>
              <a:rPr lang="en-US" sz="3000" b="1" dirty="0" smtClean="0">
                <a:solidFill>
                  <a:srgbClr val="0070C0"/>
                </a:solidFill>
                <a:latin typeface="Georgia" panose="02040502050405020303" pitchFamily="18" charset="0"/>
              </a:rPr>
              <a:t>&lt;&lt;</a:t>
            </a:r>
            <a:r>
              <a:rPr lang="en-US" sz="3000" dirty="0" smtClean="0">
                <a:latin typeface="Georgia" panose="02040502050405020303" pitchFamily="18" charset="0"/>
              </a:rPr>
              <a:t> instead of integer multiplication and division, where possible</a:t>
            </a:r>
            <a:endParaRPr lang="en-US" sz="3000" b="1" dirty="0" smtClean="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06634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16"/>
            </a:pPr>
            <a:r>
              <a:rPr lang="en-US" altLang="en-US" sz="4800" i="1" dirty="0" smtClean="0">
                <a:latin typeface="Georgia" panose="02040502050405020303" pitchFamily="18" charset="0"/>
              </a:rPr>
              <a:t>Be careful using table-lookup functions</a:t>
            </a:r>
          </a:p>
        </p:txBody>
      </p:sp>
      <p:sp>
        <p:nvSpPr>
          <p:cNvPr id="3" name="Subtitle 2"/>
          <p:cNvSpPr>
            <a:spLocks noGrp="1"/>
          </p:cNvSpPr>
          <p:nvPr>
            <p:ph type="subTitle" idx="1"/>
          </p:nvPr>
        </p:nvSpPr>
        <p:spPr>
          <a:xfrm>
            <a:off x="1524000" y="1705326"/>
            <a:ext cx="9144000" cy="4406899"/>
          </a:xfrm>
        </p:spPr>
        <p:txBody>
          <a:bodyPr>
            <a:noAutofit/>
          </a:bodyPr>
          <a:lstStyle/>
          <a:p>
            <a:pPr marL="457200" indent="-457200" algn="l">
              <a:lnSpc>
                <a:spcPct val="100000"/>
              </a:lnSpc>
              <a:spcBef>
                <a:spcPts val="0"/>
              </a:spcBef>
              <a:buClr>
                <a:srgbClr val="0070C0"/>
              </a:buClr>
              <a:buFont typeface="Wingdings" panose="05000000000000000000" pitchFamily="2" charset="2"/>
              <a:buChar char="§"/>
            </a:pPr>
            <a:r>
              <a:rPr lang="en-US" sz="3000" dirty="0" smtClean="0">
                <a:latin typeface="Georgia" panose="02040502050405020303" pitchFamily="18" charset="0"/>
              </a:rPr>
              <a:t>Memory lookups are exceedingly (and increasingly) expensive, and it is often as fast to </a:t>
            </a:r>
            <a:r>
              <a:rPr lang="en-US" sz="3000" dirty="0" err="1" smtClean="0">
                <a:latin typeface="Georgia" panose="02040502050405020303" pitchFamily="18" charset="0"/>
              </a:rPr>
              <a:t>recompute</a:t>
            </a:r>
            <a:r>
              <a:rPr lang="en-US" sz="3000" dirty="0" smtClean="0">
                <a:latin typeface="Georgia" panose="02040502050405020303" pitchFamily="18" charset="0"/>
              </a:rPr>
              <a:t> a trigonometric function as it is to retrieve the value from memory (especially when you consider the trig lookup pollutes the CPU cache)</a:t>
            </a:r>
          </a:p>
          <a:p>
            <a:pPr marL="457200" indent="-457200" algn="l">
              <a:lnSpc>
                <a:spcPct val="100000"/>
              </a:lnSpc>
              <a:spcBef>
                <a:spcPts val="0"/>
              </a:spcBef>
              <a:buClr>
                <a:srgbClr val="0070C0"/>
              </a:buClr>
              <a:buFont typeface="Wingdings" panose="05000000000000000000" pitchFamily="2" charset="2"/>
              <a:buChar char="§"/>
            </a:pPr>
            <a:r>
              <a:rPr lang="en-US" sz="3000" dirty="0" smtClean="0">
                <a:latin typeface="Georgia" panose="02040502050405020303" pitchFamily="18" charset="0"/>
                <a:cs typeface="Courier New" panose="02070309020205020404" pitchFamily="49" charset="0"/>
              </a:rPr>
              <a:t>In other instances, lookup tables may be quite useful</a:t>
            </a:r>
          </a:p>
          <a:p>
            <a:pPr marL="914400" lvl="1" indent="-457200" algn="l">
              <a:lnSpc>
                <a:spcPct val="100000"/>
              </a:lnSpc>
              <a:spcBef>
                <a:spcPts val="0"/>
              </a:spcBef>
              <a:buClr>
                <a:srgbClr val="0070C0"/>
              </a:buClr>
              <a:buFont typeface="Wingdings" panose="05000000000000000000" pitchFamily="2" charset="2"/>
              <a:buChar char="§"/>
            </a:pPr>
            <a:r>
              <a:rPr lang="en-US" sz="2600" dirty="0" smtClean="0">
                <a:latin typeface="Georgia" panose="02040502050405020303" pitchFamily="18" charset="0"/>
                <a:cs typeface="Courier New" panose="02070309020205020404" pitchFamily="49" charset="0"/>
              </a:rPr>
              <a:t>For GPU programming, table lookups are often preferred for complex functions</a:t>
            </a:r>
          </a:p>
        </p:txBody>
      </p:sp>
    </p:spTree>
    <p:extLst>
      <p:ext uri="{BB962C8B-B14F-4D97-AF65-F5344CB8AC3E}">
        <p14:creationId xmlns:p14="http://schemas.microsoft.com/office/powerpoint/2010/main" val="309894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17"/>
            </a:pPr>
            <a:r>
              <a:rPr lang="en-US" altLang="en-US" sz="4800" i="1" dirty="0" smtClean="0">
                <a:latin typeface="Georgia" panose="02040502050405020303" pitchFamily="18" charset="0"/>
              </a:rPr>
              <a:t>Prefer </a:t>
            </a:r>
            <a:r>
              <a:rPr lang="en-US" altLang="en-US" sz="4800" i="1" dirty="0" err="1" smtClean="0">
                <a:latin typeface="Georgia" panose="02040502050405020303" pitchFamily="18" charset="0"/>
              </a:rPr>
              <a:t>preincrement</a:t>
            </a:r>
            <a:r>
              <a:rPr lang="en-US" altLang="en-US" sz="4800" i="1" dirty="0" smtClean="0">
                <a:latin typeface="Georgia" panose="02040502050405020303" pitchFamily="18" charset="0"/>
              </a:rPr>
              <a:t> over </a:t>
            </a:r>
            <a:r>
              <a:rPr lang="en-US" altLang="en-US" sz="4800" i="1" dirty="0" err="1" smtClean="0">
                <a:latin typeface="Georgia" panose="02040502050405020303" pitchFamily="18" charset="0"/>
              </a:rPr>
              <a:t>postincrement</a:t>
            </a:r>
            <a:endParaRPr lang="en-US" altLang="en-US" sz="4800" i="1" dirty="0" smtClean="0">
              <a:latin typeface="Georgia" panose="02040502050405020303" pitchFamily="18" charset="0"/>
            </a:endParaRPr>
          </a:p>
        </p:txBody>
      </p:sp>
      <p:sp>
        <p:nvSpPr>
          <p:cNvPr id="3" name="Subtitle 2"/>
          <p:cNvSpPr>
            <a:spLocks noGrp="1"/>
          </p:cNvSpPr>
          <p:nvPr>
            <p:ph type="subTitle" idx="1"/>
          </p:nvPr>
        </p:nvSpPr>
        <p:spPr>
          <a:xfrm>
            <a:off x="1524000" y="1705326"/>
            <a:ext cx="9144000" cy="4406899"/>
          </a:xfrm>
        </p:spPr>
        <p:txBody>
          <a:bodyPr>
            <a:noAutofit/>
          </a:bodyPr>
          <a:lstStyle/>
          <a:p>
            <a:pPr marL="457200" indent="-457200" algn="l">
              <a:lnSpc>
                <a:spcPct val="100000"/>
              </a:lnSpc>
              <a:spcBef>
                <a:spcPts val="0"/>
              </a:spcBef>
              <a:buClr>
                <a:srgbClr val="0070C0"/>
              </a:buClr>
              <a:buFont typeface="Wingdings" panose="05000000000000000000" pitchFamily="2" charset="2"/>
              <a:buChar char="§"/>
            </a:pPr>
            <a:r>
              <a:rPr lang="en-US" sz="3000" dirty="0" smtClean="0">
                <a:latin typeface="Georgia" panose="02040502050405020303" pitchFamily="18" charset="0"/>
              </a:rPr>
              <a:t>For </a:t>
            </a:r>
            <a:r>
              <a:rPr lang="en-US" sz="3000" cap="all" dirty="0" smtClean="0">
                <a:solidFill>
                  <a:srgbClr val="0070C0"/>
                </a:solidFill>
                <a:latin typeface="Georgia" panose="02040502050405020303" pitchFamily="18" charset="0"/>
              </a:rPr>
              <a:t>classes </a:t>
            </a:r>
            <a:r>
              <a:rPr lang="en-US" sz="3000" dirty="0" smtClean="0">
                <a:latin typeface="Georgia" panose="02040502050405020303" pitchFamily="18" charset="0"/>
              </a:rPr>
              <a:t>that overload the pre-increment and </a:t>
            </a:r>
            <a:r>
              <a:rPr lang="en-US" sz="3000" i="1" dirty="0" err="1" smtClean="0">
                <a:solidFill>
                  <a:srgbClr val="FF0000"/>
                </a:solidFill>
                <a:latin typeface="Georgia" panose="02040502050405020303" pitchFamily="18" charset="0"/>
              </a:rPr>
              <a:t>postincrement</a:t>
            </a:r>
            <a:r>
              <a:rPr lang="en-US" sz="3000" dirty="0" smtClean="0">
                <a:solidFill>
                  <a:srgbClr val="FF0000"/>
                </a:solidFill>
                <a:latin typeface="Georgia" panose="02040502050405020303" pitchFamily="18" charset="0"/>
              </a:rPr>
              <a:t> </a:t>
            </a:r>
            <a:r>
              <a:rPr lang="en-US" sz="3000" dirty="0" smtClean="0">
                <a:latin typeface="Georgia" panose="02040502050405020303" pitchFamily="18" charset="0"/>
              </a:rPr>
              <a:t>operators, using the pre-increment operators is more efficient. An overloaded </a:t>
            </a:r>
            <a:r>
              <a:rPr lang="en-US" sz="3000" dirty="0" err="1" smtClean="0">
                <a:latin typeface="Georgia" panose="02040502050405020303" pitchFamily="18" charset="0"/>
              </a:rPr>
              <a:t>preincrement</a:t>
            </a:r>
            <a:r>
              <a:rPr lang="en-US" sz="3000" dirty="0" smtClean="0">
                <a:latin typeface="Georgia" panose="02040502050405020303" pitchFamily="18" charset="0"/>
              </a:rPr>
              <a:t> operator's code would be:</a:t>
            </a:r>
          </a:p>
          <a:p>
            <a:pPr marL="971550" lvl="1" indent="-514350" algn="l">
              <a:lnSpc>
                <a:spcPct val="100000"/>
              </a:lnSpc>
              <a:spcBef>
                <a:spcPts val="0"/>
              </a:spcBef>
              <a:buClr>
                <a:srgbClr val="0070C0"/>
              </a:buClr>
              <a:buFont typeface="+mj-lt"/>
              <a:buAutoNum type="arabicPeriod"/>
            </a:pPr>
            <a:r>
              <a:rPr lang="en-US" sz="2800" dirty="0" smtClean="0">
                <a:solidFill>
                  <a:srgbClr val="0070C0"/>
                </a:solidFill>
                <a:latin typeface="Georgia" panose="02040502050405020303" pitchFamily="18" charset="0"/>
              </a:rPr>
              <a:t>Create a copy of the object,</a:t>
            </a:r>
          </a:p>
          <a:p>
            <a:pPr marL="971550" lvl="1" indent="-514350" algn="l">
              <a:lnSpc>
                <a:spcPct val="100000"/>
              </a:lnSpc>
              <a:spcBef>
                <a:spcPts val="0"/>
              </a:spcBef>
              <a:buClr>
                <a:srgbClr val="0070C0"/>
              </a:buClr>
              <a:buFont typeface="+mj-lt"/>
              <a:buAutoNum type="arabicPeriod"/>
            </a:pPr>
            <a:r>
              <a:rPr lang="en-US" sz="2800" dirty="0" smtClean="0">
                <a:solidFill>
                  <a:srgbClr val="0070C0"/>
                </a:solidFill>
                <a:latin typeface="Georgia" panose="02040502050405020303" pitchFamily="18" charset="0"/>
              </a:rPr>
              <a:t>increment the variable and</a:t>
            </a:r>
          </a:p>
          <a:p>
            <a:pPr marL="971550" lvl="1" indent="-514350" algn="l">
              <a:lnSpc>
                <a:spcPct val="100000"/>
              </a:lnSpc>
              <a:spcBef>
                <a:spcPts val="0"/>
              </a:spcBef>
              <a:buClr>
                <a:srgbClr val="0070C0"/>
              </a:buClr>
              <a:buFont typeface="+mj-lt"/>
              <a:buAutoNum type="arabicPeriod"/>
            </a:pPr>
            <a:r>
              <a:rPr lang="en-US" sz="2800" dirty="0" smtClean="0">
                <a:solidFill>
                  <a:srgbClr val="0070C0"/>
                </a:solidFill>
                <a:latin typeface="Georgia" panose="02040502050405020303" pitchFamily="18" charset="0"/>
              </a:rPr>
              <a:t>Return the variable created in step 1.</a:t>
            </a:r>
          </a:p>
          <a:p>
            <a:pPr marL="457200" indent="-457200" algn="l">
              <a:lnSpc>
                <a:spcPct val="100000"/>
              </a:lnSpc>
              <a:spcBef>
                <a:spcPts val="0"/>
              </a:spcBef>
              <a:buClr>
                <a:srgbClr val="0070C0"/>
              </a:buClr>
              <a:buFont typeface="Wingdings" panose="05000000000000000000" pitchFamily="2" charset="2"/>
              <a:buChar char="§"/>
            </a:pPr>
            <a:r>
              <a:rPr lang="en-US" sz="3000" dirty="0" smtClean="0">
                <a:latin typeface="Georgia" panose="02040502050405020303" pitchFamily="18" charset="0"/>
              </a:rPr>
              <a:t>A </a:t>
            </a:r>
            <a:r>
              <a:rPr lang="en-US" sz="3000" i="1" dirty="0" err="1" smtClean="0">
                <a:solidFill>
                  <a:srgbClr val="00B050"/>
                </a:solidFill>
                <a:latin typeface="Georgia" panose="02040502050405020303" pitchFamily="18" charset="0"/>
              </a:rPr>
              <a:t>preincrement</a:t>
            </a:r>
            <a:r>
              <a:rPr lang="en-US" sz="3000" dirty="0" smtClean="0">
                <a:solidFill>
                  <a:srgbClr val="00B050"/>
                </a:solidFill>
                <a:latin typeface="Georgia" panose="02040502050405020303" pitchFamily="18" charset="0"/>
              </a:rPr>
              <a:t> </a:t>
            </a:r>
            <a:r>
              <a:rPr lang="en-US" sz="3000" dirty="0" smtClean="0">
                <a:latin typeface="Georgia" panose="02040502050405020303" pitchFamily="18" charset="0"/>
              </a:rPr>
              <a:t>operator avoids creating a temporary. An operator's code would be:</a:t>
            </a:r>
          </a:p>
          <a:p>
            <a:pPr marL="971550" lvl="1" indent="-514350" algn="l">
              <a:lnSpc>
                <a:spcPct val="100000"/>
              </a:lnSpc>
              <a:spcBef>
                <a:spcPts val="0"/>
              </a:spcBef>
              <a:buClr>
                <a:srgbClr val="0070C0"/>
              </a:buClr>
              <a:buFont typeface="+mj-lt"/>
              <a:buAutoNum type="arabicPeriod"/>
            </a:pPr>
            <a:r>
              <a:rPr lang="en-US" sz="2800" dirty="0" smtClean="0">
                <a:solidFill>
                  <a:srgbClr val="0070C0"/>
                </a:solidFill>
                <a:latin typeface="Georgia" panose="02040502050405020303" pitchFamily="18" charset="0"/>
              </a:rPr>
              <a:t>Increment the variable</a:t>
            </a:r>
          </a:p>
          <a:p>
            <a:pPr marL="971550" lvl="1" indent="-514350" algn="l">
              <a:lnSpc>
                <a:spcPct val="100000"/>
              </a:lnSpc>
              <a:spcBef>
                <a:spcPts val="0"/>
              </a:spcBef>
              <a:buClr>
                <a:srgbClr val="0070C0"/>
              </a:buClr>
              <a:buFont typeface="+mj-lt"/>
              <a:buAutoNum type="arabicPeriod"/>
            </a:pPr>
            <a:r>
              <a:rPr lang="en-US" sz="2800" dirty="0" smtClean="0">
                <a:solidFill>
                  <a:srgbClr val="0070C0"/>
                </a:solidFill>
                <a:latin typeface="Georgia" panose="02040502050405020303" pitchFamily="18" charset="0"/>
              </a:rPr>
              <a:t>Return the variable</a:t>
            </a:r>
            <a:endParaRPr lang="en-US" sz="2800" dirty="0" smtClean="0">
              <a:solidFill>
                <a:srgbClr val="0070C0"/>
              </a:solidFill>
              <a:latin typeface="Georgia" panose="02040502050405020303" pitchFamily="18" charset="0"/>
              <a:cs typeface="Courier New" panose="02070309020205020404" pitchFamily="49" charset="0"/>
            </a:endParaRPr>
          </a:p>
        </p:txBody>
      </p:sp>
    </p:spTree>
    <p:extLst>
      <p:ext uri="{BB962C8B-B14F-4D97-AF65-F5344CB8AC3E}">
        <p14:creationId xmlns:p14="http://schemas.microsoft.com/office/powerpoint/2010/main" val="61028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18"/>
            </a:pPr>
            <a:r>
              <a:rPr lang="en-US" altLang="en-US" sz="4800" i="1" dirty="0" smtClean="0">
                <a:latin typeface="Georgia" panose="02040502050405020303" pitchFamily="18" charset="0"/>
              </a:rPr>
              <a:t>For basic data types use the operators + , - , * , and /</a:t>
            </a:r>
          </a:p>
        </p:txBody>
      </p:sp>
      <p:sp>
        <p:nvSpPr>
          <p:cNvPr id="3" name="Subtitle 2"/>
          <p:cNvSpPr>
            <a:spLocks noGrp="1"/>
          </p:cNvSpPr>
          <p:nvPr>
            <p:ph type="subTitle" idx="1"/>
          </p:nvPr>
        </p:nvSpPr>
        <p:spPr>
          <a:xfrm>
            <a:off x="1524000" y="1705326"/>
            <a:ext cx="9144000" cy="4406899"/>
          </a:xfrm>
        </p:spPr>
        <p:txBody>
          <a:bodyPr>
            <a:noAutofit/>
          </a:bodyPr>
          <a:lstStyle/>
          <a:p>
            <a:pPr algn="l">
              <a:lnSpc>
                <a:spcPct val="100000"/>
              </a:lnSpc>
              <a:spcBef>
                <a:spcPts val="0"/>
              </a:spcBef>
              <a:buClr>
                <a:srgbClr val="0070C0"/>
              </a:buClr>
            </a:pPr>
            <a:r>
              <a:rPr lang="en-US" sz="3200" dirty="0" smtClean="0">
                <a:latin typeface="Georgia" panose="02040502050405020303" pitchFamily="18" charset="0"/>
              </a:rPr>
              <a:t>For </a:t>
            </a:r>
            <a:r>
              <a:rPr lang="en-US" sz="3200" i="1" dirty="0" smtClean="0">
                <a:solidFill>
                  <a:srgbClr val="0070C0"/>
                </a:solidFill>
                <a:latin typeface="Georgia" panose="02040502050405020303" pitchFamily="18" charset="0"/>
              </a:rPr>
              <a:t>basic data types </a:t>
            </a:r>
          </a:p>
          <a:p>
            <a:pPr marL="457200" algn="l">
              <a:lnSpc>
                <a:spcPct val="100000"/>
              </a:lnSpc>
              <a:spcBef>
                <a:spcPts val="0"/>
              </a:spcBef>
              <a:buClr>
                <a:srgbClr val="0070C0"/>
              </a:buClr>
            </a:pPr>
            <a:r>
              <a:rPr lang="en-US" sz="3000" dirty="0">
                <a:latin typeface="Georgia" panose="02040502050405020303" pitchFamily="18" charset="0"/>
              </a:rPr>
              <a:t>	</a:t>
            </a:r>
            <a:r>
              <a:rPr lang="en-US" sz="3000" dirty="0" smtClean="0">
                <a:solidFill>
                  <a:srgbClr val="00B050"/>
                </a:solidFill>
                <a:latin typeface="Georgia" panose="02040502050405020303" pitchFamily="18" charset="0"/>
              </a:rPr>
              <a:t>use</a:t>
            </a:r>
            <a:r>
              <a:rPr lang="en-US" sz="3000" dirty="0" smtClean="0">
                <a:latin typeface="Georgia" panose="02040502050405020303" pitchFamily="18" charset="0"/>
              </a:rPr>
              <a:t> the operators </a:t>
            </a:r>
          </a:p>
          <a:p>
            <a:pPr marL="457200">
              <a:lnSpc>
                <a:spcPct val="100000"/>
              </a:lnSpc>
              <a:spcBef>
                <a:spcPts val="0"/>
              </a:spcBef>
              <a:buClr>
                <a:srgbClr val="0070C0"/>
              </a:buClr>
            </a:pPr>
            <a:r>
              <a:rPr lang="en-US" sz="3200" dirty="0" smtClean="0">
                <a:solidFill>
                  <a:srgbClr val="00B050"/>
                </a:solidFill>
                <a:latin typeface="Courier New" panose="02070309020205020404" pitchFamily="49" charset="0"/>
                <a:cs typeface="Courier New" panose="02070309020205020404" pitchFamily="49" charset="0"/>
              </a:rPr>
              <a:t>+</a:t>
            </a:r>
            <a:r>
              <a:rPr lang="en-US" sz="3200" dirty="0" smtClean="0">
                <a:latin typeface="Georgia" panose="02040502050405020303" pitchFamily="18" charset="0"/>
              </a:rPr>
              <a:t> , </a:t>
            </a:r>
            <a:r>
              <a:rPr lang="en-US" sz="3200" b="1" dirty="0" smtClean="0">
                <a:solidFill>
                  <a:srgbClr val="00B050"/>
                </a:solidFill>
                <a:latin typeface="Courier New" panose="02070309020205020404" pitchFamily="49" charset="0"/>
                <a:cs typeface="Courier New" panose="02070309020205020404" pitchFamily="49" charset="0"/>
              </a:rPr>
              <a:t>-</a:t>
            </a:r>
            <a:r>
              <a:rPr lang="en-US" sz="3200" dirty="0" smtClean="0">
                <a:latin typeface="Georgia" panose="02040502050405020303" pitchFamily="18" charset="0"/>
              </a:rPr>
              <a:t> , </a:t>
            </a:r>
            <a:r>
              <a:rPr lang="en-US" sz="3200" b="1" dirty="0" smtClean="0">
                <a:solidFill>
                  <a:srgbClr val="00B050"/>
                </a:solidFill>
                <a:latin typeface="Courier New" panose="02070309020205020404" pitchFamily="49" charset="0"/>
                <a:cs typeface="Courier New" panose="02070309020205020404" pitchFamily="49" charset="0"/>
              </a:rPr>
              <a:t>*</a:t>
            </a:r>
            <a:r>
              <a:rPr lang="en-US" sz="3200" dirty="0" smtClean="0">
                <a:latin typeface="Georgia" panose="02040502050405020303" pitchFamily="18" charset="0"/>
              </a:rPr>
              <a:t> ,  </a:t>
            </a:r>
            <a:r>
              <a:rPr lang="en-US" sz="3200" b="1" dirty="0" smtClean="0">
                <a:solidFill>
                  <a:srgbClr val="00B050"/>
                </a:solidFill>
                <a:latin typeface="Courier New" panose="02070309020205020404" pitchFamily="49" charset="0"/>
                <a:cs typeface="Courier New" panose="02070309020205020404" pitchFamily="49" charset="0"/>
              </a:rPr>
              <a:t>/</a:t>
            </a:r>
            <a:r>
              <a:rPr lang="en-US" sz="3200" dirty="0" smtClean="0">
                <a:latin typeface="Georgia" panose="02040502050405020303" pitchFamily="18" charset="0"/>
              </a:rPr>
              <a:t> </a:t>
            </a:r>
          </a:p>
          <a:p>
            <a:pPr marL="457200" algn="l">
              <a:lnSpc>
                <a:spcPct val="100000"/>
              </a:lnSpc>
              <a:spcBef>
                <a:spcPts val="0"/>
              </a:spcBef>
              <a:buClr>
                <a:srgbClr val="0070C0"/>
              </a:buClr>
            </a:pPr>
            <a:r>
              <a:rPr lang="en-US" sz="3000" dirty="0">
                <a:latin typeface="Georgia" panose="02040502050405020303" pitchFamily="18" charset="0"/>
              </a:rPr>
              <a:t>	</a:t>
            </a:r>
            <a:r>
              <a:rPr lang="en-US" sz="3000" dirty="0" smtClean="0">
                <a:solidFill>
                  <a:srgbClr val="FF0000"/>
                </a:solidFill>
                <a:latin typeface="Georgia" panose="02040502050405020303" pitchFamily="18" charset="0"/>
              </a:rPr>
              <a:t>instead</a:t>
            </a:r>
            <a:r>
              <a:rPr lang="en-US" sz="3000" dirty="0" smtClean="0">
                <a:latin typeface="Georgia" panose="02040502050405020303" pitchFamily="18" charset="0"/>
              </a:rPr>
              <a:t> </a:t>
            </a:r>
          </a:p>
          <a:p>
            <a:pPr marL="457200">
              <a:lnSpc>
                <a:spcPct val="100000"/>
              </a:lnSpc>
              <a:spcBef>
                <a:spcPts val="0"/>
              </a:spcBef>
              <a:buClr>
                <a:srgbClr val="0070C0"/>
              </a:buClr>
            </a:pPr>
            <a:r>
              <a:rPr lang="en-US" sz="3000" b="1" spc="200" dirty="0" smtClean="0">
                <a:solidFill>
                  <a:srgbClr val="FF0000"/>
                </a:solidFill>
                <a:latin typeface="Courier New" panose="02070309020205020404" pitchFamily="49" charset="0"/>
                <a:cs typeface="Courier New" panose="02070309020205020404" pitchFamily="49" charset="0"/>
              </a:rPr>
              <a:t>+=</a:t>
            </a:r>
            <a:r>
              <a:rPr lang="en-US" sz="3000" dirty="0" smtClean="0">
                <a:latin typeface="Georgia" panose="02040502050405020303" pitchFamily="18" charset="0"/>
              </a:rPr>
              <a:t> , </a:t>
            </a:r>
            <a:r>
              <a:rPr lang="en-US" sz="3000" b="1" spc="200" dirty="0" smtClean="0">
                <a:solidFill>
                  <a:srgbClr val="FF0000"/>
                </a:solidFill>
                <a:latin typeface="Courier New" panose="02070309020205020404" pitchFamily="49" charset="0"/>
                <a:cs typeface="Courier New" panose="02070309020205020404" pitchFamily="49" charset="0"/>
              </a:rPr>
              <a:t>-=</a:t>
            </a:r>
            <a:r>
              <a:rPr lang="en-US" sz="3000" spc="200" dirty="0" smtClean="0">
                <a:latin typeface="Georgia" panose="02040502050405020303" pitchFamily="18" charset="0"/>
              </a:rPr>
              <a:t> </a:t>
            </a:r>
            <a:r>
              <a:rPr lang="en-US" sz="3000" dirty="0" smtClean="0">
                <a:latin typeface="Georgia" panose="02040502050405020303" pitchFamily="18" charset="0"/>
              </a:rPr>
              <a:t>, </a:t>
            </a:r>
            <a:r>
              <a:rPr lang="en-US" sz="3000" b="1" spc="200" dirty="0" smtClean="0">
                <a:solidFill>
                  <a:srgbClr val="FF0000"/>
                </a:solidFill>
                <a:latin typeface="Courier New" panose="02070309020205020404" pitchFamily="49" charset="0"/>
                <a:cs typeface="Courier New" panose="02070309020205020404" pitchFamily="49" charset="0"/>
              </a:rPr>
              <a:t>*=</a:t>
            </a:r>
            <a:r>
              <a:rPr lang="en-US" sz="3000" dirty="0" smtClean="0">
                <a:latin typeface="Georgia" panose="02040502050405020303" pitchFamily="18" charset="0"/>
              </a:rPr>
              <a:t> , </a:t>
            </a:r>
            <a:r>
              <a:rPr lang="en-US" sz="3000" b="1" spc="200" dirty="0" smtClean="0">
                <a:solidFill>
                  <a:srgbClr val="FF0000"/>
                </a:solidFill>
                <a:latin typeface="Courier New" panose="02070309020205020404" pitchFamily="49" charset="0"/>
                <a:cs typeface="Courier New" panose="02070309020205020404" pitchFamily="49" charset="0"/>
              </a:rPr>
              <a:t>/=</a:t>
            </a:r>
          </a:p>
          <a:p>
            <a:pPr marL="914400" indent="-457200" algn="l">
              <a:lnSpc>
                <a:spcPct val="100000"/>
              </a:lnSpc>
              <a:spcBef>
                <a:spcPts val="0"/>
              </a:spcBef>
              <a:buClr>
                <a:srgbClr val="0070C0"/>
              </a:buClr>
              <a:buFont typeface="Wingdings" panose="05000000000000000000" pitchFamily="2" charset="2"/>
              <a:buChar char="§"/>
            </a:pPr>
            <a:r>
              <a:rPr lang="en-US" sz="3000" b="1" spc="200" dirty="0" smtClean="0">
                <a:solidFill>
                  <a:srgbClr val="FF0000"/>
                </a:solidFill>
                <a:latin typeface="Courier New" panose="02070309020205020404" pitchFamily="49" charset="0"/>
                <a:cs typeface="Courier New" panose="02070309020205020404" pitchFamily="49" charset="0"/>
              </a:rPr>
              <a:t> The claim:</a:t>
            </a:r>
          </a:p>
          <a:p>
            <a:pPr marL="457200">
              <a:lnSpc>
                <a:spcPct val="100000"/>
              </a:lnSpc>
              <a:spcBef>
                <a:spcPts val="0"/>
              </a:spcBef>
              <a:buClr>
                <a:srgbClr val="0070C0"/>
              </a:buClr>
            </a:pPr>
            <a:r>
              <a:rPr lang="en-US" sz="3000" b="1" spc="200" dirty="0" smtClean="0">
                <a:solidFill>
                  <a:srgbClr val="0070C0"/>
                </a:solidFill>
                <a:latin typeface="Courier New" panose="02070309020205020404" pitchFamily="49" charset="0"/>
                <a:cs typeface="Courier New" panose="02070309020205020404" pitchFamily="49" charset="0"/>
              </a:rPr>
              <a:t>++d is faster than d++</a:t>
            </a:r>
          </a:p>
        </p:txBody>
      </p:sp>
    </p:spTree>
    <p:extLst>
      <p:ext uri="{BB962C8B-B14F-4D97-AF65-F5344CB8AC3E}">
        <p14:creationId xmlns:p14="http://schemas.microsoft.com/office/powerpoint/2010/main" val="388682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19"/>
            </a:pPr>
            <a:r>
              <a:rPr lang="en-US" altLang="en-US" sz="4800" i="1" dirty="0" smtClean="0">
                <a:latin typeface="Georgia" panose="02040502050405020303" pitchFamily="18" charset="0"/>
              </a:rPr>
              <a:t>Delay declaring local variables</a:t>
            </a:r>
          </a:p>
        </p:txBody>
      </p:sp>
      <p:sp>
        <p:nvSpPr>
          <p:cNvPr id="3" name="Subtitle 2"/>
          <p:cNvSpPr>
            <a:spLocks noGrp="1"/>
          </p:cNvSpPr>
          <p:nvPr>
            <p:ph type="subTitle" idx="1"/>
          </p:nvPr>
        </p:nvSpPr>
        <p:spPr>
          <a:xfrm>
            <a:off x="1524000" y="1705326"/>
            <a:ext cx="9144000" cy="4406899"/>
          </a:xfrm>
        </p:spPr>
        <p:txBody>
          <a:bodyPr>
            <a:noAutofit/>
          </a:bodyPr>
          <a:lstStyle/>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Declaring object variable always involves a function call (to the constructor)</a:t>
            </a:r>
          </a:p>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If a variable is only needed sometimes (e.g., inside an if statement) only declare when necessary, so the constructor is only called if the variable will be used</a:t>
            </a:r>
            <a:endParaRPr lang="en-US" sz="3000" b="1" spc="200" dirty="0" smtClean="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7018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20"/>
            </a:pPr>
            <a:r>
              <a:rPr lang="en-US" altLang="en-US" sz="4800" i="1" dirty="0" smtClean="0">
                <a:latin typeface="Georgia" panose="02040502050405020303" pitchFamily="18" charset="0"/>
              </a:rPr>
              <a:t>Prefer </a:t>
            </a:r>
            <a:r>
              <a:rPr lang="en-US" altLang="en-US" sz="4800" i="1" dirty="0" err="1" smtClean="0">
                <a:solidFill>
                  <a:srgbClr val="0070C0"/>
                </a:solidFill>
                <a:latin typeface="Georgia" panose="02040502050405020303" pitchFamily="18" charset="0"/>
              </a:rPr>
              <a:t>int</a:t>
            </a:r>
            <a:r>
              <a:rPr lang="en-US" altLang="en-US" sz="4800" i="1" dirty="0" smtClean="0">
                <a:latin typeface="Georgia" panose="02040502050405020303" pitchFamily="18" charset="0"/>
              </a:rPr>
              <a:t> over </a:t>
            </a:r>
            <a:r>
              <a:rPr lang="en-US" altLang="en-US" sz="4800" i="1" dirty="0" smtClean="0">
                <a:solidFill>
                  <a:srgbClr val="0070C0"/>
                </a:solidFill>
                <a:latin typeface="Georgia" panose="02040502050405020303" pitchFamily="18" charset="0"/>
              </a:rPr>
              <a:t>char</a:t>
            </a:r>
            <a:r>
              <a:rPr lang="en-US" altLang="en-US" sz="4800" i="1" dirty="0" smtClean="0">
                <a:latin typeface="Georgia" panose="02040502050405020303" pitchFamily="18" charset="0"/>
              </a:rPr>
              <a:t> and </a:t>
            </a:r>
            <a:r>
              <a:rPr lang="en-US" altLang="en-US" sz="4800" i="1" dirty="0" smtClean="0">
                <a:solidFill>
                  <a:srgbClr val="0070C0"/>
                </a:solidFill>
                <a:latin typeface="Georgia" panose="02040502050405020303" pitchFamily="18" charset="0"/>
              </a:rPr>
              <a:t>short</a:t>
            </a:r>
          </a:p>
        </p:txBody>
      </p:sp>
      <p:sp>
        <p:nvSpPr>
          <p:cNvPr id="3" name="Subtitle 2"/>
          <p:cNvSpPr>
            <a:spLocks noGrp="1"/>
          </p:cNvSpPr>
          <p:nvPr>
            <p:ph type="subTitle" idx="1"/>
          </p:nvPr>
        </p:nvSpPr>
        <p:spPr>
          <a:xfrm>
            <a:off x="1524000" y="1705326"/>
            <a:ext cx="9144000" cy="4406899"/>
          </a:xfrm>
        </p:spPr>
        <p:txBody>
          <a:bodyPr>
            <a:noAutofit/>
          </a:bodyPr>
          <a:lstStyle/>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C++ perform arithmetic operations and parameter passing at integer level</a:t>
            </a:r>
          </a:p>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If you use a char, the compiler will first convert the values into integer, perform the operations and then convert back the result to char</a:t>
            </a:r>
            <a:endParaRPr lang="en-US" sz="3000" b="1" spc="200" dirty="0" smtClean="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414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21"/>
            </a:pPr>
            <a:r>
              <a:rPr lang="en-US" altLang="en-US" sz="4800" i="1" dirty="0" smtClean="0">
                <a:latin typeface="Georgia" panose="02040502050405020303" pitchFamily="18" charset="0"/>
              </a:rPr>
              <a:t>Avoid dynamic memory allocation during computation</a:t>
            </a:r>
            <a:endParaRPr lang="en-US" altLang="en-US" sz="4800" i="1" dirty="0" smtClean="0">
              <a:solidFill>
                <a:srgbClr val="0070C0"/>
              </a:solidFill>
              <a:latin typeface="Georgia" panose="02040502050405020303" pitchFamily="18" charset="0"/>
            </a:endParaRPr>
          </a:p>
        </p:txBody>
      </p:sp>
      <p:sp>
        <p:nvSpPr>
          <p:cNvPr id="3" name="Subtitle 2"/>
          <p:cNvSpPr>
            <a:spLocks noGrp="1"/>
          </p:cNvSpPr>
          <p:nvPr>
            <p:ph type="subTitle" idx="1"/>
          </p:nvPr>
        </p:nvSpPr>
        <p:spPr>
          <a:xfrm>
            <a:off x="1524000" y="1705326"/>
            <a:ext cx="9144000" cy="4406899"/>
          </a:xfrm>
        </p:spPr>
        <p:txBody>
          <a:bodyPr>
            <a:noAutofit/>
          </a:bodyPr>
          <a:lstStyle/>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Dynamic memory is great for storing the scene and other data that does not change during computation.</a:t>
            </a:r>
          </a:p>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However, on many (most) systems dynamic memory allocation requires the use of locks to control a access to the allocator</a:t>
            </a:r>
          </a:p>
        </p:txBody>
      </p:sp>
    </p:spTree>
    <p:extLst>
      <p:ext uri="{BB962C8B-B14F-4D97-AF65-F5344CB8AC3E}">
        <p14:creationId xmlns:p14="http://schemas.microsoft.com/office/powerpoint/2010/main" val="398669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2"/>
            </a:pPr>
            <a:r>
              <a:rPr lang="en-US" altLang="en-US" sz="4800" i="1" dirty="0" smtClean="0">
                <a:latin typeface="Georgia" panose="02040502050405020303" pitchFamily="18" charset="0"/>
              </a:rPr>
              <a:t>Code for correctness first, then optimize!</a:t>
            </a:r>
          </a:p>
        </p:txBody>
      </p:sp>
      <p:sp>
        <p:nvSpPr>
          <p:cNvPr id="3" name="Subtitle 2"/>
          <p:cNvSpPr>
            <a:spLocks noGrp="1"/>
          </p:cNvSpPr>
          <p:nvPr>
            <p:ph type="subTitle" idx="1"/>
          </p:nvPr>
        </p:nvSpPr>
        <p:spPr>
          <a:xfrm>
            <a:off x="1524000" y="1714034"/>
            <a:ext cx="9144000" cy="4406899"/>
          </a:xfrm>
        </p:spPr>
        <p:txBody>
          <a:bodyPr>
            <a:noAutofit/>
          </a:bodyPr>
          <a:lstStyle/>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This does not mean write a fully functional ray tracer for 8 weeks, then optimize for 8 weeks!</a:t>
            </a:r>
          </a:p>
          <a:p>
            <a:pPr marL="914400" lvl="1" indent="-457200" algn="l">
              <a:buClr>
                <a:srgbClr val="0070C0"/>
              </a:buClr>
              <a:buFont typeface="Wingdings" panose="05000000000000000000" pitchFamily="2" charset="2"/>
              <a:buChar char="ü"/>
            </a:pPr>
            <a:r>
              <a:rPr lang="en-US" sz="2800" i="1" dirty="0" smtClean="0">
                <a:solidFill>
                  <a:srgbClr val="0070C0"/>
                </a:solidFill>
                <a:latin typeface="Georgia" panose="02040502050405020303" pitchFamily="18" charset="0"/>
              </a:rPr>
              <a:t>Write for correctness, then if you know the function will be called frequently, perform obvious optimizations</a:t>
            </a:r>
          </a:p>
          <a:p>
            <a:pPr marL="914400" lvl="1" indent="-457200" algn="l">
              <a:buClr>
                <a:srgbClr val="0070C0"/>
              </a:buClr>
              <a:buFont typeface="Wingdings" panose="05000000000000000000" pitchFamily="2" charset="2"/>
              <a:buChar char="ü"/>
            </a:pPr>
            <a:r>
              <a:rPr lang="en-US" sz="2800" i="1" dirty="0" smtClean="0">
                <a:solidFill>
                  <a:srgbClr val="0070C0"/>
                </a:solidFill>
                <a:latin typeface="Georgia" panose="02040502050405020303" pitchFamily="18" charset="0"/>
              </a:rPr>
              <a:t>Then profile to find bottlenecks, and remove the bottlenecks (by optimization or by </a:t>
            </a:r>
            <a:r>
              <a:rPr lang="en-US" sz="2800" i="1" dirty="0" smtClean="0">
                <a:solidFill>
                  <a:srgbClr val="FF0000"/>
                </a:solidFill>
                <a:latin typeface="Georgia" panose="02040502050405020303" pitchFamily="18" charset="0"/>
              </a:rPr>
              <a:t>improving the algorithm</a:t>
            </a:r>
            <a:r>
              <a:rPr lang="en-US" sz="2800" i="1" dirty="0" smtClean="0">
                <a:solidFill>
                  <a:srgbClr val="0070C0"/>
                </a:solidFill>
                <a:latin typeface="Georgia" panose="02040502050405020303" pitchFamily="18" charset="0"/>
              </a:rPr>
              <a:t>)</a:t>
            </a:r>
          </a:p>
        </p:txBody>
      </p:sp>
      <p:sp>
        <p:nvSpPr>
          <p:cNvPr id="5" name="Rectangle 4"/>
          <p:cNvSpPr/>
          <p:nvPr/>
        </p:nvSpPr>
        <p:spPr>
          <a:xfrm>
            <a:off x="3413760" y="6211669"/>
            <a:ext cx="8595360" cy="646331"/>
          </a:xfrm>
          <a:prstGeom prst="rect">
            <a:avLst/>
          </a:prstGeom>
        </p:spPr>
        <p:txBody>
          <a:bodyPr wrap="square">
            <a:spAutoFit/>
          </a:bodyPr>
          <a:lstStyle/>
          <a:p>
            <a:r>
              <a:rPr lang="en-US" dirty="0" smtClean="0">
                <a:hlinkClick r:id="rId3"/>
              </a:rPr>
              <a:t>http://www.tantalon.com/pete/cppopt/general.htm#BadOptimizationStrategies</a:t>
            </a:r>
            <a:endParaRPr lang="en-US" dirty="0" smtClean="0"/>
          </a:p>
          <a:p>
            <a:endParaRPr lang="en-US" dirty="0"/>
          </a:p>
        </p:txBody>
      </p:sp>
    </p:spTree>
    <p:extLst>
      <p:ext uri="{BB962C8B-B14F-4D97-AF65-F5344CB8AC3E}">
        <p14:creationId xmlns:p14="http://schemas.microsoft.com/office/powerpoint/2010/main" val="196564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21"/>
            </a:pPr>
            <a:r>
              <a:rPr lang="en-US" altLang="en-US" sz="4800" i="1" dirty="0" smtClean="0">
                <a:latin typeface="Georgia" panose="02040502050405020303" pitchFamily="18" charset="0"/>
              </a:rPr>
              <a:t>Avoid dynamic memory allocation during computation</a:t>
            </a:r>
            <a:endParaRPr lang="en-US" altLang="en-US" sz="4800" i="1" dirty="0" smtClean="0">
              <a:solidFill>
                <a:srgbClr val="0070C0"/>
              </a:solidFill>
              <a:latin typeface="Georgia" panose="02040502050405020303" pitchFamily="18" charset="0"/>
            </a:endParaRPr>
          </a:p>
        </p:txBody>
      </p:sp>
      <p:sp>
        <p:nvSpPr>
          <p:cNvPr id="3" name="Subtitle 2"/>
          <p:cNvSpPr>
            <a:spLocks noGrp="1"/>
          </p:cNvSpPr>
          <p:nvPr>
            <p:ph type="subTitle" idx="1"/>
          </p:nvPr>
        </p:nvSpPr>
        <p:spPr>
          <a:xfrm>
            <a:off x="1524000" y="1705326"/>
            <a:ext cx="9144000" cy="4406899"/>
          </a:xfrm>
        </p:spPr>
        <p:txBody>
          <a:bodyPr>
            <a:noAutofit/>
          </a:bodyPr>
          <a:lstStyle/>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For multi-threaded applications that use dynamic memory, you may actually get a slowdown by adding additional processors, due to the wait to allocate and free memory!</a:t>
            </a:r>
          </a:p>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Even for single threaded applications, allocating memory on the heap is more expensive than adding it on the stack. </a:t>
            </a:r>
          </a:p>
          <a:p>
            <a:pPr marL="914400" lvl="1" indent="-457200" algn="l">
              <a:lnSpc>
                <a:spcPct val="100000"/>
              </a:lnSpc>
              <a:spcBef>
                <a:spcPts val="0"/>
              </a:spcBef>
              <a:buClr>
                <a:srgbClr val="0070C0"/>
              </a:buClr>
              <a:buFont typeface="Wingdings" panose="05000000000000000000" pitchFamily="2" charset="2"/>
              <a:buChar char="§"/>
            </a:pPr>
            <a:r>
              <a:rPr lang="en-US" sz="2800" dirty="0" smtClean="0">
                <a:latin typeface="Georgia" panose="02040502050405020303" pitchFamily="18" charset="0"/>
              </a:rPr>
              <a:t>The operating system needs to perform some computation to find a memory block of the requisite size</a:t>
            </a:r>
            <a:endParaRPr lang="en-US" sz="2800" b="1" spc="200" dirty="0" smtClean="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863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22"/>
            </a:pPr>
            <a:r>
              <a:rPr lang="en-US" altLang="en-US" sz="4800" i="1" dirty="0" smtClean="0">
                <a:latin typeface="Georgia" panose="02040502050405020303" pitchFamily="18" charset="0"/>
              </a:rPr>
              <a:t>Do not declare "just in case" virtual functions</a:t>
            </a:r>
          </a:p>
        </p:txBody>
      </p:sp>
      <p:sp>
        <p:nvSpPr>
          <p:cNvPr id="3" name="Subtitle 2"/>
          <p:cNvSpPr>
            <a:spLocks noGrp="1"/>
          </p:cNvSpPr>
          <p:nvPr>
            <p:ph type="subTitle" idx="1"/>
          </p:nvPr>
        </p:nvSpPr>
        <p:spPr>
          <a:xfrm>
            <a:off x="1524000" y="1705326"/>
            <a:ext cx="9144000" cy="4406899"/>
          </a:xfrm>
        </p:spPr>
        <p:txBody>
          <a:bodyPr>
            <a:noAutofit/>
          </a:bodyPr>
          <a:lstStyle/>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Virtual function calls are more expensive than regular function </a:t>
            </a:r>
          </a:p>
          <a:p>
            <a:pPr marL="457200" indent="-457200" algn="l">
              <a:buClr>
                <a:srgbClr val="0070C0"/>
              </a:buClr>
              <a:buFont typeface="Wingdings" panose="05000000000000000000" pitchFamily="2" charset="2"/>
              <a:buChar char="§"/>
            </a:pPr>
            <a:r>
              <a:rPr lang="en-US" sz="3000" dirty="0" smtClean="0">
                <a:solidFill>
                  <a:srgbClr val="FF0000"/>
                </a:solidFill>
                <a:latin typeface="Georgia" panose="02040502050405020303" pitchFamily="18" charset="0"/>
              </a:rPr>
              <a:t>Do not </a:t>
            </a:r>
            <a:r>
              <a:rPr lang="en-US" sz="3000" dirty="0" smtClean="0">
                <a:latin typeface="Georgia" panose="02040502050405020303" pitchFamily="18" charset="0"/>
              </a:rPr>
              <a:t>make functions virtual "just in case" somebody needs to override the default behavior</a:t>
            </a:r>
          </a:p>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If the need arises, the developer can just as well edit the additional base class header file to change the declaration to virtual</a:t>
            </a:r>
            <a:endParaRPr lang="en-US" sz="3000" b="1" dirty="0" smtClean="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2426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a:bodyPr>
          <a:lstStyle/>
          <a:p>
            <a:pPr marL="914400" indent="-914400">
              <a:buFont typeface="+mj-lt"/>
              <a:buAutoNum type="arabicPeriod" startAt="23"/>
            </a:pPr>
            <a:r>
              <a:rPr lang="en-US" altLang="en-US" sz="4800" i="1" dirty="0" smtClean="0">
                <a:latin typeface="Georgia" panose="02040502050405020303" pitchFamily="18" charset="0"/>
              </a:rPr>
              <a:t>Optimizing loop overhead</a:t>
            </a:r>
          </a:p>
        </p:txBody>
      </p:sp>
      <p:sp>
        <p:nvSpPr>
          <p:cNvPr id="3" name="Subtitle 2"/>
          <p:cNvSpPr>
            <a:spLocks noGrp="1"/>
          </p:cNvSpPr>
          <p:nvPr>
            <p:ph type="subTitle" idx="1"/>
          </p:nvPr>
        </p:nvSpPr>
        <p:spPr>
          <a:xfrm>
            <a:off x="1524000" y="1705326"/>
            <a:ext cx="9144000" cy="4406899"/>
          </a:xfrm>
        </p:spPr>
        <p:txBody>
          <a:bodyPr>
            <a:noAutofit/>
          </a:bodyPr>
          <a:lstStyle/>
          <a:p>
            <a:pPr algn="l">
              <a:buClr>
                <a:srgbClr val="0070C0"/>
              </a:buClr>
            </a:pPr>
            <a:r>
              <a:rPr lang="en-US" sz="3000" dirty="0" smtClean="0">
                <a:latin typeface="Georgia" panose="02040502050405020303" pitchFamily="18" charset="0"/>
              </a:rPr>
              <a:t>The conditional clause for any for loop must be evaluated on the first pass, as with any other time through  the loop, but often is a trivial TRUE</a:t>
            </a:r>
            <a:endParaRPr lang="en-US" sz="3000" b="1" dirty="0" smtClean="0">
              <a:solidFill>
                <a:srgbClr val="0070C0"/>
              </a:solidFill>
              <a:latin typeface="Courier New" panose="02070309020205020404" pitchFamily="49" charset="0"/>
              <a:cs typeface="Courier New" panose="02070309020205020404" pitchFamily="49" charset="0"/>
            </a:endParaRPr>
          </a:p>
        </p:txBody>
      </p:sp>
      <p:sp>
        <p:nvSpPr>
          <p:cNvPr id="4" name="Subtitle 2"/>
          <p:cNvSpPr txBox="1">
            <a:spLocks/>
          </p:cNvSpPr>
          <p:nvPr/>
        </p:nvSpPr>
        <p:spPr>
          <a:xfrm>
            <a:off x="727361" y="3475137"/>
            <a:ext cx="4904509" cy="2316064"/>
          </a:xfrm>
          <a:prstGeom prst="rect">
            <a:avLst/>
          </a:prstGeom>
          <a:solidFill>
            <a:schemeClr val="accent4">
              <a:lumMod val="20000"/>
              <a:lumOff val="80000"/>
            </a:schemeClr>
          </a:solidFill>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 algn="l">
              <a:lnSpc>
                <a:spcPct val="100000"/>
              </a:lnSpc>
              <a:spcBef>
                <a:spcPts val="0"/>
              </a:spcBef>
              <a:buClr>
                <a:srgbClr val="0070C0"/>
              </a:buClr>
            </a:pPr>
            <a:r>
              <a:rPr lang="en-US" sz="2800" b="1" dirty="0" smtClean="0">
                <a:latin typeface="Courier New" panose="02070309020205020404" pitchFamily="49" charset="0"/>
                <a:cs typeface="Courier New" panose="02070309020205020404" pitchFamily="49" charset="0"/>
              </a:rPr>
              <a:t>for(</a:t>
            </a:r>
            <a:r>
              <a:rPr lang="en-US" sz="2800" b="1" dirty="0" err="1" smtClean="0">
                <a:latin typeface="Courier New" panose="02070309020205020404" pitchFamily="49" charset="0"/>
                <a:cs typeface="Courier New" panose="02070309020205020404" pitchFamily="49" charset="0"/>
              </a:rPr>
              <a:t>i</a:t>
            </a:r>
            <a:r>
              <a:rPr lang="en-US" sz="2800" b="1" dirty="0" smtClean="0">
                <a:latin typeface="Courier New" panose="02070309020205020404" pitchFamily="49" charset="0"/>
                <a:cs typeface="Courier New" panose="02070309020205020404" pitchFamily="49" charset="0"/>
              </a:rPr>
              <a:t>=0;i&lt;100;i++) </a:t>
            </a:r>
          </a:p>
          <a:p>
            <a:pPr marL="91440" algn="l">
              <a:lnSpc>
                <a:spcPct val="100000"/>
              </a:lnSpc>
              <a:spcBef>
                <a:spcPts val="0"/>
              </a:spcBef>
              <a:buClr>
                <a:srgbClr val="0070C0"/>
              </a:buClr>
            </a:pPr>
            <a:r>
              <a:rPr lang="en-US" sz="2800" b="1" dirty="0" smtClean="0">
                <a:latin typeface="Courier New" panose="02070309020205020404" pitchFamily="49" charset="0"/>
                <a:cs typeface="Courier New" panose="02070309020205020404" pitchFamily="49" charset="0"/>
              </a:rPr>
              <a:t>{</a:t>
            </a:r>
          </a:p>
          <a:p>
            <a:pPr marL="91440" algn="l">
              <a:lnSpc>
                <a:spcPct val="100000"/>
              </a:lnSpc>
              <a:spcBef>
                <a:spcPts val="0"/>
              </a:spcBef>
              <a:buClr>
                <a:srgbClr val="0070C0"/>
              </a:buClr>
            </a:pPr>
            <a:r>
              <a:rPr lang="en-US" sz="2800" b="1" dirty="0" smtClean="0">
                <a:latin typeface="Courier New" panose="02070309020205020404" pitchFamily="49" charset="0"/>
                <a:cs typeface="Courier New" panose="02070309020205020404" pitchFamily="49" charset="0"/>
              </a:rPr>
              <a:t>  map[</a:t>
            </a:r>
            <a:r>
              <a:rPr lang="en-US" sz="2800" b="1" dirty="0" err="1" smtClean="0">
                <a:latin typeface="Courier New" panose="02070309020205020404" pitchFamily="49" charset="0"/>
                <a:cs typeface="Courier New" panose="02070309020205020404" pitchFamily="49" charset="0"/>
              </a:rPr>
              <a:t>i</a:t>
            </a:r>
            <a:r>
              <a:rPr lang="en-US" sz="2800" b="1" dirty="0" smtClean="0">
                <a:latin typeface="Courier New" panose="02070309020205020404" pitchFamily="49" charset="0"/>
                <a:cs typeface="Courier New" panose="02070309020205020404" pitchFamily="49" charset="0"/>
              </a:rPr>
              <a:t>].visited = 0;</a:t>
            </a:r>
          </a:p>
          <a:p>
            <a:pPr marL="91440" algn="l">
              <a:lnSpc>
                <a:spcPct val="100000"/>
              </a:lnSpc>
              <a:spcBef>
                <a:spcPts val="0"/>
              </a:spcBef>
              <a:buClr>
                <a:srgbClr val="0070C0"/>
              </a:buClr>
            </a:pPr>
            <a:r>
              <a:rPr lang="en-US" sz="2800" b="1" dirty="0" smtClean="0">
                <a:latin typeface="Courier New" panose="02070309020205020404" pitchFamily="49" charset="0"/>
                <a:cs typeface="Courier New" panose="02070309020205020404" pitchFamily="49" charset="0"/>
              </a:rPr>
              <a:t>}</a:t>
            </a:r>
            <a:endParaRPr lang="en-US" sz="2800" b="1" dirty="0">
              <a:latin typeface="Courier New" panose="02070309020205020404" pitchFamily="49" charset="0"/>
              <a:cs typeface="Courier New" panose="02070309020205020404" pitchFamily="49" charset="0"/>
            </a:endParaRPr>
          </a:p>
        </p:txBody>
      </p:sp>
      <p:sp>
        <p:nvSpPr>
          <p:cNvPr id="5" name="Subtitle 2"/>
          <p:cNvSpPr txBox="1">
            <a:spLocks/>
          </p:cNvSpPr>
          <p:nvPr/>
        </p:nvSpPr>
        <p:spPr>
          <a:xfrm>
            <a:off x="6515327" y="3475137"/>
            <a:ext cx="5330309" cy="2316064"/>
          </a:xfrm>
          <a:prstGeom prst="rect">
            <a:avLst/>
          </a:prstGeom>
          <a:solidFill>
            <a:schemeClr val="accent6">
              <a:lumMod val="20000"/>
              <a:lumOff val="80000"/>
            </a:schemeClr>
          </a:solidFill>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 algn="l">
              <a:lnSpc>
                <a:spcPct val="100000"/>
              </a:lnSpc>
              <a:spcBef>
                <a:spcPts val="0"/>
              </a:spcBef>
              <a:buClr>
                <a:srgbClr val="0070C0"/>
              </a:buClr>
            </a:pPr>
            <a:r>
              <a:rPr lang="en-US" sz="2800" b="1" dirty="0" err="1" smtClean="0">
                <a:latin typeface="Courier New" panose="02070309020205020404" pitchFamily="49" charset="0"/>
                <a:cs typeface="Courier New" panose="02070309020205020404" pitchFamily="49" charset="0"/>
              </a:rPr>
              <a:t>i</a:t>
            </a:r>
            <a:r>
              <a:rPr lang="en-US" sz="2800" b="1" dirty="0" smtClean="0">
                <a:latin typeface="Courier New" panose="02070309020205020404" pitchFamily="49" charset="0"/>
                <a:cs typeface="Courier New" panose="02070309020205020404" pitchFamily="49" charset="0"/>
              </a:rPr>
              <a:t>=99;</a:t>
            </a:r>
          </a:p>
          <a:p>
            <a:pPr marL="91440" algn="l">
              <a:lnSpc>
                <a:spcPct val="100000"/>
              </a:lnSpc>
              <a:spcBef>
                <a:spcPts val="0"/>
              </a:spcBef>
              <a:buClr>
                <a:srgbClr val="0070C0"/>
              </a:buClr>
            </a:pPr>
            <a:r>
              <a:rPr lang="en-US" sz="2800" b="1" dirty="0" smtClean="0">
                <a:latin typeface="Courier New" panose="02070309020205020404" pitchFamily="49" charset="0"/>
                <a:cs typeface="Courier New" panose="02070309020205020404" pitchFamily="49" charset="0"/>
              </a:rPr>
              <a:t>do {</a:t>
            </a:r>
          </a:p>
          <a:p>
            <a:pPr marL="91440" algn="l">
              <a:lnSpc>
                <a:spcPct val="100000"/>
              </a:lnSpc>
              <a:spcBef>
                <a:spcPts val="0"/>
              </a:spcBef>
              <a:buClr>
                <a:srgbClr val="0070C0"/>
              </a:buClr>
            </a:pPr>
            <a:r>
              <a:rPr lang="en-US" sz="2800" b="1" dirty="0" smtClean="0">
                <a:latin typeface="Courier New" panose="02070309020205020404" pitchFamily="49" charset="0"/>
                <a:cs typeface="Courier New" panose="02070309020205020404" pitchFamily="49" charset="0"/>
              </a:rPr>
              <a:t>    map[</a:t>
            </a:r>
            <a:r>
              <a:rPr lang="en-US" sz="2800" b="1" dirty="0" err="1" smtClean="0">
                <a:latin typeface="Courier New" panose="02070309020205020404" pitchFamily="49" charset="0"/>
                <a:cs typeface="Courier New" panose="02070309020205020404" pitchFamily="49" charset="0"/>
              </a:rPr>
              <a:t>i</a:t>
            </a:r>
            <a:r>
              <a:rPr lang="en-US" sz="2800" b="1" dirty="0" smtClean="0">
                <a:latin typeface="Courier New" panose="02070309020205020404" pitchFamily="49" charset="0"/>
                <a:cs typeface="Courier New" panose="02070309020205020404" pitchFamily="49" charset="0"/>
              </a:rPr>
              <a:t>].visited = 0;</a:t>
            </a:r>
          </a:p>
          <a:p>
            <a:pPr marL="91440" algn="l">
              <a:lnSpc>
                <a:spcPct val="100000"/>
              </a:lnSpc>
              <a:spcBef>
                <a:spcPts val="0"/>
              </a:spcBef>
              <a:buClr>
                <a:srgbClr val="0070C0"/>
              </a:buClr>
            </a:pPr>
            <a:r>
              <a:rPr lang="en-US" sz="2800" b="1" dirty="0" smtClean="0">
                <a:latin typeface="Courier New" panose="02070309020205020404" pitchFamily="49" charset="0"/>
                <a:cs typeface="Courier New" panose="02070309020205020404" pitchFamily="49" charset="0"/>
              </a:rPr>
              <a:t>    </a:t>
            </a:r>
            <a:r>
              <a:rPr lang="en-US" sz="2800" b="1" dirty="0" err="1" smtClean="0">
                <a:latin typeface="Courier New" panose="02070309020205020404" pitchFamily="49" charset="0"/>
                <a:cs typeface="Courier New" panose="02070309020205020404" pitchFamily="49" charset="0"/>
              </a:rPr>
              <a:t>i</a:t>
            </a:r>
            <a:r>
              <a:rPr lang="en-US" sz="2800" b="1" dirty="0" smtClean="0">
                <a:latin typeface="Courier New" panose="02070309020205020404" pitchFamily="49" charset="0"/>
                <a:cs typeface="Courier New" panose="02070309020205020404" pitchFamily="49" charset="0"/>
              </a:rPr>
              <a:t>--;</a:t>
            </a:r>
          </a:p>
          <a:p>
            <a:pPr marL="91440" algn="l">
              <a:lnSpc>
                <a:spcPct val="100000"/>
              </a:lnSpc>
              <a:spcBef>
                <a:spcPts val="0"/>
              </a:spcBef>
              <a:buClr>
                <a:srgbClr val="0070C0"/>
              </a:buClr>
            </a:pPr>
            <a:r>
              <a:rPr lang="en-US" sz="2800" b="1" dirty="0" smtClean="0">
                <a:latin typeface="Courier New" panose="02070309020205020404" pitchFamily="49" charset="0"/>
                <a:cs typeface="Courier New" panose="02070309020205020404" pitchFamily="49" charset="0"/>
              </a:rPr>
              <a:t>} while(</a:t>
            </a:r>
            <a:r>
              <a:rPr lang="en-US" sz="2800" b="1" dirty="0" err="1" smtClean="0">
                <a:latin typeface="Courier New" panose="02070309020205020404" pitchFamily="49" charset="0"/>
                <a:cs typeface="Courier New" panose="02070309020205020404" pitchFamily="49" charset="0"/>
              </a:rPr>
              <a:t>i</a:t>
            </a:r>
            <a:r>
              <a:rPr lang="en-US" sz="2800" b="1" dirty="0" smtClean="0">
                <a:latin typeface="Courier New" panose="02070309020205020404" pitchFamily="49" charset="0"/>
                <a:cs typeface="Courier New" panose="02070309020205020404" pitchFamily="49" charset="0"/>
              </a:rPr>
              <a:t>&gt;=0);</a:t>
            </a:r>
            <a:endParaRPr lang="en-US" sz="2800" b="1" dirty="0">
              <a:latin typeface="Courier New" panose="02070309020205020404" pitchFamily="49" charset="0"/>
              <a:cs typeface="Courier New" panose="02070309020205020404" pitchFamily="49" charset="0"/>
            </a:endParaRPr>
          </a:p>
        </p:txBody>
      </p:sp>
      <p:sp>
        <p:nvSpPr>
          <p:cNvPr id="6" name="Striped Right Arrow 5"/>
          <p:cNvSpPr/>
          <p:nvPr/>
        </p:nvSpPr>
        <p:spPr>
          <a:xfrm>
            <a:off x="5796739" y="4115009"/>
            <a:ext cx="548640" cy="1036320"/>
          </a:xfrm>
          <a:prstGeom prst="striped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871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24"/>
            </a:pPr>
            <a:r>
              <a:rPr lang="en-US" altLang="en-US" sz="4800" i="1" dirty="0" smtClean="0">
                <a:latin typeface="Georgia" panose="02040502050405020303" pitchFamily="18" charset="0"/>
              </a:rPr>
              <a:t>Declare local functions as "static"</a:t>
            </a:r>
          </a:p>
        </p:txBody>
      </p:sp>
      <p:sp>
        <p:nvSpPr>
          <p:cNvPr id="3" name="Subtitle 2"/>
          <p:cNvSpPr>
            <a:spLocks noGrp="1"/>
          </p:cNvSpPr>
          <p:nvPr>
            <p:ph type="subTitle" idx="1"/>
          </p:nvPr>
        </p:nvSpPr>
        <p:spPr>
          <a:xfrm>
            <a:off x="1524000" y="1705326"/>
            <a:ext cx="9144000" cy="4406899"/>
          </a:xfrm>
        </p:spPr>
        <p:txBody>
          <a:bodyPr>
            <a:noAutofit/>
          </a:bodyPr>
          <a:lstStyle/>
          <a:p>
            <a:pPr marL="457200" indent="-457200" algn="l">
              <a:buClr>
                <a:srgbClr val="0070C0"/>
              </a:buClr>
              <a:buFont typeface="Wingdings" panose="05000000000000000000" pitchFamily="2" charset="2"/>
              <a:buChar char="§"/>
            </a:pPr>
            <a:r>
              <a:rPr lang="en-US" sz="3000" dirty="0">
                <a:latin typeface="Georgia" panose="02040502050405020303" pitchFamily="18" charset="0"/>
              </a:rPr>
              <a:t>In every class, declare every member function that does not access the non-static members of the class as static </a:t>
            </a:r>
          </a:p>
          <a:p>
            <a:pPr marL="457200" indent="-457200" algn="l">
              <a:buClr>
                <a:srgbClr val="0070C0"/>
              </a:buClr>
              <a:buFont typeface="Wingdings" panose="05000000000000000000" pitchFamily="2" charset="2"/>
              <a:buChar char="§"/>
            </a:pPr>
            <a:r>
              <a:rPr lang="en-US" sz="3000" dirty="0">
                <a:latin typeface="Georgia" panose="02040502050405020303" pitchFamily="18" charset="0"/>
              </a:rPr>
              <a:t>In other words, declare all the member functions that you can as static</a:t>
            </a:r>
            <a:r>
              <a:rPr lang="en-US" sz="3000" dirty="0" smtClean="0">
                <a:latin typeface="Georgia" panose="02040502050405020303" pitchFamily="18" charset="0"/>
              </a:rPr>
              <a:t>.</a:t>
            </a:r>
            <a:endParaRPr lang="en-US" sz="3000" dirty="0">
              <a:latin typeface="Georgia" panose="02040502050405020303" pitchFamily="18" charset="0"/>
            </a:endParaRPr>
          </a:p>
          <a:p>
            <a:pPr marL="457200" indent="-457200" algn="l">
              <a:buClr>
                <a:srgbClr val="0070C0"/>
              </a:buClr>
              <a:buFont typeface="Wingdings" panose="05000000000000000000" pitchFamily="2" charset="2"/>
              <a:buChar char="§"/>
            </a:pPr>
            <a:r>
              <a:rPr lang="en-US" sz="3000" dirty="0">
                <a:latin typeface="Georgia" panose="02040502050405020303" pitchFamily="18" charset="0"/>
              </a:rPr>
              <a:t>In this way, the implicit </a:t>
            </a:r>
            <a:r>
              <a:rPr lang="en-US" sz="3000" b="1" dirty="0">
                <a:solidFill>
                  <a:srgbClr val="FF0000"/>
                </a:solidFill>
                <a:latin typeface="Courier New" panose="02070309020205020404" pitchFamily="49" charset="0"/>
                <a:cs typeface="Courier New" panose="02070309020205020404" pitchFamily="49" charset="0"/>
              </a:rPr>
              <a:t>this</a:t>
            </a:r>
            <a:r>
              <a:rPr lang="en-US" sz="3000" dirty="0">
                <a:latin typeface="Georgia" panose="02040502050405020303" pitchFamily="18" charset="0"/>
              </a:rPr>
              <a:t> argument is not passed</a:t>
            </a:r>
            <a:endParaRPr lang="en-US" sz="3000" b="1" dirty="0" smtClean="0">
              <a:solidFill>
                <a:srgbClr val="0070C0"/>
              </a:solidFill>
              <a:latin typeface="Courier New" panose="02070309020205020404" pitchFamily="49" charset="0"/>
              <a:cs typeface="Courier New" panose="02070309020205020404" pitchFamily="49" charset="0"/>
            </a:endParaRPr>
          </a:p>
        </p:txBody>
      </p:sp>
      <p:sp>
        <p:nvSpPr>
          <p:cNvPr id="7" name="Rectangle 6"/>
          <p:cNvSpPr/>
          <p:nvPr/>
        </p:nvSpPr>
        <p:spPr>
          <a:xfrm>
            <a:off x="2357120" y="5941356"/>
            <a:ext cx="7477760" cy="923330"/>
          </a:xfrm>
          <a:prstGeom prst="rect">
            <a:avLst/>
          </a:prstGeom>
        </p:spPr>
        <p:txBody>
          <a:bodyPr wrap="square">
            <a:spAutoFit/>
          </a:bodyPr>
          <a:lstStyle/>
          <a:p>
            <a:r>
              <a:rPr lang="en-US" dirty="0">
                <a:hlinkClick r:id="rId3"/>
              </a:rPr>
              <a:t>https://</a:t>
            </a:r>
            <a:r>
              <a:rPr lang="en-US" dirty="0" smtClean="0">
                <a:hlinkClick r:id="rId3"/>
              </a:rPr>
              <a:t>en.wikibooks.org/wiki/Optimizing_C%2B%2B/Writing_efficient_code/Performance_improving_features#static_member_functions</a:t>
            </a:r>
            <a:endParaRPr lang="en-US" dirty="0" smtClean="0"/>
          </a:p>
          <a:p>
            <a:endParaRPr lang="en-US" dirty="0"/>
          </a:p>
        </p:txBody>
      </p:sp>
    </p:spTree>
    <p:extLst>
      <p:ext uri="{BB962C8B-B14F-4D97-AF65-F5344CB8AC3E}">
        <p14:creationId xmlns:p14="http://schemas.microsoft.com/office/powerpoint/2010/main" val="213507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a:bodyPr>
          <a:lstStyle/>
          <a:p>
            <a:pPr marL="914400" indent="-914400">
              <a:buFont typeface="+mj-lt"/>
              <a:buAutoNum type="arabicPeriod" startAt="25"/>
            </a:pPr>
            <a:r>
              <a:rPr lang="en-US" altLang="en-US" sz="4800" i="1" dirty="0">
                <a:latin typeface="Georgia" panose="02040502050405020303" pitchFamily="18" charset="0"/>
              </a:rPr>
              <a:t>STL container usage</a:t>
            </a:r>
            <a:endParaRPr lang="en-US" altLang="en-US" sz="4800" i="1" dirty="0" smtClean="0">
              <a:latin typeface="Georgia" panose="02040502050405020303" pitchFamily="18" charset="0"/>
            </a:endParaRPr>
          </a:p>
        </p:txBody>
      </p:sp>
      <p:sp>
        <p:nvSpPr>
          <p:cNvPr id="3" name="Subtitle 2"/>
          <p:cNvSpPr>
            <a:spLocks noGrp="1"/>
          </p:cNvSpPr>
          <p:nvPr>
            <p:ph type="subTitle" idx="1"/>
          </p:nvPr>
        </p:nvSpPr>
        <p:spPr>
          <a:xfrm>
            <a:off x="1524000" y="1705326"/>
            <a:ext cx="9144000" cy="4406899"/>
          </a:xfrm>
        </p:spPr>
        <p:txBody>
          <a:bodyPr>
            <a:noAutofit/>
          </a:bodyPr>
          <a:lstStyle/>
          <a:p>
            <a:pPr marL="457200" indent="-457200" algn="l">
              <a:buClr>
                <a:srgbClr val="0070C0"/>
              </a:buClr>
              <a:buFont typeface="Wingdings" panose="05000000000000000000" pitchFamily="2" charset="2"/>
              <a:buChar char="§"/>
            </a:pPr>
            <a:r>
              <a:rPr lang="en-US" sz="3000" dirty="0">
                <a:latin typeface="Georgia" panose="02040502050405020303" pitchFamily="18" charset="0"/>
              </a:rPr>
              <a:t>When using an STL container, if several equivalent expressions have the same performance, choose the more general expression</a:t>
            </a:r>
            <a:endParaRPr lang="en-US" sz="3000" b="1" dirty="0" smtClean="0">
              <a:solidFill>
                <a:srgbClr val="0070C0"/>
              </a:solidFill>
              <a:latin typeface="Courier New" panose="02070309020205020404" pitchFamily="49" charset="0"/>
              <a:cs typeface="Courier New" panose="02070309020205020404" pitchFamily="49" charset="0"/>
            </a:endParaRPr>
          </a:p>
        </p:txBody>
      </p:sp>
      <p:sp>
        <p:nvSpPr>
          <p:cNvPr id="5" name="Subtitle 2"/>
          <p:cNvSpPr txBox="1">
            <a:spLocks/>
          </p:cNvSpPr>
          <p:nvPr/>
        </p:nvSpPr>
        <p:spPr>
          <a:xfrm>
            <a:off x="1524000" y="3276913"/>
            <a:ext cx="3596640" cy="639872"/>
          </a:xfrm>
          <a:prstGeom prst="rect">
            <a:avLst/>
          </a:prstGeom>
          <a:solidFill>
            <a:schemeClr val="accent4">
              <a:lumMod val="20000"/>
              <a:lumOff val="80000"/>
            </a:schemeClr>
          </a:solidFill>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 algn="l">
              <a:lnSpc>
                <a:spcPct val="100000"/>
              </a:lnSpc>
              <a:spcBef>
                <a:spcPts val="0"/>
              </a:spcBef>
              <a:buClr>
                <a:srgbClr val="0070C0"/>
              </a:buClr>
            </a:pPr>
            <a:r>
              <a:rPr lang="en-US" sz="2800" b="1" dirty="0">
                <a:latin typeface="Courier New" panose="02070309020205020404" pitchFamily="49" charset="0"/>
                <a:cs typeface="Courier New" panose="02070309020205020404" pitchFamily="49" charset="0"/>
              </a:rPr>
              <a:t>a.size() == 0</a:t>
            </a:r>
            <a:endParaRPr lang="en-US" sz="2800" b="1" dirty="0">
              <a:latin typeface="Courier New" panose="02070309020205020404" pitchFamily="49" charset="0"/>
              <a:cs typeface="Courier New" panose="02070309020205020404" pitchFamily="49" charset="0"/>
            </a:endParaRPr>
          </a:p>
        </p:txBody>
      </p:sp>
      <p:sp>
        <p:nvSpPr>
          <p:cNvPr id="6" name="Subtitle 2"/>
          <p:cNvSpPr txBox="1">
            <a:spLocks/>
          </p:cNvSpPr>
          <p:nvPr/>
        </p:nvSpPr>
        <p:spPr>
          <a:xfrm>
            <a:off x="7071360" y="3276913"/>
            <a:ext cx="3667760" cy="639872"/>
          </a:xfrm>
          <a:prstGeom prst="rect">
            <a:avLst/>
          </a:prstGeom>
          <a:solidFill>
            <a:schemeClr val="accent6">
              <a:lumMod val="20000"/>
              <a:lumOff val="80000"/>
            </a:schemeClr>
          </a:solidFill>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 algn="l">
              <a:lnSpc>
                <a:spcPct val="100000"/>
              </a:lnSpc>
              <a:spcBef>
                <a:spcPts val="0"/>
              </a:spcBef>
              <a:buClr>
                <a:srgbClr val="0070C0"/>
              </a:buClr>
            </a:pPr>
            <a:r>
              <a:rPr lang="en-US" sz="2800" b="1" dirty="0">
                <a:latin typeface="Courier New" panose="02070309020205020404" pitchFamily="49" charset="0"/>
                <a:cs typeface="Courier New" panose="02070309020205020404" pitchFamily="49" charset="0"/>
              </a:rPr>
              <a:t>a.empty()</a:t>
            </a:r>
            <a:endParaRPr lang="en-US" sz="2800" b="1" dirty="0">
              <a:latin typeface="Courier New" panose="02070309020205020404" pitchFamily="49" charset="0"/>
              <a:cs typeface="Courier New" panose="02070309020205020404" pitchFamily="49" charset="0"/>
            </a:endParaRPr>
          </a:p>
        </p:txBody>
      </p:sp>
      <p:sp>
        <p:nvSpPr>
          <p:cNvPr id="8" name="Striped Right Arrow 7"/>
          <p:cNvSpPr/>
          <p:nvPr/>
        </p:nvSpPr>
        <p:spPr>
          <a:xfrm>
            <a:off x="5821680" y="3078689"/>
            <a:ext cx="548640" cy="1036320"/>
          </a:xfrm>
          <a:prstGeom prst="striped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1524000" y="4176409"/>
            <a:ext cx="9215120" cy="1036320"/>
            <a:chOff x="1524000" y="4176409"/>
            <a:chExt cx="9215120" cy="1036320"/>
          </a:xfrm>
        </p:grpSpPr>
        <p:sp>
          <p:nvSpPr>
            <p:cNvPr id="9" name="Subtitle 2"/>
            <p:cNvSpPr txBox="1">
              <a:spLocks/>
            </p:cNvSpPr>
            <p:nvPr/>
          </p:nvSpPr>
          <p:spPr>
            <a:xfrm>
              <a:off x="1524000" y="4374633"/>
              <a:ext cx="3596640" cy="639872"/>
            </a:xfrm>
            <a:prstGeom prst="rect">
              <a:avLst/>
            </a:prstGeom>
            <a:solidFill>
              <a:schemeClr val="accent4">
                <a:lumMod val="20000"/>
                <a:lumOff val="80000"/>
              </a:schemeClr>
            </a:solidFill>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 algn="l">
                <a:lnSpc>
                  <a:spcPct val="100000"/>
                </a:lnSpc>
                <a:spcBef>
                  <a:spcPts val="0"/>
                </a:spcBef>
                <a:buClr>
                  <a:srgbClr val="0070C0"/>
                </a:buClr>
              </a:pPr>
              <a:r>
                <a:rPr lang="en-US" sz="2800" b="1" dirty="0">
                  <a:latin typeface="Courier New" panose="02070309020205020404" pitchFamily="49" charset="0"/>
                  <a:cs typeface="Courier New" panose="02070309020205020404" pitchFamily="49" charset="0"/>
                </a:rPr>
                <a:t>iter &lt; </a:t>
              </a:r>
              <a:r>
                <a:rPr lang="en-US" sz="2800" b="1" dirty="0" err="1">
                  <a:latin typeface="Courier New" panose="02070309020205020404" pitchFamily="49" charset="0"/>
                  <a:cs typeface="Courier New" panose="02070309020205020404" pitchFamily="49" charset="0"/>
                </a:rPr>
                <a:t>a.end</a:t>
              </a:r>
              <a:r>
                <a:rPr lang="en-US" sz="2800" b="1" dirty="0">
                  <a:latin typeface="Courier New" panose="02070309020205020404" pitchFamily="49" charset="0"/>
                  <a:cs typeface="Courier New" panose="02070309020205020404" pitchFamily="49" charset="0"/>
                </a:rPr>
                <a:t>()</a:t>
              </a:r>
              <a:endParaRPr lang="en-US" sz="2800" b="1" dirty="0">
                <a:latin typeface="Courier New" panose="02070309020205020404" pitchFamily="49" charset="0"/>
                <a:cs typeface="Courier New" panose="02070309020205020404" pitchFamily="49" charset="0"/>
              </a:endParaRPr>
            </a:p>
          </p:txBody>
        </p:sp>
        <p:sp>
          <p:nvSpPr>
            <p:cNvPr id="10" name="Subtitle 2"/>
            <p:cNvSpPr txBox="1">
              <a:spLocks/>
            </p:cNvSpPr>
            <p:nvPr/>
          </p:nvSpPr>
          <p:spPr>
            <a:xfrm>
              <a:off x="7071360" y="4374633"/>
              <a:ext cx="3667760" cy="639872"/>
            </a:xfrm>
            <a:prstGeom prst="rect">
              <a:avLst/>
            </a:prstGeom>
            <a:solidFill>
              <a:schemeClr val="accent6">
                <a:lumMod val="20000"/>
                <a:lumOff val="80000"/>
              </a:schemeClr>
            </a:solidFill>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 algn="l">
                <a:lnSpc>
                  <a:spcPct val="100000"/>
                </a:lnSpc>
                <a:spcBef>
                  <a:spcPts val="0"/>
                </a:spcBef>
                <a:buClr>
                  <a:srgbClr val="0070C0"/>
                </a:buClr>
              </a:pPr>
              <a:r>
                <a:rPr lang="en-US" sz="2800" b="1" dirty="0">
                  <a:latin typeface="Courier New" panose="02070309020205020404" pitchFamily="49" charset="0"/>
                  <a:cs typeface="Courier New" panose="02070309020205020404" pitchFamily="49" charset="0"/>
                </a:rPr>
                <a:t>iter != </a:t>
              </a:r>
              <a:r>
                <a:rPr lang="en-US" sz="2800" b="1" dirty="0" err="1">
                  <a:latin typeface="Courier New" panose="02070309020205020404" pitchFamily="49" charset="0"/>
                  <a:cs typeface="Courier New" panose="02070309020205020404" pitchFamily="49" charset="0"/>
                </a:rPr>
                <a:t>a.end</a:t>
              </a:r>
              <a:r>
                <a:rPr lang="en-US" sz="2800" b="1" dirty="0">
                  <a:latin typeface="Courier New" panose="02070309020205020404" pitchFamily="49" charset="0"/>
                  <a:cs typeface="Courier New" panose="02070309020205020404" pitchFamily="49" charset="0"/>
                </a:rPr>
                <a:t>()</a:t>
              </a:r>
              <a:endParaRPr lang="en-US" sz="2800" b="1" dirty="0">
                <a:latin typeface="Courier New" panose="02070309020205020404" pitchFamily="49" charset="0"/>
                <a:cs typeface="Courier New" panose="02070309020205020404" pitchFamily="49" charset="0"/>
              </a:endParaRPr>
            </a:p>
          </p:txBody>
        </p:sp>
        <p:sp>
          <p:nvSpPr>
            <p:cNvPr id="11" name="Striped Right Arrow 10"/>
            <p:cNvSpPr/>
            <p:nvPr/>
          </p:nvSpPr>
          <p:spPr>
            <a:xfrm>
              <a:off x="5821680" y="4176409"/>
              <a:ext cx="548640" cy="1036320"/>
            </a:xfrm>
            <a:prstGeom prst="striped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1524000" y="5137305"/>
            <a:ext cx="10322560" cy="1036320"/>
            <a:chOff x="1524000" y="4176409"/>
            <a:chExt cx="10322560" cy="1036320"/>
          </a:xfrm>
        </p:grpSpPr>
        <p:sp>
          <p:nvSpPr>
            <p:cNvPr id="13" name="Subtitle 2"/>
            <p:cNvSpPr txBox="1">
              <a:spLocks/>
            </p:cNvSpPr>
            <p:nvPr/>
          </p:nvSpPr>
          <p:spPr>
            <a:xfrm>
              <a:off x="1524000" y="4374633"/>
              <a:ext cx="3596640" cy="639872"/>
            </a:xfrm>
            <a:prstGeom prst="rect">
              <a:avLst/>
            </a:prstGeom>
            <a:solidFill>
              <a:schemeClr val="accent4">
                <a:lumMod val="20000"/>
                <a:lumOff val="80000"/>
              </a:schemeClr>
            </a:solidFill>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 algn="l">
                <a:lnSpc>
                  <a:spcPct val="100000"/>
                </a:lnSpc>
                <a:spcBef>
                  <a:spcPts val="0"/>
                </a:spcBef>
                <a:buClr>
                  <a:srgbClr val="0070C0"/>
                </a:buClr>
              </a:pPr>
              <a:r>
                <a:rPr lang="en-US" sz="2800" b="1" dirty="0">
                  <a:latin typeface="Courier New" panose="02070309020205020404" pitchFamily="49" charset="0"/>
                  <a:cs typeface="Courier New" panose="02070309020205020404" pitchFamily="49" charset="0"/>
                </a:rPr>
                <a:t>iter2 - iter1</a:t>
              </a:r>
              <a:endParaRPr lang="en-US" sz="2800" b="1" dirty="0">
                <a:latin typeface="Courier New" panose="02070309020205020404" pitchFamily="49" charset="0"/>
                <a:cs typeface="Courier New" panose="02070309020205020404" pitchFamily="49" charset="0"/>
              </a:endParaRPr>
            </a:p>
          </p:txBody>
        </p:sp>
        <p:sp>
          <p:nvSpPr>
            <p:cNvPr id="14" name="Subtitle 2"/>
            <p:cNvSpPr txBox="1">
              <a:spLocks/>
            </p:cNvSpPr>
            <p:nvPr/>
          </p:nvSpPr>
          <p:spPr>
            <a:xfrm>
              <a:off x="7071360" y="4374633"/>
              <a:ext cx="4775200" cy="639872"/>
            </a:xfrm>
            <a:prstGeom prst="rect">
              <a:avLst/>
            </a:prstGeom>
            <a:solidFill>
              <a:schemeClr val="accent6">
                <a:lumMod val="20000"/>
                <a:lumOff val="80000"/>
              </a:schemeClr>
            </a:solidFill>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 algn="l">
                <a:lnSpc>
                  <a:spcPct val="100000"/>
                </a:lnSpc>
                <a:spcBef>
                  <a:spcPts val="0"/>
                </a:spcBef>
                <a:buClr>
                  <a:srgbClr val="0070C0"/>
                </a:buClr>
              </a:pPr>
              <a:r>
                <a:rPr lang="en-US" sz="2800" b="1" dirty="0" smtClean="0">
                  <a:latin typeface="Courier New" panose="02070309020205020404" pitchFamily="49" charset="0"/>
                  <a:cs typeface="Courier New" panose="02070309020205020404" pitchFamily="49" charset="0"/>
                </a:rPr>
                <a:t>distance(iter1,iter2</a:t>
              </a:r>
              <a:r>
                <a:rPr lang="en-US" sz="2800" b="1" dirty="0">
                  <a:latin typeface="Courier New" panose="02070309020205020404" pitchFamily="49" charset="0"/>
                  <a:cs typeface="Courier New" panose="02070309020205020404" pitchFamily="49" charset="0"/>
                </a:rPr>
                <a:t>)</a:t>
              </a:r>
              <a:endParaRPr lang="en-US" sz="2800" b="1" dirty="0">
                <a:latin typeface="Courier New" panose="02070309020205020404" pitchFamily="49" charset="0"/>
                <a:cs typeface="Courier New" panose="02070309020205020404" pitchFamily="49" charset="0"/>
              </a:endParaRPr>
            </a:p>
          </p:txBody>
        </p:sp>
        <p:sp>
          <p:nvSpPr>
            <p:cNvPr id="15" name="Striped Right Arrow 14"/>
            <p:cNvSpPr/>
            <p:nvPr/>
          </p:nvSpPr>
          <p:spPr>
            <a:xfrm>
              <a:off x="5821680" y="4176409"/>
              <a:ext cx="548640" cy="1036320"/>
            </a:xfrm>
            <a:prstGeom prst="striped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7627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a:bodyPr>
          <a:lstStyle/>
          <a:p>
            <a:pPr marL="914400" indent="-914400">
              <a:buFont typeface="+mj-lt"/>
              <a:buAutoNum type="arabicPeriod" startAt="25"/>
            </a:pPr>
            <a:r>
              <a:rPr lang="en-US" altLang="en-US" sz="4800" i="1" dirty="0">
                <a:latin typeface="Georgia" panose="02040502050405020303" pitchFamily="18" charset="0"/>
              </a:rPr>
              <a:t>STL container usage</a:t>
            </a:r>
            <a:endParaRPr lang="en-US" altLang="en-US" sz="4800" i="1" dirty="0" smtClean="0">
              <a:latin typeface="Georgia" panose="02040502050405020303" pitchFamily="18" charset="0"/>
            </a:endParaRPr>
          </a:p>
        </p:txBody>
      </p:sp>
      <p:sp>
        <p:nvSpPr>
          <p:cNvPr id="3" name="Subtitle 2"/>
          <p:cNvSpPr>
            <a:spLocks noGrp="1"/>
          </p:cNvSpPr>
          <p:nvPr>
            <p:ph type="subTitle" idx="1"/>
          </p:nvPr>
        </p:nvSpPr>
        <p:spPr>
          <a:xfrm>
            <a:off x="1524000" y="1705326"/>
            <a:ext cx="9144000" cy="4406899"/>
          </a:xfrm>
        </p:spPr>
        <p:txBody>
          <a:bodyPr>
            <a:noAutofit/>
          </a:bodyPr>
          <a:lstStyle/>
          <a:p>
            <a:pPr algn="l">
              <a:buClr>
                <a:srgbClr val="0070C0"/>
              </a:buClr>
            </a:pPr>
            <a:r>
              <a:rPr lang="en-US" sz="3000" dirty="0">
                <a:solidFill>
                  <a:srgbClr val="0070C0"/>
                </a:solidFill>
                <a:latin typeface="Georgia" panose="02040502050405020303" pitchFamily="18" charset="0"/>
              </a:rPr>
              <a:t>Choice of the default </a:t>
            </a:r>
            <a:r>
              <a:rPr lang="en-US" sz="3000" dirty="0" smtClean="0">
                <a:solidFill>
                  <a:srgbClr val="0070C0"/>
                </a:solidFill>
                <a:latin typeface="Georgia" panose="02040502050405020303" pitchFamily="18" charset="0"/>
              </a:rPr>
              <a:t>container</a:t>
            </a:r>
            <a:endParaRPr lang="en-US" sz="3000" dirty="0" smtClean="0">
              <a:latin typeface="Georgia" panose="02040502050405020303" pitchFamily="18" charset="0"/>
            </a:endParaRPr>
          </a:p>
          <a:p>
            <a:pPr marL="457200" indent="-457200" algn="l">
              <a:buClr>
                <a:srgbClr val="0070C0"/>
              </a:buClr>
              <a:buFont typeface="Wingdings" panose="05000000000000000000" pitchFamily="2" charset="2"/>
              <a:buChar char="§"/>
            </a:pPr>
            <a:r>
              <a:rPr lang="en-US" sz="3000" dirty="0">
                <a:latin typeface="Georgia" panose="02040502050405020303" pitchFamily="18" charset="0"/>
              </a:rPr>
              <a:t>When choosing a variable-length container, if in doubt, choose a </a:t>
            </a:r>
            <a:r>
              <a:rPr lang="en-US" sz="3000" b="1" dirty="0">
                <a:solidFill>
                  <a:srgbClr val="0070C0"/>
                </a:solidFill>
                <a:latin typeface="Courier New" panose="02070309020205020404" pitchFamily="49" charset="0"/>
                <a:cs typeface="Courier New" panose="02070309020205020404" pitchFamily="49" charset="0"/>
              </a:rPr>
              <a:t>vector</a:t>
            </a:r>
            <a:endParaRPr lang="en-US" sz="3000" b="1" dirty="0" smtClean="0">
              <a:solidFill>
                <a:srgbClr val="0070C0"/>
              </a:solidFill>
              <a:latin typeface="Courier New" panose="02070309020205020404" pitchFamily="49" charset="0"/>
              <a:cs typeface="Courier New" panose="02070309020205020404" pitchFamily="49" charset="0"/>
            </a:endParaRPr>
          </a:p>
          <a:p>
            <a:pPr algn="l">
              <a:buClr>
                <a:srgbClr val="0070C0"/>
              </a:buClr>
            </a:pPr>
            <a:r>
              <a:rPr lang="en-US" sz="3000" dirty="0" smtClean="0">
                <a:solidFill>
                  <a:srgbClr val="0070C0"/>
                </a:solidFill>
                <a:latin typeface="Georgia" panose="02040502050405020303" pitchFamily="18" charset="0"/>
                <a:cs typeface="Courier New" panose="02070309020205020404" pitchFamily="49" charset="0"/>
              </a:rPr>
              <a:t>Use of container member functions</a:t>
            </a:r>
          </a:p>
          <a:p>
            <a:pPr marL="457200" indent="-457200" algn="l">
              <a:buClr>
                <a:srgbClr val="0070C0"/>
              </a:buClr>
              <a:buFont typeface="Wingdings" panose="05000000000000000000" pitchFamily="2" charset="2"/>
              <a:buChar char="§"/>
            </a:pPr>
            <a:r>
              <a:rPr lang="en-US" sz="3000" dirty="0">
                <a:latin typeface="Georgia" panose="02040502050405020303" pitchFamily="18" charset="0"/>
                <a:cs typeface="Courier New" panose="02070309020205020404" pitchFamily="49" charset="0"/>
              </a:rPr>
              <a:t>To search for an element in a container, use a container member function instead of an STL algorithm</a:t>
            </a:r>
            <a:endParaRPr lang="en-US" sz="3000" dirty="0" smtClean="0">
              <a:latin typeface="Georgia" panose="02040502050405020303" pitchFamily="18" charset="0"/>
              <a:cs typeface="Courier New" panose="02070309020205020404" pitchFamily="49" charset="0"/>
            </a:endParaRPr>
          </a:p>
        </p:txBody>
      </p:sp>
    </p:spTree>
    <p:extLst>
      <p:ext uri="{BB962C8B-B14F-4D97-AF65-F5344CB8AC3E}">
        <p14:creationId xmlns:p14="http://schemas.microsoft.com/office/powerpoint/2010/main" val="229441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26"/>
            </a:pPr>
            <a:r>
              <a:rPr lang="en-US" altLang="en-US" sz="4800" i="1" dirty="0" smtClean="0">
                <a:latin typeface="Georgia" panose="02040502050405020303" pitchFamily="18" charset="0"/>
              </a:rPr>
              <a:t>Try to early loop termination and early function returns</a:t>
            </a:r>
          </a:p>
        </p:txBody>
      </p:sp>
      <p:sp>
        <p:nvSpPr>
          <p:cNvPr id="5" name="Title 1"/>
          <p:cNvSpPr txBox="1">
            <a:spLocks/>
          </p:cNvSpPr>
          <p:nvPr/>
        </p:nvSpPr>
        <p:spPr>
          <a:xfrm>
            <a:off x="1524000" y="1939811"/>
            <a:ext cx="9144000" cy="1275444"/>
          </a:xfrm>
          <a:prstGeom prst="rect">
            <a:avLst/>
          </a:prstGeom>
          <a:solidFill>
            <a:schemeClr val="accent1">
              <a:lumMod val="20000"/>
              <a:lumOff val="80000"/>
            </a:schemeClr>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914400" indent="-914400">
              <a:buFont typeface="+mj-lt"/>
              <a:buAutoNum type="arabicPeriod" startAt="27"/>
            </a:pPr>
            <a:r>
              <a:rPr lang="en-US" altLang="en-US" sz="4800" i="1" dirty="0" smtClean="0">
                <a:latin typeface="Georgia" panose="02040502050405020303" pitchFamily="18" charset="0"/>
              </a:rPr>
              <a:t>Simplify your equations on paper!</a:t>
            </a:r>
            <a:endParaRPr lang="en-US" altLang="en-US" sz="4800" i="1" dirty="0">
              <a:latin typeface="Georgia" panose="02040502050405020303" pitchFamily="18" charset="0"/>
            </a:endParaRPr>
          </a:p>
        </p:txBody>
      </p:sp>
    </p:spTree>
    <p:extLst>
      <p:ext uri="{BB962C8B-B14F-4D97-AF65-F5344CB8AC3E}">
        <p14:creationId xmlns:p14="http://schemas.microsoft.com/office/powerpoint/2010/main" val="20571641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28"/>
            </a:pPr>
            <a:r>
              <a:rPr lang="en-US" altLang="en-US" sz="4800" i="1" dirty="0" smtClean="0">
                <a:latin typeface="Georgia" panose="02040502050405020303" pitchFamily="18" charset="0"/>
              </a:rPr>
              <a:t>Rephrase  your math to eliminate expensive operations</a:t>
            </a:r>
          </a:p>
        </p:txBody>
      </p:sp>
      <p:sp>
        <p:nvSpPr>
          <p:cNvPr id="3" name="Subtitle 2"/>
          <p:cNvSpPr>
            <a:spLocks noGrp="1"/>
          </p:cNvSpPr>
          <p:nvPr>
            <p:ph type="subTitle" idx="1"/>
          </p:nvPr>
        </p:nvSpPr>
        <p:spPr>
          <a:xfrm>
            <a:off x="1524000" y="1705326"/>
            <a:ext cx="9144000" cy="4406899"/>
          </a:xfrm>
        </p:spPr>
        <p:txBody>
          <a:bodyPr>
            <a:noAutofit/>
          </a:bodyPr>
          <a:lstStyle/>
          <a:p>
            <a:pPr marL="457200" indent="-457200" algn="l">
              <a:buClr>
                <a:srgbClr val="0070C0"/>
              </a:buClr>
              <a:buFont typeface="Wingdings" panose="05000000000000000000" pitchFamily="2" charset="2"/>
              <a:buChar char="§"/>
            </a:pPr>
            <a:r>
              <a:rPr lang="en-US" sz="3000" b="1" dirty="0" err="1" smtClean="0">
                <a:solidFill>
                  <a:srgbClr val="0070C0"/>
                </a:solidFill>
                <a:latin typeface="Courier New" panose="02070309020205020404" pitchFamily="49" charset="0"/>
                <a:cs typeface="Courier New" panose="02070309020205020404" pitchFamily="49" charset="0"/>
              </a:rPr>
              <a:t>sqrt</a:t>
            </a:r>
            <a:r>
              <a:rPr lang="en-US" sz="3000" b="1" dirty="0" smtClean="0">
                <a:solidFill>
                  <a:srgbClr val="0070C0"/>
                </a:solidFill>
                <a:latin typeface="Courier New" panose="02070309020205020404" pitchFamily="49" charset="0"/>
                <a:cs typeface="Courier New" panose="02070309020205020404" pitchFamily="49" charset="0"/>
              </a:rPr>
              <a:t>() </a:t>
            </a:r>
            <a:r>
              <a:rPr lang="en-US" sz="3000" dirty="0" smtClean="0">
                <a:latin typeface="Georgia" panose="02040502050405020303" pitchFamily="18" charset="0"/>
              </a:rPr>
              <a:t>can often be avoided, especially in comparisons where comparing the value squared gives the </a:t>
            </a:r>
            <a:r>
              <a:rPr lang="en-US" sz="3000" dirty="0" smtClean="0">
                <a:latin typeface="Georgia" panose="02040502050405020303" pitchFamily="18" charset="0"/>
              </a:rPr>
              <a:t>same result</a:t>
            </a:r>
            <a:r>
              <a:rPr lang="en-US" sz="3000" dirty="0" smtClean="0">
                <a:latin typeface="Georgia" panose="02040502050405020303" pitchFamily="18" charset="0"/>
              </a:rPr>
              <a:t>.</a:t>
            </a:r>
          </a:p>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If </a:t>
            </a:r>
            <a:r>
              <a:rPr lang="en-US" sz="3000" dirty="0" smtClean="0">
                <a:latin typeface="Georgia" panose="02040502050405020303" pitchFamily="18" charset="0"/>
              </a:rPr>
              <a:t>you repeatedly divide by </a:t>
            </a:r>
            <a:r>
              <a:rPr lang="en-US" sz="3000" b="1" dirty="0" smtClean="0">
                <a:solidFill>
                  <a:srgbClr val="0070C0"/>
                </a:solidFill>
                <a:latin typeface="Courier New" panose="02070309020205020404" pitchFamily="49" charset="0"/>
                <a:cs typeface="Courier New" panose="02070309020205020404" pitchFamily="49" charset="0"/>
              </a:rPr>
              <a:t>x</a:t>
            </a:r>
            <a:r>
              <a:rPr lang="en-US" sz="3000" dirty="0" smtClean="0">
                <a:latin typeface="Georgia" panose="02040502050405020303" pitchFamily="18" charset="0"/>
              </a:rPr>
              <a:t>, consider computing </a:t>
            </a:r>
            <a:r>
              <a:rPr lang="en-US" sz="3000" b="1" dirty="0" smtClean="0">
                <a:solidFill>
                  <a:srgbClr val="0070C0"/>
                </a:solidFill>
                <a:latin typeface="Courier New" panose="02070309020205020404" pitchFamily="49" charset="0"/>
                <a:cs typeface="Courier New" panose="02070309020205020404" pitchFamily="49" charset="0"/>
              </a:rPr>
              <a:t>1/x</a:t>
            </a:r>
            <a:r>
              <a:rPr lang="en-US" sz="3000" b="1" dirty="0">
                <a:solidFill>
                  <a:srgbClr val="0070C0"/>
                </a:solidFill>
                <a:latin typeface="Courier New" panose="02070309020205020404" pitchFamily="49" charset="0"/>
                <a:cs typeface="Courier New" panose="02070309020205020404" pitchFamily="49" charset="0"/>
              </a:rPr>
              <a:t> </a:t>
            </a:r>
            <a:r>
              <a:rPr lang="en-US" sz="3000" dirty="0" smtClean="0">
                <a:latin typeface="Georgia" panose="02040502050405020303" pitchFamily="18" charset="0"/>
              </a:rPr>
              <a:t>and </a:t>
            </a:r>
            <a:r>
              <a:rPr lang="en-US" sz="3000" dirty="0" smtClean="0">
                <a:latin typeface="Georgia" panose="02040502050405020303" pitchFamily="18" charset="0"/>
              </a:rPr>
              <a:t>multiplying by the </a:t>
            </a:r>
            <a:r>
              <a:rPr lang="en-US" sz="3000" dirty="0" smtClean="0">
                <a:latin typeface="Georgia" panose="02040502050405020303" pitchFamily="18" charset="0"/>
              </a:rPr>
              <a:t>result </a:t>
            </a:r>
          </a:p>
          <a:p>
            <a:pPr marL="914400" lvl="1" indent="-457200" algn="l">
              <a:buClr>
                <a:srgbClr val="0070C0"/>
              </a:buClr>
              <a:buFont typeface="Wingdings" panose="05000000000000000000" pitchFamily="2" charset="2"/>
              <a:buChar char="§"/>
            </a:pPr>
            <a:r>
              <a:rPr lang="en-US" sz="2600" dirty="0" smtClean="0">
                <a:latin typeface="Georgia" panose="02040502050405020303" pitchFamily="18" charset="0"/>
              </a:rPr>
              <a:t>Can be </a:t>
            </a:r>
            <a:r>
              <a:rPr lang="en-US" sz="2600" dirty="0" smtClean="0">
                <a:latin typeface="Georgia" panose="02040502050405020303" pitchFamily="18" charset="0"/>
              </a:rPr>
              <a:t>beneficial if you do more than 3 </a:t>
            </a:r>
            <a:r>
              <a:rPr lang="en-US" sz="2600" dirty="0" smtClean="0">
                <a:latin typeface="Georgia" panose="02040502050405020303" pitchFamily="18" charset="0"/>
              </a:rPr>
              <a:t>divides</a:t>
            </a:r>
            <a:endParaRPr lang="en-US" sz="2600" dirty="0" smtClean="0">
              <a:latin typeface="Georgia" panose="02040502050405020303" pitchFamily="18" charset="0"/>
            </a:endParaRPr>
          </a:p>
        </p:txBody>
      </p:sp>
    </p:spTree>
    <p:extLst>
      <p:ext uri="{BB962C8B-B14F-4D97-AF65-F5344CB8AC3E}">
        <p14:creationId xmlns:p14="http://schemas.microsoft.com/office/powerpoint/2010/main" val="283683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28"/>
            </a:pPr>
            <a:r>
              <a:rPr lang="en-US" altLang="en-US" sz="4800" i="1" dirty="0" smtClean="0">
                <a:latin typeface="Georgia" panose="02040502050405020303" pitchFamily="18" charset="0"/>
              </a:rPr>
              <a:t>Rephrase  your math to eliminate expensive operations</a:t>
            </a:r>
          </a:p>
        </p:txBody>
      </p:sp>
      <p:sp>
        <p:nvSpPr>
          <p:cNvPr id="3" name="Subtitle 2"/>
          <p:cNvSpPr>
            <a:spLocks noGrp="1"/>
          </p:cNvSpPr>
          <p:nvPr>
            <p:ph type="subTitle" idx="1"/>
          </p:nvPr>
        </p:nvSpPr>
        <p:spPr>
          <a:xfrm>
            <a:off x="1524000" y="1705326"/>
            <a:ext cx="9144000" cy="4406899"/>
          </a:xfrm>
        </p:spPr>
        <p:txBody>
          <a:bodyPr>
            <a:noAutofit/>
          </a:bodyPr>
          <a:lstStyle/>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If </a:t>
            </a:r>
            <a:r>
              <a:rPr lang="en-US" sz="3000" dirty="0" smtClean="0">
                <a:latin typeface="Georgia" panose="02040502050405020303" pitchFamily="18" charset="0"/>
              </a:rPr>
              <a:t>you perform a </a:t>
            </a:r>
            <a:r>
              <a:rPr lang="en-US" sz="3000" i="1" dirty="0" smtClean="0">
                <a:solidFill>
                  <a:srgbClr val="0070C0"/>
                </a:solidFill>
                <a:latin typeface="Georgia" panose="02040502050405020303" pitchFamily="18" charset="0"/>
              </a:rPr>
              <a:t>loop</a:t>
            </a:r>
            <a:r>
              <a:rPr lang="en-US" sz="3000" dirty="0" smtClean="0">
                <a:latin typeface="Georgia" panose="02040502050405020303" pitchFamily="18" charset="0"/>
              </a:rPr>
              <a:t>, make sure computations that do not change between iterations are pulled out of </a:t>
            </a:r>
            <a:r>
              <a:rPr lang="en-US" sz="3000" dirty="0" smtClean="0">
                <a:latin typeface="Georgia" panose="02040502050405020303" pitchFamily="18" charset="0"/>
              </a:rPr>
              <a:t>the loop</a:t>
            </a:r>
            <a:endParaRPr lang="en-US" sz="3000" dirty="0" smtClean="0">
              <a:latin typeface="Georgia" panose="02040502050405020303" pitchFamily="18" charset="0"/>
            </a:endParaRPr>
          </a:p>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Consider </a:t>
            </a:r>
            <a:r>
              <a:rPr lang="en-US" sz="3000" dirty="0" smtClean="0">
                <a:latin typeface="Georgia" panose="02040502050405020303" pitchFamily="18" charset="0"/>
              </a:rPr>
              <a:t>if you can compute values in a loop incrementally (instead of computing from scratch </a:t>
            </a:r>
            <a:r>
              <a:rPr lang="en-US" sz="3000" dirty="0" smtClean="0">
                <a:latin typeface="Georgia" panose="02040502050405020303" pitchFamily="18" charset="0"/>
              </a:rPr>
              <a:t>each iteration)</a:t>
            </a:r>
            <a:endParaRPr lang="en-US" sz="3000" dirty="0" smtClean="0">
              <a:latin typeface="Georgia" panose="02040502050405020303" pitchFamily="18" charset="0"/>
            </a:endParaRPr>
          </a:p>
        </p:txBody>
      </p:sp>
    </p:spTree>
    <p:extLst>
      <p:ext uri="{BB962C8B-B14F-4D97-AF65-F5344CB8AC3E}">
        <p14:creationId xmlns:p14="http://schemas.microsoft.com/office/powerpoint/2010/main" val="276787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a:bodyPr>
          <a:lstStyle/>
          <a:p>
            <a:pPr marL="914400" indent="-914400">
              <a:buFont typeface="+mj-lt"/>
              <a:buAutoNum type="arabicPeriod" startAt="29"/>
            </a:pPr>
            <a:r>
              <a:rPr lang="en-US" altLang="en-US" sz="4800" i="1" dirty="0">
                <a:latin typeface="Georgia" panose="02040502050405020303" pitchFamily="18" charset="0"/>
              </a:rPr>
              <a:t>GNU Compiler</a:t>
            </a:r>
            <a:endParaRPr lang="en-US" altLang="en-US" sz="4800" i="1" dirty="0" smtClean="0">
              <a:latin typeface="Georgia" panose="02040502050405020303" pitchFamily="18" charset="0"/>
            </a:endParaRPr>
          </a:p>
        </p:txBody>
      </p:sp>
      <p:sp>
        <p:nvSpPr>
          <p:cNvPr id="3" name="Subtitle 2"/>
          <p:cNvSpPr>
            <a:spLocks noGrp="1"/>
          </p:cNvSpPr>
          <p:nvPr>
            <p:ph type="subTitle" idx="1"/>
          </p:nvPr>
        </p:nvSpPr>
        <p:spPr>
          <a:xfrm>
            <a:off x="1524000" y="1705326"/>
            <a:ext cx="9144000" cy="4406899"/>
          </a:xfrm>
        </p:spPr>
        <p:txBody>
          <a:bodyPr>
            <a:noAutofit/>
          </a:bodyPr>
          <a:lstStyle/>
          <a:p>
            <a:pPr algn="l">
              <a:buClr>
                <a:srgbClr val="0070C0"/>
              </a:buClr>
            </a:pPr>
            <a:r>
              <a:rPr lang="en-US" sz="3000" dirty="0">
                <a:latin typeface="Georgia" panose="02040502050405020303" pitchFamily="18" charset="0"/>
              </a:rPr>
              <a:t>Options That Control </a:t>
            </a:r>
            <a:r>
              <a:rPr lang="en-US" sz="3000" dirty="0" smtClean="0">
                <a:latin typeface="Georgia" panose="02040502050405020303" pitchFamily="18" charset="0"/>
              </a:rPr>
              <a:t>Optimization</a:t>
            </a:r>
          </a:p>
          <a:p>
            <a:pPr algn="l">
              <a:buClr>
                <a:srgbClr val="0070C0"/>
              </a:buClr>
            </a:pPr>
            <a:r>
              <a:rPr lang="en-US" sz="3000" b="1" dirty="0">
                <a:solidFill>
                  <a:srgbClr val="0070C0"/>
                </a:solidFill>
                <a:latin typeface="Georgia" panose="02040502050405020303" pitchFamily="18" charset="0"/>
              </a:rPr>
              <a:t>-O</a:t>
            </a:r>
          </a:p>
          <a:p>
            <a:pPr algn="l">
              <a:buClr>
                <a:srgbClr val="0070C0"/>
              </a:buClr>
            </a:pPr>
            <a:r>
              <a:rPr lang="en-US" sz="3000" b="1" dirty="0">
                <a:solidFill>
                  <a:srgbClr val="0070C0"/>
                </a:solidFill>
                <a:latin typeface="Georgia" panose="02040502050405020303" pitchFamily="18" charset="0"/>
              </a:rPr>
              <a:t>-</a:t>
            </a:r>
            <a:r>
              <a:rPr lang="en-US" sz="3000" b="1" dirty="0" smtClean="0">
                <a:solidFill>
                  <a:srgbClr val="0070C0"/>
                </a:solidFill>
                <a:latin typeface="Georgia" panose="02040502050405020303" pitchFamily="18" charset="0"/>
              </a:rPr>
              <a:t>O1</a:t>
            </a:r>
          </a:p>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With </a:t>
            </a:r>
            <a:r>
              <a:rPr lang="en-US" sz="3000" b="1" dirty="0">
                <a:solidFill>
                  <a:srgbClr val="0070C0"/>
                </a:solidFill>
                <a:latin typeface="Georgia" panose="02040502050405020303" pitchFamily="18" charset="0"/>
              </a:rPr>
              <a:t>-O</a:t>
            </a:r>
            <a:r>
              <a:rPr lang="en-US" sz="3000" dirty="0">
                <a:latin typeface="Georgia" panose="02040502050405020303" pitchFamily="18" charset="0"/>
              </a:rPr>
              <a:t>, the compiler tries to reduce code size and execution time, without performing any optimizations that take a great deal of compilation </a:t>
            </a:r>
            <a:r>
              <a:rPr lang="en-US" sz="3000" dirty="0" smtClean="0">
                <a:latin typeface="Georgia" panose="02040502050405020303" pitchFamily="18" charset="0"/>
              </a:rPr>
              <a:t>time</a:t>
            </a:r>
          </a:p>
        </p:txBody>
      </p:sp>
    </p:spTree>
    <p:extLst>
      <p:ext uri="{BB962C8B-B14F-4D97-AF65-F5344CB8AC3E}">
        <p14:creationId xmlns:p14="http://schemas.microsoft.com/office/powerpoint/2010/main" val="29670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a:bodyPr>
          <a:lstStyle/>
          <a:p>
            <a:pPr marL="914400" indent="-914400">
              <a:buFont typeface="+mj-lt"/>
              <a:buAutoNum type="arabicPeriod" startAt="3"/>
            </a:pPr>
            <a:r>
              <a:rPr lang="en-US" altLang="en-US" sz="4800" i="1" dirty="0" smtClean="0">
                <a:latin typeface="Georgia" panose="02040502050405020303" pitchFamily="18" charset="0"/>
              </a:rPr>
              <a:t>Use Appropriate Algorithm</a:t>
            </a:r>
          </a:p>
        </p:txBody>
      </p:sp>
      <p:sp>
        <p:nvSpPr>
          <p:cNvPr id="3" name="Subtitle 2"/>
          <p:cNvSpPr>
            <a:spLocks noGrp="1"/>
          </p:cNvSpPr>
          <p:nvPr>
            <p:ph type="subTitle" idx="1"/>
          </p:nvPr>
        </p:nvSpPr>
        <p:spPr>
          <a:xfrm>
            <a:off x="1524000" y="1714034"/>
            <a:ext cx="9144000" cy="4406899"/>
          </a:xfrm>
        </p:spPr>
        <p:txBody>
          <a:bodyPr>
            <a:noAutofit/>
          </a:bodyPr>
          <a:lstStyle/>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A linear search may be more appropriate than a binary search. Insertion sort may be faster than quicksort. </a:t>
            </a:r>
          </a:p>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Example: swapping algorithms</a:t>
            </a:r>
          </a:p>
          <a:p>
            <a:pPr algn="l">
              <a:buClr>
                <a:srgbClr val="0070C0"/>
              </a:buClr>
            </a:pPr>
            <a:r>
              <a:rPr lang="en-US" sz="2800" b="1" dirty="0" smtClean="0">
                <a:solidFill>
                  <a:srgbClr val="0070C0"/>
                </a:solidFill>
                <a:latin typeface="Courier New" panose="02070309020205020404" pitchFamily="49" charset="0"/>
                <a:cs typeface="Courier New" panose="02070309020205020404" pitchFamily="49" charset="0"/>
              </a:rPr>
              <a:t>template </a:t>
            </a:r>
            <a:r>
              <a:rPr lang="en-US" sz="2800" b="1" dirty="0" smtClean="0">
                <a:latin typeface="Courier New" panose="02070309020205020404" pitchFamily="49" charset="0"/>
                <a:cs typeface="Courier New" panose="02070309020205020404" pitchFamily="49" charset="0"/>
              </a:rPr>
              <a:t>&lt;class T&gt; </a:t>
            </a:r>
            <a:r>
              <a:rPr lang="en-US" sz="2800" b="1" dirty="0" smtClean="0">
                <a:solidFill>
                  <a:srgbClr val="0070C0"/>
                </a:solidFill>
                <a:latin typeface="Courier New" panose="02070309020205020404" pitchFamily="49" charset="0"/>
                <a:cs typeface="Courier New" panose="02070309020205020404" pitchFamily="49" charset="0"/>
              </a:rPr>
              <a:t>void </a:t>
            </a:r>
            <a:r>
              <a:rPr lang="en-US" sz="2800" b="1" dirty="0" err="1" smtClean="0">
                <a:latin typeface="Courier New" panose="02070309020205020404" pitchFamily="49" charset="0"/>
                <a:cs typeface="Courier New" panose="02070309020205020404" pitchFamily="49" charset="0"/>
              </a:rPr>
              <a:t>MySwap</a:t>
            </a:r>
            <a:r>
              <a:rPr lang="en-US" sz="2800" b="1" dirty="0" smtClean="0">
                <a:latin typeface="Courier New" panose="02070309020205020404" pitchFamily="49" charset="0"/>
                <a:cs typeface="Courier New" panose="02070309020205020404" pitchFamily="49" charset="0"/>
              </a:rPr>
              <a:t>(T&amp; a, T&amp; b)</a:t>
            </a:r>
          </a:p>
          <a:p>
            <a:pPr algn="l">
              <a:buClr>
                <a:srgbClr val="0070C0"/>
              </a:buClr>
            </a:pPr>
            <a:r>
              <a:rPr lang="en-US" sz="2800" b="1" dirty="0" smtClean="0">
                <a:latin typeface="Courier New" panose="02070309020205020404" pitchFamily="49" charset="0"/>
                <a:cs typeface="Courier New" panose="02070309020205020404" pitchFamily="49" charset="0"/>
              </a:rPr>
              <a:t>{</a:t>
            </a:r>
          </a:p>
          <a:p>
            <a:pPr algn="l">
              <a:buClr>
                <a:srgbClr val="0070C0"/>
              </a:buClr>
            </a:pPr>
            <a:r>
              <a:rPr lang="en-US" sz="2800" b="1" dirty="0" smtClean="0">
                <a:latin typeface="Courier New" panose="02070309020205020404" pitchFamily="49" charset="0"/>
                <a:cs typeface="Courier New" panose="02070309020205020404" pitchFamily="49" charset="0"/>
              </a:rPr>
              <a:t>    T </a:t>
            </a:r>
            <a:r>
              <a:rPr lang="en-US" sz="2800" b="1" dirty="0" err="1" smtClean="0">
                <a:latin typeface="Courier New" panose="02070309020205020404" pitchFamily="49" charset="0"/>
                <a:cs typeface="Courier New" panose="02070309020205020404" pitchFamily="49" charset="0"/>
              </a:rPr>
              <a:t>t</a:t>
            </a:r>
            <a:r>
              <a:rPr lang="en-US" sz="2800" b="1" dirty="0" smtClean="0">
                <a:latin typeface="Courier New" panose="02070309020205020404" pitchFamily="49" charset="0"/>
                <a:cs typeface="Courier New" panose="02070309020205020404" pitchFamily="49" charset="0"/>
              </a:rPr>
              <a:t> = a; </a:t>
            </a:r>
            <a:r>
              <a:rPr lang="en-US" sz="2800" b="1" dirty="0" smtClean="0">
                <a:solidFill>
                  <a:srgbClr val="00B050"/>
                </a:solidFill>
                <a:latin typeface="Courier New" panose="02070309020205020404" pitchFamily="49" charset="0"/>
                <a:cs typeface="Courier New" panose="02070309020205020404" pitchFamily="49" charset="0"/>
              </a:rPr>
              <a:t>// copy contractor</a:t>
            </a:r>
          </a:p>
          <a:p>
            <a:pPr algn="l">
              <a:buClr>
                <a:srgbClr val="0070C0"/>
              </a:buClr>
            </a:pPr>
            <a:r>
              <a:rPr lang="en-US" sz="2800" b="1" dirty="0" smtClean="0">
                <a:latin typeface="Courier New" panose="02070309020205020404" pitchFamily="49" charset="0"/>
                <a:cs typeface="Courier New" panose="02070309020205020404" pitchFamily="49" charset="0"/>
              </a:rPr>
              <a:t>    a = b;   </a:t>
            </a:r>
            <a:r>
              <a:rPr lang="en-US" sz="2800" b="1" dirty="0" smtClean="0">
                <a:solidFill>
                  <a:srgbClr val="00B050"/>
                </a:solidFill>
                <a:latin typeface="Courier New" panose="02070309020205020404" pitchFamily="49" charset="0"/>
                <a:cs typeface="Courier New" panose="02070309020205020404" pitchFamily="49" charset="0"/>
              </a:rPr>
              <a:t>// assignment operator</a:t>
            </a:r>
          </a:p>
          <a:p>
            <a:pPr algn="l">
              <a:buClr>
                <a:srgbClr val="0070C0"/>
              </a:buClr>
            </a:pPr>
            <a:r>
              <a:rPr lang="en-US" sz="2800" b="1" dirty="0" smtClean="0">
                <a:latin typeface="Courier New" panose="02070309020205020404" pitchFamily="49" charset="0"/>
                <a:cs typeface="Courier New" panose="02070309020205020404" pitchFamily="49" charset="0"/>
              </a:rPr>
              <a:t>    b = t;   </a:t>
            </a:r>
            <a:r>
              <a:rPr lang="en-US" sz="2800" b="1" dirty="0" smtClean="0">
                <a:solidFill>
                  <a:srgbClr val="00B050"/>
                </a:solidFill>
                <a:latin typeface="Courier New" panose="02070309020205020404" pitchFamily="49" charset="0"/>
                <a:cs typeface="Courier New" panose="02070309020205020404" pitchFamily="49" charset="0"/>
              </a:rPr>
              <a:t>// assignment operator</a:t>
            </a:r>
          </a:p>
          <a:p>
            <a:pPr algn="l">
              <a:buClr>
                <a:srgbClr val="0070C0"/>
              </a:buClr>
            </a:pPr>
            <a:r>
              <a:rPr lang="en-US" sz="2800" b="1" dirty="0" smtClean="0">
                <a:latin typeface="Courier New" panose="02070309020205020404" pitchFamily="49" charset="0"/>
                <a:cs typeface="Courier New" panose="02070309020205020404" pitchFamily="49" charset="0"/>
              </a:rPr>
              <a:t> }           </a:t>
            </a:r>
            <a:r>
              <a:rPr lang="en-US" sz="2800" b="1" dirty="0" smtClean="0">
                <a:solidFill>
                  <a:srgbClr val="00B050"/>
                </a:solidFill>
                <a:latin typeface="Courier New" panose="02070309020205020404" pitchFamily="49" charset="0"/>
                <a:cs typeface="Courier New" panose="02070309020205020404" pitchFamily="49" charset="0"/>
              </a:rPr>
              <a:t>// destructor (element t)</a:t>
            </a:r>
          </a:p>
        </p:txBody>
      </p:sp>
    </p:spTree>
    <p:extLst>
      <p:ext uri="{BB962C8B-B14F-4D97-AF65-F5344CB8AC3E}">
        <p14:creationId xmlns:p14="http://schemas.microsoft.com/office/powerpoint/2010/main" val="257821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a:bodyPr>
          <a:lstStyle/>
          <a:p>
            <a:pPr marL="914400" indent="-914400">
              <a:buFont typeface="+mj-lt"/>
              <a:buAutoNum type="arabicPeriod" startAt="29"/>
            </a:pPr>
            <a:r>
              <a:rPr lang="en-US" altLang="en-US" sz="4800" i="1" dirty="0">
                <a:latin typeface="Georgia" panose="02040502050405020303" pitchFamily="18" charset="0"/>
              </a:rPr>
              <a:t>GNU Compiler</a:t>
            </a:r>
            <a:endParaRPr lang="en-US" altLang="en-US" sz="4800" i="1" dirty="0" smtClean="0">
              <a:latin typeface="Georgia" panose="02040502050405020303" pitchFamily="18" charset="0"/>
            </a:endParaRPr>
          </a:p>
        </p:txBody>
      </p:sp>
      <p:sp>
        <p:nvSpPr>
          <p:cNvPr id="3" name="Subtitle 2"/>
          <p:cNvSpPr>
            <a:spLocks noGrp="1"/>
          </p:cNvSpPr>
          <p:nvPr>
            <p:ph type="subTitle" idx="1"/>
          </p:nvPr>
        </p:nvSpPr>
        <p:spPr>
          <a:xfrm>
            <a:off x="1524000" y="1705326"/>
            <a:ext cx="9144000" cy="4406899"/>
          </a:xfrm>
        </p:spPr>
        <p:txBody>
          <a:bodyPr>
            <a:noAutofit/>
          </a:bodyPr>
          <a:lstStyle/>
          <a:p>
            <a:pPr algn="l">
              <a:buClr>
                <a:srgbClr val="0070C0"/>
              </a:buClr>
            </a:pPr>
            <a:r>
              <a:rPr lang="en-US" sz="3000" b="1" dirty="0" smtClean="0">
                <a:solidFill>
                  <a:srgbClr val="0070C0"/>
                </a:solidFill>
                <a:latin typeface="Georgia" panose="02040502050405020303" pitchFamily="18" charset="0"/>
              </a:rPr>
              <a:t>-O</a:t>
            </a:r>
            <a:r>
              <a:rPr lang="en-US" sz="3000" b="1" dirty="0" smtClean="0">
                <a:solidFill>
                  <a:srgbClr val="0070C0"/>
                </a:solidFill>
                <a:latin typeface="Courier New" panose="02070309020205020404" pitchFamily="49" charset="0"/>
                <a:cs typeface="Courier New" panose="02070309020205020404" pitchFamily="49" charset="0"/>
              </a:rPr>
              <a:t>2</a:t>
            </a:r>
          </a:p>
          <a:p>
            <a:pPr marL="457200" indent="-457200" algn="l">
              <a:buClr>
                <a:srgbClr val="0070C0"/>
              </a:buClr>
              <a:buFont typeface="Wingdings" panose="05000000000000000000" pitchFamily="2" charset="2"/>
              <a:buChar char="§"/>
            </a:pPr>
            <a:r>
              <a:rPr lang="en-US" sz="3000" dirty="0">
                <a:latin typeface="Georgia" panose="02040502050405020303" pitchFamily="18" charset="0"/>
              </a:rPr>
              <a:t>Optimize even more. GCC performs nearly all supported optimizations that do not involve a space-speed </a:t>
            </a:r>
            <a:r>
              <a:rPr lang="en-US" sz="3000" dirty="0" smtClean="0">
                <a:latin typeface="Georgia" panose="02040502050405020303" pitchFamily="18" charset="0"/>
              </a:rPr>
              <a:t>tradeoff</a:t>
            </a:r>
          </a:p>
          <a:p>
            <a:pPr marL="914400" lvl="1" indent="-457200" algn="l">
              <a:buClr>
                <a:srgbClr val="0070C0"/>
              </a:buClr>
              <a:buFont typeface="Wingdings" panose="05000000000000000000" pitchFamily="2" charset="2"/>
              <a:buChar char="ü"/>
            </a:pPr>
            <a:r>
              <a:rPr lang="en-US" sz="2600" dirty="0" smtClean="0">
                <a:latin typeface="Georgia" panose="02040502050405020303" pitchFamily="18" charset="0"/>
              </a:rPr>
              <a:t>As </a:t>
            </a:r>
            <a:r>
              <a:rPr lang="en-US" sz="2600" dirty="0">
                <a:latin typeface="Georgia" panose="02040502050405020303" pitchFamily="18" charset="0"/>
              </a:rPr>
              <a:t>compared to -O, this option increases both compilation time and the </a:t>
            </a:r>
            <a:r>
              <a:rPr lang="en-US" sz="2600" dirty="0" smtClean="0">
                <a:latin typeface="Georgia" panose="02040502050405020303" pitchFamily="18" charset="0"/>
              </a:rPr>
              <a:t>performance of </a:t>
            </a:r>
            <a:r>
              <a:rPr lang="en-US" sz="2600" dirty="0">
                <a:latin typeface="Georgia" panose="02040502050405020303" pitchFamily="18" charset="0"/>
              </a:rPr>
              <a:t>the generated code</a:t>
            </a:r>
            <a:r>
              <a:rPr lang="en-US" sz="2600" dirty="0" smtClean="0">
                <a:latin typeface="Georgia" panose="02040502050405020303" pitchFamily="18" charset="0"/>
              </a:rPr>
              <a:t>.</a:t>
            </a:r>
          </a:p>
          <a:p>
            <a:pPr algn="l">
              <a:buClr>
                <a:srgbClr val="0070C0"/>
              </a:buClr>
            </a:pPr>
            <a:r>
              <a:rPr lang="en-US" sz="3000" b="1" dirty="0">
                <a:solidFill>
                  <a:srgbClr val="0070C0"/>
                </a:solidFill>
                <a:latin typeface="Georgia" panose="02040502050405020303" pitchFamily="18" charset="0"/>
              </a:rPr>
              <a:t>-</a:t>
            </a:r>
            <a:r>
              <a:rPr lang="en-US" sz="3000" b="1" dirty="0" smtClean="0">
                <a:solidFill>
                  <a:srgbClr val="0070C0"/>
                </a:solidFill>
                <a:latin typeface="Georgia" panose="02040502050405020303" pitchFamily="18" charset="0"/>
              </a:rPr>
              <a:t>O</a:t>
            </a:r>
            <a:r>
              <a:rPr lang="en-US" sz="3000" b="1" dirty="0" smtClean="0">
                <a:solidFill>
                  <a:srgbClr val="0070C0"/>
                </a:solidFill>
                <a:latin typeface="Courier New" panose="02070309020205020404" pitchFamily="49" charset="0"/>
                <a:cs typeface="Courier New" panose="02070309020205020404" pitchFamily="49" charset="0"/>
              </a:rPr>
              <a:t>3</a:t>
            </a:r>
          </a:p>
          <a:p>
            <a:pPr marL="457200" indent="-457200" algn="l">
              <a:buClr>
                <a:srgbClr val="0070C0"/>
              </a:buClr>
              <a:buFont typeface="Wingdings" panose="05000000000000000000" pitchFamily="2" charset="2"/>
              <a:buChar char="§"/>
            </a:pPr>
            <a:r>
              <a:rPr lang="en-US" sz="3000" dirty="0">
                <a:latin typeface="Georgia" panose="02040502050405020303" pitchFamily="18" charset="0"/>
                <a:cs typeface="Courier New" panose="02070309020205020404" pitchFamily="49" charset="0"/>
              </a:rPr>
              <a:t>Optimize yet more</a:t>
            </a:r>
            <a:endParaRPr lang="en-US" sz="3000" dirty="0" smtClean="0">
              <a:latin typeface="Georgia" panose="02040502050405020303" pitchFamily="18" charset="0"/>
              <a:cs typeface="Courier New" panose="02070309020205020404" pitchFamily="49" charset="0"/>
            </a:endParaRPr>
          </a:p>
        </p:txBody>
      </p:sp>
    </p:spTree>
    <p:extLst>
      <p:ext uri="{BB962C8B-B14F-4D97-AF65-F5344CB8AC3E}">
        <p14:creationId xmlns:p14="http://schemas.microsoft.com/office/powerpoint/2010/main" val="289544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a:bodyPr>
          <a:lstStyle/>
          <a:p>
            <a:pPr marL="914400" indent="-914400">
              <a:buFont typeface="+mj-lt"/>
              <a:buAutoNum type="arabicPeriod" startAt="29"/>
            </a:pPr>
            <a:r>
              <a:rPr lang="en-US" altLang="en-US" sz="4800" i="1" dirty="0">
                <a:latin typeface="Georgia" panose="02040502050405020303" pitchFamily="18" charset="0"/>
              </a:rPr>
              <a:t>GNU Compiler</a:t>
            </a:r>
            <a:endParaRPr lang="en-US" altLang="en-US" sz="4800" i="1" dirty="0" smtClean="0">
              <a:latin typeface="Georgia" panose="02040502050405020303" pitchFamily="18" charset="0"/>
            </a:endParaRPr>
          </a:p>
        </p:txBody>
      </p:sp>
      <p:sp>
        <p:nvSpPr>
          <p:cNvPr id="3" name="Subtitle 2"/>
          <p:cNvSpPr>
            <a:spLocks noGrp="1"/>
          </p:cNvSpPr>
          <p:nvPr>
            <p:ph type="subTitle" idx="1"/>
          </p:nvPr>
        </p:nvSpPr>
        <p:spPr>
          <a:xfrm>
            <a:off x="1524000" y="1705326"/>
            <a:ext cx="9144000" cy="4406899"/>
          </a:xfrm>
        </p:spPr>
        <p:txBody>
          <a:bodyPr>
            <a:noAutofit/>
          </a:bodyPr>
          <a:lstStyle/>
          <a:p>
            <a:pPr algn="l">
              <a:buClr>
                <a:srgbClr val="0070C0"/>
              </a:buClr>
            </a:pPr>
            <a:r>
              <a:rPr lang="en-US" sz="3000" b="1" dirty="0" smtClean="0">
                <a:solidFill>
                  <a:srgbClr val="0070C0"/>
                </a:solidFill>
                <a:latin typeface="Georgia" panose="02040502050405020303" pitchFamily="18" charset="0"/>
              </a:rPr>
              <a:t>-O</a:t>
            </a:r>
            <a:r>
              <a:rPr lang="en-US" sz="3000" b="1" dirty="0" smtClean="0">
                <a:solidFill>
                  <a:srgbClr val="0070C0"/>
                </a:solidFill>
                <a:latin typeface="Symbol" panose="05050102010706020507" pitchFamily="18" charset="2"/>
                <a:cs typeface="Courier New" panose="02070309020205020404" pitchFamily="49" charset="0"/>
              </a:rPr>
              <a:t>0</a:t>
            </a:r>
          </a:p>
          <a:p>
            <a:pPr marL="457200" indent="-457200" algn="l">
              <a:buClr>
                <a:srgbClr val="0070C0"/>
              </a:buClr>
              <a:buFont typeface="Wingdings" panose="05000000000000000000" pitchFamily="2" charset="2"/>
              <a:buChar char="§"/>
            </a:pPr>
            <a:r>
              <a:rPr lang="en-US" sz="3000" dirty="0">
                <a:latin typeface="Georgia" panose="02040502050405020303" pitchFamily="18" charset="0"/>
                <a:cs typeface="Courier New" panose="02070309020205020404" pitchFamily="49" charset="0"/>
              </a:rPr>
              <a:t>Reduce compilation time and make debugging produce the expected results. This is the </a:t>
            </a:r>
            <a:r>
              <a:rPr lang="en-US" sz="3000" dirty="0" smtClean="0">
                <a:latin typeface="Georgia" panose="02040502050405020303" pitchFamily="18" charset="0"/>
                <a:cs typeface="Courier New" panose="02070309020205020404" pitchFamily="49" charset="0"/>
              </a:rPr>
              <a:t>default</a:t>
            </a:r>
          </a:p>
          <a:p>
            <a:pPr algn="l">
              <a:buClr>
                <a:srgbClr val="0070C0"/>
              </a:buClr>
            </a:pPr>
            <a:r>
              <a:rPr lang="en-US" sz="3000" b="1" dirty="0">
                <a:solidFill>
                  <a:srgbClr val="0070C0"/>
                </a:solidFill>
                <a:latin typeface="Georgia" panose="02040502050405020303" pitchFamily="18" charset="0"/>
              </a:rPr>
              <a:t>-</a:t>
            </a:r>
            <a:r>
              <a:rPr lang="en-US" sz="3000" b="1" dirty="0" err="1" smtClean="0">
                <a:solidFill>
                  <a:srgbClr val="0070C0"/>
                </a:solidFill>
                <a:latin typeface="Georgia" panose="02040502050405020303" pitchFamily="18" charset="0"/>
              </a:rPr>
              <a:t>O</a:t>
            </a:r>
            <a:r>
              <a:rPr lang="en-US" sz="3000" b="1" dirty="0" err="1" smtClean="0">
                <a:solidFill>
                  <a:srgbClr val="0070C0"/>
                </a:solidFill>
                <a:latin typeface="Georgia" panose="02040502050405020303" pitchFamily="18" charset="0"/>
                <a:cs typeface="Courier New" panose="02070309020205020404" pitchFamily="49" charset="0"/>
              </a:rPr>
              <a:t>s</a:t>
            </a:r>
            <a:endParaRPr lang="en-US" sz="3000" b="1" dirty="0">
              <a:solidFill>
                <a:srgbClr val="0070C0"/>
              </a:solidFill>
              <a:latin typeface="Georgia" panose="02040502050405020303" pitchFamily="18" charset="0"/>
              <a:cs typeface="Courier New" panose="02070309020205020404" pitchFamily="49" charset="0"/>
            </a:endParaRPr>
          </a:p>
          <a:p>
            <a:pPr marL="457200" indent="-457200" algn="l">
              <a:buClr>
                <a:srgbClr val="0070C0"/>
              </a:buClr>
              <a:buFont typeface="Wingdings" panose="05000000000000000000" pitchFamily="2" charset="2"/>
              <a:buChar char="§"/>
            </a:pPr>
            <a:r>
              <a:rPr lang="en-US" sz="3000" dirty="0">
                <a:latin typeface="Georgia" panose="02040502050405020303" pitchFamily="18" charset="0"/>
                <a:cs typeface="Courier New" panose="02070309020205020404" pitchFamily="49" charset="0"/>
              </a:rPr>
              <a:t>Optimize for size</a:t>
            </a:r>
            <a:r>
              <a:rPr lang="en-US" sz="3000" dirty="0" smtClean="0">
                <a:latin typeface="Georgia" panose="02040502050405020303" pitchFamily="18" charset="0"/>
                <a:cs typeface="Courier New" panose="02070309020205020404" pitchFamily="49" charset="0"/>
              </a:rPr>
              <a:t>.</a:t>
            </a:r>
          </a:p>
          <a:p>
            <a:pPr marL="914400" lvl="1" indent="-457200" algn="l">
              <a:buClr>
                <a:srgbClr val="0070C0"/>
              </a:buClr>
              <a:buFont typeface="Wingdings" panose="05000000000000000000" pitchFamily="2" charset="2"/>
              <a:buChar char="ü"/>
            </a:pPr>
            <a:r>
              <a:rPr lang="en-US" sz="2600" dirty="0" smtClean="0">
                <a:latin typeface="Georgia" panose="02040502050405020303" pitchFamily="18" charset="0"/>
                <a:cs typeface="Courier New" panose="02070309020205020404" pitchFamily="49" charset="0"/>
              </a:rPr>
              <a:t>-</a:t>
            </a:r>
            <a:r>
              <a:rPr lang="en-US" sz="2600" dirty="0" err="1">
                <a:latin typeface="Georgia" panose="02040502050405020303" pitchFamily="18" charset="0"/>
                <a:cs typeface="Courier New" panose="02070309020205020404" pitchFamily="49" charset="0"/>
              </a:rPr>
              <a:t>Os</a:t>
            </a:r>
            <a:r>
              <a:rPr lang="en-US" sz="2600" dirty="0">
                <a:latin typeface="Georgia" panose="02040502050405020303" pitchFamily="18" charset="0"/>
                <a:cs typeface="Courier New" panose="02070309020205020404" pitchFamily="49" charset="0"/>
              </a:rPr>
              <a:t> enables all -O2 optimizations that do not typically increase code </a:t>
            </a:r>
            <a:r>
              <a:rPr lang="en-US" sz="2600" dirty="0" smtClean="0">
                <a:latin typeface="Georgia" panose="02040502050405020303" pitchFamily="18" charset="0"/>
                <a:cs typeface="Courier New" panose="02070309020205020404" pitchFamily="49" charset="0"/>
              </a:rPr>
              <a:t>size</a:t>
            </a:r>
          </a:p>
          <a:p>
            <a:pPr marL="914400" lvl="1" indent="-457200" algn="l">
              <a:buClr>
                <a:srgbClr val="0070C0"/>
              </a:buClr>
              <a:buFont typeface="Wingdings" panose="05000000000000000000" pitchFamily="2" charset="2"/>
              <a:buChar char="ü"/>
            </a:pPr>
            <a:r>
              <a:rPr lang="en-US" sz="2600" dirty="0" smtClean="0">
                <a:latin typeface="Georgia" panose="02040502050405020303" pitchFamily="18" charset="0"/>
                <a:cs typeface="Courier New" panose="02070309020205020404" pitchFamily="49" charset="0"/>
              </a:rPr>
              <a:t>performs </a:t>
            </a:r>
            <a:r>
              <a:rPr lang="en-US" sz="2600" dirty="0">
                <a:latin typeface="Georgia" panose="02040502050405020303" pitchFamily="18" charset="0"/>
                <a:cs typeface="Courier New" panose="02070309020205020404" pitchFamily="49" charset="0"/>
              </a:rPr>
              <a:t>further optimizations designed to reduce code size</a:t>
            </a:r>
          </a:p>
          <a:p>
            <a:pPr marL="457200" indent="-457200" algn="l">
              <a:buClr>
                <a:srgbClr val="0070C0"/>
              </a:buClr>
              <a:buFont typeface="Wingdings" panose="05000000000000000000" pitchFamily="2" charset="2"/>
              <a:buChar char="§"/>
            </a:pPr>
            <a:endParaRPr lang="en-US" sz="3000" dirty="0" smtClean="0">
              <a:latin typeface="Georgia" panose="02040502050405020303" pitchFamily="18" charset="0"/>
              <a:cs typeface="Courier New" panose="02070309020205020404" pitchFamily="49" charset="0"/>
            </a:endParaRPr>
          </a:p>
        </p:txBody>
      </p:sp>
    </p:spTree>
    <p:extLst>
      <p:ext uri="{BB962C8B-B14F-4D97-AF65-F5344CB8AC3E}">
        <p14:creationId xmlns:p14="http://schemas.microsoft.com/office/powerpoint/2010/main" val="353854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a:bodyPr>
          <a:lstStyle/>
          <a:p>
            <a:pPr marL="914400" indent="-914400">
              <a:buFont typeface="+mj-lt"/>
              <a:buAutoNum type="arabicPeriod" startAt="3"/>
            </a:pPr>
            <a:r>
              <a:rPr lang="en-US" altLang="en-US" sz="4800" i="1" dirty="0" smtClean="0">
                <a:latin typeface="Georgia" panose="02040502050405020303" pitchFamily="18" charset="0"/>
              </a:rPr>
              <a:t>Use Appropriate Algorithm</a:t>
            </a:r>
          </a:p>
        </p:txBody>
      </p:sp>
      <p:sp>
        <p:nvSpPr>
          <p:cNvPr id="4" name="Subtitle 3"/>
          <p:cNvSpPr>
            <a:spLocks noGrp="1"/>
          </p:cNvSpPr>
          <p:nvPr>
            <p:ph type="subTitle" idx="1"/>
          </p:nvPr>
        </p:nvSpPr>
        <p:spPr/>
        <p:txBody>
          <a:bodyPr/>
          <a:lstStyle/>
          <a:p>
            <a:endParaRPr lang="en-US"/>
          </a:p>
        </p:txBody>
      </p:sp>
      <p:pic>
        <p:nvPicPr>
          <p:cNvPr id="2050" name="Picture 2" descr="http://www.tantalon.com/pete/cppopt/swa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2615" y="1918017"/>
            <a:ext cx="5818505" cy="4062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943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982255"/>
          </a:xfrm>
          <a:solidFill>
            <a:schemeClr val="accent1">
              <a:lumMod val="20000"/>
              <a:lumOff val="80000"/>
            </a:schemeClr>
          </a:solidFill>
        </p:spPr>
        <p:txBody>
          <a:bodyPr>
            <a:normAutofit fontScale="90000"/>
          </a:bodyPr>
          <a:lstStyle/>
          <a:p>
            <a:pPr marL="914400" indent="-914400">
              <a:buFont typeface="+mj-lt"/>
              <a:buAutoNum type="arabicPeriod" startAt="3"/>
            </a:pPr>
            <a:r>
              <a:rPr lang="en-US" altLang="en-US" sz="4800" i="1" dirty="0" smtClean="0">
                <a:latin typeface="Georgia" panose="02040502050405020303" pitchFamily="18" charset="0"/>
              </a:rPr>
              <a:t>Jumps/branches are expensive </a:t>
            </a:r>
          </a:p>
        </p:txBody>
      </p:sp>
      <p:sp>
        <p:nvSpPr>
          <p:cNvPr id="3" name="Subtitle 2"/>
          <p:cNvSpPr>
            <a:spLocks noGrp="1"/>
          </p:cNvSpPr>
          <p:nvPr>
            <p:ph type="subTitle" idx="1"/>
          </p:nvPr>
        </p:nvSpPr>
        <p:spPr>
          <a:xfrm>
            <a:off x="1524000" y="1481806"/>
            <a:ext cx="9144000" cy="4406899"/>
          </a:xfrm>
        </p:spPr>
        <p:txBody>
          <a:bodyPr>
            <a:noAutofit/>
          </a:bodyPr>
          <a:lstStyle/>
          <a:p>
            <a:pPr marL="457200" indent="-457200" algn="l">
              <a:buClr>
                <a:srgbClr val="0070C0"/>
              </a:buClr>
              <a:buFont typeface="Wingdings" panose="05000000000000000000" pitchFamily="2" charset="2"/>
              <a:buChar char="§"/>
            </a:pPr>
            <a:r>
              <a:rPr lang="en-US" sz="3000" i="1" dirty="0" smtClean="0">
                <a:solidFill>
                  <a:srgbClr val="0070C0"/>
                </a:solidFill>
                <a:latin typeface="Georgia" panose="02040502050405020303" pitchFamily="18" charset="0"/>
              </a:rPr>
              <a:t>Function calls </a:t>
            </a:r>
            <a:r>
              <a:rPr lang="en-US" sz="3000" dirty="0" smtClean="0">
                <a:latin typeface="Georgia" panose="02040502050405020303" pitchFamily="18" charset="0"/>
              </a:rPr>
              <a:t>require two jumps, in addition to stack memory manipulation.</a:t>
            </a:r>
          </a:p>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Prefer iteration over recursion</a:t>
            </a:r>
          </a:p>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Use </a:t>
            </a:r>
            <a:r>
              <a:rPr lang="en-US" sz="3000" i="1" dirty="0" smtClean="0">
                <a:solidFill>
                  <a:srgbClr val="FF0000"/>
                </a:solidFill>
                <a:latin typeface="Georgia" panose="02040502050405020303" pitchFamily="18" charset="0"/>
              </a:rPr>
              <a:t>inline functions </a:t>
            </a:r>
            <a:r>
              <a:rPr lang="en-US" sz="3000" dirty="0" smtClean="0">
                <a:latin typeface="Georgia" panose="02040502050405020303" pitchFamily="18" charset="0"/>
              </a:rPr>
              <a:t>for short functions to eliminate function overhead</a:t>
            </a:r>
          </a:p>
          <a:p>
            <a:pPr marL="914400" lvl="1" indent="-457200" algn="l">
              <a:buClr>
                <a:srgbClr val="0070C0"/>
              </a:buClr>
              <a:buFont typeface="Wingdings" panose="05000000000000000000" pitchFamily="2" charset="2"/>
              <a:buChar char="ü"/>
            </a:pPr>
            <a:r>
              <a:rPr lang="en-US" sz="2800" dirty="0" smtClean="0">
                <a:latin typeface="Georgia" panose="02040502050405020303" pitchFamily="18" charset="0"/>
              </a:rPr>
              <a:t>Converting small functions (1 to 3 lines) into in-line will give you big improvements in throughput</a:t>
            </a:r>
          </a:p>
        </p:txBody>
      </p:sp>
    </p:spTree>
    <p:extLst>
      <p:ext uri="{BB962C8B-B14F-4D97-AF65-F5344CB8AC3E}">
        <p14:creationId xmlns:p14="http://schemas.microsoft.com/office/powerpoint/2010/main" val="248332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982255"/>
          </a:xfrm>
          <a:solidFill>
            <a:schemeClr val="accent1">
              <a:lumMod val="20000"/>
              <a:lumOff val="80000"/>
            </a:schemeClr>
          </a:solidFill>
        </p:spPr>
        <p:txBody>
          <a:bodyPr>
            <a:normAutofit fontScale="90000"/>
          </a:bodyPr>
          <a:lstStyle/>
          <a:p>
            <a:pPr marL="914400" indent="-914400">
              <a:buFont typeface="+mj-lt"/>
              <a:buAutoNum type="arabicPeriod" startAt="3"/>
            </a:pPr>
            <a:r>
              <a:rPr lang="en-US" altLang="en-US" sz="4800" i="1" dirty="0" smtClean="0">
                <a:latin typeface="Georgia" panose="02040502050405020303" pitchFamily="18" charset="0"/>
              </a:rPr>
              <a:t>Jumps/branches are expensive </a:t>
            </a:r>
          </a:p>
        </p:txBody>
      </p:sp>
      <p:sp>
        <p:nvSpPr>
          <p:cNvPr id="3" name="Subtitle 2"/>
          <p:cNvSpPr>
            <a:spLocks noGrp="1"/>
          </p:cNvSpPr>
          <p:nvPr>
            <p:ph type="subTitle" idx="1"/>
          </p:nvPr>
        </p:nvSpPr>
        <p:spPr>
          <a:xfrm>
            <a:off x="1524000" y="1481806"/>
            <a:ext cx="9144000" cy="4406899"/>
          </a:xfrm>
        </p:spPr>
        <p:txBody>
          <a:bodyPr>
            <a:noAutofit/>
          </a:bodyPr>
          <a:lstStyle/>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Move loops inside function calls </a:t>
            </a:r>
          </a:p>
          <a:p>
            <a:pPr marL="914400" lvl="1" indent="-457200" algn="l">
              <a:buClr>
                <a:srgbClr val="0070C0"/>
              </a:buClr>
              <a:buFont typeface="Wingdings" panose="05000000000000000000" pitchFamily="2" charset="2"/>
              <a:buChar char="§"/>
            </a:pPr>
            <a:r>
              <a:rPr lang="en-US" sz="2800" i="1" dirty="0" smtClean="0">
                <a:solidFill>
                  <a:srgbClr val="FF0000"/>
                </a:solidFill>
                <a:latin typeface="Georgia" panose="02040502050405020303" pitchFamily="18" charset="0"/>
              </a:rPr>
              <a:t>change</a:t>
            </a:r>
            <a:r>
              <a:rPr lang="en-US" sz="2800" dirty="0" smtClean="0">
                <a:latin typeface="Georgia" panose="02040502050405020303" pitchFamily="18" charset="0"/>
              </a:rPr>
              <a:t> </a:t>
            </a:r>
          </a:p>
          <a:p>
            <a:pPr lvl="1" algn="l">
              <a:buClr>
                <a:srgbClr val="0070C0"/>
              </a:buClr>
            </a:pPr>
            <a:r>
              <a:rPr lang="en-US" sz="2800" dirty="0">
                <a:latin typeface="Georgia" panose="02040502050405020303" pitchFamily="18" charset="0"/>
              </a:rPr>
              <a:t>	</a:t>
            </a:r>
            <a:r>
              <a:rPr lang="en-US" sz="2800" b="1" dirty="0" smtClean="0">
                <a:solidFill>
                  <a:srgbClr val="0070C0"/>
                </a:solidFill>
                <a:latin typeface="Courier New" panose="02070309020205020404" pitchFamily="49" charset="0"/>
                <a:cs typeface="Courier New" panose="02070309020205020404" pitchFamily="49" charset="0"/>
              </a:rPr>
              <a:t>for(</a:t>
            </a:r>
            <a:r>
              <a:rPr lang="en-US" sz="2800" b="1" dirty="0" err="1" smtClean="0">
                <a:solidFill>
                  <a:srgbClr val="0070C0"/>
                </a:solidFill>
                <a:latin typeface="Courier New" panose="02070309020205020404" pitchFamily="49" charset="0"/>
                <a:cs typeface="Courier New" panose="02070309020205020404" pitchFamily="49" charset="0"/>
              </a:rPr>
              <a:t>i</a:t>
            </a:r>
            <a:r>
              <a:rPr lang="en-US" sz="2800" b="1" dirty="0" smtClean="0">
                <a:solidFill>
                  <a:srgbClr val="0070C0"/>
                </a:solidFill>
                <a:latin typeface="Courier New" panose="02070309020205020404" pitchFamily="49" charset="0"/>
                <a:cs typeface="Courier New" panose="02070309020205020404" pitchFamily="49" charset="0"/>
              </a:rPr>
              <a:t>=0;i&lt;100;i++) </a:t>
            </a:r>
            <a:r>
              <a:rPr lang="en-US" sz="2800" b="1" dirty="0" err="1" smtClean="0">
                <a:solidFill>
                  <a:srgbClr val="0070C0"/>
                </a:solidFill>
                <a:latin typeface="Courier New" panose="02070309020205020404" pitchFamily="49" charset="0"/>
                <a:cs typeface="Courier New" panose="02070309020205020404" pitchFamily="49" charset="0"/>
              </a:rPr>
              <a:t>DoSomething</a:t>
            </a:r>
            <a:r>
              <a:rPr lang="en-US" sz="2800" b="1" dirty="0" smtClean="0">
                <a:solidFill>
                  <a:srgbClr val="0070C0"/>
                </a:solidFill>
                <a:latin typeface="Courier New" panose="02070309020205020404" pitchFamily="49" charset="0"/>
                <a:cs typeface="Courier New" panose="02070309020205020404" pitchFamily="49" charset="0"/>
              </a:rPr>
              <a:t>(); </a:t>
            </a:r>
          </a:p>
          <a:p>
            <a:pPr lvl="1" algn="l">
              <a:buClr>
                <a:srgbClr val="0070C0"/>
              </a:buClr>
            </a:pPr>
            <a:r>
              <a:rPr lang="en-US" sz="2800" dirty="0">
                <a:latin typeface="Georgia" panose="02040502050405020303" pitchFamily="18" charset="0"/>
              </a:rPr>
              <a:t>	</a:t>
            </a:r>
            <a:r>
              <a:rPr lang="en-US" sz="2800" dirty="0" smtClean="0">
                <a:solidFill>
                  <a:srgbClr val="00B050"/>
                </a:solidFill>
                <a:latin typeface="Georgia" panose="02040502050405020303" pitchFamily="18" charset="0"/>
              </a:rPr>
              <a:t>into</a:t>
            </a:r>
            <a:r>
              <a:rPr lang="en-US" sz="2800" dirty="0" smtClean="0">
                <a:latin typeface="Georgia" panose="02040502050405020303" pitchFamily="18" charset="0"/>
              </a:rPr>
              <a:t> </a:t>
            </a:r>
          </a:p>
          <a:p>
            <a:pPr lvl="1" algn="l">
              <a:buClr>
                <a:srgbClr val="0070C0"/>
              </a:buClr>
            </a:pPr>
            <a:r>
              <a:rPr lang="en-US" sz="2800" dirty="0">
                <a:latin typeface="Georgia" panose="02040502050405020303" pitchFamily="18" charset="0"/>
              </a:rPr>
              <a:t>	</a:t>
            </a:r>
            <a:r>
              <a:rPr lang="en-US" sz="2800" b="1" dirty="0" err="1" smtClean="0">
                <a:solidFill>
                  <a:srgbClr val="0070C0"/>
                </a:solidFill>
                <a:latin typeface="Courier New" panose="02070309020205020404" pitchFamily="49" charset="0"/>
                <a:cs typeface="Courier New" panose="02070309020205020404" pitchFamily="49" charset="0"/>
              </a:rPr>
              <a:t>DoSomething</a:t>
            </a:r>
            <a:r>
              <a:rPr lang="en-US" sz="2800" b="1" dirty="0" smtClean="0">
                <a:solidFill>
                  <a:srgbClr val="0070C0"/>
                </a:solidFill>
                <a:latin typeface="Courier New" panose="02070309020205020404" pitchFamily="49" charset="0"/>
                <a:cs typeface="Courier New" panose="02070309020205020404" pitchFamily="49" charset="0"/>
              </a:rPr>
              <a:t>() { </a:t>
            </a:r>
          </a:p>
          <a:p>
            <a:pPr lvl="1" algn="l">
              <a:buClr>
                <a:srgbClr val="0070C0"/>
              </a:buClr>
            </a:pPr>
            <a:r>
              <a:rPr lang="en-US" sz="2800" b="1" dirty="0">
                <a:solidFill>
                  <a:srgbClr val="0070C0"/>
                </a:solidFill>
                <a:latin typeface="Courier New" panose="02070309020205020404" pitchFamily="49" charset="0"/>
                <a:cs typeface="Courier New" panose="02070309020205020404" pitchFamily="49" charset="0"/>
              </a:rPr>
              <a:t>	</a:t>
            </a:r>
            <a:r>
              <a:rPr lang="en-US" sz="2800" b="1" dirty="0" smtClean="0">
                <a:solidFill>
                  <a:srgbClr val="0070C0"/>
                </a:solidFill>
                <a:latin typeface="Courier New" panose="02070309020205020404" pitchFamily="49" charset="0"/>
                <a:cs typeface="Courier New" panose="02070309020205020404" pitchFamily="49" charset="0"/>
              </a:rPr>
              <a:t>	for(</a:t>
            </a:r>
            <a:r>
              <a:rPr lang="en-US" sz="2800" b="1" dirty="0" err="1" smtClean="0">
                <a:solidFill>
                  <a:srgbClr val="0070C0"/>
                </a:solidFill>
                <a:latin typeface="Courier New" panose="02070309020205020404" pitchFamily="49" charset="0"/>
                <a:cs typeface="Courier New" panose="02070309020205020404" pitchFamily="49" charset="0"/>
              </a:rPr>
              <a:t>i</a:t>
            </a:r>
            <a:r>
              <a:rPr lang="en-US" sz="2800" b="1" dirty="0" smtClean="0">
                <a:solidFill>
                  <a:srgbClr val="0070C0"/>
                </a:solidFill>
                <a:latin typeface="Courier New" panose="02070309020205020404" pitchFamily="49" charset="0"/>
                <a:cs typeface="Courier New" panose="02070309020205020404" pitchFamily="49" charset="0"/>
              </a:rPr>
              <a:t>=0;i&lt;100;i++) { ... } } </a:t>
            </a:r>
            <a:endParaRPr lang="en-US" sz="2800" dirty="0" smtClean="0">
              <a:latin typeface="Georgia" panose="02040502050405020303" pitchFamily="18" charset="0"/>
            </a:endParaRPr>
          </a:p>
        </p:txBody>
      </p:sp>
    </p:spTree>
    <p:extLst>
      <p:ext uri="{BB962C8B-B14F-4D97-AF65-F5344CB8AC3E}">
        <p14:creationId xmlns:p14="http://schemas.microsoft.com/office/powerpoint/2010/main" val="55874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3"/>
            </a:pPr>
            <a:r>
              <a:rPr lang="en-US" altLang="en-US" sz="4800" i="1" dirty="0" smtClean="0">
                <a:latin typeface="Georgia" panose="02040502050405020303" pitchFamily="18" charset="0"/>
              </a:rPr>
              <a:t>Jumps/branches are expensive </a:t>
            </a:r>
          </a:p>
        </p:txBody>
      </p:sp>
      <p:sp>
        <p:nvSpPr>
          <p:cNvPr id="3" name="Subtitle 2"/>
          <p:cNvSpPr>
            <a:spLocks noGrp="1"/>
          </p:cNvSpPr>
          <p:nvPr>
            <p:ph type="subTitle" idx="1"/>
          </p:nvPr>
        </p:nvSpPr>
        <p:spPr>
          <a:xfrm>
            <a:off x="1524000" y="1705326"/>
            <a:ext cx="9144000" cy="4406899"/>
          </a:xfrm>
        </p:spPr>
        <p:txBody>
          <a:bodyPr>
            <a:noAutofit/>
          </a:bodyPr>
          <a:lstStyle/>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Long </a:t>
            </a:r>
            <a:r>
              <a:rPr lang="en-US" sz="2800" b="1" dirty="0" smtClean="0">
                <a:solidFill>
                  <a:srgbClr val="0070C0"/>
                </a:solidFill>
                <a:latin typeface="Courier New" panose="02070309020205020404" pitchFamily="49" charset="0"/>
                <a:cs typeface="Courier New" panose="02070309020205020404" pitchFamily="49" charset="0"/>
              </a:rPr>
              <a:t>if...else </a:t>
            </a:r>
            <a:r>
              <a:rPr lang="en-US" sz="2800" dirty="0" smtClean="0">
                <a:latin typeface="Georgia" panose="02040502050405020303" pitchFamily="18" charset="0"/>
              </a:rPr>
              <a:t>chains require lots of jumps for cases near the end of the chain (in addition to testing each condition)</a:t>
            </a:r>
          </a:p>
          <a:p>
            <a:pPr marL="457200" indent="-457200" algn="l">
              <a:buClr>
                <a:srgbClr val="0070C0"/>
              </a:buClr>
              <a:buFont typeface="Wingdings" panose="05000000000000000000" pitchFamily="2" charset="2"/>
              <a:buChar char="§"/>
            </a:pPr>
            <a:endParaRPr lang="en-US" sz="2800" dirty="0" smtClean="0">
              <a:latin typeface="Georgia" panose="02040502050405020303" pitchFamily="18" charset="0"/>
            </a:endParaRPr>
          </a:p>
        </p:txBody>
      </p:sp>
      <p:sp>
        <p:nvSpPr>
          <p:cNvPr id="5" name="Subtitle 2"/>
          <p:cNvSpPr txBox="1">
            <a:spLocks/>
          </p:cNvSpPr>
          <p:nvPr/>
        </p:nvSpPr>
        <p:spPr>
          <a:xfrm>
            <a:off x="1524000" y="3475137"/>
            <a:ext cx="3820160" cy="2316064"/>
          </a:xfrm>
          <a:prstGeom prst="rect">
            <a:avLst/>
          </a:prstGeom>
          <a:solidFill>
            <a:schemeClr val="accent4">
              <a:lumMod val="20000"/>
              <a:lumOff val="80000"/>
            </a:schemeClr>
          </a:solidFill>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buClr>
                <a:srgbClr val="0070C0"/>
              </a:buClr>
            </a:pPr>
            <a:r>
              <a:rPr lang="en-US" sz="2800" b="1" dirty="0" smtClean="0">
                <a:latin typeface="Courier New" panose="02070309020205020404" pitchFamily="49" charset="0"/>
                <a:cs typeface="Courier New" panose="02070309020205020404" pitchFamily="49" charset="0"/>
              </a:rPr>
              <a:t>if( Condition ) {</a:t>
            </a:r>
          </a:p>
          <a:p>
            <a:pPr algn="l">
              <a:lnSpc>
                <a:spcPct val="100000"/>
              </a:lnSpc>
              <a:spcBef>
                <a:spcPts val="0"/>
              </a:spcBef>
              <a:buClr>
                <a:srgbClr val="0070C0"/>
              </a:buClr>
            </a:pPr>
            <a:r>
              <a:rPr lang="en-US" sz="2800" b="1" dirty="0" smtClean="0">
                <a:latin typeface="Courier New" panose="02070309020205020404" pitchFamily="49" charset="0"/>
                <a:cs typeface="Courier New" panose="02070309020205020404" pitchFamily="49" charset="0"/>
              </a:rPr>
              <a:t>    Case A;</a:t>
            </a:r>
          </a:p>
          <a:p>
            <a:pPr algn="l">
              <a:lnSpc>
                <a:spcPct val="100000"/>
              </a:lnSpc>
              <a:spcBef>
                <a:spcPts val="0"/>
              </a:spcBef>
              <a:buClr>
                <a:srgbClr val="0070C0"/>
              </a:buClr>
            </a:pPr>
            <a:r>
              <a:rPr lang="en-US" sz="2800" b="1" dirty="0" smtClean="0">
                <a:latin typeface="Courier New" panose="02070309020205020404" pitchFamily="49" charset="0"/>
                <a:cs typeface="Courier New" panose="02070309020205020404" pitchFamily="49" charset="0"/>
              </a:rPr>
              <a:t>} else {</a:t>
            </a:r>
          </a:p>
          <a:p>
            <a:pPr algn="l">
              <a:lnSpc>
                <a:spcPct val="100000"/>
              </a:lnSpc>
              <a:spcBef>
                <a:spcPts val="0"/>
              </a:spcBef>
              <a:buClr>
                <a:srgbClr val="0070C0"/>
              </a:buClr>
            </a:pPr>
            <a:r>
              <a:rPr lang="en-US" sz="2800" b="1" dirty="0" smtClean="0">
                <a:latin typeface="Courier New" panose="02070309020205020404" pitchFamily="49" charset="0"/>
                <a:cs typeface="Courier New" panose="02070309020205020404" pitchFamily="49" charset="0"/>
              </a:rPr>
              <a:t>    Case B;</a:t>
            </a:r>
          </a:p>
          <a:p>
            <a:pPr algn="l">
              <a:lnSpc>
                <a:spcPct val="100000"/>
              </a:lnSpc>
              <a:spcBef>
                <a:spcPts val="0"/>
              </a:spcBef>
              <a:buClr>
                <a:srgbClr val="0070C0"/>
              </a:buClr>
            </a:pPr>
            <a:r>
              <a:rPr lang="en-US" sz="2800" b="1" dirty="0" smtClean="0">
                <a:latin typeface="Courier New" panose="02070309020205020404" pitchFamily="49" charset="0"/>
                <a:cs typeface="Courier New" panose="02070309020205020404" pitchFamily="49" charset="0"/>
              </a:rPr>
              <a:t>}</a:t>
            </a:r>
            <a:endParaRPr lang="en-US" sz="2800" b="1" dirty="0">
              <a:latin typeface="Courier New" panose="02070309020205020404" pitchFamily="49" charset="0"/>
              <a:cs typeface="Courier New" panose="02070309020205020404" pitchFamily="49" charset="0"/>
            </a:endParaRPr>
          </a:p>
        </p:txBody>
      </p:sp>
      <p:sp>
        <p:nvSpPr>
          <p:cNvPr id="6" name="Subtitle 2"/>
          <p:cNvSpPr txBox="1">
            <a:spLocks/>
          </p:cNvSpPr>
          <p:nvPr/>
        </p:nvSpPr>
        <p:spPr>
          <a:xfrm>
            <a:off x="6847840" y="3475137"/>
            <a:ext cx="3820160" cy="2316064"/>
          </a:xfrm>
          <a:prstGeom prst="rect">
            <a:avLst/>
          </a:prstGeom>
          <a:solidFill>
            <a:schemeClr val="accent6">
              <a:lumMod val="20000"/>
              <a:lumOff val="80000"/>
            </a:schemeClr>
          </a:solidFill>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buClr>
                <a:srgbClr val="0070C0"/>
              </a:buClr>
            </a:pPr>
            <a:r>
              <a:rPr lang="en-US" sz="2800" b="1" dirty="0" smtClean="0">
                <a:latin typeface="Courier New" panose="02070309020205020404" pitchFamily="49" charset="0"/>
                <a:cs typeface="Courier New" panose="02070309020205020404" pitchFamily="49" charset="0"/>
              </a:rPr>
              <a:t>Case B;</a:t>
            </a:r>
          </a:p>
          <a:p>
            <a:pPr algn="l">
              <a:lnSpc>
                <a:spcPct val="100000"/>
              </a:lnSpc>
              <a:spcBef>
                <a:spcPts val="0"/>
              </a:spcBef>
              <a:buClr>
                <a:srgbClr val="0070C0"/>
              </a:buClr>
            </a:pPr>
            <a:r>
              <a:rPr lang="en-US" sz="2800" b="1" dirty="0" smtClean="0">
                <a:latin typeface="Courier New" panose="02070309020205020404" pitchFamily="49" charset="0"/>
                <a:cs typeface="Courier New" panose="02070309020205020404" pitchFamily="49" charset="0"/>
              </a:rPr>
              <a:t>if( Condition ) {</a:t>
            </a:r>
          </a:p>
          <a:p>
            <a:pPr algn="l">
              <a:lnSpc>
                <a:spcPct val="100000"/>
              </a:lnSpc>
              <a:spcBef>
                <a:spcPts val="0"/>
              </a:spcBef>
              <a:buClr>
                <a:srgbClr val="0070C0"/>
              </a:buClr>
            </a:pPr>
            <a:r>
              <a:rPr lang="en-US" sz="2800" b="1" dirty="0" smtClean="0">
                <a:latin typeface="Courier New" panose="02070309020205020404" pitchFamily="49" charset="0"/>
                <a:cs typeface="Courier New" panose="02070309020205020404" pitchFamily="49" charset="0"/>
              </a:rPr>
              <a:t>    Undo Case B;</a:t>
            </a:r>
          </a:p>
          <a:p>
            <a:pPr algn="l">
              <a:lnSpc>
                <a:spcPct val="100000"/>
              </a:lnSpc>
              <a:spcBef>
                <a:spcPts val="0"/>
              </a:spcBef>
              <a:buClr>
                <a:srgbClr val="0070C0"/>
              </a:buClr>
            </a:pPr>
            <a:r>
              <a:rPr lang="en-US" sz="2800" b="1" dirty="0" smtClean="0">
                <a:latin typeface="Courier New" panose="02070309020205020404" pitchFamily="49" charset="0"/>
                <a:cs typeface="Courier New" panose="02070309020205020404" pitchFamily="49" charset="0"/>
              </a:rPr>
              <a:t>	Case A;</a:t>
            </a:r>
          </a:p>
          <a:p>
            <a:pPr algn="l">
              <a:lnSpc>
                <a:spcPct val="100000"/>
              </a:lnSpc>
              <a:spcBef>
                <a:spcPts val="0"/>
              </a:spcBef>
              <a:buClr>
                <a:srgbClr val="0070C0"/>
              </a:buClr>
            </a:pPr>
            <a:r>
              <a:rPr lang="en-US" sz="2800" b="1" dirty="0" smtClean="0">
                <a:latin typeface="Courier New" panose="02070309020205020404" pitchFamily="49" charset="0"/>
                <a:cs typeface="Courier New" panose="02070309020205020404" pitchFamily="49" charset="0"/>
              </a:rPr>
              <a:t>}</a:t>
            </a:r>
            <a:endParaRPr lang="en-US" sz="2800" b="1" dirty="0">
              <a:latin typeface="Courier New" panose="02070309020205020404" pitchFamily="49" charset="0"/>
              <a:cs typeface="Courier New" panose="02070309020205020404" pitchFamily="49" charset="0"/>
            </a:endParaRPr>
          </a:p>
        </p:txBody>
      </p:sp>
      <p:sp>
        <p:nvSpPr>
          <p:cNvPr id="7" name="Striped Right Arrow 6"/>
          <p:cNvSpPr/>
          <p:nvPr/>
        </p:nvSpPr>
        <p:spPr>
          <a:xfrm>
            <a:off x="5760720" y="4115009"/>
            <a:ext cx="548640" cy="1036320"/>
          </a:xfrm>
          <a:prstGeom prst="striped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75444"/>
          </a:xfrm>
          <a:solidFill>
            <a:schemeClr val="accent1">
              <a:lumMod val="20000"/>
              <a:lumOff val="80000"/>
            </a:schemeClr>
          </a:solidFill>
        </p:spPr>
        <p:txBody>
          <a:bodyPr>
            <a:normAutofit fontScale="90000"/>
          </a:bodyPr>
          <a:lstStyle/>
          <a:p>
            <a:pPr marL="914400" indent="-914400">
              <a:buFont typeface="+mj-lt"/>
              <a:buAutoNum type="arabicPeriod" startAt="3"/>
            </a:pPr>
            <a:r>
              <a:rPr lang="en-US" altLang="en-US" sz="4800" i="1" dirty="0" smtClean="0">
                <a:latin typeface="Georgia" panose="02040502050405020303" pitchFamily="18" charset="0"/>
              </a:rPr>
              <a:t>Jumps/branches are expensive </a:t>
            </a:r>
          </a:p>
        </p:txBody>
      </p:sp>
      <p:sp>
        <p:nvSpPr>
          <p:cNvPr id="3" name="Subtitle 2"/>
          <p:cNvSpPr>
            <a:spLocks noGrp="1"/>
          </p:cNvSpPr>
          <p:nvPr>
            <p:ph type="subTitle" idx="1"/>
          </p:nvPr>
        </p:nvSpPr>
        <p:spPr>
          <a:xfrm>
            <a:off x="1524000" y="1705326"/>
            <a:ext cx="9144000" cy="4406899"/>
          </a:xfrm>
        </p:spPr>
        <p:txBody>
          <a:bodyPr>
            <a:noAutofit/>
          </a:bodyPr>
          <a:lstStyle/>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If possible, convert </a:t>
            </a:r>
            <a:r>
              <a:rPr lang="en-US" sz="3000" b="1" dirty="0" smtClean="0">
                <a:solidFill>
                  <a:srgbClr val="0070C0"/>
                </a:solidFill>
                <a:latin typeface="Courier New" panose="02070309020205020404" pitchFamily="49" charset="0"/>
                <a:cs typeface="Courier New" panose="02070309020205020404" pitchFamily="49" charset="0"/>
              </a:rPr>
              <a:t>if...else </a:t>
            </a:r>
            <a:r>
              <a:rPr lang="en-US" sz="3000" dirty="0" smtClean="0">
                <a:latin typeface="Georgia" panose="02040502050405020303" pitchFamily="18" charset="0"/>
              </a:rPr>
              <a:t>to a </a:t>
            </a:r>
            <a:r>
              <a:rPr lang="en-US" sz="3000" b="1" dirty="0" smtClean="0">
                <a:solidFill>
                  <a:srgbClr val="FF0000"/>
                </a:solidFill>
                <a:latin typeface="Courier New" panose="02070309020205020404" pitchFamily="49" charset="0"/>
                <a:cs typeface="Courier New" panose="02070309020205020404" pitchFamily="49" charset="0"/>
              </a:rPr>
              <a:t>switch</a:t>
            </a:r>
            <a:r>
              <a:rPr lang="en-US" sz="3000" dirty="0" smtClean="0">
                <a:solidFill>
                  <a:srgbClr val="FF0000"/>
                </a:solidFill>
                <a:latin typeface="Georgia" panose="02040502050405020303" pitchFamily="18" charset="0"/>
              </a:rPr>
              <a:t> </a:t>
            </a:r>
            <a:r>
              <a:rPr lang="en-US" sz="3000" dirty="0" smtClean="0">
                <a:latin typeface="Georgia" panose="02040502050405020303" pitchFamily="18" charset="0"/>
              </a:rPr>
              <a:t>statement</a:t>
            </a:r>
          </a:p>
          <a:p>
            <a:pPr marL="914400" lvl="1" indent="-457200" algn="l">
              <a:buClr>
                <a:srgbClr val="0070C0"/>
              </a:buClr>
              <a:buFont typeface="Wingdings" panose="05000000000000000000" pitchFamily="2" charset="2"/>
              <a:buChar char="§"/>
            </a:pPr>
            <a:r>
              <a:rPr lang="en-US" sz="2800" dirty="0" smtClean="0">
                <a:latin typeface="Georgia" panose="02040502050405020303" pitchFamily="18" charset="0"/>
              </a:rPr>
              <a:t>the compiler sometimes optimizes into a table lookup with a single jump</a:t>
            </a:r>
          </a:p>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If a switch statement is not possible, put the most common clauses at the beginning of the if chain</a:t>
            </a:r>
          </a:p>
        </p:txBody>
      </p:sp>
    </p:spTree>
    <p:extLst>
      <p:ext uri="{BB962C8B-B14F-4D97-AF65-F5344CB8AC3E}">
        <p14:creationId xmlns:p14="http://schemas.microsoft.com/office/powerpoint/2010/main" val="63041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5417</TotalTime>
  <Words>3405</Words>
  <Application>Microsoft Office PowerPoint</Application>
  <PresentationFormat>Widescreen</PresentationFormat>
  <Paragraphs>307</Paragraphs>
  <Slides>41</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Calibri Light</vt:lpstr>
      <vt:lpstr>Cambria Math</vt:lpstr>
      <vt:lpstr>Courier New</vt:lpstr>
      <vt:lpstr>Georgia</vt:lpstr>
      <vt:lpstr>Symbol</vt:lpstr>
      <vt:lpstr>Wingdings</vt:lpstr>
      <vt:lpstr>Office Theme</vt:lpstr>
      <vt:lpstr>Optimizing C and C++ Code</vt:lpstr>
      <vt:lpstr>Remember Ahmdal’s Law</vt:lpstr>
      <vt:lpstr>Code for correctness first, then optimize!</vt:lpstr>
      <vt:lpstr>Use Appropriate Algorithm</vt:lpstr>
      <vt:lpstr>Use Appropriate Algorithm</vt:lpstr>
      <vt:lpstr>Jumps/branches are expensive </vt:lpstr>
      <vt:lpstr>Jumps/branches are expensive </vt:lpstr>
      <vt:lpstr>Jumps/branches are expensive </vt:lpstr>
      <vt:lpstr>Jumps/branches are expensive </vt:lpstr>
      <vt:lpstr>Jumps/branches are expensive </vt:lpstr>
      <vt:lpstr>The order of array indices</vt:lpstr>
      <vt:lpstr>Instruction-level-parallelism</vt:lpstr>
      <vt:lpstr>Consider locality of reference for code and data</vt:lpstr>
      <vt:lpstr>Avoid/reduce the number of local variables</vt:lpstr>
      <vt:lpstr>Avoid/reduce the number of local variables</vt:lpstr>
      <vt:lpstr>Reduce the number of function parameters</vt:lpstr>
      <vt:lpstr>Use references</vt:lpstr>
      <vt:lpstr>Don't define a return value if not used</vt:lpstr>
      <vt:lpstr>Avoid casting where possible</vt:lpstr>
      <vt:lpstr>Define lightweight constructors</vt:lpstr>
      <vt:lpstr>Use constructor initialization lists</vt:lpstr>
      <vt:lpstr>Declaring C++ object variables</vt:lpstr>
      <vt:lpstr>Use shift operations</vt:lpstr>
      <vt:lpstr>Be careful using table-lookup functions</vt:lpstr>
      <vt:lpstr>Prefer preincrement over postincrement</vt:lpstr>
      <vt:lpstr>For basic data types use the operators + , - , * , and /</vt:lpstr>
      <vt:lpstr>Delay declaring local variables</vt:lpstr>
      <vt:lpstr>Prefer int over char and short</vt:lpstr>
      <vt:lpstr>Avoid dynamic memory allocation during computation</vt:lpstr>
      <vt:lpstr>Avoid dynamic memory allocation during computation</vt:lpstr>
      <vt:lpstr>Do not declare "just in case" virtual functions</vt:lpstr>
      <vt:lpstr>Optimizing loop overhead</vt:lpstr>
      <vt:lpstr>Declare local functions as "static"</vt:lpstr>
      <vt:lpstr>STL container usage</vt:lpstr>
      <vt:lpstr>STL container usage</vt:lpstr>
      <vt:lpstr>Try to early loop termination and early function returns</vt:lpstr>
      <vt:lpstr>Rephrase  your math to eliminate expensive operations</vt:lpstr>
      <vt:lpstr>Rephrase  your math to eliminate expensive operations</vt:lpstr>
      <vt:lpstr>GNU Compiler</vt:lpstr>
      <vt:lpstr>GNU Compiler</vt:lpstr>
      <vt:lpstr>GNU Compiler</vt:lpstr>
    </vt:vector>
  </TitlesOfParts>
  <Company>Boston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lenaR</dc:creator>
  <cp:lastModifiedBy>lenaR</cp:lastModifiedBy>
  <cp:revision>49</cp:revision>
  <cp:lastPrinted>2017-04-14T12:45:01Z</cp:lastPrinted>
  <dcterms:created xsi:type="dcterms:W3CDTF">2017-04-08T03:03:05Z</dcterms:created>
  <dcterms:modified xsi:type="dcterms:W3CDTF">2017-04-14T14:47:31Z</dcterms:modified>
</cp:coreProperties>
</file>