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268" r:id="rId3"/>
    <p:sldId id="260" r:id="rId4"/>
    <p:sldId id="281" r:id="rId5"/>
    <p:sldId id="261" r:id="rId6"/>
    <p:sldId id="262" r:id="rId7"/>
    <p:sldId id="264" r:id="rId8"/>
    <p:sldId id="266" r:id="rId9"/>
    <p:sldId id="267" r:id="rId10"/>
    <p:sldId id="271" r:id="rId11"/>
    <p:sldId id="272" r:id="rId12"/>
    <p:sldId id="273" r:id="rId13"/>
    <p:sldId id="270" r:id="rId14"/>
    <p:sldId id="274" r:id="rId15"/>
    <p:sldId id="265" r:id="rId16"/>
    <p:sldId id="276" r:id="rId17"/>
    <p:sldId id="275" r:id="rId18"/>
    <p:sldId id="277" r:id="rId19"/>
    <p:sldId id="278" r:id="rId20"/>
    <p:sldId id="279" r:id="rId21"/>
    <p:sldId id="280" r:id="rId22"/>
    <p:sldId id="269"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1" autoAdjust="0"/>
    <p:restoredTop sz="70097" autoAdjust="0"/>
  </p:normalViewPr>
  <p:slideViewPr>
    <p:cSldViewPr snapToGrid="0">
      <p:cViewPr varScale="1">
        <p:scale>
          <a:sx n="48" d="100"/>
          <a:sy n="48" d="100"/>
        </p:scale>
        <p:origin x="402" y="36"/>
      </p:cViewPr>
      <p:guideLst/>
    </p:cSldViewPr>
  </p:slideViewPr>
  <p:notesTextViewPr>
    <p:cViewPr>
      <p:scale>
        <a:sx n="3" d="2"/>
        <a:sy n="3" d="2"/>
      </p:scale>
      <p:origin x="0" y="-1176"/>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4A1177-A89B-441F-B548-87830C803154}" type="doc">
      <dgm:prSet loTypeId="urn:microsoft.com/office/officeart/2005/8/layout/default#2" loCatId="list" qsTypeId="urn:microsoft.com/office/officeart/2005/8/quickstyle/3d1" qsCatId="3D" csTypeId="urn:microsoft.com/office/officeart/2005/8/colors/colorful5" csCatId="colorful" phldr="1"/>
      <dgm:spPr/>
      <dgm:t>
        <a:bodyPr/>
        <a:lstStyle/>
        <a:p>
          <a:endParaRPr lang="en-US"/>
        </a:p>
      </dgm:t>
    </dgm:pt>
    <dgm:pt modelId="{1CAA3D24-FD90-41B5-B801-4F4D7D385C7B}">
      <dgm:prSet phldrT="[Text]" custT="1"/>
      <dgm:spPr>
        <a:xfrm>
          <a:off x="254648" y="36665"/>
          <a:ext cx="2986906" cy="1792143"/>
        </a:xfrm>
        <a:prstGeom prst="rect">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sz="3600" dirty="0" smtClean="0">
              <a:solidFill>
                <a:sysClr val="window" lastClr="FFFFFF"/>
              </a:solidFill>
              <a:latin typeface="Century" pitchFamily="18" charset="0"/>
              <a:ea typeface="+mn-ea"/>
              <a:cs typeface="+mn-cs"/>
            </a:rPr>
            <a:t>Object-Oriented</a:t>
          </a:r>
          <a:endParaRPr lang="en-US" sz="3600" dirty="0">
            <a:solidFill>
              <a:sysClr val="window" lastClr="FFFFFF"/>
            </a:solidFill>
            <a:latin typeface="Century" pitchFamily="18" charset="0"/>
            <a:ea typeface="+mn-ea"/>
            <a:cs typeface="+mn-cs"/>
          </a:endParaRPr>
        </a:p>
      </dgm:t>
    </dgm:pt>
    <dgm:pt modelId="{EE569B25-DBA0-4DCC-8D8B-E55EEBEFCD6C}" type="parTrans" cxnId="{3F7649F0-E86E-46D0-9404-BA461436448C}">
      <dgm:prSet/>
      <dgm:spPr/>
      <dgm:t>
        <a:bodyPr/>
        <a:lstStyle/>
        <a:p>
          <a:endParaRPr lang="en-US"/>
        </a:p>
      </dgm:t>
    </dgm:pt>
    <dgm:pt modelId="{9EDAC827-F24F-4685-968A-7F28B90D6577}" type="sibTrans" cxnId="{3F7649F0-E86E-46D0-9404-BA461436448C}">
      <dgm:prSet/>
      <dgm:spPr/>
      <dgm:t>
        <a:bodyPr/>
        <a:lstStyle/>
        <a:p>
          <a:endParaRPr lang="en-US"/>
        </a:p>
      </dgm:t>
    </dgm:pt>
    <dgm:pt modelId="{C4BC95C3-9CE4-4F26-BB7B-7FE5D5EB7FCC}">
      <dgm:prSet phldrT="[Text]" custT="1"/>
      <dgm:spPr>
        <a:xfrm>
          <a:off x="3540245" y="1611"/>
          <a:ext cx="2986906" cy="1792143"/>
        </a:xfrm>
        <a:prstGeom prst="rect">
          <a:avLst/>
        </a:prstGeom>
        <a:gradFill rotWithShape="0">
          <a:gsLst>
            <a:gs pos="0">
              <a:srgbClr val="4BACC6">
                <a:hueOff val="-3311292"/>
                <a:satOff val="13270"/>
                <a:lumOff val="2876"/>
                <a:alphaOff val="0"/>
                <a:shade val="51000"/>
                <a:satMod val="130000"/>
              </a:srgbClr>
            </a:gs>
            <a:gs pos="80000">
              <a:srgbClr val="4BACC6">
                <a:hueOff val="-3311292"/>
                <a:satOff val="13270"/>
                <a:lumOff val="2876"/>
                <a:alphaOff val="0"/>
                <a:shade val="93000"/>
                <a:satMod val="130000"/>
              </a:srgbClr>
            </a:gs>
            <a:gs pos="100000">
              <a:srgbClr val="4BACC6">
                <a:hueOff val="-3311292"/>
                <a:satOff val="13270"/>
                <a:lumOff val="28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sz="3600" dirty="0" smtClean="0">
              <a:solidFill>
                <a:sysClr val="window" lastClr="FFFFFF"/>
              </a:solidFill>
              <a:latin typeface="Century" pitchFamily="18" charset="0"/>
              <a:ea typeface="+mn-ea"/>
              <a:cs typeface="+mn-cs"/>
            </a:rPr>
            <a:t>Imperative</a:t>
          </a:r>
          <a:endParaRPr lang="en-US" sz="3600" dirty="0">
            <a:solidFill>
              <a:sysClr val="window" lastClr="FFFFFF"/>
            </a:solidFill>
            <a:latin typeface="Century" pitchFamily="18" charset="0"/>
            <a:ea typeface="+mn-ea"/>
            <a:cs typeface="+mn-cs"/>
          </a:endParaRPr>
        </a:p>
      </dgm:t>
    </dgm:pt>
    <dgm:pt modelId="{7B767CE4-C396-406C-9746-02FD42E53B93}" type="parTrans" cxnId="{2CFF5E95-F508-4909-B93B-92745930551B}">
      <dgm:prSet/>
      <dgm:spPr/>
      <dgm:t>
        <a:bodyPr/>
        <a:lstStyle/>
        <a:p>
          <a:endParaRPr lang="en-US"/>
        </a:p>
      </dgm:t>
    </dgm:pt>
    <dgm:pt modelId="{F9E8F37E-F10D-414C-8307-77CA2A702DEF}" type="sibTrans" cxnId="{2CFF5E95-F508-4909-B93B-92745930551B}">
      <dgm:prSet/>
      <dgm:spPr/>
      <dgm:t>
        <a:bodyPr/>
        <a:lstStyle/>
        <a:p>
          <a:endParaRPr lang="en-US"/>
        </a:p>
      </dgm:t>
    </dgm:pt>
    <dgm:pt modelId="{C4042C0B-407F-4756-8672-F0DCBACAA2EE}">
      <dgm:prSet phldrT="[Text]" custT="1"/>
      <dgm:spPr>
        <a:xfrm>
          <a:off x="254648" y="2092445"/>
          <a:ext cx="2986906" cy="1792143"/>
        </a:xfrm>
        <a:prstGeom prst="rect">
          <a:avLst/>
        </a:prstGeom>
        <a:gradFill rotWithShape="0">
          <a:gsLst>
            <a:gs pos="0">
              <a:srgbClr val="4BACC6">
                <a:hueOff val="-6622584"/>
                <a:satOff val="26541"/>
                <a:lumOff val="5752"/>
                <a:alphaOff val="0"/>
                <a:shade val="51000"/>
                <a:satMod val="130000"/>
              </a:srgbClr>
            </a:gs>
            <a:gs pos="80000">
              <a:srgbClr val="4BACC6">
                <a:hueOff val="-6622584"/>
                <a:satOff val="26541"/>
                <a:lumOff val="5752"/>
                <a:alphaOff val="0"/>
                <a:shade val="93000"/>
                <a:satMod val="130000"/>
              </a:srgbClr>
            </a:gs>
            <a:gs pos="100000">
              <a:srgbClr val="4BACC6">
                <a:hueOff val="-6622584"/>
                <a:satOff val="26541"/>
                <a:lumOff val="5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sz="3600" dirty="0" smtClean="0">
              <a:solidFill>
                <a:sysClr val="window" lastClr="FFFFFF"/>
              </a:solidFill>
              <a:latin typeface="Century" pitchFamily="18" charset="0"/>
              <a:ea typeface="+mn-ea"/>
              <a:cs typeface="+mn-cs"/>
            </a:rPr>
            <a:t>Functional</a:t>
          </a:r>
          <a:endParaRPr lang="en-US" sz="3600" dirty="0">
            <a:solidFill>
              <a:sysClr val="window" lastClr="FFFFFF"/>
            </a:solidFill>
            <a:latin typeface="Century" pitchFamily="18" charset="0"/>
            <a:ea typeface="+mn-ea"/>
            <a:cs typeface="+mn-cs"/>
          </a:endParaRPr>
        </a:p>
      </dgm:t>
    </dgm:pt>
    <dgm:pt modelId="{AB5A544A-1544-4387-BB64-E0C21CD0B204}" type="parTrans" cxnId="{F468A1F2-3487-4EC1-8298-07A6C0C530F8}">
      <dgm:prSet/>
      <dgm:spPr/>
      <dgm:t>
        <a:bodyPr/>
        <a:lstStyle/>
        <a:p>
          <a:endParaRPr lang="en-US"/>
        </a:p>
      </dgm:t>
    </dgm:pt>
    <dgm:pt modelId="{94C4AB4F-08A0-46B1-86D1-25CF0A9D35D7}" type="sibTrans" cxnId="{F468A1F2-3487-4EC1-8298-07A6C0C530F8}">
      <dgm:prSet/>
      <dgm:spPr/>
      <dgm:t>
        <a:bodyPr/>
        <a:lstStyle/>
        <a:p>
          <a:endParaRPr lang="en-US"/>
        </a:p>
      </dgm:t>
    </dgm:pt>
    <dgm:pt modelId="{5D2FAD40-88E2-4FA2-A1B7-CD1BEA72DAC3}">
      <dgm:prSet phldrT="[Text]" custT="1"/>
      <dgm:spPr>
        <a:xfrm>
          <a:off x="3540245" y="2092445"/>
          <a:ext cx="2986906" cy="1792143"/>
        </a:xfrm>
        <a:prstGeom prst="rect">
          <a:avLst/>
        </a:prstGeom>
        <a:gradFill rotWithShape="0">
          <a:gsLst>
            <a:gs pos="0">
              <a:srgbClr val="4BACC6">
                <a:hueOff val="-9933876"/>
                <a:satOff val="39811"/>
                <a:lumOff val="8628"/>
                <a:alphaOff val="0"/>
                <a:shade val="51000"/>
                <a:satMod val="130000"/>
              </a:srgbClr>
            </a:gs>
            <a:gs pos="80000">
              <a:srgbClr val="4BACC6">
                <a:hueOff val="-9933876"/>
                <a:satOff val="39811"/>
                <a:lumOff val="8628"/>
                <a:alphaOff val="0"/>
                <a:shade val="93000"/>
                <a:satMod val="130000"/>
              </a:srgbClr>
            </a:gs>
            <a:gs pos="100000">
              <a:srgbClr val="4BACC6">
                <a:hueOff val="-9933876"/>
                <a:satOff val="39811"/>
                <a:lumOff val="862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sz="3600" dirty="0" smtClean="0">
              <a:solidFill>
                <a:sysClr val="window" lastClr="FFFFFF"/>
              </a:solidFill>
              <a:latin typeface="Century" pitchFamily="18" charset="0"/>
              <a:ea typeface="+mn-ea"/>
              <a:cs typeface="+mn-cs"/>
            </a:rPr>
            <a:t>Logic</a:t>
          </a:r>
          <a:endParaRPr lang="en-US" sz="3600" dirty="0">
            <a:solidFill>
              <a:sysClr val="window" lastClr="FFFFFF"/>
            </a:solidFill>
            <a:latin typeface="Century" pitchFamily="18" charset="0"/>
            <a:ea typeface="+mn-ea"/>
            <a:cs typeface="+mn-cs"/>
          </a:endParaRPr>
        </a:p>
      </dgm:t>
    </dgm:pt>
    <dgm:pt modelId="{164701A0-1D86-4CAD-BF63-A35C9F6BC7E6}" type="parTrans" cxnId="{16B75A8F-86CE-445C-854F-09068B1DFF59}">
      <dgm:prSet/>
      <dgm:spPr/>
      <dgm:t>
        <a:bodyPr/>
        <a:lstStyle/>
        <a:p>
          <a:endParaRPr lang="en-US"/>
        </a:p>
      </dgm:t>
    </dgm:pt>
    <dgm:pt modelId="{DE7EEF5C-8491-4CE1-AF22-22340D5A75A9}" type="sibTrans" cxnId="{16B75A8F-86CE-445C-854F-09068B1DFF59}">
      <dgm:prSet/>
      <dgm:spPr/>
      <dgm:t>
        <a:bodyPr/>
        <a:lstStyle/>
        <a:p>
          <a:endParaRPr lang="en-US"/>
        </a:p>
      </dgm:t>
    </dgm:pt>
    <dgm:pt modelId="{05C0725D-584F-441B-BDC6-9BDDFA5DDD94}">
      <dgm:prSet phldrT="[Text]"/>
      <dgm:spPr>
        <a:xfrm>
          <a:off x="3540245" y="1611"/>
          <a:ext cx="2986906" cy="1792143"/>
        </a:xfrm>
        <a:solidFill>
          <a:schemeClr val="accent4"/>
        </a:solidFill>
        <a:ln>
          <a:solidFill>
            <a:srgbClr val="FFFF00"/>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smtClean="0">
              <a:solidFill>
                <a:sysClr val="window" lastClr="FFFFFF"/>
              </a:solidFill>
              <a:latin typeface="Century" pitchFamily="18" charset="0"/>
              <a:ea typeface="+mn-ea"/>
              <a:cs typeface="+mn-cs"/>
            </a:rPr>
            <a:t>Declarative </a:t>
          </a:r>
          <a:endParaRPr lang="en-US" dirty="0">
            <a:solidFill>
              <a:sysClr val="window" lastClr="FFFFFF"/>
            </a:solidFill>
            <a:latin typeface="Century" pitchFamily="18" charset="0"/>
            <a:ea typeface="+mn-ea"/>
            <a:cs typeface="+mn-cs"/>
          </a:endParaRPr>
        </a:p>
      </dgm:t>
    </dgm:pt>
    <dgm:pt modelId="{8FFCD2F5-259A-4A4F-A9F0-4F735DDD3CCC}" type="parTrans" cxnId="{4C6B8645-DC9E-42DC-BAEE-9C0DA837A26A}">
      <dgm:prSet/>
      <dgm:spPr/>
      <dgm:t>
        <a:bodyPr/>
        <a:lstStyle/>
        <a:p>
          <a:endParaRPr lang="en-US"/>
        </a:p>
      </dgm:t>
    </dgm:pt>
    <dgm:pt modelId="{E762A3FB-6E78-4392-BD69-0134CF9AC3C5}" type="sibTrans" cxnId="{4C6B8645-DC9E-42DC-BAEE-9C0DA837A26A}">
      <dgm:prSet/>
      <dgm:spPr/>
      <dgm:t>
        <a:bodyPr/>
        <a:lstStyle/>
        <a:p>
          <a:endParaRPr lang="en-US"/>
        </a:p>
      </dgm:t>
    </dgm:pt>
    <dgm:pt modelId="{8FAB0F4F-41E1-476B-9474-66082103B8C8}">
      <dgm:prSet phldrT="[Text]"/>
      <dgm:spPr>
        <a:xfrm>
          <a:off x="3540245" y="1611"/>
          <a:ext cx="2986906" cy="1792143"/>
        </a:xfrm>
        <a:solidFill>
          <a:schemeClr val="accent2">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smtClean="0">
              <a:solidFill>
                <a:sysClr val="window" lastClr="FFFFFF"/>
              </a:solidFill>
              <a:latin typeface="Century" pitchFamily="18" charset="0"/>
              <a:ea typeface="+mn-ea"/>
              <a:cs typeface="+mn-cs"/>
            </a:rPr>
            <a:t>Procedural</a:t>
          </a:r>
          <a:endParaRPr lang="en-US" dirty="0">
            <a:solidFill>
              <a:sysClr val="window" lastClr="FFFFFF"/>
            </a:solidFill>
            <a:latin typeface="Century" pitchFamily="18" charset="0"/>
            <a:ea typeface="+mn-ea"/>
            <a:cs typeface="+mn-cs"/>
          </a:endParaRPr>
        </a:p>
      </dgm:t>
    </dgm:pt>
    <dgm:pt modelId="{0CE55248-A7E3-4F6D-983F-5069E643C230}" type="parTrans" cxnId="{1E8E1FD6-8CF3-4043-9902-15CA579913C5}">
      <dgm:prSet/>
      <dgm:spPr/>
      <dgm:t>
        <a:bodyPr/>
        <a:lstStyle/>
        <a:p>
          <a:endParaRPr lang="en-US"/>
        </a:p>
      </dgm:t>
    </dgm:pt>
    <dgm:pt modelId="{D91D92A1-EB69-43BC-B422-4B9E515CBC0C}" type="sibTrans" cxnId="{1E8E1FD6-8CF3-4043-9902-15CA579913C5}">
      <dgm:prSet/>
      <dgm:spPr/>
      <dgm:t>
        <a:bodyPr/>
        <a:lstStyle/>
        <a:p>
          <a:endParaRPr lang="en-US"/>
        </a:p>
      </dgm:t>
    </dgm:pt>
    <dgm:pt modelId="{1E91589C-EF48-4E33-85BC-6CB891B22DE0}">
      <dgm:prSet phldrT="[Text]"/>
      <dgm:spPr>
        <a:xfrm>
          <a:off x="3540245" y="1611"/>
          <a:ext cx="2986906" cy="1792143"/>
        </a:xfrm>
        <a:solidFill>
          <a:schemeClr val="accent4">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smtClean="0">
              <a:solidFill>
                <a:sysClr val="window" lastClr="FFFFFF"/>
              </a:solidFill>
              <a:latin typeface="Century" pitchFamily="18" charset="0"/>
              <a:ea typeface="+mn-ea"/>
              <a:cs typeface="+mn-cs"/>
            </a:rPr>
            <a:t>Symbolic</a:t>
          </a:r>
          <a:endParaRPr lang="en-US" dirty="0">
            <a:solidFill>
              <a:sysClr val="window" lastClr="FFFFFF"/>
            </a:solidFill>
            <a:latin typeface="Century" pitchFamily="18" charset="0"/>
            <a:ea typeface="+mn-ea"/>
            <a:cs typeface="+mn-cs"/>
          </a:endParaRPr>
        </a:p>
      </dgm:t>
    </dgm:pt>
    <dgm:pt modelId="{CACBD0C1-B4B7-49AA-A146-54C8F4D66AD3}" type="parTrans" cxnId="{B1F8A2AC-8F4F-4DBB-95CE-80B6A380286C}">
      <dgm:prSet/>
      <dgm:spPr/>
      <dgm:t>
        <a:bodyPr/>
        <a:lstStyle/>
        <a:p>
          <a:endParaRPr lang="en-US"/>
        </a:p>
      </dgm:t>
    </dgm:pt>
    <dgm:pt modelId="{08131442-E284-4B49-9F7A-358DD7759275}" type="sibTrans" cxnId="{B1F8A2AC-8F4F-4DBB-95CE-80B6A380286C}">
      <dgm:prSet/>
      <dgm:spPr/>
      <dgm:t>
        <a:bodyPr/>
        <a:lstStyle/>
        <a:p>
          <a:endParaRPr lang="en-US"/>
        </a:p>
      </dgm:t>
    </dgm:pt>
    <dgm:pt modelId="{9D88A64D-FE8A-482F-AF3E-8B3F37DB80A9}" type="pres">
      <dgm:prSet presAssocID="{C24A1177-A89B-441F-B548-87830C803154}" presName="diagram" presStyleCnt="0">
        <dgm:presLayoutVars>
          <dgm:dir/>
          <dgm:resizeHandles val="exact"/>
        </dgm:presLayoutVars>
      </dgm:prSet>
      <dgm:spPr/>
      <dgm:t>
        <a:bodyPr/>
        <a:lstStyle/>
        <a:p>
          <a:endParaRPr lang="en-US"/>
        </a:p>
      </dgm:t>
    </dgm:pt>
    <dgm:pt modelId="{687CE73A-6DEC-4286-A387-7B7DB83BF4F7}" type="pres">
      <dgm:prSet presAssocID="{1CAA3D24-FD90-41B5-B801-4F4D7D385C7B}" presName="node" presStyleLbl="node1" presStyleIdx="0" presStyleCnt="7" custLinFactNeighborY="715">
        <dgm:presLayoutVars>
          <dgm:bulletEnabled val="1"/>
        </dgm:presLayoutVars>
      </dgm:prSet>
      <dgm:spPr/>
      <dgm:t>
        <a:bodyPr/>
        <a:lstStyle/>
        <a:p>
          <a:endParaRPr lang="en-US"/>
        </a:p>
      </dgm:t>
    </dgm:pt>
    <dgm:pt modelId="{42CDB7D7-C2BC-4495-A5CF-3A1C94B499CB}" type="pres">
      <dgm:prSet presAssocID="{9EDAC827-F24F-4685-968A-7F28B90D6577}" presName="sibTrans" presStyleCnt="0"/>
      <dgm:spPr/>
    </dgm:pt>
    <dgm:pt modelId="{79820D3D-6D3A-4FE1-887E-514EC84A354D}" type="pres">
      <dgm:prSet presAssocID="{C4BC95C3-9CE4-4F26-BB7B-7FE5D5EB7FCC}" presName="node" presStyleLbl="node1" presStyleIdx="1" presStyleCnt="7">
        <dgm:presLayoutVars>
          <dgm:bulletEnabled val="1"/>
        </dgm:presLayoutVars>
      </dgm:prSet>
      <dgm:spPr/>
      <dgm:t>
        <a:bodyPr/>
        <a:lstStyle/>
        <a:p>
          <a:endParaRPr lang="en-US"/>
        </a:p>
      </dgm:t>
    </dgm:pt>
    <dgm:pt modelId="{F61EE855-1452-4616-95C7-1753E1A021F9}" type="pres">
      <dgm:prSet presAssocID="{F9E8F37E-F10D-414C-8307-77CA2A702DEF}" presName="sibTrans" presStyleCnt="0"/>
      <dgm:spPr/>
    </dgm:pt>
    <dgm:pt modelId="{935A7345-2E4B-4D9F-ADBB-6E189ABDD62D}" type="pres">
      <dgm:prSet presAssocID="{C4042C0B-407F-4756-8672-F0DCBACAA2EE}" presName="node" presStyleLbl="node1" presStyleIdx="2" presStyleCnt="7">
        <dgm:presLayoutVars>
          <dgm:bulletEnabled val="1"/>
        </dgm:presLayoutVars>
      </dgm:prSet>
      <dgm:spPr/>
      <dgm:t>
        <a:bodyPr/>
        <a:lstStyle/>
        <a:p>
          <a:endParaRPr lang="en-US"/>
        </a:p>
      </dgm:t>
    </dgm:pt>
    <dgm:pt modelId="{308918F6-F2E9-4890-A431-F079AD0CC714}" type="pres">
      <dgm:prSet presAssocID="{94C4AB4F-08A0-46B1-86D1-25CF0A9D35D7}" presName="sibTrans" presStyleCnt="0"/>
      <dgm:spPr/>
    </dgm:pt>
    <dgm:pt modelId="{1437F52E-2D4B-4139-86D0-48D2A36022CD}" type="pres">
      <dgm:prSet presAssocID="{5D2FAD40-88E2-4FA2-A1B7-CD1BEA72DAC3}" presName="node" presStyleLbl="node1" presStyleIdx="3" presStyleCnt="7">
        <dgm:presLayoutVars>
          <dgm:bulletEnabled val="1"/>
        </dgm:presLayoutVars>
      </dgm:prSet>
      <dgm:spPr/>
      <dgm:t>
        <a:bodyPr/>
        <a:lstStyle/>
        <a:p>
          <a:endParaRPr lang="en-US"/>
        </a:p>
      </dgm:t>
    </dgm:pt>
    <dgm:pt modelId="{B9EF48F7-2AEB-4D0D-AA14-A4CC29A83151}" type="pres">
      <dgm:prSet presAssocID="{DE7EEF5C-8491-4CE1-AF22-22340D5A75A9}" presName="sibTrans" presStyleCnt="0"/>
      <dgm:spPr/>
    </dgm:pt>
    <dgm:pt modelId="{2C48A991-ADD4-4723-939A-90536A53FB29}" type="pres">
      <dgm:prSet presAssocID="{05C0725D-584F-441B-BDC6-9BDDFA5DDD94}" presName="node" presStyleLbl="node1" presStyleIdx="4" presStyleCnt="7">
        <dgm:presLayoutVars>
          <dgm:bulletEnabled val="1"/>
        </dgm:presLayoutVars>
      </dgm:prSet>
      <dgm:spPr>
        <a:prstGeom prst="rect">
          <a:avLst/>
        </a:prstGeom>
      </dgm:spPr>
      <dgm:t>
        <a:bodyPr/>
        <a:lstStyle/>
        <a:p>
          <a:endParaRPr lang="en-US"/>
        </a:p>
      </dgm:t>
    </dgm:pt>
    <dgm:pt modelId="{A6BB87B0-F5CC-40D9-8448-5170CC01D610}" type="pres">
      <dgm:prSet presAssocID="{E762A3FB-6E78-4392-BD69-0134CF9AC3C5}" presName="sibTrans" presStyleCnt="0"/>
      <dgm:spPr/>
    </dgm:pt>
    <dgm:pt modelId="{5CC1ED99-6F06-4003-B0F0-A84DF7851EA2}" type="pres">
      <dgm:prSet presAssocID="{8FAB0F4F-41E1-476B-9474-66082103B8C8}" presName="node" presStyleLbl="node1" presStyleIdx="5" presStyleCnt="7">
        <dgm:presLayoutVars>
          <dgm:bulletEnabled val="1"/>
        </dgm:presLayoutVars>
      </dgm:prSet>
      <dgm:spPr>
        <a:prstGeom prst="rect">
          <a:avLst/>
        </a:prstGeom>
      </dgm:spPr>
      <dgm:t>
        <a:bodyPr/>
        <a:lstStyle/>
        <a:p>
          <a:endParaRPr lang="en-US"/>
        </a:p>
      </dgm:t>
    </dgm:pt>
    <dgm:pt modelId="{3ABDA50D-2B14-440C-B66B-D2C7DF1271FC}" type="pres">
      <dgm:prSet presAssocID="{D91D92A1-EB69-43BC-B422-4B9E515CBC0C}" presName="sibTrans" presStyleCnt="0"/>
      <dgm:spPr/>
    </dgm:pt>
    <dgm:pt modelId="{7A95F7FB-A89E-4C4F-81F4-684044103EAE}" type="pres">
      <dgm:prSet presAssocID="{1E91589C-EF48-4E33-85BC-6CB891B22DE0}" presName="node" presStyleLbl="node1" presStyleIdx="6" presStyleCnt="7">
        <dgm:presLayoutVars>
          <dgm:bulletEnabled val="1"/>
        </dgm:presLayoutVars>
      </dgm:prSet>
      <dgm:spPr>
        <a:prstGeom prst="rect">
          <a:avLst/>
        </a:prstGeom>
      </dgm:spPr>
      <dgm:t>
        <a:bodyPr/>
        <a:lstStyle/>
        <a:p>
          <a:endParaRPr lang="en-US"/>
        </a:p>
      </dgm:t>
    </dgm:pt>
  </dgm:ptLst>
  <dgm:cxnLst>
    <dgm:cxn modelId="{16B75A8F-86CE-445C-854F-09068B1DFF59}" srcId="{C24A1177-A89B-441F-B548-87830C803154}" destId="{5D2FAD40-88E2-4FA2-A1B7-CD1BEA72DAC3}" srcOrd="3" destOrd="0" parTransId="{164701A0-1D86-4CAD-BF63-A35C9F6BC7E6}" sibTransId="{DE7EEF5C-8491-4CE1-AF22-22340D5A75A9}"/>
    <dgm:cxn modelId="{145C6F3E-A761-4E6E-9A3D-3A72D9E2C545}" type="presOf" srcId="{C24A1177-A89B-441F-B548-87830C803154}" destId="{9D88A64D-FE8A-482F-AF3E-8B3F37DB80A9}" srcOrd="0" destOrd="0" presId="urn:microsoft.com/office/officeart/2005/8/layout/default#2"/>
    <dgm:cxn modelId="{4C6EDEBB-C8F2-4909-9944-57671B82C569}" type="presOf" srcId="{1E91589C-EF48-4E33-85BC-6CB891B22DE0}" destId="{7A95F7FB-A89E-4C4F-81F4-684044103EAE}" srcOrd="0" destOrd="0" presId="urn:microsoft.com/office/officeart/2005/8/layout/default#2"/>
    <dgm:cxn modelId="{1E8E1FD6-8CF3-4043-9902-15CA579913C5}" srcId="{C24A1177-A89B-441F-B548-87830C803154}" destId="{8FAB0F4F-41E1-476B-9474-66082103B8C8}" srcOrd="5" destOrd="0" parTransId="{0CE55248-A7E3-4F6D-983F-5069E643C230}" sibTransId="{D91D92A1-EB69-43BC-B422-4B9E515CBC0C}"/>
    <dgm:cxn modelId="{4C6B8645-DC9E-42DC-BAEE-9C0DA837A26A}" srcId="{C24A1177-A89B-441F-B548-87830C803154}" destId="{05C0725D-584F-441B-BDC6-9BDDFA5DDD94}" srcOrd="4" destOrd="0" parTransId="{8FFCD2F5-259A-4A4F-A9F0-4F735DDD3CCC}" sibTransId="{E762A3FB-6E78-4392-BD69-0134CF9AC3C5}"/>
    <dgm:cxn modelId="{8EDAC8CE-F0B6-499F-91F2-EEDA92595B1B}" type="presOf" srcId="{1CAA3D24-FD90-41B5-B801-4F4D7D385C7B}" destId="{687CE73A-6DEC-4286-A387-7B7DB83BF4F7}" srcOrd="0" destOrd="0" presId="urn:microsoft.com/office/officeart/2005/8/layout/default#2"/>
    <dgm:cxn modelId="{F468A1F2-3487-4EC1-8298-07A6C0C530F8}" srcId="{C24A1177-A89B-441F-B548-87830C803154}" destId="{C4042C0B-407F-4756-8672-F0DCBACAA2EE}" srcOrd="2" destOrd="0" parTransId="{AB5A544A-1544-4387-BB64-E0C21CD0B204}" sibTransId="{94C4AB4F-08A0-46B1-86D1-25CF0A9D35D7}"/>
    <dgm:cxn modelId="{CBAC6B32-8853-4551-B1D1-34C0260FA2AC}" type="presOf" srcId="{C4BC95C3-9CE4-4F26-BB7B-7FE5D5EB7FCC}" destId="{79820D3D-6D3A-4FE1-887E-514EC84A354D}" srcOrd="0" destOrd="0" presId="urn:microsoft.com/office/officeart/2005/8/layout/default#2"/>
    <dgm:cxn modelId="{3F7649F0-E86E-46D0-9404-BA461436448C}" srcId="{C24A1177-A89B-441F-B548-87830C803154}" destId="{1CAA3D24-FD90-41B5-B801-4F4D7D385C7B}" srcOrd="0" destOrd="0" parTransId="{EE569B25-DBA0-4DCC-8D8B-E55EEBEFCD6C}" sibTransId="{9EDAC827-F24F-4685-968A-7F28B90D6577}"/>
    <dgm:cxn modelId="{AE1BB6CF-C910-41CD-B1E3-706FB1027878}" type="presOf" srcId="{5D2FAD40-88E2-4FA2-A1B7-CD1BEA72DAC3}" destId="{1437F52E-2D4B-4139-86D0-48D2A36022CD}" srcOrd="0" destOrd="0" presId="urn:microsoft.com/office/officeart/2005/8/layout/default#2"/>
    <dgm:cxn modelId="{B1F8A2AC-8F4F-4DBB-95CE-80B6A380286C}" srcId="{C24A1177-A89B-441F-B548-87830C803154}" destId="{1E91589C-EF48-4E33-85BC-6CB891B22DE0}" srcOrd="6" destOrd="0" parTransId="{CACBD0C1-B4B7-49AA-A146-54C8F4D66AD3}" sibTransId="{08131442-E284-4B49-9F7A-358DD7759275}"/>
    <dgm:cxn modelId="{2CFF5E95-F508-4909-B93B-92745930551B}" srcId="{C24A1177-A89B-441F-B548-87830C803154}" destId="{C4BC95C3-9CE4-4F26-BB7B-7FE5D5EB7FCC}" srcOrd="1" destOrd="0" parTransId="{7B767CE4-C396-406C-9746-02FD42E53B93}" sibTransId="{F9E8F37E-F10D-414C-8307-77CA2A702DEF}"/>
    <dgm:cxn modelId="{2BA0B70D-40BD-4BC3-B35C-B76AF9BEA3E0}" type="presOf" srcId="{C4042C0B-407F-4756-8672-F0DCBACAA2EE}" destId="{935A7345-2E4B-4D9F-ADBB-6E189ABDD62D}" srcOrd="0" destOrd="0" presId="urn:microsoft.com/office/officeart/2005/8/layout/default#2"/>
    <dgm:cxn modelId="{93F04863-2398-46D1-83E2-8C6D691FACCB}" type="presOf" srcId="{8FAB0F4F-41E1-476B-9474-66082103B8C8}" destId="{5CC1ED99-6F06-4003-B0F0-A84DF7851EA2}" srcOrd="0" destOrd="0" presId="urn:microsoft.com/office/officeart/2005/8/layout/default#2"/>
    <dgm:cxn modelId="{EB28855C-ED17-4CD5-9D5C-C8230F6212AD}" type="presOf" srcId="{05C0725D-584F-441B-BDC6-9BDDFA5DDD94}" destId="{2C48A991-ADD4-4723-939A-90536A53FB29}" srcOrd="0" destOrd="0" presId="urn:microsoft.com/office/officeart/2005/8/layout/default#2"/>
    <dgm:cxn modelId="{85BBBA84-1716-4E94-AC5C-5395D6CBC6DA}" type="presParOf" srcId="{9D88A64D-FE8A-482F-AF3E-8B3F37DB80A9}" destId="{687CE73A-6DEC-4286-A387-7B7DB83BF4F7}" srcOrd="0" destOrd="0" presId="urn:microsoft.com/office/officeart/2005/8/layout/default#2"/>
    <dgm:cxn modelId="{8710EEE2-17EF-4870-8AB5-FF954843C22D}" type="presParOf" srcId="{9D88A64D-FE8A-482F-AF3E-8B3F37DB80A9}" destId="{42CDB7D7-C2BC-4495-A5CF-3A1C94B499CB}" srcOrd="1" destOrd="0" presId="urn:microsoft.com/office/officeart/2005/8/layout/default#2"/>
    <dgm:cxn modelId="{F3682D82-70D4-4037-BD79-5150EDD843ED}" type="presParOf" srcId="{9D88A64D-FE8A-482F-AF3E-8B3F37DB80A9}" destId="{79820D3D-6D3A-4FE1-887E-514EC84A354D}" srcOrd="2" destOrd="0" presId="urn:microsoft.com/office/officeart/2005/8/layout/default#2"/>
    <dgm:cxn modelId="{4D3A46BD-3804-4668-BD80-24EC65973BE4}" type="presParOf" srcId="{9D88A64D-FE8A-482F-AF3E-8B3F37DB80A9}" destId="{F61EE855-1452-4616-95C7-1753E1A021F9}" srcOrd="3" destOrd="0" presId="urn:microsoft.com/office/officeart/2005/8/layout/default#2"/>
    <dgm:cxn modelId="{8AE890B8-26F1-4B05-A24F-A74D968AEA1D}" type="presParOf" srcId="{9D88A64D-FE8A-482F-AF3E-8B3F37DB80A9}" destId="{935A7345-2E4B-4D9F-ADBB-6E189ABDD62D}" srcOrd="4" destOrd="0" presId="urn:microsoft.com/office/officeart/2005/8/layout/default#2"/>
    <dgm:cxn modelId="{97C0510E-B5D6-43F2-863F-48BDBF592603}" type="presParOf" srcId="{9D88A64D-FE8A-482F-AF3E-8B3F37DB80A9}" destId="{308918F6-F2E9-4890-A431-F079AD0CC714}" srcOrd="5" destOrd="0" presId="urn:microsoft.com/office/officeart/2005/8/layout/default#2"/>
    <dgm:cxn modelId="{8BB25FA3-0A1C-4911-B986-B7D3CE3D6309}" type="presParOf" srcId="{9D88A64D-FE8A-482F-AF3E-8B3F37DB80A9}" destId="{1437F52E-2D4B-4139-86D0-48D2A36022CD}" srcOrd="6" destOrd="0" presId="urn:microsoft.com/office/officeart/2005/8/layout/default#2"/>
    <dgm:cxn modelId="{034B3C4C-4594-4646-A526-6CF3B159E90D}" type="presParOf" srcId="{9D88A64D-FE8A-482F-AF3E-8B3F37DB80A9}" destId="{B9EF48F7-2AEB-4D0D-AA14-A4CC29A83151}" srcOrd="7" destOrd="0" presId="urn:microsoft.com/office/officeart/2005/8/layout/default#2"/>
    <dgm:cxn modelId="{A6F79A1C-982A-476C-B100-B5F513C9B934}" type="presParOf" srcId="{9D88A64D-FE8A-482F-AF3E-8B3F37DB80A9}" destId="{2C48A991-ADD4-4723-939A-90536A53FB29}" srcOrd="8" destOrd="0" presId="urn:microsoft.com/office/officeart/2005/8/layout/default#2"/>
    <dgm:cxn modelId="{6E55E520-59C9-402B-B922-98CE3530E9CD}" type="presParOf" srcId="{9D88A64D-FE8A-482F-AF3E-8B3F37DB80A9}" destId="{A6BB87B0-F5CC-40D9-8448-5170CC01D610}" srcOrd="9" destOrd="0" presId="urn:microsoft.com/office/officeart/2005/8/layout/default#2"/>
    <dgm:cxn modelId="{F72D38B8-3F43-4E34-8068-3EBB0E381613}" type="presParOf" srcId="{9D88A64D-FE8A-482F-AF3E-8B3F37DB80A9}" destId="{5CC1ED99-6F06-4003-B0F0-A84DF7851EA2}" srcOrd="10" destOrd="0" presId="urn:microsoft.com/office/officeart/2005/8/layout/default#2"/>
    <dgm:cxn modelId="{2E47CB02-1FEF-48CD-89D3-1BCABAF6FBD6}" type="presParOf" srcId="{9D88A64D-FE8A-482F-AF3E-8B3F37DB80A9}" destId="{3ABDA50D-2B14-440C-B66B-D2C7DF1271FC}" srcOrd="11" destOrd="0" presId="urn:microsoft.com/office/officeart/2005/8/layout/default#2"/>
    <dgm:cxn modelId="{C2AD2592-D1AD-4AED-BC7E-7DAEACF555EB}" type="presParOf" srcId="{9D88A64D-FE8A-482F-AF3E-8B3F37DB80A9}" destId="{7A95F7FB-A89E-4C4F-81F4-684044103EAE}" srcOrd="12"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F8838E-749B-441D-BBF7-0DFEEA3F3307}" type="doc">
      <dgm:prSet loTypeId="urn:microsoft.com/office/officeart/2005/8/layout/chevron1" loCatId="process" qsTypeId="urn:microsoft.com/office/officeart/2005/8/quickstyle/simple1" qsCatId="simple" csTypeId="urn:microsoft.com/office/officeart/2005/8/colors/colorful5" csCatId="colorful" phldr="1"/>
      <dgm:spPr/>
    </dgm:pt>
    <dgm:pt modelId="{A591D8F9-3480-4678-A64E-C4E72E9896AE}">
      <dgm:prSet phldrT="[Text]"/>
      <dgm:spPr>
        <a:xfrm>
          <a:off x="4085" y="502175"/>
          <a:ext cx="2442120" cy="976848"/>
        </a:xfrm>
        <a:prstGeom prst="chevron">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First Do This</a:t>
          </a:r>
          <a:endParaRPr lang="en-US" dirty="0">
            <a:solidFill>
              <a:sysClr val="window" lastClr="FFFFFF"/>
            </a:solidFill>
            <a:latin typeface="Calibri"/>
            <a:ea typeface="+mn-ea"/>
            <a:cs typeface="+mn-cs"/>
          </a:endParaRPr>
        </a:p>
      </dgm:t>
    </dgm:pt>
    <dgm:pt modelId="{0E1CB77B-84F2-48E0-B18A-CF46CC915C58}" type="parTrans" cxnId="{E8D68142-918E-4F93-9BA2-3B51261ACB03}">
      <dgm:prSet/>
      <dgm:spPr/>
      <dgm:t>
        <a:bodyPr/>
        <a:lstStyle/>
        <a:p>
          <a:endParaRPr lang="en-US"/>
        </a:p>
      </dgm:t>
    </dgm:pt>
    <dgm:pt modelId="{493D54C0-AC35-4176-8672-BB331577D6FD}" type="sibTrans" cxnId="{E8D68142-918E-4F93-9BA2-3B51261ACB03}">
      <dgm:prSet/>
      <dgm:spPr/>
      <dgm:t>
        <a:bodyPr/>
        <a:lstStyle/>
        <a:p>
          <a:endParaRPr lang="en-US"/>
        </a:p>
      </dgm:t>
    </dgm:pt>
    <dgm:pt modelId="{C3D3D1D6-5BD5-48D6-A9E6-A113EE664A74}">
      <dgm:prSet phldrT="[Text]"/>
      <dgm:spPr>
        <a:xfrm>
          <a:off x="2201993" y="502175"/>
          <a:ext cx="2442120" cy="976848"/>
        </a:xfrm>
        <a:prstGeom prst="chevron">
          <a:avLst/>
        </a:prstGeom>
        <a:solidFill>
          <a:srgbClr val="4BACC6">
            <a:hueOff val="-9933876"/>
            <a:satOff val="39811"/>
            <a:lumOff val="8628"/>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Next do that</a:t>
          </a:r>
          <a:endParaRPr lang="en-US" dirty="0">
            <a:solidFill>
              <a:sysClr val="window" lastClr="FFFFFF"/>
            </a:solidFill>
            <a:latin typeface="Calibri"/>
            <a:ea typeface="+mn-ea"/>
            <a:cs typeface="+mn-cs"/>
          </a:endParaRPr>
        </a:p>
      </dgm:t>
    </dgm:pt>
    <dgm:pt modelId="{78513522-F8FC-4D0F-8BB1-89786EF1E351}" type="parTrans" cxnId="{6B0688BB-740F-4DB5-B3E9-23383B56B1A8}">
      <dgm:prSet/>
      <dgm:spPr/>
      <dgm:t>
        <a:bodyPr/>
        <a:lstStyle/>
        <a:p>
          <a:endParaRPr lang="en-US"/>
        </a:p>
      </dgm:t>
    </dgm:pt>
    <dgm:pt modelId="{5A292637-9A57-44F8-8134-CEFBEA8DF0D9}" type="sibTrans" cxnId="{6B0688BB-740F-4DB5-B3E9-23383B56B1A8}">
      <dgm:prSet/>
      <dgm:spPr/>
      <dgm:t>
        <a:bodyPr/>
        <a:lstStyle/>
        <a:p>
          <a:endParaRPr lang="en-US"/>
        </a:p>
      </dgm:t>
    </dgm:pt>
    <dgm:pt modelId="{6D8C3F8A-7FD0-4B60-ABA5-2E17E0281587}" type="pres">
      <dgm:prSet presAssocID="{B2F8838E-749B-441D-BBF7-0DFEEA3F3307}" presName="Name0" presStyleCnt="0">
        <dgm:presLayoutVars>
          <dgm:dir/>
          <dgm:animLvl val="lvl"/>
          <dgm:resizeHandles val="exact"/>
        </dgm:presLayoutVars>
      </dgm:prSet>
      <dgm:spPr/>
    </dgm:pt>
    <dgm:pt modelId="{7570CAB2-6F59-46F3-821B-242E510633B7}" type="pres">
      <dgm:prSet presAssocID="{A591D8F9-3480-4678-A64E-C4E72E9896AE}" presName="parTxOnly" presStyleLbl="node1" presStyleIdx="0" presStyleCnt="2">
        <dgm:presLayoutVars>
          <dgm:chMax val="0"/>
          <dgm:chPref val="0"/>
          <dgm:bulletEnabled val="1"/>
        </dgm:presLayoutVars>
      </dgm:prSet>
      <dgm:spPr/>
      <dgm:t>
        <a:bodyPr/>
        <a:lstStyle/>
        <a:p>
          <a:endParaRPr lang="en-US"/>
        </a:p>
      </dgm:t>
    </dgm:pt>
    <dgm:pt modelId="{01A5F40F-C09F-427F-9CB4-83BED3A421B4}" type="pres">
      <dgm:prSet presAssocID="{493D54C0-AC35-4176-8672-BB331577D6FD}" presName="parTxOnlySpace" presStyleCnt="0"/>
      <dgm:spPr/>
    </dgm:pt>
    <dgm:pt modelId="{63B4BEF1-973A-4D39-8316-81CF0B8FBF0B}" type="pres">
      <dgm:prSet presAssocID="{C3D3D1D6-5BD5-48D6-A9E6-A113EE664A74}" presName="parTxOnly" presStyleLbl="node1" presStyleIdx="1" presStyleCnt="2">
        <dgm:presLayoutVars>
          <dgm:chMax val="0"/>
          <dgm:chPref val="0"/>
          <dgm:bulletEnabled val="1"/>
        </dgm:presLayoutVars>
      </dgm:prSet>
      <dgm:spPr/>
      <dgm:t>
        <a:bodyPr/>
        <a:lstStyle/>
        <a:p>
          <a:endParaRPr lang="en-US"/>
        </a:p>
      </dgm:t>
    </dgm:pt>
  </dgm:ptLst>
  <dgm:cxnLst>
    <dgm:cxn modelId="{63046A57-61FC-44CF-B17F-CA445051EC13}" type="presOf" srcId="{C3D3D1D6-5BD5-48D6-A9E6-A113EE664A74}" destId="{63B4BEF1-973A-4D39-8316-81CF0B8FBF0B}" srcOrd="0" destOrd="0" presId="urn:microsoft.com/office/officeart/2005/8/layout/chevron1"/>
    <dgm:cxn modelId="{E8D68142-918E-4F93-9BA2-3B51261ACB03}" srcId="{B2F8838E-749B-441D-BBF7-0DFEEA3F3307}" destId="{A591D8F9-3480-4678-A64E-C4E72E9896AE}" srcOrd="0" destOrd="0" parTransId="{0E1CB77B-84F2-48E0-B18A-CF46CC915C58}" sibTransId="{493D54C0-AC35-4176-8672-BB331577D6FD}"/>
    <dgm:cxn modelId="{6B0688BB-740F-4DB5-B3E9-23383B56B1A8}" srcId="{B2F8838E-749B-441D-BBF7-0DFEEA3F3307}" destId="{C3D3D1D6-5BD5-48D6-A9E6-A113EE664A74}" srcOrd="1" destOrd="0" parTransId="{78513522-F8FC-4D0F-8BB1-89786EF1E351}" sibTransId="{5A292637-9A57-44F8-8134-CEFBEA8DF0D9}"/>
    <dgm:cxn modelId="{B941D967-98D4-44D5-B51A-B342EA7ABB62}" type="presOf" srcId="{B2F8838E-749B-441D-BBF7-0DFEEA3F3307}" destId="{6D8C3F8A-7FD0-4B60-ABA5-2E17E0281587}" srcOrd="0" destOrd="0" presId="urn:microsoft.com/office/officeart/2005/8/layout/chevron1"/>
    <dgm:cxn modelId="{1D2BAB67-8DEC-4061-9B14-13CAFE460700}" type="presOf" srcId="{A591D8F9-3480-4678-A64E-C4E72E9896AE}" destId="{7570CAB2-6F59-46F3-821B-242E510633B7}" srcOrd="0" destOrd="0" presId="urn:microsoft.com/office/officeart/2005/8/layout/chevron1"/>
    <dgm:cxn modelId="{E052B249-51C3-4677-A070-7FE00C9B6174}" type="presParOf" srcId="{6D8C3F8A-7FD0-4B60-ABA5-2E17E0281587}" destId="{7570CAB2-6F59-46F3-821B-242E510633B7}" srcOrd="0" destOrd="0" presId="urn:microsoft.com/office/officeart/2005/8/layout/chevron1"/>
    <dgm:cxn modelId="{208BA71C-E0D7-461D-ACB0-A908C81D4F37}" type="presParOf" srcId="{6D8C3F8A-7FD0-4B60-ABA5-2E17E0281587}" destId="{01A5F40F-C09F-427F-9CB4-83BED3A421B4}" srcOrd="1" destOrd="0" presId="urn:microsoft.com/office/officeart/2005/8/layout/chevron1"/>
    <dgm:cxn modelId="{1AF0A5D4-28EB-4463-8321-31AC14010EAE}" type="presParOf" srcId="{6D8C3F8A-7FD0-4B60-ABA5-2E17E0281587}" destId="{63B4BEF1-973A-4D39-8316-81CF0B8FBF0B}"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CE73A-6DEC-4286-A387-7B7DB83BF4F7}">
      <dsp:nvSpPr>
        <dsp:cNvPr id="0" name=""/>
        <dsp:cNvSpPr/>
      </dsp:nvSpPr>
      <dsp:spPr>
        <a:xfrm>
          <a:off x="3366" y="740573"/>
          <a:ext cx="2670442" cy="1602265"/>
        </a:xfrm>
        <a:prstGeom prst="rect">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solidFill>
                <a:sysClr val="window" lastClr="FFFFFF"/>
              </a:solidFill>
              <a:latin typeface="Century" pitchFamily="18" charset="0"/>
              <a:ea typeface="+mn-ea"/>
              <a:cs typeface="+mn-cs"/>
            </a:rPr>
            <a:t>Object-Oriented</a:t>
          </a:r>
          <a:endParaRPr lang="en-US" sz="3600" kern="1200" dirty="0">
            <a:solidFill>
              <a:sysClr val="window" lastClr="FFFFFF"/>
            </a:solidFill>
            <a:latin typeface="Century" pitchFamily="18" charset="0"/>
            <a:ea typeface="+mn-ea"/>
            <a:cs typeface="+mn-cs"/>
          </a:endParaRPr>
        </a:p>
      </dsp:txBody>
      <dsp:txXfrm>
        <a:off x="3366" y="740573"/>
        <a:ext cx="2670442" cy="1602265"/>
      </dsp:txXfrm>
    </dsp:sp>
    <dsp:sp modelId="{79820D3D-6D3A-4FE1-887E-514EC84A354D}">
      <dsp:nvSpPr>
        <dsp:cNvPr id="0" name=""/>
        <dsp:cNvSpPr/>
      </dsp:nvSpPr>
      <dsp:spPr>
        <a:xfrm>
          <a:off x="2940852" y="729116"/>
          <a:ext cx="2670442" cy="1602265"/>
        </a:xfrm>
        <a:prstGeom prst="rect">
          <a:avLst/>
        </a:prstGeom>
        <a:gradFill rotWithShape="0">
          <a:gsLst>
            <a:gs pos="0">
              <a:srgbClr val="4BACC6">
                <a:hueOff val="-3311292"/>
                <a:satOff val="13270"/>
                <a:lumOff val="2876"/>
                <a:alphaOff val="0"/>
                <a:shade val="51000"/>
                <a:satMod val="130000"/>
              </a:srgbClr>
            </a:gs>
            <a:gs pos="80000">
              <a:srgbClr val="4BACC6">
                <a:hueOff val="-3311292"/>
                <a:satOff val="13270"/>
                <a:lumOff val="2876"/>
                <a:alphaOff val="0"/>
                <a:shade val="93000"/>
                <a:satMod val="130000"/>
              </a:srgbClr>
            </a:gs>
            <a:gs pos="100000">
              <a:srgbClr val="4BACC6">
                <a:hueOff val="-3311292"/>
                <a:satOff val="13270"/>
                <a:lumOff val="287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solidFill>
                <a:sysClr val="window" lastClr="FFFFFF"/>
              </a:solidFill>
              <a:latin typeface="Century" pitchFamily="18" charset="0"/>
              <a:ea typeface="+mn-ea"/>
              <a:cs typeface="+mn-cs"/>
            </a:rPr>
            <a:t>Imperative</a:t>
          </a:r>
          <a:endParaRPr lang="en-US" sz="3600" kern="1200" dirty="0">
            <a:solidFill>
              <a:sysClr val="window" lastClr="FFFFFF"/>
            </a:solidFill>
            <a:latin typeface="Century" pitchFamily="18" charset="0"/>
            <a:ea typeface="+mn-ea"/>
            <a:cs typeface="+mn-cs"/>
          </a:endParaRPr>
        </a:p>
      </dsp:txBody>
      <dsp:txXfrm>
        <a:off x="2940852" y="729116"/>
        <a:ext cx="2670442" cy="1602265"/>
      </dsp:txXfrm>
    </dsp:sp>
    <dsp:sp modelId="{935A7345-2E4B-4D9F-ADBB-6E189ABDD62D}">
      <dsp:nvSpPr>
        <dsp:cNvPr id="0" name=""/>
        <dsp:cNvSpPr/>
      </dsp:nvSpPr>
      <dsp:spPr>
        <a:xfrm>
          <a:off x="5878339" y="729116"/>
          <a:ext cx="2670442" cy="1602265"/>
        </a:xfrm>
        <a:prstGeom prst="rect">
          <a:avLst/>
        </a:prstGeom>
        <a:gradFill rotWithShape="0">
          <a:gsLst>
            <a:gs pos="0">
              <a:srgbClr val="4BACC6">
                <a:hueOff val="-6622584"/>
                <a:satOff val="26541"/>
                <a:lumOff val="5752"/>
                <a:alphaOff val="0"/>
                <a:shade val="51000"/>
                <a:satMod val="130000"/>
              </a:srgbClr>
            </a:gs>
            <a:gs pos="80000">
              <a:srgbClr val="4BACC6">
                <a:hueOff val="-6622584"/>
                <a:satOff val="26541"/>
                <a:lumOff val="5752"/>
                <a:alphaOff val="0"/>
                <a:shade val="93000"/>
                <a:satMod val="130000"/>
              </a:srgbClr>
            </a:gs>
            <a:gs pos="100000">
              <a:srgbClr val="4BACC6">
                <a:hueOff val="-6622584"/>
                <a:satOff val="26541"/>
                <a:lumOff val="575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solidFill>
                <a:sysClr val="window" lastClr="FFFFFF"/>
              </a:solidFill>
              <a:latin typeface="Century" pitchFamily="18" charset="0"/>
              <a:ea typeface="+mn-ea"/>
              <a:cs typeface="+mn-cs"/>
            </a:rPr>
            <a:t>Functional</a:t>
          </a:r>
          <a:endParaRPr lang="en-US" sz="3600" kern="1200" dirty="0">
            <a:solidFill>
              <a:sysClr val="window" lastClr="FFFFFF"/>
            </a:solidFill>
            <a:latin typeface="Century" pitchFamily="18" charset="0"/>
            <a:ea typeface="+mn-ea"/>
            <a:cs typeface="+mn-cs"/>
          </a:endParaRPr>
        </a:p>
      </dsp:txBody>
      <dsp:txXfrm>
        <a:off x="5878339" y="729116"/>
        <a:ext cx="2670442" cy="1602265"/>
      </dsp:txXfrm>
    </dsp:sp>
    <dsp:sp modelId="{1437F52E-2D4B-4139-86D0-48D2A36022CD}">
      <dsp:nvSpPr>
        <dsp:cNvPr id="0" name=""/>
        <dsp:cNvSpPr/>
      </dsp:nvSpPr>
      <dsp:spPr>
        <a:xfrm>
          <a:off x="8815826" y="729116"/>
          <a:ext cx="2670442" cy="1602265"/>
        </a:xfrm>
        <a:prstGeom prst="rect">
          <a:avLst/>
        </a:prstGeom>
        <a:gradFill rotWithShape="0">
          <a:gsLst>
            <a:gs pos="0">
              <a:srgbClr val="4BACC6">
                <a:hueOff val="-9933876"/>
                <a:satOff val="39811"/>
                <a:lumOff val="8628"/>
                <a:alphaOff val="0"/>
                <a:shade val="51000"/>
                <a:satMod val="130000"/>
              </a:srgbClr>
            </a:gs>
            <a:gs pos="80000">
              <a:srgbClr val="4BACC6">
                <a:hueOff val="-9933876"/>
                <a:satOff val="39811"/>
                <a:lumOff val="8628"/>
                <a:alphaOff val="0"/>
                <a:shade val="93000"/>
                <a:satMod val="130000"/>
              </a:srgbClr>
            </a:gs>
            <a:gs pos="100000">
              <a:srgbClr val="4BACC6">
                <a:hueOff val="-9933876"/>
                <a:satOff val="39811"/>
                <a:lumOff val="862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solidFill>
                <a:sysClr val="window" lastClr="FFFFFF"/>
              </a:solidFill>
              <a:latin typeface="Century" pitchFamily="18" charset="0"/>
              <a:ea typeface="+mn-ea"/>
              <a:cs typeface="+mn-cs"/>
            </a:rPr>
            <a:t>Logic</a:t>
          </a:r>
          <a:endParaRPr lang="en-US" sz="3600" kern="1200" dirty="0">
            <a:solidFill>
              <a:sysClr val="window" lastClr="FFFFFF"/>
            </a:solidFill>
            <a:latin typeface="Century" pitchFamily="18" charset="0"/>
            <a:ea typeface="+mn-ea"/>
            <a:cs typeface="+mn-cs"/>
          </a:endParaRPr>
        </a:p>
      </dsp:txBody>
      <dsp:txXfrm>
        <a:off x="8815826" y="729116"/>
        <a:ext cx="2670442" cy="1602265"/>
      </dsp:txXfrm>
    </dsp:sp>
    <dsp:sp modelId="{2C48A991-ADD4-4723-939A-90536A53FB29}">
      <dsp:nvSpPr>
        <dsp:cNvPr id="0" name=""/>
        <dsp:cNvSpPr/>
      </dsp:nvSpPr>
      <dsp:spPr>
        <a:xfrm>
          <a:off x="1472109" y="2598426"/>
          <a:ext cx="2670442" cy="1602265"/>
        </a:xfrm>
        <a:prstGeom prst="rect">
          <a:avLst/>
        </a:prstGeom>
        <a:solidFill>
          <a:schemeClr val="accent4"/>
        </a:solidFill>
        <a:ln>
          <a:solidFill>
            <a:srgbClr val="FFFF00"/>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solidFill>
                <a:sysClr val="window" lastClr="FFFFFF"/>
              </a:solidFill>
              <a:latin typeface="Century" pitchFamily="18" charset="0"/>
              <a:ea typeface="+mn-ea"/>
              <a:cs typeface="+mn-cs"/>
            </a:rPr>
            <a:t>Declarative </a:t>
          </a:r>
          <a:endParaRPr lang="en-US" sz="3500" kern="1200" dirty="0">
            <a:solidFill>
              <a:sysClr val="window" lastClr="FFFFFF"/>
            </a:solidFill>
            <a:latin typeface="Century" pitchFamily="18" charset="0"/>
            <a:ea typeface="+mn-ea"/>
            <a:cs typeface="+mn-cs"/>
          </a:endParaRPr>
        </a:p>
      </dsp:txBody>
      <dsp:txXfrm>
        <a:off x="1472109" y="2598426"/>
        <a:ext cx="2670442" cy="1602265"/>
      </dsp:txXfrm>
    </dsp:sp>
    <dsp:sp modelId="{5CC1ED99-6F06-4003-B0F0-A84DF7851EA2}">
      <dsp:nvSpPr>
        <dsp:cNvPr id="0" name=""/>
        <dsp:cNvSpPr/>
      </dsp:nvSpPr>
      <dsp:spPr>
        <a:xfrm>
          <a:off x="4409596" y="2598426"/>
          <a:ext cx="2670442" cy="1602265"/>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solidFill>
                <a:sysClr val="window" lastClr="FFFFFF"/>
              </a:solidFill>
              <a:latin typeface="Century" pitchFamily="18" charset="0"/>
              <a:ea typeface="+mn-ea"/>
              <a:cs typeface="+mn-cs"/>
            </a:rPr>
            <a:t>Procedural</a:t>
          </a:r>
          <a:endParaRPr lang="en-US" sz="3500" kern="1200" dirty="0">
            <a:solidFill>
              <a:sysClr val="window" lastClr="FFFFFF"/>
            </a:solidFill>
            <a:latin typeface="Century" pitchFamily="18" charset="0"/>
            <a:ea typeface="+mn-ea"/>
            <a:cs typeface="+mn-cs"/>
          </a:endParaRPr>
        </a:p>
      </dsp:txBody>
      <dsp:txXfrm>
        <a:off x="4409596" y="2598426"/>
        <a:ext cx="2670442" cy="1602265"/>
      </dsp:txXfrm>
    </dsp:sp>
    <dsp:sp modelId="{7A95F7FB-A89E-4C4F-81F4-684044103EAE}">
      <dsp:nvSpPr>
        <dsp:cNvPr id="0" name=""/>
        <dsp:cNvSpPr/>
      </dsp:nvSpPr>
      <dsp:spPr>
        <a:xfrm>
          <a:off x="7347083" y="2598426"/>
          <a:ext cx="2670442" cy="1602265"/>
        </a:xfrm>
        <a:prstGeom prst="rect">
          <a:avLst/>
        </a:prstGeom>
        <a:solidFill>
          <a:schemeClr val="accent4">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solidFill>
                <a:sysClr val="window" lastClr="FFFFFF"/>
              </a:solidFill>
              <a:latin typeface="Century" pitchFamily="18" charset="0"/>
              <a:ea typeface="+mn-ea"/>
              <a:cs typeface="+mn-cs"/>
            </a:rPr>
            <a:t>Symbolic</a:t>
          </a:r>
          <a:endParaRPr lang="en-US" sz="3500" kern="1200" dirty="0">
            <a:solidFill>
              <a:sysClr val="window" lastClr="FFFFFF"/>
            </a:solidFill>
            <a:latin typeface="Century" pitchFamily="18" charset="0"/>
            <a:ea typeface="+mn-ea"/>
            <a:cs typeface="+mn-cs"/>
          </a:endParaRPr>
        </a:p>
      </dsp:txBody>
      <dsp:txXfrm>
        <a:off x="7347083" y="2598426"/>
        <a:ext cx="2670442" cy="1602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0CAB2-6F59-46F3-821B-242E510633B7}">
      <dsp:nvSpPr>
        <dsp:cNvPr id="0" name=""/>
        <dsp:cNvSpPr/>
      </dsp:nvSpPr>
      <dsp:spPr>
        <a:xfrm>
          <a:off x="4085" y="502175"/>
          <a:ext cx="2442120" cy="976848"/>
        </a:xfrm>
        <a:prstGeom prst="chevron">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solidFill>
                <a:sysClr val="window" lastClr="FFFFFF"/>
              </a:solidFill>
              <a:latin typeface="Calibri"/>
              <a:ea typeface="+mn-ea"/>
              <a:cs typeface="+mn-cs"/>
            </a:rPr>
            <a:t>First Do This</a:t>
          </a:r>
          <a:endParaRPr lang="en-US" sz="3100" kern="1200" dirty="0">
            <a:solidFill>
              <a:sysClr val="window" lastClr="FFFFFF"/>
            </a:solidFill>
            <a:latin typeface="Calibri"/>
            <a:ea typeface="+mn-ea"/>
            <a:cs typeface="+mn-cs"/>
          </a:endParaRPr>
        </a:p>
      </dsp:txBody>
      <dsp:txXfrm>
        <a:off x="492509" y="502175"/>
        <a:ext cx="1465272" cy="976848"/>
      </dsp:txXfrm>
    </dsp:sp>
    <dsp:sp modelId="{63B4BEF1-973A-4D39-8316-81CF0B8FBF0B}">
      <dsp:nvSpPr>
        <dsp:cNvPr id="0" name=""/>
        <dsp:cNvSpPr/>
      </dsp:nvSpPr>
      <dsp:spPr>
        <a:xfrm>
          <a:off x="2201993" y="502175"/>
          <a:ext cx="2442120" cy="976848"/>
        </a:xfrm>
        <a:prstGeom prst="chevron">
          <a:avLst/>
        </a:prstGeom>
        <a:solidFill>
          <a:srgbClr val="4BACC6">
            <a:hueOff val="-9933876"/>
            <a:satOff val="39811"/>
            <a:lumOff val="8628"/>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solidFill>
                <a:sysClr val="window" lastClr="FFFFFF"/>
              </a:solidFill>
              <a:latin typeface="Calibri"/>
              <a:ea typeface="+mn-ea"/>
              <a:cs typeface="+mn-cs"/>
            </a:rPr>
            <a:t>Next do that</a:t>
          </a:r>
          <a:endParaRPr lang="en-US" sz="3100" kern="1200" dirty="0">
            <a:solidFill>
              <a:sysClr val="window" lastClr="FFFFFF"/>
            </a:solidFill>
            <a:latin typeface="Calibri"/>
            <a:ea typeface="+mn-ea"/>
            <a:cs typeface="+mn-cs"/>
          </a:endParaRPr>
        </a:p>
      </dsp:txBody>
      <dsp:txXfrm>
        <a:off x="2690417" y="502175"/>
        <a:ext cx="1465272" cy="9768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6329-E544-4115-B619-8201CA4DB119}" type="datetimeFigureOut">
              <a:rPr lang="en-US" smtClean="0"/>
              <a:t>2/10/2017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05D04-B5B3-4990-8D9A-96041B9043BB}" type="slidenum">
              <a:rPr lang="en-US" smtClean="0"/>
              <a:t>‹#›</a:t>
            </a:fld>
            <a:endParaRPr lang="en-US"/>
          </a:p>
        </p:txBody>
      </p:sp>
    </p:spTree>
    <p:extLst>
      <p:ext uri="{BB962C8B-B14F-4D97-AF65-F5344CB8AC3E}">
        <p14:creationId xmlns:p14="http://schemas.microsoft.com/office/powerpoint/2010/main" val="269639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Given an expression, it is evaluates to a resulting value. This value can then be use as an input for another expression, which is then evaluated and produce another result. This process can be repeated recursively until it no further actions.</a:t>
            </a:r>
          </a:p>
          <a:p>
            <a:r>
              <a:rPr lang="en-US" baseline="0" dirty="0" smtClean="0"/>
              <a:t>For functional paradigm, we view everything as “functions”. Unlike OO, the state between successive method calls are not stored and the functions cannot modify the variables. Thus data and functions are completely separated, opposing to the encapsulation characteristic of OO.</a:t>
            </a:r>
          </a:p>
          <a:p>
            <a:endParaRPr lang="en-US" baseline="0" dirty="0" smtClean="0"/>
          </a:p>
          <a:p>
            <a:r>
              <a:rPr lang="en-US" baseline="0" dirty="0" smtClean="0"/>
              <a:t>It is characterized by single assignment for variables, referentially transparent, compositionality and higher order function. Functional Paradigm is best for abstracting and reducing complexity of tasks with no side effects. The side effect is defined as </a:t>
            </a:r>
            <a:r>
              <a:rPr lang="en-US" dirty="0" smtClean="0"/>
              <a:t>a non-local change to something other than its inputs and declared output.</a:t>
            </a:r>
            <a:r>
              <a:rPr lang="en-US" baseline="0" dirty="0" smtClean="0"/>
              <a:t> And t</a:t>
            </a:r>
            <a:r>
              <a:rPr lang="en-US" dirty="0" smtClean="0"/>
              <a:t>hus, it is less complicated than imperative (as in use lesser instructions)</a:t>
            </a:r>
            <a:r>
              <a:rPr lang="en-US" baseline="0" dirty="0" smtClean="0"/>
              <a:t> and can improve the</a:t>
            </a:r>
            <a:r>
              <a:rPr lang="en-US" dirty="0" smtClean="0"/>
              <a:t> overall productivity.</a:t>
            </a:r>
          </a:p>
          <a:p>
            <a:r>
              <a:rPr lang="en-US" baseline="0" dirty="0" smtClean="0"/>
              <a:t>- </a:t>
            </a:r>
            <a:r>
              <a:rPr lang="en-US" baseline="0" dirty="0" smtClean="0">
                <a:solidFill>
                  <a:srgbClr val="0070C0"/>
                </a:solidFill>
              </a:rPr>
              <a:t>Referentially</a:t>
            </a:r>
            <a:r>
              <a:rPr lang="en-US" baseline="0" dirty="0" smtClean="0"/>
              <a:t> transparent means a function invoked can be freely replaced with it’s return value without changing program semantics</a:t>
            </a:r>
          </a:p>
          <a:p>
            <a:pPr>
              <a:buFontTx/>
              <a:buChar char="-"/>
            </a:pPr>
            <a:r>
              <a:rPr lang="en-US" baseline="0" dirty="0" smtClean="0"/>
              <a:t> </a:t>
            </a:r>
            <a:r>
              <a:rPr lang="en-US" baseline="0" dirty="0" smtClean="0">
                <a:solidFill>
                  <a:srgbClr val="0070C0"/>
                </a:solidFill>
              </a:rPr>
              <a:t>Compositionality </a:t>
            </a:r>
            <a:r>
              <a:rPr lang="en-US" baseline="0" dirty="0" smtClean="0"/>
              <a:t>-&gt;</a:t>
            </a:r>
            <a:r>
              <a:rPr lang="en-US" dirty="0" smtClean="0"/>
              <a:t> meaning of a complex expression is determined by the meanings of its constituent expressions and the rules used to combine them</a:t>
            </a:r>
          </a:p>
          <a:p>
            <a:endParaRPr lang="en-US" dirty="0"/>
          </a:p>
        </p:txBody>
      </p:sp>
      <p:sp>
        <p:nvSpPr>
          <p:cNvPr id="4" name="Slide Number Placeholder 3"/>
          <p:cNvSpPr>
            <a:spLocks noGrp="1"/>
          </p:cNvSpPr>
          <p:nvPr>
            <p:ph type="sldNum" sz="quarter" idx="10"/>
          </p:nvPr>
        </p:nvSpPr>
        <p:spPr/>
        <p:txBody>
          <a:bodyPr/>
          <a:lstStyle/>
          <a:p>
            <a:fld id="{C6B05D04-B5B3-4990-8D9A-96041B9043BB}" type="slidenum">
              <a:rPr lang="en-US" smtClean="0"/>
              <a:t>11</a:t>
            </a:fld>
            <a:endParaRPr lang="en-US"/>
          </a:p>
        </p:txBody>
      </p:sp>
    </p:spTree>
    <p:extLst>
      <p:ext uri="{BB962C8B-B14F-4D97-AF65-F5344CB8AC3E}">
        <p14:creationId xmlns:p14="http://schemas.microsoft.com/office/powerpoint/2010/main" val="304159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B05D04-B5B3-4990-8D9A-96041B9043BB}" type="slidenum">
              <a:rPr lang="en-US" smtClean="0"/>
              <a:t>19</a:t>
            </a:fld>
            <a:endParaRPr lang="en-US"/>
          </a:p>
        </p:txBody>
      </p:sp>
    </p:spTree>
    <p:extLst>
      <p:ext uri="{BB962C8B-B14F-4D97-AF65-F5344CB8AC3E}">
        <p14:creationId xmlns:p14="http://schemas.microsoft.com/office/powerpoint/2010/main" val="3062519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smtClean="0"/>
              <a:t>Logic paradigm which is quite different from other paradigms as we just have to </a:t>
            </a:r>
            <a:r>
              <a:rPr lang="en-US" dirty="0" smtClean="0"/>
              <a:t>tell the computer what is needed but do</a:t>
            </a:r>
            <a:r>
              <a:rPr lang="en-US" baseline="0" dirty="0" smtClean="0"/>
              <a:t> not</a:t>
            </a:r>
            <a:r>
              <a:rPr lang="en-US" dirty="0" smtClean="0"/>
              <a:t> have to provide the details on how to do it. For example,</a:t>
            </a:r>
            <a:r>
              <a:rPr lang="en-US" baseline="0" dirty="0" smtClean="0"/>
              <a:t> we can indicate the query to list all programming paradigms, the computer will search for the result automatically, then outputs the lists. </a:t>
            </a:r>
          </a:p>
          <a:p>
            <a:pPr defTabSz="931774">
              <a:defRPr/>
            </a:pPr>
            <a:endParaRPr lang="en-US" baseline="0" dirty="0" smtClean="0"/>
          </a:p>
          <a:p>
            <a:pPr defTabSz="931774">
              <a:defRPr/>
            </a:pPr>
            <a:r>
              <a:rPr lang="en-US" baseline="0" dirty="0" smtClean="0"/>
              <a:t>Logic paradigm view everything as “Predicate Calculus” which </a:t>
            </a:r>
            <a:r>
              <a:rPr lang="en-US" dirty="0" smtClean="0"/>
              <a:t>is a branch of mathematics that deals with logic. It is characterized by axioms,</a:t>
            </a:r>
            <a:r>
              <a:rPr lang="en-US" baseline="0" dirty="0" smtClean="0"/>
              <a:t> facts, inference rules and queries. Hence, it is best for solving problems in artificial intelligence, where the agents requires facts and do reasoning on their queries to conclude which actions to take. Examples include medical diagnosis, fault finding in equipment and robot control.</a:t>
            </a:r>
            <a:endParaRPr lang="en-US" dirty="0" smtClean="0"/>
          </a:p>
          <a:p>
            <a:endParaRPr lang="en-US" dirty="0"/>
          </a:p>
        </p:txBody>
      </p:sp>
      <p:sp>
        <p:nvSpPr>
          <p:cNvPr id="4" name="Slide Number Placeholder 3"/>
          <p:cNvSpPr>
            <a:spLocks noGrp="1"/>
          </p:cNvSpPr>
          <p:nvPr>
            <p:ph type="sldNum" sz="quarter" idx="10"/>
          </p:nvPr>
        </p:nvSpPr>
        <p:spPr/>
        <p:txBody>
          <a:bodyPr/>
          <a:lstStyle/>
          <a:p>
            <a:fld id="{C6B05D04-B5B3-4990-8D9A-96041B9043BB}" type="slidenum">
              <a:rPr lang="en-US" smtClean="0"/>
              <a:t>20</a:t>
            </a:fld>
            <a:endParaRPr lang="en-US"/>
          </a:p>
        </p:txBody>
      </p:sp>
    </p:spTree>
    <p:extLst>
      <p:ext uri="{BB962C8B-B14F-4D97-AF65-F5344CB8AC3E}">
        <p14:creationId xmlns:p14="http://schemas.microsoft.com/office/powerpoint/2010/main" val="162958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530C8-115B-49DE-A37A-C73F8917508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75269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D530C8-115B-49DE-A37A-C73F8917508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208729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D530C8-115B-49DE-A37A-C73F8917508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208271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D530C8-115B-49DE-A37A-C73F8917508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213661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D530C8-115B-49DE-A37A-C73F8917508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23417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D530C8-115B-49DE-A37A-C73F8917508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277681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D530C8-115B-49DE-A37A-C73F89175088}" type="datetimeFigureOut">
              <a:rPr lang="en-US" smtClean="0"/>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381776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D530C8-115B-49DE-A37A-C73F89175088}" type="datetimeFigureOut">
              <a:rPr lang="en-US" smtClean="0"/>
              <a:t>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92775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530C8-115B-49DE-A37A-C73F89175088}" type="datetimeFigureOut">
              <a:rPr lang="en-US" smtClean="0"/>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156767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D530C8-115B-49DE-A37A-C73F8917508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425092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D530C8-115B-49DE-A37A-C73F8917508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9F7E1-34C2-40BE-A00F-6522D51A759F}" type="slidenum">
              <a:rPr lang="en-US" smtClean="0"/>
              <a:t>‹#›</a:t>
            </a:fld>
            <a:endParaRPr lang="en-US"/>
          </a:p>
        </p:txBody>
      </p:sp>
    </p:spTree>
    <p:extLst>
      <p:ext uri="{BB962C8B-B14F-4D97-AF65-F5344CB8AC3E}">
        <p14:creationId xmlns:p14="http://schemas.microsoft.com/office/powerpoint/2010/main" val="257967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30C8-115B-49DE-A37A-C73F89175088}" type="datetimeFigureOut">
              <a:rPr lang="en-US" smtClean="0"/>
              <a:t>2/10/2017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F7E1-34C2-40BE-A00F-6522D51A759F}" type="slidenum">
              <a:rPr lang="en-US" smtClean="0"/>
              <a:t>‹#›</a:t>
            </a:fld>
            <a:endParaRPr lang="en-US"/>
          </a:p>
        </p:txBody>
      </p:sp>
    </p:spTree>
    <p:extLst>
      <p:ext uri="{BB962C8B-B14F-4D97-AF65-F5344CB8AC3E}">
        <p14:creationId xmlns:p14="http://schemas.microsoft.com/office/powerpoint/2010/main" val="1721024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quora.com/How-many-programming-languages-are-there-in-the-worl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lstStyle/>
          <a:p>
            <a:r>
              <a:rPr lang="en-US" altLang="en-US" dirty="0" smtClean="0">
                <a:latin typeface="Georgia" panose="02040502050405020303" pitchFamily="18" charset="0"/>
              </a:rPr>
              <a:t>Programming paradigm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375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425827"/>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a:latin typeface="Georgia" panose="02040502050405020303" pitchFamily="18" charset="0"/>
              </a:rPr>
              <a:t>A</a:t>
            </a:r>
            <a:r>
              <a:rPr lang="en-US" altLang="en-US" sz="3200" dirty="0" smtClean="0">
                <a:latin typeface="Georgia" panose="02040502050405020303" pitchFamily="18" charset="0"/>
              </a:rPr>
              <a:t> style of building the structure and elements of computer programs—that treats computation as the evaluation of mathematical functions and avoids changing-state and mutable data</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It is a declarative programming paradigm, which means programming is done with expressions or declarations instead of statements</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Functional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3469901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2944679"/>
            <a:ext cx="9144000" cy="3748719"/>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View everything as “functions”</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Characterized by</a:t>
            </a:r>
          </a:p>
          <a:p>
            <a:pPr marL="800100" lvl="1" indent="-342900">
              <a:lnSpc>
                <a:spcPct val="110000"/>
              </a:lnSpc>
              <a:buFont typeface="Arial" panose="020B0604020202020204" pitchFamily="34" charset="0"/>
              <a:buChar char="•"/>
            </a:pPr>
            <a:r>
              <a:rPr lang="en-US" altLang="en-US" sz="2600" dirty="0" smtClean="0">
                <a:latin typeface="Georgia" panose="02040502050405020303" pitchFamily="18" charset="0"/>
              </a:rPr>
              <a:t>Single Assignment</a:t>
            </a:r>
          </a:p>
          <a:p>
            <a:pPr marL="800100" lvl="1" indent="-342900">
              <a:lnSpc>
                <a:spcPct val="110000"/>
              </a:lnSpc>
              <a:buFont typeface="Arial" panose="020B0604020202020204" pitchFamily="34" charset="0"/>
              <a:buChar char="•"/>
            </a:pPr>
            <a:r>
              <a:rPr lang="en-US" altLang="en-US" sz="2600" dirty="0" smtClean="0">
                <a:latin typeface="Georgia" panose="02040502050405020303" pitchFamily="18" charset="0"/>
              </a:rPr>
              <a:t>Referentially Transparent </a:t>
            </a:r>
          </a:p>
          <a:p>
            <a:pPr marL="800100" lvl="1" indent="-342900">
              <a:lnSpc>
                <a:spcPct val="110000"/>
              </a:lnSpc>
              <a:buFont typeface="Arial" panose="020B0604020202020204" pitchFamily="34" charset="0"/>
              <a:buChar char="•"/>
            </a:pPr>
            <a:r>
              <a:rPr lang="en-US" altLang="en-US" sz="2600" dirty="0" smtClean="0">
                <a:latin typeface="Georgia" panose="02040502050405020303" pitchFamily="18" charset="0"/>
              </a:rPr>
              <a:t>Compositionality</a:t>
            </a:r>
          </a:p>
          <a:p>
            <a:pPr marL="800100" lvl="1" indent="-342900">
              <a:lnSpc>
                <a:spcPct val="110000"/>
              </a:lnSpc>
              <a:buFont typeface="Arial" panose="020B0604020202020204" pitchFamily="34" charset="0"/>
              <a:buChar char="•"/>
            </a:pPr>
            <a:r>
              <a:rPr lang="en-US" altLang="en-US" sz="2600" dirty="0" smtClean="0">
                <a:latin typeface="Georgia" panose="02040502050405020303" pitchFamily="18" charset="0"/>
              </a:rPr>
              <a:t>Higher Order Function</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Best for abstracting and reducing complexity in programming task with no side effects</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Functional paradigm</a:t>
            </a:r>
            <a:endParaRPr lang="en-US" sz="4800" dirty="0">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1203317" y="1318245"/>
            <a:ext cx="10105102" cy="1626434"/>
          </a:xfrm>
          <a:prstGeom prst="rect">
            <a:avLst/>
          </a:prstGeom>
        </p:spPr>
      </p:pic>
    </p:spTree>
    <p:extLst>
      <p:ext uri="{BB962C8B-B14F-4D97-AF65-F5344CB8AC3E}">
        <p14:creationId xmlns:p14="http://schemas.microsoft.com/office/powerpoint/2010/main" val="1574400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5270738"/>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800" dirty="0">
                <a:latin typeface="Georgia" panose="02040502050405020303" pitchFamily="18" charset="0"/>
              </a:rPr>
              <a:t>E</a:t>
            </a:r>
            <a:r>
              <a:rPr lang="en-US" altLang="en-US" sz="2800" dirty="0" smtClean="0">
                <a:latin typeface="Georgia" panose="02040502050405020303" pitchFamily="18" charset="0"/>
              </a:rPr>
              <a:t>mphasized in academia rather than in commercial software development</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Prominent programming languages which support functional programming such as </a:t>
            </a:r>
            <a:r>
              <a:rPr lang="en-US" altLang="en-US" sz="2800" i="1" dirty="0" smtClean="0">
                <a:solidFill>
                  <a:srgbClr val="0070C0"/>
                </a:solidFill>
                <a:latin typeface="Georgia" panose="02040502050405020303" pitchFamily="18" charset="0"/>
              </a:rPr>
              <a:t>Common Lisp</a:t>
            </a:r>
            <a:r>
              <a:rPr lang="en-US" altLang="en-US" sz="2800" dirty="0" smtClean="0">
                <a:latin typeface="Georgia" panose="02040502050405020303" pitchFamily="18" charset="0"/>
              </a:rPr>
              <a:t>, </a:t>
            </a:r>
            <a:r>
              <a:rPr lang="en-US" altLang="en-US" sz="2800" i="1" dirty="0" smtClean="0">
                <a:solidFill>
                  <a:srgbClr val="0070C0"/>
                </a:solidFill>
                <a:latin typeface="Georgia" panose="02040502050405020303" pitchFamily="18" charset="0"/>
              </a:rPr>
              <a:t>Scheme</a:t>
            </a:r>
            <a:r>
              <a:rPr lang="en-US" altLang="en-US" sz="2800" dirty="0" smtClean="0">
                <a:latin typeface="Georgia" panose="02040502050405020303" pitchFamily="18" charset="0"/>
              </a:rPr>
              <a:t>, </a:t>
            </a:r>
            <a:r>
              <a:rPr lang="en-US" altLang="en-US" sz="2800" i="1" dirty="0" err="1" smtClean="0">
                <a:solidFill>
                  <a:srgbClr val="0070C0"/>
                </a:solidFill>
                <a:latin typeface="Georgia" panose="02040502050405020303" pitchFamily="18" charset="0"/>
              </a:rPr>
              <a:t>Clojure</a:t>
            </a:r>
            <a:r>
              <a:rPr lang="en-US" altLang="en-US" sz="2800" dirty="0" smtClean="0">
                <a:latin typeface="Georgia" panose="02040502050405020303" pitchFamily="18" charset="0"/>
              </a:rPr>
              <a:t>, Wolfram Language (also known as </a:t>
            </a:r>
            <a:r>
              <a:rPr lang="en-US" altLang="en-US" sz="2800" i="1" dirty="0" err="1" smtClean="0">
                <a:solidFill>
                  <a:srgbClr val="0070C0"/>
                </a:solidFill>
                <a:latin typeface="Georgia" panose="02040502050405020303" pitchFamily="18" charset="0"/>
              </a:rPr>
              <a:t>Mathematica</a:t>
            </a:r>
            <a:r>
              <a:rPr lang="en-US" altLang="en-US" sz="2800" dirty="0" smtClean="0">
                <a:latin typeface="Georgia" panose="02040502050405020303" pitchFamily="18" charset="0"/>
              </a:rPr>
              <a:t>), </a:t>
            </a:r>
            <a:r>
              <a:rPr lang="en-US" altLang="en-US" sz="2800" i="1" dirty="0" smtClean="0">
                <a:solidFill>
                  <a:srgbClr val="0070C0"/>
                </a:solidFill>
                <a:latin typeface="Georgia" panose="02040502050405020303" pitchFamily="18" charset="0"/>
              </a:rPr>
              <a:t>Racket, etc.</a:t>
            </a:r>
            <a:r>
              <a:rPr lang="en-US" altLang="en-US" sz="2800" dirty="0" smtClean="0">
                <a:latin typeface="Georgia" panose="02040502050405020303" pitchFamily="18" charset="0"/>
              </a:rPr>
              <a:t> have been used in industrial and commercial applications </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Functional programming is also supported in some </a:t>
            </a:r>
            <a:r>
              <a:rPr lang="en-US" altLang="en-US" sz="2800" i="1" dirty="0" smtClean="0">
                <a:solidFill>
                  <a:srgbClr val="0070C0"/>
                </a:solidFill>
                <a:latin typeface="Georgia" panose="02040502050405020303" pitchFamily="18" charset="0"/>
              </a:rPr>
              <a:t>domain-specific</a:t>
            </a:r>
            <a:r>
              <a:rPr lang="en-US" altLang="en-US" sz="2800" dirty="0" smtClean="0">
                <a:latin typeface="Georgia" panose="02040502050405020303" pitchFamily="18" charset="0"/>
              </a:rPr>
              <a:t> programming languages like </a:t>
            </a:r>
            <a:r>
              <a:rPr lang="en-US" altLang="en-US" sz="2800" i="1" dirty="0" smtClean="0">
                <a:solidFill>
                  <a:srgbClr val="0070C0"/>
                </a:solidFill>
                <a:latin typeface="Georgia" panose="02040502050405020303" pitchFamily="18" charset="0"/>
              </a:rPr>
              <a:t>R </a:t>
            </a:r>
            <a:r>
              <a:rPr lang="en-US" altLang="en-US" sz="2800" dirty="0" smtClean="0">
                <a:latin typeface="Georgia" panose="02040502050405020303" pitchFamily="18" charset="0"/>
              </a:rPr>
              <a:t>(statistics), </a:t>
            </a:r>
            <a:r>
              <a:rPr lang="en-US" altLang="en-US" sz="2800" i="1" dirty="0" smtClean="0">
                <a:solidFill>
                  <a:srgbClr val="0070C0"/>
                </a:solidFill>
                <a:latin typeface="Georgia" panose="02040502050405020303" pitchFamily="18" charset="0"/>
              </a:rPr>
              <a:t>J</a:t>
            </a:r>
            <a:r>
              <a:rPr lang="en-US" altLang="en-US" sz="2800" dirty="0" smtClean="0">
                <a:latin typeface="Georgia" panose="02040502050405020303" pitchFamily="18" charset="0"/>
              </a:rPr>
              <a:t>, </a:t>
            </a:r>
            <a:r>
              <a:rPr lang="en-US" altLang="en-US" sz="2800" i="1" dirty="0" smtClean="0">
                <a:solidFill>
                  <a:srgbClr val="0070C0"/>
                </a:solidFill>
                <a:latin typeface="Georgia" panose="02040502050405020303" pitchFamily="18" charset="0"/>
              </a:rPr>
              <a:t>K</a:t>
            </a:r>
            <a:r>
              <a:rPr lang="en-US" altLang="en-US" sz="2800" dirty="0" smtClean="0">
                <a:latin typeface="Georgia" panose="02040502050405020303" pitchFamily="18" charset="0"/>
              </a:rPr>
              <a:t> and </a:t>
            </a:r>
            <a:r>
              <a:rPr lang="en-US" altLang="en-US" sz="2800" i="1" dirty="0" smtClean="0">
                <a:solidFill>
                  <a:srgbClr val="0070C0"/>
                </a:solidFill>
                <a:latin typeface="Georgia" panose="02040502050405020303" pitchFamily="18" charset="0"/>
              </a:rPr>
              <a:t>Q</a:t>
            </a:r>
            <a:r>
              <a:rPr lang="en-US" altLang="en-US" sz="2800" dirty="0" smtClean="0">
                <a:latin typeface="Georgia" panose="02040502050405020303" pitchFamily="18" charset="0"/>
              </a:rPr>
              <a:t> from </a:t>
            </a:r>
            <a:r>
              <a:rPr lang="en-US" altLang="en-US" sz="2800" dirty="0" err="1" smtClean="0">
                <a:latin typeface="Georgia" panose="02040502050405020303" pitchFamily="18" charset="0"/>
              </a:rPr>
              <a:t>Kx</a:t>
            </a:r>
            <a:r>
              <a:rPr lang="en-US" altLang="en-US" sz="2800" dirty="0" smtClean="0">
                <a:latin typeface="Georgia" panose="02040502050405020303" pitchFamily="18" charset="0"/>
              </a:rPr>
              <a:t> Systems (financial analysis), </a:t>
            </a:r>
            <a:r>
              <a:rPr lang="en-US" altLang="en-US" sz="2800" i="1" dirty="0" smtClean="0">
                <a:solidFill>
                  <a:srgbClr val="0070C0"/>
                </a:solidFill>
                <a:latin typeface="Georgia" panose="02040502050405020303" pitchFamily="18" charset="0"/>
              </a:rPr>
              <a:t>XQuery</a:t>
            </a:r>
            <a:r>
              <a:rPr lang="en-US" altLang="en-US" sz="2800" dirty="0" smtClean="0">
                <a:latin typeface="Georgia" panose="02040502050405020303" pitchFamily="18" charset="0"/>
              </a:rPr>
              <a:t>/</a:t>
            </a:r>
            <a:r>
              <a:rPr lang="en-US" altLang="en-US" sz="2800" i="1" dirty="0" smtClean="0">
                <a:solidFill>
                  <a:srgbClr val="0070C0"/>
                </a:solidFill>
                <a:latin typeface="Georgia" panose="02040502050405020303" pitchFamily="18" charset="0"/>
              </a:rPr>
              <a:t>XSLT</a:t>
            </a:r>
            <a:r>
              <a:rPr lang="en-US" altLang="en-US" sz="2800" dirty="0" smtClean="0">
                <a:latin typeface="Georgia" panose="02040502050405020303" pitchFamily="18" charset="0"/>
              </a:rPr>
              <a:t> (</a:t>
            </a:r>
            <a:r>
              <a:rPr lang="en-US" altLang="en-US" sz="2800" i="1" dirty="0" smtClean="0">
                <a:latin typeface="Georgia" panose="02040502050405020303" pitchFamily="18" charset="0"/>
              </a:rPr>
              <a:t>XML</a:t>
            </a:r>
            <a:r>
              <a:rPr lang="en-US" altLang="en-US" sz="2800" dirty="0" smtClean="0">
                <a:latin typeface="Georgia" panose="02040502050405020303" pitchFamily="18" charset="0"/>
              </a:rPr>
              <a:t>), and Opal</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Functional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168098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5712333"/>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a:latin typeface="Georgia" panose="02040502050405020303" pitchFamily="18" charset="0"/>
              </a:rPr>
              <a:t>A</a:t>
            </a:r>
            <a:r>
              <a:rPr lang="en-US" altLang="en-US" sz="3200" dirty="0" smtClean="0">
                <a:latin typeface="Georgia" panose="02040502050405020303" pitchFamily="18" charset="0"/>
              </a:rPr>
              <a:t> style of building the structure and elements of computer programs—that expresses the logic of a computation without describing its control flow</a:t>
            </a:r>
          </a:p>
          <a:p>
            <a:pPr marL="342900" indent="-342900">
              <a:lnSpc>
                <a:spcPct val="110000"/>
              </a:lnSpc>
              <a:buFont typeface="Arial" panose="020B0604020202020204" pitchFamily="34" charset="0"/>
              <a:buChar char="•"/>
            </a:pPr>
            <a:r>
              <a:rPr lang="en-US" altLang="en-US" sz="3200" dirty="0">
                <a:latin typeface="Georgia" panose="02040502050405020303" pitchFamily="18" charset="0"/>
              </a:rPr>
              <a:t>D</a:t>
            </a:r>
            <a:r>
              <a:rPr lang="en-US" altLang="en-US" sz="3200" dirty="0" smtClean="0">
                <a:latin typeface="Georgia" panose="02040502050405020303" pitchFamily="18" charset="0"/>
              </a:rPr>
              <a:t>escribing what the program must accomplish in terms of the problem domain</a:t>
            </a:r>
          </a:p>
          <a:p>
            <a:pPr marL="342900" indent="-342900">
              <a:lnSpc>
                <a:spcPct val="110000"/>
              </a:lnSpc>
              <a:buFont typeface="Arial" panose="020B0604020202020204" pitchFamily="34" charset="0"/>
              <a:buChar char="•"/>
            </a:pPr>
            <a:r>
              <a:rPr lang="en-US" altLang="en-US" sz="2800" i="1" dirty="0" smtClean="0">
                <a:solidFill>
                  <a:srgbClr val="0070C0"/>
                </a:solidFill>
                <a:latin typeface="Georgia" panose="02040502050405020303" pitchFamily="18" charset="0"/>
              </a:rPr>
              <a:t>This is in contrast with imperative programming, which implements algorithms in explicit steps</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Declarative programming often considers programs as theories of a formal logic, and computations as deductions in that logic space</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Declarative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3390107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846320"/>
          </a:xfrm>
          <a:prstGeom prst="rect">
            <a:avLst/>
          </a:prstGeom>
        </p:spPr>
        <p:txBody>
          <a:bodyPr wrap="square" numCol="2">
            <a:spAutoFit/>
          </a:bodyPr>
          <a:lstStyle/>
          <a:p>
            <a:pPr marL="342900" indent="-342900">
              <a:lnSpc>
                <a:spcPct val="110000"/>
              </a:lnSpc>
              <a:buFont typeface="Arial" panose="020B0604020202020204" pitchFamily="34" charset="0"/>
              <a:buChar char="•"/>
            </a:pPr>
            <a:r>
              <a:rPr lang="en-US" altLang="en-US" sz="3200" dirty="0" err="1" smtClean="0">
                <a:latin typeface="Georgia" panose="02040502050405020303" pitchFamily="18" charset="0"/>
              </a:rPr>
              <a:t>Analytica</a:t>
            </a:r>
            <a:endParaRPr lang="en-US" altLang="en-US" sz="32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Ant </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DASL </a:t>
            </a:r>
          </a:p>
          <a:p>
            <a:pPr marL="342900" indent="-342900">
              <a:lnSpc>
                <a:spcPct val="110000"/>
              </a:lnSpc>
              <a:buFont typeface="Arial" panose="020B0604020202020204" pitchFamily="34" charset="0"/>
              <a:buChar char="•"/>
            </a:pPr>
            <a:r>
              <a:rPr lang="en-US" altLang="en-US" sz="3200" dirty="0" err="1" smtClean="0">
                <a:latin typeface="Georgia" panose="02040502050405020303" pitchFamily="18" charset="0"/>
              </a:rPr>
              <a:t>Lustre</a:t>
            </a:r>
            <a:endParaRPr lang="en-US" altLang="en-US" sz="32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Mercury</a:t>
            </a:r>
          </a:p>
          <a:p>
            <a:pPr marL="342900" indent="-342900">
              <a:lnSpc>
                <a:spcPct val="110000"/>
              </a:lnSpc>
              <a:buFont typeface="Arial" panose="020B0604020202020204" pitchFamily="34" charset="0"/>
              <a:buChar char="•"/>
            </a:pPr>
            <a:r>
              <a:rPr lang="en-US" altLang="en-US" sz="3200" dirty="0" err="1" smtClean="0">
                <a:latin typeface="Georgia" panose="02040502050405020303" pitchFamily="18" charset="0"/>
              </a:rPr>
              <a:t>MetaPost</a:t>
            </a:r>
            <a:endParaRPr lang="en-US" altLang="en-US" sz="32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3200" dirty="0" err="1" smtClean="0">
                <a:latin typeface="Georgia" panose="02040502050405020303" pitchFamily="18" charset="0"/>
              </a:rPr>
              <a:t>Modelica</a:t>
            </a:r>
            <a:endParaRPr lang="en-US" altLang="en-US" sz="32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Prolog</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Oz</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RDQL</a:t>
            </a:r>
          </a:p>
          <a:p>
            <a:pPr marL="342900" indent="-342900">
              <a:lnSpc>
                <a:spcPct val="110000"/>
              </a:lnSpc>
              <a:buFont typeface="Arial" panose="020B0604020202020204" pitchFamily="34" charset="0"/>
              <a:buChar char="•"/>
            </a:pPr>
            <a:r>
              <a:rPr lang="en-US" altLang="en-US" sz="3200" dirty="0" err="1" smtClean="0">
                <a:latin typeface="Georgia" panose="02040502050405020303" pitchFamily="18" charset="0"/>
              </a:rPr>
              <a:t>SequenceL</a:t>
            </a:r>
            <a:endParaRPr lang="en-US" altLang="en-US" sz="3200" dirty="0">
              <a:latin typeface="Georgia" panose="02040502050405020303" pitchFamily="18" charset="0"/>
            </a:endParaRP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SPARQL</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SQL</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Wolfram Language</a:t>
            </a:r>
          </a:p>
          <a:p>
            <a:pPr marL="342900" indent="-342900">
              <a:lnSpc>
                <a:spcPct val="110000"/>
              </a:lnSpc>
              <a:buFont typeface="Arial" panose="020B0604020202020204" pitchFamily="34" charset="0"/>
              <a:buChar char="•"/>
            </a:pPr>
            <a:r>
              <a:rPr lang="en-US" altLang="en-US" sz="3200" dirty="0" err="1" smtClean="0">
                <a:latin typeface="Georgia" panose="02040502050405020303" pitchFamily="18" charset="0"/>
              </a:rPr>
              <a:t>xBase</a:t>
            </a:r>
            <a:endParaRPr lang="en-US" altLang="en-US" sz="32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3200" dirty="0" err="1" smtClean="0">
                <a:latin typeface="Georgia" panose="02040502050405020303" pitchFamily="18" charset="0"/>
              </a:rPr>
              <a:t>XSLTransformations</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Declarative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914990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967514"/>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View everything as an “object”</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Key characteristic of OO</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Data Abstraction</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Encapsulation</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Polymorphism</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Inheritance</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Best for problems with a large number of related data abstractions organized in a hierarchy</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Object-Oriented paradigm</a:t>
            </a:r>
            <a:endParaRPr lang="en-US" sz="4800"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7007886" y="1195392"/>
            <a:ext cx="4548010" cy="3920068"/>
          </a:xfrm>
          <a:prstGeom prst="rect">
            <a:avLst/>
          </a:prstGeom>
        </p:spPr>
      </p:pic>
    </p:spTree>
    <p:extLst>
      <p:ext uri="{BB962C8B-B14F-4D97-AF65-F5344CB8AC3E}">
        <p14:creationId xmlns:p14="http://schemas.microsoft.com/office/powerpoint/2010/main" val="1074041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5468805"/>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Many of the most widely used programming languages are </a:t>
            </a:r>
            <a:r>
              <a:rPr lang="en-US" altLang="en-US" sz="3200" i="1" dirty="0" smtClean="0">
                <a:solidFill>
                  <a:srgbClr val="0070C0"/>
                </a:solidFill>
                <a:latin typeface="Georgia" panose="02040502050405020303" pitchFamily="18" charset="0"/>
              </a:rPr>
              <a:t>multi-paradigm</a:t>
            </a:r>
            <a:r>
              <a:rPr lang="en-US" altLang="en-US" sz="3200" dirty="0" smtClean="0">
                <a:latin typeface="Georgia" panose="02040502050405020303" pitchFamily="18" charset="0"/>
              </a:rPr>
              <a:t> programming languages that support object-oriented programming to a greater or lesser degree, typically in combination with imperative, procedural programming. </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Significant object-oriented languages include </a:t>
            </a:r>
            <a:r>
              <a:rPr lang="en-US" altLang="en-US" sz="3200" i="1" dirty="0" smtClean="0">
                <a:solidFill>
                  <a:srgbClr val="0070C0"/>
                </a:solidFill>
                <a:latin typeface="Georgia" panose="02040502050405020303" pitchFamily="18" charset="0"/>
              </a:rPr>
              <a:t>Java</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C++</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C#</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Python</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PHP</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Ruby</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Perl</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Delphi</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Objective-C</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Swift</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Scala</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Common</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Lisp</a:t>
            </a:r>
            <a:r>
              <a:rPr lang="en-US" altLang="en-US" sz="3200" dirty="0" smtClean="0">
                <a:latin typeface="Georgia" panose="02040502050405020303" pitchFamily="18" charset="0"/>
              </a:rPr>
              <a:t>, and </a:t>
            </a:r>
            <a:r>
              <a:rPr lang="en-US" altLang="en-US" sz="3200" i="1" dirty="0" smtClean="0">
                <a:solidFill>
                  <a:srgbClr val="0070C0"/>
                </a:solidFill>
                <a:latin typeface="Georgia" panose="02040502050405020303" pitchFamily="18" charset="0"/>
              </a:rPr>
              <a:t>Smalltalk</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Object-Oriented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3077944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425827"/>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Procedural programming is a type of imperative programming in which the program is built from one or more procedures (also termed subroutines or functions)</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Uses statements that change a program's state</a:t>
            </a:r>
          </a:p>
          <a:p>
            <a:pPr marL="342900" indent="-342900">
              <a:lnSpc>
                <a:spcPct val="110000"/>
              </a:lnSpc>
              <a:buFont typeface="Arial" panose="020B0604020202020204" pitchFamily="34" charset="0"/>
              <a:buChar char="•"/>
            </a:pPr>
            <a:r>
              <a:rPr lang="en-US" altLang="en-US" sz="3200" dirty="0">
                <a:latin typeface="Georgia" panose="02040502050405020303" pitchFamily="18" charset="0"/>
              </a:rPr>
              <a:t>E</a:t>
            </a:r>
            <a:r>
              <a:rPr lang="en-US" altLang="en-US" sz="3200" dirty="0" smtClean="0">
                <a:latin typeface="Georgia" panose="02040502050405020303" pitchFamily="18" charset="0"/>
              </a:rPr>
              <a:t>xplicitly tells the computer "</a:t>
            </a:r>
            <a:r>
              <a:rPr lang="en-US" altLang="en-US" sz="3200" i="1" dirty="0" smtClean="0">
                <a:solidFill>
                  <a:srgbClr val="0070C0"/>
                </a:solidFill>
                <a:latin typeface="Georgia" panose="02040502050405020303" pitchFamily="18" charset="0"/>
              </a:rPr>
              <a:t>how</a:t>
            </a:r>
            <a:r>
              <a:rPr lang="en-US" altLang="en-US" sz="3200" dirty="0" smtClean="0">
                <a:latin typeface="Georgia" panose="02040502050405020303" pitchFamily="18" charset="0"/>
              </a:rPr>
              <a:t>": describes a sequence of steps that change the state of the computer</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Procedural </a:t>
            </a:r>
            <a:r>
              <a:rPr lang="en-US" altLang="en-US" sz="4800" dirty="0">
                <a:latin typeface="Georgia" panose="02040502050405020303" pitchFamily="18" charset="0"/>
              </a:rPr>
              <a:t>paradigm</a:t>
            </a:r>
            <a:endParaRPr lang="en-US" sz="4800" dirty="0">
              <a:latin typeface="Georgia" panose="02040502050405020303" pitchFamily="18" charset="0"/>
            </a:endParaRPr>
          </a:p>
        </p:txBody>
      </p:sp>
    </p:spTree>
    <p:extLst>
      <p:ext uri="{BB962C8B-B14F-4D97-AF65-F5344CB8AC3E}">
        <p14:creationId xmlns:p14="http://schemas.microsoft.com/office/powerpoint/2010/main" val="236108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Procedural </a:t>
            </a:r>
            <a:r>
              <a:rPr lang="en-US" altLang="en-US" sz="4800" dirty="0">
                <a:latin typeface="Georgia" panose="02040502050405020303" pitchFamily="18" charset="0"/>
              </a:rPr>
              <a:t>paradigm</a:t>
            </a:r>
            <a:endParaRPr lang="en-US" sz="4800" dirty="0">
              <a:latin typeface="Georgia" panose="02040502050405020303"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37601784"/>
              </p:ext>
            </p:extLst>
          </p:nvPr>
        </p:nvGraphicFramePr>
        <p:xfrm>
          <a:off x="1524000" y="1475039"/>
          <a:ext cx="9144000" cy="2977690"/>
        </p:xfrm>
        <a:graphic>
          <a:graphicData uri="http://schemas.openxmlformats.org/drawingml/2006/table">
            <a:tbl>
              <a:tblPr firstRow="1" bandRow="1">
                <a:tableStyleId>{5C22544A-7EE6-4342-B048-85BDC9FD1C3A}</a:tableStyleId>
              </a:tblPr>
              <a:tblGrid>
                <a:gridCol w="4572000"/>
                <a:gridCol w="4572000"/>
              </a:tblGrid>
              <a:tr h="595538">
                <a:tc>
                  <a:txBody>
                    <a:bodyPr/>
                    <a:lstStyle/>
                    <a:p>
                      <a:pPr algn="ctr"/>
                      <a:r>
                        <a:rPr lang="en-US" sz="2800" dirty="0">
                          <a:effectLst/>
                          <a:latin typeface="Georgia" panose="02040502050405020303" pitchFamily="18" charset="0"/>
                        </a:rPr>
                        <a:t>Procedural</a:t>
                      </a:r>
                    </a:p>
                  </a:txBody>
                  <a:tcPr anchor="ctr"/>
                </a:tc>
                <a:tc>
                  <a:txBody>
                    <a:bodyPr/>
                    <a:lstStyle/>
                    <a:p>
                      <a:pPr algn="ctr"/>
                      <a:r>
                        <a:rPr lang="en-US" sz="2800">
                          <a:effectLst/>
                          <a:latin typeface="Georgia" panose="02040502050405020303" pitchFamily="18" charset="0"/>
                        </a:rPr>
                        <a:t>Object-oriented</a:t>
                      </a:r>
                    </a:p>
                  </a:txBody>
                  <a:tcPr anchor="ctr"/>
                </a:tc>
              </a:tr>
              <a:tr h="595538">
                <a:tc>
                  <a:txBody>
                    <a:bodyPr/>
                    <a:lstStyle/>
                    <a:p>
                      <a:pPr algn="ctr"/>
                      <a:r>
                        <a:rPr lang="en-US" sz="2800" dirty="0">
                          <a:effectLst/>
                          <a:latin typeface="Georgia" panose="02040502050405020303" pitchFamily="18" charset="0"/>
                        </a:rPr>
                        <a:t>procedure</a:t>
                      </a:r>
                    </a:p>
                  </a:txBody>
                  <a:tcPr anchor="ctr"/>
                </a:tc>
                <a:tc>
                  <a:txBody>
                    <a:bodyPr/>
                    <a:lstStyle/>
                    <a:p>
                      <a:pPr algn="ctr"/>
                      <a:r>
                        <a:rPr lang="en-US" sz="2800">
                          <a:effectLst/>
                          <a:latin typeface="Georgia" panose="02040502050405020303" pitchFamily="18" charset="0"/>
                        </a:rPr>
                        <a:t>method</a:t>
                      </a:r>
                    </a:p>
                  </a:txBody>
                  <a:tcPr anchor="ctr"/>
                </a:tc>
              </a:tr>
              <a:tr h="595538">
                <a:tc>
                  <a:txBody>
                    <a:bodyPr/>
                    <a:lstStyle/>
                    <a:p>
                      <a:pPr algn="ctr"/>
                      <a:r>
                        <a:rPr lang="en-US" sz="2800" u="none" dirty="0" smtClean="0">
                          <a:effectLst/>
                          <a:latin typeface="Georgia" panose="02040502050405020303" pitchFamily="18" charset="0"/>
                        </a:rPr>
                        <a:t>record</a:t>
                      </a:r>
                      <a:endParaRPr lang="en-US" sz="2800" u="none" dirty="0">
                        <a:effectLst/>
                        <a:latin typeface="Georgia" panose="02040502050405020303" pitchFamily="18" charset="0"/>
                      </a:endParaRPr>
                    </a:p>
                  </a:txBody>
                  <a:tcPr anchor="ctr"/>
                </a:tc>
                <a:tc>
                  <a:txBody>
                    <a:bodyPr/>
                    <a:lstStyle/>
                    <a:p>
                      <a:pPr algn="ctr"/>
                      <a:r>
                        <a:rPr lang="en-US" sz="2800">
                          <a:effectLst/>
                          <a:latin typeface="Georgia" panose="02040502050405020303" pitchFamily="18" charset="0"/>
                        </a:rPr>
                        <a:t>object</a:t>
                      </a:r>
                    </a:p>
                  </a:txBody>
                  <a:tcPr anchor="ctr"/>
                </a:tc>
              </a:tr>
              <a:tr h="595538">
                <a:tc>
                  <a:txBody>
                    <a:bodyPr/>
                    <a:lstStyle/>
                    <a:p>
                      <a:pPr algn="ctr"/>
                      <a:r>
                        <a:rPr lang="en-US" sz="2800">
                          <a:effectLst/>
                          <a:latin typeface="Georgia" panose="02040502050405020303" pitchFamily="18" charset="0"/>
                        </a:rPr>
                        <a:t>module</a:t>
                      </a:r>
                    </a:p>
                  </a:txBody>
                  <a:tcPr anchor="ctr"/>
                </a:tc>
                <a:tc>
                  <a:txBody>
                    <a:bodyPr/>
                    <a:lstStyle/>
                    <a:p>
                      <a:pPr algn="ctr"/>
                      <a:r>
                        <a:rPr lang="en-US" sz="2800">
                          <a:effectLst/>
                          <a:latin typeface="Georgia" panose="02040502050405020303" pitchFamily="18" charset="0"/>
                        </a:rPr>
                        <a:t>class</a:t>
                      </a:r>
                    </a:p>
                  </a:txBody>
                  <a:tcPr anchor="ctr"/>
                </a:tc>
              </a:tr>
              <a:tr h="595538">
                <a:tc>
                  <a:txBody>
                    <a:bodyPr/>
                    <a:lstStyle/>
                    <a:p>
                      <a:pPr algn="ctr"/>
                      <a:r>
                        <a:rPr lang="en-US" sz="2800" dirty="0">
                          <a:effectLst/>
                          <a:latin typeface="Georgia" panose="02040502050405020303" pitchFamily="18" charset="0"/>
                        </a:rPr>
                        <a:t>procedure call</a:t>
                      </a:r>
                    </a:p>
                  </a:txBody>
                  <a:tcPr anchor="ctr"/>
                </a:tc>
                <a:tc>
                  <a:txBody>
                    <a:bodyPr/>
                    <a:lstStyle/>
                    <a:p>
                      <a:pPr algn="ctr"/>
                      <a:r>
                        <a:rPr lang="en-US" sz="2800" dirty="0">
                          <a:effectLst/>
                          <a:latin typeface="Georgia" panose="02040502050405020303" pitchFamily="18" charset="0"/>
                        </a:rPr>
                        <a:t>message</a:t>
                      </a:r>
                    </a:p>
                  </a:txBody>
                  <a:tcPr anchor="ctr"/>
                </a:tc>
              </a:tr>
            </a:tbl>
          </a:graphicData>
        </a:graphic>
      </p:graphicFrame>
      <p:sp>
        <p:nvSpPr>
          <p:cNvPr id="3" name="Rectangle 2"/>
          <p:cNvSpPr/>
          <p:nvPr/>
        </p:nvSpPr>
        <p:spPr>
          <a:xfrm>
            <a:off x="1524000" y="4737149"/>
            <a:ext cx="9144000" cy="1815882"/>
          </a:xfrm>
          <a:prstGeom prst="rect">
            <a:avLst/>
          </a:prstGeom>
        </p:spPr>
        <p:txBody>
          <a:bodyPr wrap="square" numCol="2">
            <a:spAutoFit/>
          </a:bodyPr>
          <a:lstStyle/>
          <a:p>
            <a:pPr marL="457200" indent="-457200">
              <a:buFont typeface="Arial" panose="020B0604020202020204" pitchFamily="34" charset="0"/>
              <a:buChar char="•"/>
            </a:pPr>
            <a:r>
              <a:rPr lang="en-US" sz="2800" dirty="0" smtClean="0">
                <a:latin typeface="Georgia" panose="02040502050405020303" pitchFamily="18" charset="0"/>
              </a:rPr>
              <a:t>Fortran</a:t>
            </a:r>
          </a:p>
          <a:p>
            <a:pPr marL="457200" indent="-457200">
              <a:buFont typeface="Arial" panose="020B0604020202020204" pitchFamily="34" charset="0"/>
              <a:buChar char="•"/>
            </a:pPr>
            <a:r>
              <a:rPr lang="en-US" sz="2800" dirty="0" smtClean="0">
                <a:latin typeface="Georgia" panose="02040502050405020303" pitchFamily="18" charset="0"/>
              </a:rPr>
              <a:t>ALGOL</a:t>
            </a:r>
          </a:p>
          <a:p>
            <a:pPr marL="457200" indent="-457200">
              <a:buFont typeface="Arial" panose="020B0604020202020204" pitchFamily="34" charset="0"/>
              <a:buChar char="•"/>
            </a:pPr>
            <a:r>
              <a:rPr lang="en-US" sz="2800" dirty="0" smtClean="0">
                <a:latin typeface="Georgia" panose="02040502050405020303" pitchFamily="18" charset="0"/>
              </a:rPr>
              <a:t>COBOL </a:t>
            </a:r>
          </a:p>
          <a:p>
            <a:pPr marL="457200" indent="-457200">
              <a:buFont typeface="Arial" panose="020B0604020202020204" pitchFamily="34" charset="0"/>
              <a:buChar char="•"/>
            </a:pPr>
            <a:r>
              <a:rPr lang="en-US" sz="2800" dirty="0" smtClean="0">
                <a:latin typeface="Georgia" panose="02040502050405020303" pitchFamily="18" charset="0"/>
              </a:rPr>
              <a:t>BASIC</a:t>
            </a:r>
          </a:p>
          <a:p>
            <a:pPr marL="457200" indent="-457200">
              <a:buFont typeface="Arial" panose="020B0604020202020204" pitchFamily="34" charset="0"/>
              <a:buChar char="•"/>
            </a:pPr>
            <a:r>
              <a:rPr lang="en-US" sz="2800" dirty="0" smtClean="0">
                <a:latin typeface="Georgia" panose="02040502050405020303" pitchFamily="18" charset="0"/>
              </a:rPr>
              <a:t>Pascal and C (1970s)</a:t>
            </a:r>
          </a:p>
          <a:p>
            <a:pPr marL="457200" indent="-457200">
              <a:buFont typeface="Arial" panose="020B0604020202020204" pitchFamily="34" charset="0"/>
              <a:buChar char="•"/>
            </a:pPr>
            <a:r>
              <a:rPr lang="en-US" sz="2800" dirty="0" smtClean="0">
                <a:latin typeface="Georgia" panose="02040502050405020303" pitchFamily="18" charset="0"/>
              </a:rPr>
              <a:t> Ada (1980)</a:t>
            </a:r>
          </a:p>
          <a:p>
            <a:pPr marL="457200" indent="-457200">
              <a:buFont typeface="Arial" panose="020B0604020202020204" pitchFamily="34" charset="0"/>
              <a:buChar char="•"/>
            </a:pPr>
            <a:r>
              <a:rPr lang="en-US" sz="2800" dirty="0" smtClean="0">
                <a:latin typeface="Georgia" panose="02040502050405020303" pitchFamily="18" charset="0"/>
              </a:rPr>
              <a:t>Go (2009)</a:t>
            </a:r>
            <a:endParaRPr lang="en-US" sz="2800" dirty="0">
              <a:latin typeface="Georgia" panose="02040502050405020303" pitchFamily="18" charset="0"/>
            </a:endParaRPr>
          </a:p>
        </p:txBody>
      </p:sp>
    </p:spTree>
    <p:extLst>
      <p:ext uri="{BB962C8B-B14F-4D97-AF65-F5344CB8AC3E}">
        <p14:creationId xmlns:p14="http://schemas.microsoft.com/office/powerpoint/2010/main" val="62651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927118"/>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A type of programming paradigm which is largely based on formal logic</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Any program written in a logic programming language is a set of sentences in logical form, expressing facts and rules about some problem domain</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Major logic programming language families include </a:t>
            </a:r>
            <a:r>
              <a:rPr lang="en-US" altLang="en-US" sz="3200" i="1" dirty="0" smtClean="0">
                <a:solidFill>
                  <a:srgbClr val="0070C0"/>
                </a:solidFill>
                <a:latin typeface="Georgia" panose="02040502050405020303" pitchFamily="18" charset="0"/>
              </a:rPr>
              <a:t>Prolog</a:t>
            </a:r>
            <a:r>
              <a:rPr lang="en-US" altLang="en-US" sz="3200" dirty="0" smtClean="0">
                <a:latin typeface="Georgia" panose="02040502050405020303" pitchFamily="18" charset="0"/>
              </a:rPr>
              <a:t>, </a:t>
            </a:r>
            <a:r>
              <a:rPr lang="en-US" altLang="en-US" sz="3200" i="1" dirty="0" smtClean="0">
                <a:solidFill>
                  <a:srgbClr val="0070C0"/>
                </a:solidFill>
                <a:latin typeface="Georgia" panose="02040502050405020303" pitchFamily="18" charset="0"/>
              </a:rPr>
              <a:t>Answer set programming </a:t>
            </a:r>
            <a:r>
              <a:rPr lang="en-US" altLang="en-US" sz="3200" dirty="0" smtClean="0">
                <a:latin typeface="Georgia" panose="02040502050405020303" pitchFamily="18" charset="0"/>
              </a:rPr>
              <a:t>(</a:t>
            </a:r>
            <a:r>
              <a:rPr lang="en-US" altLang="en-US" sz="3200" i="1" dirty="0" smtClean="0">
                <a:solidFill>
                  <a:srgbClr val="0070C0"/>
                </a:solidFill>
                <a:latin typeface="Georgia" panose="02040502050405020303" pitchFamily="18" charset="0"/>
              </a:rPr>
              <a:t>ASP</a:t>
            </a:r>
            <a:r>
              <a:rPr lang="en-US" altLang="en-US" sz="3200" dirty="0" smtClean="0">
                <a:latin typeface="Georgia" panose="02040502050405020303" pitchFamily="18" charset="0"/>
              </a:rPr>
              <a:t>) and </a:t>
            </a:r>
            <a:r>
              <a:rPr lang="en-US" altLang="en-US" sz="3200" i="1" dirty="0" err="1" smtClean="0">
                <a:solidFill>
                  <a:srgbClr val="0070C0"/>
                </a:solidFill>
                <a:latin typeface="Georgia" panose="02040502050405020303" pitchFamily="18" charset="0"/>
              </a:rPr>
              <a:t>Datalog</a:t>
            </a:r>
            <a:endParaRPr lang="en-US" altLang="en-US" sz="3200" i="1"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Logic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3769529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6103" y="-159026"/>
            <a:ext cx="10418694" cy="7819698"/>
          </a:xfrm>
          <a:prstGeom prst="rect">
            <a:avLst/>
          </a:prstGeom>
        </p:spPr>
      </p:pic>
    </p:spTree>
    <p:extLst>
      <p:ext uri="{BB962C8B-B14F-4D97-AF65-F5344CB8AC3E}">
        <p14:creationId xmlns:p14="http://schemas.microsoft.com/office/powerpoint/2010/main" val="2856848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3133904"/>
            <a:ext cx="9144000" cy="3724096"/>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View everything as “Predicate Calculus”</a:t>
            </a:r>
          </a:p>
          <a:p>
            <a:pPr marL="342900" indent="-342900">
              <a:buFont typeface="Arial" panose="020B0604020202020204" pitchFamily="34" charset="0"/>
              <a:buChar char="•"/>
            </a:pPr>
            <a:r>
              <a:rPr lang="en-US" altLang="en-US" sz="2800" dirty="0" smtClean="0">
                <a:latin typeface="Georgia" panose="02040502050405020303" pitchFamily="18" charset="0"/>
              </a:rPr>
              <a:t>Characterized by</a:t>
            </a:r>
          </a:p>
          <a:p>
            <a:pPr marL="800100" lvl="1" indent="-342900">
              <a:buFont typeface="Arial" panose="020B0604020202020204" pitchFamily="34" charset="0"/>
              <a:buChar char="•"/>
            </a:pPr>
            <a:r>
              <a:rPr lang="en-US" altLang="en-US" sz="2400" dirty="0" smtClean="0">
                <a:latin typeface="Georgia" panose="02040502050405020303" pitchFamily="18" charset="0"/>
              </a:rPr>
              <a:t>Axioms </a:t>
            </a:r>
          </a:p>
          <a:p>
            <a:pPr marL="800100" lvl="1" indent="-342900">
              <a:buFont typeface="Arial" panose="020B0604020202020204" pitchFamily="34" charset="0"/>
              <a:buChar char="•"/>
            </a:pPr>
            <a:r>
              <a:rPr lang="en-US" altLang="en-US" sz="2400" dirty="0" smtClean="0">
                <a:latin typeface="Georgia" panose="02040502050405020303" pitchFamily="18" charset="0"/>
              </a:rPr>
              <a:t>Facts</a:t>
            </a:r>
          </a:p>
          <a:p>
            <a:pPr marL="800100" lvl="1" indent="-342900">
              <a:buFont typeface="Arial" panose="020B0604020202020204" pitchFamily="34" charset="0"/>
              <a:buChar char="•"/>
            </a:pPr>
            <a:r>
              <a:rPr lang="en-US" altLang="en-US" sz="2400" dirty="0" smtClean="0">
                <a:latin typeface="Georgia" panose="02040502050405020303" pitchFamily="18" charset="0"/>
              </a:rPr>
              <a:t>Inference rules </a:t>
            </a:r>
          </a:p>
          <a:p>
            <a:pPr marL="800100" lvl="1" indent="-342900">
              <a:buFont typeface="Arial" panose="020B0604020202020204" pitchFamily="34" charset="0"/>
              <a:buChar char="•"/>
            </a:pPr>
            <a:r>
              <a:rPr lang="en-US" altLang="en-US" sz="2400" dirty="0" smtClean="0">
                <a:latin typeface="Georgia" panose="02040502050405020303" pitchFamily="18" charset="0"/>
              </a:rPr>
              <a:t>Queries</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Best for solving problems in artificial intelligence such as medical diagnosis, fault finding in equipment  and robot control</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Logic paradigm</a:t>
            </a:r>
            <a:endParaRPr lang="en-US" sz="4800" dirty="0">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2465517" y="1094014"/>
            <a:ext cx="7260965" cy="2103302"/>
          </a:xfrm>
          <a:prstGeom prst="rect">
            <a:avLst/>
          </a:prstGeom>
        </p:spPr>
      </p:pic>
    </p:spTree>
    <p:extLst>
      <p:ext uri="{BB962C8B-B14F-4D97-AF65-F5344CB8AC3E}">
        <p14:creationId xmlns:p14="http://schemas.microsoft.com/office/powerpoint/2010/main" val="3732651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643770"/>
            <a:ext cx="9144000" cy="4585871"/>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Each paradigm has its place</a:t>
            </a:r>
          </a:p>
          <a:p>
            <a:pPr marL="342900" indent="-342900">
              <a:buFont typeface="Arial" panose="020B0604020202020204" pitchFamily="34" charset="0"/>
              <a:buChar char="•"/>
            </a:pPr>
            <a:r>
              <a:rPr lang="en-US" altLang="en-US" sz="2800" dirty="0" smtClean="0">
                <a:latin typeface="Georgia" panose="02040502050405020303" pitchFamily="18" charset="0"/>
              </a:rPr>
              <a:t>Learning different paradigms allow us to</a:t>
            </a:r>
          </a:p>
          <a:p>
            <a:pPr marL="800100" lvl="1" indent="-342900">
              <a:buFont typeface="Arial" panose="020B0604020202020204" pitchFamily="34" charset="0"/>
              <a:buChar char="•"/>
            </a:pPr>
            <a:r>
              <a:rPr lang="en-US" altLang="en-US" sz="2600" dirty="0" smtClean="0">
                <a:latin typeface="Georgia" panose="02040502050405020303" pitchFamily="18" charset="0"/>
              </a:rPr>
              <a:t>Identify suitable paradigms for a given complex problem</a:t>
            </a:r>
          </a:p>
          <a:p>
            <a:pPr marL="800100" lvl="1" indent="-342900">
              <a:buFont typeface="Arial" panose="020B0604020202020204" pitchFamily="34" charset="0"/>
              <a:buChar char="•"/>
            </a:pPr>
            <a:r>
              <a:rPr lang="en-US" altLang="en-US" sz="2600" dirty="0" smtClean="0">
                <a:latin typeface="Georgia" panose="02040502050405020303" pitchFamily="18" charset="0"/>
              </a:rPr>
              <a:t>Decide the most suitable language to implement</a:t>
            </a:r>
          </a:p>
          <a:p>
            <a:pPr marL="342900" indent="-342900">
              <a:buFont typeface="Arial" panose="020B0604020202020204" pitchFamily="34" charset="0"/>
              <a:buChar char="•"/>
            </a:pPr>
            <a:r>
              <a:rPr lang="en-US" altLang="en-US" sz="2800" dirty="0" smtClean="0">
                <a:latin typeface="Georgia" panose="02040502050405020303" pitchFamily="18" charset="0"/>
              </a:rPr>
              <a:t>Reason for focusing on paradigms</a:t>
            </a:r>
          </a:p>
          <a:p>
            <a:pPr marL="800100" lvl="1" indent="-342900">
              <a:buFont typeface="Arial" panose="020B0604020202020204" pitchFamily="34" charset="0"/>
              <a:buChar char="•"/>
            </a:pPr>
            <a:r>
              <a:rPr lang="en-US" altLang="en-US" sz="2600" dirty="0" smtClean="0">
                <a:latin typeface="Georgia" panose="02040502050405020303" pitchFamily="18" charset="0"/>
              </a:rPr>
              <a:t>Increasing number of programming languages implementing similar paradigms exists</a:t>
            </a:r>
          </a:p>
          <a:p>
            <a:pPr marL="800100" lvl="1" indent="-342900">
              <a:buFont typeface="Arial" panose="020B0604020202020204" pitchFamily="34" charset="0"/>
              <a:buChar char="•"/>
            </a:pPr>
            <a:r>
              <a:rPr lang="en-US" altLang="en-US" sz="2600" dirty="0" smtClean="0">
                <a:latin typeface="Georgia" panose="02040502050405020303" pitchFamily="18" charset="0"/>
              </a:rPr>
              <a:t>27 paradigms in total but some are in similar concept</a:t>
            </a:r>
          </a:p>
          <a:p>
            <a:pPr marL="800100" lvl="1" indent="-342900">
              <a:buFont typeface="Arial" panose="020B0604020202020204" pitchFamily="34" charset="0"/>
              <a:buChar char="•"/>
            </a:pPr>
            <a:r>
              <a:rPr lang="en-US" altLang="en-US" sz="2600" dirty="0" smtClean="0">
                <a:latin typeface="Georgia" panose="02040502050405020303" pitchFamily="18" charset="0"/>
              </a:rPr>
              <a:t>Studying the 7 distinct basic paradigms allow us to easily pick up any programming languages on our own</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Programming </a:t>
            </a:r>
            <a:r>
              <a:rPr lang="en-US" altLang="en-US" sz="4800" dirty="0" smtClean="0">
                <a:latin typeface="Georgia" panose="02040502050405020303" pitchFamily="18" charset="0"/>
              </a:rPr>
              <a:t>paradigm</a:t>
            </a:r>
            <a:endParaRPr lang="en-US" sz="4800" dirty="0">
              <a:latin typeface="Georgia" panose="02040502050405020303" pitchFamily="18" charset="0"/>
            </a:endParaRPr>
          </a:p>
        </p:txBody>
      </p:sp>
    </p:spTree>
    <p:extLst>
      <p:ext uri="{BB962C8B-B14F-4D97-AF65-F5344CB8AC3E}">
        <p14:creationId xmlns:p14="http://schemas.microsoft.com/office/powerpoint/2010/main" val="2409593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3243" y="0"/>
            <a:ext cx="9165514" cy="6857999"/>
          </a:xfrm>
          <a:prstGeom prst="rect">
            <a:avLst/>
          </a:prstGeom>
        </p:spPr>
      </p:pic>
    </p:spTree>
    <p:extLst>
      <p:ext uri="{BB962C8B-B14F-4D97-AF65-F5344CB8AC3E}">
        <p14:creationId xmlns:p14="http://schemas.microsoft.com/office/powerpoint/2010/main" val="1279680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0333" y="2055968"/>
            <a:ext cx="8551334" cy="646331"/>
          </a:xfrm>
          <a:prstGeom prst="rect">
            <a:avLst/>
          </a:prstGeom>
        </p:spPr>
        <p:txBody>
          <a:bodyPr wrap="square">
            <a:spAutoFit/>
          </a:bodyPr>
          <a:lstStyle/>
          <a:p>
            <a:r>
              <a:rPr lang="en-US" dirty="0">
                <a:hlinkClick r:id="rId2"/>
              </a:rPr>
              <a:t>https://</a:t>
            </a:r>
            <a:r>
              <a:rPr lang="en-US" dirty="0" smtClean="0">
                <a:hlinkClick r:id="rId2"/>
              </a:rPr>
              <a:t>www.quora.com/How-many-programming-languages-are-there-in-the-world</a:t>
            </a:r>
            <a:endParaRPr lang="en-US" dirty="0" smtClean="0"/>
          </a:p>
          <a:p>
            <a:endParaRPr lang="en-US" dirty="0"/>
          </a:p>
        </p:txBody>
      </p:sp>
      <p:sp>
        <p:nvSpPr>
          <p:cNvPr id="3" name="Title 1"/>
          <p:cNvSpPr txBox="1">
            <a:spLocks/>
          </p:cNvSpPr>
          <p:nvPr/>
        </p:nvSpPr>
        <p:spPr>
          <a:xfrm>
            <a:off x="1524000" y="277585"/>
            <a:ext cx="9144000" cy="1280282"/>
          </a:xfrm>
          <a:prstGeom prst="rect">
            <a:avLst/>
          </a:prstGeom>
          <a:solidFill>
            <a:schemeClr val="accent1">
              <a:lumMod val="20000"/>
              <a:lumOff val="80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How many programming languages</a:t>
            </a:r>
            <a:endParaRPr lang="en-US" sz="4800" dirty="0">
              <a:latin typeface="Georgia" panose="02040502050405020303" pitchFamily="18" charset="0"/>
            </a:endParaRPr>
          </a:p>
        </p:txBody>
      </p:sp>
    </p:spTree>
    <p:extLst>
      <p:ext uri="{BB962C8B-B14F-4D97-AF65-F5344CB8AC3E}">
        <p14:creationId xmlns:p14="http://schemas.microsoft.com/office/powerpoint/2010/main" val="1087952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3884140"/>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i="1" cap="all" dirty="0">
                <a:solidFill>
                  <a:srgbClr val="0070C0"/>
                </a:solidFill>
                <a:latin typeface="Georgia" panose="02040502050405020303" pitchFamily="18" charset="0"/>
              </a:rPr>
              <a:t>paradigm</a:t>
            </a:r>
            <a:r>
              <a:rPr lang="en-US" altLang="en-US" sz="3200" i="1" dirty="0">
                <a:solidFill>
                  <a:srgbClr val="0070C0"/>
                </a:solidFill>
                <a:latin typeface="Georgia" panose="02040502050405020303" pitchFamily="18" charset="0"/>
              </a:rPr>
              <a:t> </a:t>
            </a:r>
            <a:r>
              <a:rPr lang="en-US" altLang="en-US" sz="3200" i="1" dirty="0" smtClean="0">
                <a:latin typeface="Georgia" panose="02040502050405020303" pitchFamily="18" charset="0"/>
              </a:rPr>
              <a:t>is</a:t>
            </a:r>
            <a:r>
              <a:rPr lang="en-US" altLang="en-US" sz="3200" i="1" dirty="0" smtClean="0">
                <a:solidFill>
                  <a:srgbClr val="0070C0"/>
                </a:solidFill>
                <a:latin typeface="Georgia" panose="02040502050405020303" pitchFamily="18" charset="0"/>
              </a:rPr>
              <a:t> </a:t>
            </a:r>
            <a:r>
              <a:rPr lang="en-US" sz="3200" dirty="0" smtClean="0">
                <a:latin typeface="Georgia" panose="02040502050405020303" pitchFamily="18" charset="0"/>
              </a:rPr>
              <a:t>a </a:t>
            </a:r>
            <a:r>
              <a:rPr lang="en-US" sz="3200" dirty="0">
                <a:latin typeface="Georgia" panose="02040502050405020303" pitchFamily="18" charset="0"/>
              </a:rPr>
              <a:t>typical example or pattern of something; a </a:t>
            </a:r>
            <a:r>
              <a:rPr lang="en-US" sz="3200" dirty="0" smtClean="0">
                <a:latin typeface="Georgia" panose="02040502050405020303" pitchFamily="18" charset="0"/>
              </a:rPr>
              <a:t>model</a:t>
            </a:r>
          </a:p>
          <a:p>
            <a:pPr marL="342900" indent="-342900">
              <a:lnSpc>
                <a:spcPct val="110000"/>
              </a:lnSpc>
              <a:buFont typeface="Arial" panose="020B0604020202020204" pitchFamily="34" charset="0"/>
              <a:buChar char="•"/>
            </a:pPr>
            <a:r>
              <a:rPr lang="en-US" sz="3200" dirty="0">
                <a:latin typeface="Georgia" panose="02040502050405020303" pitchFamily="18" charset="0"/>
              </a:rPr>
              <a:t>a framework containing the basic assumptions, ways of thinking, and methodology that are commonly accepted by members of a scientific community</a:t>
            </a:r>
            <a:endParaRPr lang="en-US" sz="3200" dirty="0" smtClean="0">
              <a:latin typeface="Georgia" panose="02040502050405020303" pitchFamily="18" charset="0"/>
            </a:endParaRPr>
          </a:p>
          <a:p>
            <a:pPr>
              <a:lnSpc>
                <a:spcPct val="110000"/>
              </a:lnSpc>
            </a:pPr>
            <a:endParaRPr lang="en-US" altLang="en-US" sz="32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Programming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2848611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3884140"/>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A </a:t>
            </a:r>
            <a:r>
              <a:rPr lang="en-US" altLang="en-US" sz="3200" i="1" dirty="0" smtClean="0">
                <a:solidFill>
                  <a:srgbClr val="0070C0"/>
                </a:solidFill>
                <a:latin typeface="Georgia" panose="02040502050405020303" pitchFamily="18" charset="0"/>
              </a:rPr>
              <a:t>programming paradigm </a:t>
            </a:r>
            <a:r>
              <a:rPr lang="en-US" altLang="en-US" sz="3200" dirty="0" smtClean="0">
                <a:latin typeface="Georgia" panose="02040502050405020303" pitchFamily="18" charset="0"/>
              </a:rPr>
              <a:t>is a framework that define how the user conceptualized and interpret complex problems</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Programming paradigms are a way to classify programming languages according to the style of computer programming</a:t>
            </a:r>
          </a:p>
          <a:p>
            <a:pPr marL="342900" indent="-342900">
              <a:lnSpc>
                <a:spcPct val="110000"/>
              </a:lnSpc>
              <a:buFont typeface="Arial" panose="020B0604020202020204" pitchFamily="34" charset="0"/>
              <a:buChar char="•"/>
            </a:pPr>
            <a:endParaRPr lang="en-US" altLang="en-US" sz="32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Programming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3899431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245708" y="1195392"/>
            <a:ext cx="4572000" cy="2968570"/>
          </a:xfrm>
          <a:prstGeom prst="rect">
            <a:avLst/>
          </a:prstGeom>
          <a:solidFill>
            <a:schemeClr val="accent4">
              <a:lumMod val="20000"/>
              <a:lumOff val="80000"/>
            </a:schemeClr>
          </a:solidFill>
        </p:spPr>
        <p:txBody>
          <a:bodyPr wrap="square">
            <a:spAutoFit/>
          </a:bodyPr>
          <a:lstStyle/>
          <a:p>
            <a:pPr algn="ctr">
              <a:lnSpc>
                <a:spcPct val="110000"/>
              </a:lnSpc>
            </a:pPr>
            <a:r>
              <a:rPr lang="en-US" altLang="en-US" sz="3200" dirty="0" smtClean="0">
                <a:solidFill>
                  <a:srgbClr val="0070C0"/>
                </a:solidFill>
                <a:latin typeface="Georgia" panose="02040502050405020303" pitchFamily="18" charset="0"/>
              </a:rPr>
              <a:t>Programming paradigm</a:t>
            </a:r>
            <a:r>
              <a:rPr lang="en-US" altLang="en-US" sz="3200" dirty="0" smtClean="0">
                <a:latin typeface="Georgia" panose="02040502050405020303" pitchFamily="18" charset="0"/>
              </a:rPr>
              <a:t> </a:t>
            </a:r>
          </a:p>
          <a:p>
            <a:pPr algn="ctr">
              <a:lnSpc>
                <a:spcPct val="110000"/>
              </a:lnSpc>
            </a:pPr>
            <a:r>
              <a:rPr lang="en-US" altLang="en-US" sz="2800" dirty="0" smtClean="0">
                <a:latin typeface="Georgia" panose="02040502050405020303" pitchFamily="18" charset="0"/>
              </a:rPr>
              <a:t>An approach to programming a computer based on a mathematical theory or a coherent set of principles</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Paradigms Vs Languages</a:t>
            </a:r>
            <a:endParaRPr lang="en-US" sz="4800" dirty="0">
              <a:latin typeface="Georgia" panose="02040502050405020303" pitchFamily="18" charset="0"/>
            </a:endParaRPr>
          </a:p>
        </p:txBody>
      </p:sp>
      <p:sp>
        <p:nvSpPr>
          <p:cNvPr id="4" name="Rectangle 3"/>
          <p:cNvSpPr/>
          <p:nvPr/>
        </p:nvSpPr>
        <p:spPr>
          <a:xfrm>
            <a:off x="6354414" y="1195391"/>
            <a:ext cx="4572000" cy="3108960"/>
          </a:xfrm>
          <a:prstGeom prst="rect">
            <a:avLst/>
          </a:prstGeom>
          <a:solidFill>
            <a:schemeClr val="accent3">
              <a:lumMod val="20000"/>
              <a:lumOff val="80000"/>
            </a:schemeClr>
          </a:solidFill>
        </p:spPr>
        <p:txBody>
          <a:bodyPr wrap="square">
            <a:spAutoFit/>
          </a:bodyPr>
          <a:lstStyle/>
          <a:p>
            <a:pPr algn="ctr">
              <a:lnSpc>
                <a:spcPct val="110000"/>
              </a:lnSpc>
            </a:pPr>
            <a:r>
              <a:rPr lang="en-US" altLang="en-US" sz="3200" dirty="0" smtClean="0">
                <a:solidFill>
                  <a:srgbClr val="0070C0"/>
                </a:solidFill>
                <a:latin typeface="Georgia" panose="02040502050405020303" pitchFamily="18" charset="0"/>
              </a:rPr>
              <a:t>Programming language </a:t>
            </a:r>
          </a:p>
          <a:p>
            <a:pPr algn="ctr">
              <a:lnSpc>
                <a:spcPct val="110000"/>
              </a:lnSpc>
            </a:pPr>
            <a:r>
              <a:rPr lang="en-US" altLang="en-US" sz="2800" dirty="0" smtClean="0">
                <a:latin typeface="Georgia" panose="02040502050405020303" pitchFamily="18" charset="0"/>
              </a:rPr>
              <a:t>A tool for developing </a:t>
            </a:r>
            <a:r>
              <a:rPr lang="en-US" altLang="en-US" sz="2800" i="1" dirty="0" smtClean="0">
                <a:solidFill>
                  <a:srgbClr val="0070C0"/>
                </a:solidFill>
                <a:latin typeface="Georgia" panose="02040502050405020303" pitchFamily="18" charset="0"/>
              </a:rPr>
              <a:t>executable models </a:t>
            </a:r>
            <a:r>
              <a:rPr lang="en-US" altLang="en-US" sz="2800" dirty="0" smtClean="0">
                <a:latin typeface="Georgia" panose="02040502050405020303" pitchFamily="18" charset="0"/>
              </a:rPr>
              <a:t>for a class of problem domains</a:t>
            </a:r>
          </a:p>
          <a:p>
            <a:pPr marL="342900" indent="-342900">
              <a:lnSpc>
                <a:spcPct val="110000"/>
              </a:lnSpc>
              <a:buFont typeface="Arial" panose="020B0604020202020204" pitchFamily="34" charset="0"/>
              <a:buChar char="•"/>
            </a:pPr>
            <a:endParaRPr lang="en-US" altLang="en-US" sz="3200" dirty="0">
              <a:latin typeface="Georgia" panose="02040502050405020303" pitchFamily="18" charset="0"/>
            </a:endParaRPr>
          </a:p>
          <a:p>
            <a:pPr marL="342900" indent="-342900">
              <a:lnSpc>
                <a:spcPct val="110000"/>
              </a:lnSpc>
              <a:buFont typeface="Arial" panose="020B0604020202020204" pitchFamily="34" charset="0"/>
              <a:buChar char="•"/>
            </a:pPr>
            <a:endParaRPr lang="en-US" altLang="en-US" sz="3200" dirty="0" smtClean="0">
              <a:latin typeface="Georgia" panose="02040502050405020303" pitchFamily="18" charset="0"/>
            </a:endParaRPr>
          </a:p>
        </p:txBody>
      </p:sp>
      <p:sp>
        <p:nvSpPr>
          <p:cNvPr id="3" name="TextBox 2"/>
          <p:cNvSpPr txBox="1"/>
          <p:nvPr/>
        </p:nvSpPr>
        <p:spPr>
          <a:xfrm>
            <a:off x="1245708" y="4611756"/>
            <a:ext cx="9680706" cy="954107"/>
          </a:xfrm>
          <a:prstGeom prst="rect">
            <a:avLst/>
          </a:prstGeom>
          <a:solidFill>
            <a:schemeClr val="accent4">
              <a:lumMod val="20000"/>
              <a:lumOff val="80000"/>
            </a:schemeClr>
          </a:solidFill>
        </p:spPr>
        <p:txBody>
          <a:bodyPr wrap="square" rtlCol="0">
            <a:spAutoFit/>
          </a:bodyPr>
          <a:lstStyle/>
          <a:p>
            <a:pPr algn="ctr"/>
            <a:r>
              <a:rPr lang="en-US" sz="2800" dirty="0" smtClean="0">
                <a:solidFill>
                  <a:srgbClr val="0070C0"/>
                </a:solidFill>
                <a:latin typeface="Georgia" panose="02040502050405020303" pitchFamily="18" charset="0"/>
              </a:rPr>
              <a:t>In general, programming paradigms influence language design</a:t>
            </a:r>
          </a:p>
        </p:txBody>
      </p:sp>
    </p:spTree>
    <p:extLst>
      <p:ext uri="{BB962C8B-B14F-4D97-AF65-F5344CB8AC3E}">
        <p14:creationId xmlns:p14="http://schemas.microsoft.com/office/powerpoint/2010/main" val="3197867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Programming Paradigms</a:t>
            </a:r>
            <a:endParaRPr lang="en-US" sz="4800" dirty="0">
              <a:latin typeface="Georgia" panose="02040502050405020303" pitchFamily="18" charset="0"/>
            </a:endParaRPr>
          </a:p>
        </p:txBody>
      </p:sp>
      <p:graphicFrame>
        <p:nvGraphicFramePr>
          <p:cNvPr id="6" name="Content Placeholder 5"/>
          <p:cNvGraphicFramePr>
            <a:graphicFrameLocks/>
          </p:cNvGraphicFramePr>
          <p:nvPr>
            <p:extLst>
              <p:ext uri="{D42A27DB-BD31-4B8C-83A1-F6EECF244321}">
                <p14:modId xmlns:p14="http://schemas.microsoft.com/office/powerpoint/2010/main" val="669087022"/>
              </p:ext>
            </p:extLst>
          </p:nvPr>
        </p:nvGraphicFramePr>
        <p:xfrm>
          <a:off x="397565" y="1411357"/>
          <a:ext cx="11489635" cy="492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44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5238357"/>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a:latin typeface="Georgia" panose="02040502050405020303" pitchFamily="18" charset="0"/>
              </a:rPr>
              <a:t>U</a:t>
            </a:r>
            <a:r>
              <a:rPr lang="en-US" altLang="en-US" sz="3200" dirty="0" smtClean="0">
                <a:latin typeface="Georgia" panose="02040502050405020303" pitchFamily="18" charset="0"/>
              </a:rPr>
              <a:t>ses statements that change a program's state</a:t>
            </a:r>
          </a:p>
          <a:p>
            <a:pPr marL="342900" indent="-342900">
              <a:lnSpc>
                <a:spcPct val="110000"/>
              </a:lnSpc>
              <a:buFont typeface="Arial" panose="020B0604020202020204" pitchFamily="34" charset="0"/>
              <a:buChar char="•"/>
            </a:pPr>
            <a:r>
              <a:rPr lang="en-US" altLang="en-US" sz="3200" dirty="0">
                <a:latin typeface="Georgia" panose="02040502050405020303" pitchFamily="18" charset="0"/>
              </a:rPr>
              <a:t>E</a:t>
            </a:r>
            <a:r>
              <a:rPr lang="en-US" altLang="en-US" sz="3200" dirty="0" smtClean="0">
                <a:latin typeface="Georgia" panose="02040502050405020303" pitchFamily="18" charset="0"/>
              </a:rPr>
              <a:t>xplicitly tells the computer "how": describes a sequence of steps that change the state of the computer</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Imperative statements can be grouped into sections known as </a:t>
            </a:r>
            <a:r>
              <a:rPr lang="en-US" altLang="en-US" sz="3200" i="1" dirty="0" smtClean="0">
                <a:solidFill>
                  <a:srgbClr val="0070C0"/>
                </a:solidFill>
                <a:latin typeface="Georgia" panose="02040502050405020303" pitchFamily="18" charset="0"/>
              </a:rPr>
              <a:t>code blocks</a:t>
            </a:r>
            <a:endParaRPr lang="en-US" altLang="en-US" sz="3200" dirty="0">
              <a:latin typeface="Georgia" panose="02040502050405020303" pitchFamily="18" charset="0"/>
            </a:endParaRPr>
          </a:p>
          <a:p>
            <a:pPr marL="800100" lvl="1" indent="-342900">
              <a:lnSpc>
                <a:spcPct val="110000"/>
              </a:lnSpc>
              <a:buFont typeface="Arial" panose="020B0604020202020204" pitchFamily="34" charset="0"/>
              <a:buChar char="•"/>
            </a:pPr>
            <a:r>
              <a:rPr lang="en-US" altLang="en-US" sz="2800" dirty="0" smtClean="0">
                <a:latin typeface="Georgia" panose="02040502050405020303" pitchFamily="18" charset="0"/>
              </a:rPr>
              <a:t>In the 1950s, the idea of grouping a program's code into blocks was first implemented in the </a:t>
            </a:r>
            <a:r>
              <a:rPr lang="en-US" altLang="en-US" sz="2800" dirty="0" smtClean="0">
                <a:solidFill>
                  <a:srgbClr val="0070C0"/>
                </a:solidFill>
                <a:latin typeface="Georgia" panose="02040502050405020303" pitchFamily="18" charset="0"/>
              </a:rPr>
              <a:t>ALGOL </a:t>
            </a:r>
          </a:p>
          <a:p>
            <a:pPr marL="800100" lvl="1" indent="-342900">
              <a:lnSpc>
                <a:spcPct val="110000"/>
              </a:lnSpc>
              <a:buFont typeface="Arial" panose="020B0604020202020204" pitchFamily="34" charset="0"/>
              <a:buChar char="•"/>
            </a:pPr>
            <a:r>
              <a:rPr lang="en-US" altLang="en-US" sz="2800" dirty="0" smtClean="0">
                <a:latin typeface="Georgia" panose="02040502050405020303" pitchFamily="18" charset="0"/>
              </a:rPr>
              <a:t>originally called "</a:t>
            </a:r>
            <a:r>
              <a:rPr lang="en-US" altLang="en-US" sz="2800" i="1" dirty="0" smtClean="0">
                <a:latin typeface="Georgia" panose="02040502050405020303" pitchFamily="18" charset="0"/>
              </a:rPr>
              <a:t>compound statements</a:t>
            </a:r>
            <a:r>
              <a:rPr lang="en-US" altLang="en-US" sz="2800" dirty="0" smtClean="0">
                <a:latin typeface="Georgia" panose="02040502050405020303" pitchFamily="18" charset="0"/>
              </a:rPr>
              <a:t>”</a:t>
            </a:r>
          </a:p>
          <a:p>
            <a:pPr marL="800100" lvl="1" indent="-342900">
              <a:lnSpc>
                <a:spcPct val="110000"/>
              </a:lnSpc>
              <a:buFont typeface="Arial" panose="020B0604020202020204" pitchFamily="34" charset="0"/>
              <a:buChar char="•"/>
            </a:pPr>
            <a:r>
              <a:rPr lang="en-US" altLang="en-US" sz="2800" dirty="0" smtClean="0">
                <a:latin typeface="Georgia" panose="02040502050405020303" pitchFamily="18" charset="0"/>
              </a:rPr>
              <a:t>today are known as </a:t>
            </a:r>
            <a:r>
              <a:rPr lang="en-US" altLang="en-US" sz="2800" i="1" dirty="0" smtClean="0">
                <a:solidFill>
                  <a:srgbClr val="0070C0"/>
                </a:solidFill>
                <a:latin typeface="Georgia" panose="02040502050405020303" pitchFamily="18" charset="0"/>
              </a:rPr>
              <a:t>procedures</a:t>
            </a:r>
            <a:endParaRPr lang="en-US" altLang="en-US" sz="2800" i="1" dirty="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Imperative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1217662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620787"/>
            <a:ext cx="9144000" cy="3342453"/>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Characterized by</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Procedures</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Functions</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Abstract Data Types (ADTs)</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Best for expressing algorithms and the most common paradigm in use today</a:t>
            </a:r>
            <a:endParaRPr lang="en-US" altLang="en-US" sz="32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Imperative paradigm</a:t>
            </a:r>
            <a:endParaRPr lang="en-US" sz="4800" dirty="0">
              <a:latin typeface="Georgia" panose="02040502050405020303"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3008499766"/>
              </p:ext>
            </p:extLst>
          </p:nvPr>
        </p:nvGraphicFramePr>
        <p:xfrm>
          <a:off x="5864087" y="921026"/>
          <a:ext cx="46482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245087" y="2673626"/>
            <a:ext cx="3733800" cy="369332"/>
          </a:xfrm>
          <a:prstGeom prst="rect">
            <a:avLst/>
          </a:prstGeom>
          <a:solidFill>
            <a:sysClr val="window" lastClr="FFFFFF"/>
          </a:solidFill>
          <a:ln w="25400" cap="flat" cmpd="sng" algn="ctr">
            <a:solidFill>
              <a:srgbClr val="7BCF27"/>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rgbClr val="262626"/>
                </a:solidFill>
                <a:effectLst/>
                <a:uLnTx/>
                <a:uFillTx/>
                <a:latin typeface="Calibri"/>
                <a:ea typeface="+mn-ea"/>
                <a:cs typeface="+mn-cs"/>
              </a:rPr>
              <a:t>Order of Commands is Important!!</a:t>
            </a:r>
            <a:endParaRPr kumimoji="0" lang="en-US" sz="1800" b="0" i="1" u="none" strike="noStrike" kern="0" cap="none" spc="0" normalizeH="0" baseline="0" noProof="0" dirty="0">
              <a:ln>
                <a:noFill/>
              </a:ln>
              <a:solidFill>
                <a:srgbClr val="262626"/>
              </a:solidFill>
              <a:effectLst/>
              <a:uLnTx/>
              <a:uFillTx/>
              <a:latin typeface="Calibri"/>
              <a:ea typeface="+mn-ea"/>
              <a:cs typeface="+mn-cs"/>
            </a:endParaRPr>
          </a:p>
        </p:txBody>
      </p:sp>
    </p:spTree>
    <p:extLst>
      <p:ext uri="{BB962C8B-B14F-4D97-AF65-F5344CB8AC3E}">
        <p14:creationId xmlns:p14="http://schemas.microsoft.com/office/powerpoint/2010/main" val="732447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292088"/>
            <a:ext cx="10668000" cy="5486400"/>
          </a:xfrm>
          <a:prstGeom prst="rect">
            <a:avLst/>
          </a:prstGeom>
        </p:spPr>
        <p:txBody>
          <a:bodyPr wrap="square" numCol="3">
            <a:spAutoFit/>
          </a:bodyPr>
          <a:lstStyle/>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Ada (1978)</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ALGOL (late 50s)</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Assembly language</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BASIC (1964)</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Blue</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C (1969)</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C# (2002)</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C++ (1979)</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COBOL (1960)</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D</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FORTRAN(’54)</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Go</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Groovy</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Java (1994)</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Julia</a:t>
            </a:r>
          </a:p>
          <a:p>
            <a:pPr marL="342900" indent="-342900">
              <a:lnSpc>
                <a:spcPct val="110000"/>
              </a:lnSpc>
              <a:buFont typeface="Arial" panose="020B0604020202020204" pitchFamily="34" charset="0"/>
              <a:buChar char="•"/>
            </a:pPr>
            <a:r>
              <a:rPr lang="en-US" altLang="en-US" sz="2800" dirty="0" err="1" smtClean="0">
                <a:latin typeface="Georgia" panose="02040502050405020303" pitchFamily="18" charset="0"/>
              </a:rPr>
              <a:t>Lua</a:t>
            </a:r>
            <a:endParaRPr lang="en-US" altLang="en-US" sz="28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MATLAB</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Modula</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MUMPS (1966)</a:t>
            </a:r>
          </a:p>
          <a:p>
            <a:pPr marL="342900" indent="-342900">
              <a:lnSpc>
                <a:spcPct val="110000"/>
              </a:lnSpc>
              <a:buFont typeface="Arial" panose="020B0604020202020204" pitchFamily="34" charset="0"/>
              <a:buChar char="•"/>
            </a:pPr>
            <a:r>
              <a:rPr lang="en-US" altLang="en-US" sz="2800" dirty="0" err="1" smtClean="0">
                <a:latin typeface="Georgia" panose="02040502050405020303" pitchFamily="18" charset="0"/>
              </a:rPr>
              <a:t>Nim</a:t>
            </a:r>
            <a:endParaRPr lang="en-US" altLang="en-US" sz="28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Oberon</a:t>
            </a:r>
          </a:p>
          <a:p>
            <a:pPr marL="342900" indent="-342900">
              <a:lnSpc>
                <a:spcPct val="110000"/>
              </a:lnSpc>
              <a:buFont typeface="Arial" panose="020B0604020202020204" pitchFamily="34" charset="0"/>
              <a:buChar char="•"/>
            </a:pPr>
            <a:r>
              <a:rPr lang="en-US" altLang="en-US" sz="2800" dirty="0" err="1" smtClean="0">
                <a:latin typeface="Georgia" panose="02040502050405020303" pitchFamily="18" charset="0"/>
              </a:rPr>
              <a:t>OCaml</a:t>
            </a:r>
            <a:endParaRPr lang="en-US" altLang="en-US" sz="28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Pascal (70s)</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Perl (1987)</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PHP (1994)</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PROSE</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Python (1990)</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Ruby (1995)</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Rust</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Imperative paradigm</a:t>
            </a:r>
            <a:endParaRPr lang="en-US" sz="4800" dirty="0">
              <a:latin typeface="Georgia" panose="02040502050405020303" pitchFamily="18" charset="0"/>
            </a:endParaRPr>
          </a:p>
        </p:txBody>
      </p:sp>
    </p:spTree>
    <p:extLst>
      <p:ext uri="{BB962C8B-B14F-4D97-AF65-F5344CB8AC3E}">
        <p14:creationId xmlns:p14="http://schemas.microsoft.com/office/powerpoint/2010/main" val="1800005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TotalTime>
  <Words>1261</Words>
  <Application>Microsoft Office PowerPoint</Application>
  <PresentationFormat>Widescreen</PresentationFormat>
  <Paragraphs>172</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Century</vt:lpstr>
      <vt:lpstr>Georgia</vt:lpstr>
      <vt:lpstr>Office Theme</vt:lpstr>
      <vt:lpstr>Programming paradigm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lenaR</dc:creator>
  <cp:lastModifiedBy>lenaR</cp:lastModifiedBy>
  <cp:revision>27</cp:revision>
  <dcterms:created xsi:type="dcterms:W3CDTF">2017-02-09T17:41:55Z</dcterms:created>
  <dcterms:modified xsi:type="dcterms:W3CDTF">2017-02-10T18:55:44Z</dcterms:modified>
</cp:coreProperties>
</file>