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3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C3"/>
    <a:srgbClr val="FF66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0534-BD87-4C92-97F2-85906194916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mp-iv-spring-2017@googlegroups.com" TargetMode="External"/><Relationship Id="rId2" Type="http://schemas.openxmlformats.org/officeDocument/2006/relationships/hyperlink" Target="mailto:Yelena_Rykalova@uml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rinceton.edu/courses/archive/fall13/cos126/inf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COMP IV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Course Info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663262"/>
            <a:ext cx="10515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600" dirty="0" smtClean="0">
                <a:solidFill>
                  <a:srgbClr val="C00000"/>
                </a:solidFill>
              </a:rPr>
              <a:t>Dr. Yelena Rykalova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hlinkClick r:id="rId2"/>
              </a:rPr>
              <a:t>Y</a:t>
            </a:r>
            <a:r>
              <a:rPr lang="en-US" altLang="en-US" dirty="0" smtClean="0">
                <a:hlinkClick r:id="rId2"/>
              </a:rPr>
              <a:t>elena_Rykalova@uml.edu</a:t>
            </a:r>
            <a:endParaRPr lang="en-US" altLang="en-US" dirty="0" smtClean="0"/>
          </a:p>
          <a:p>
            <a:pPr>
              <a:buNone/>
            </a:pPr>
            <a:r>
              <a:rPr lang="en-US" altLang="en-US" i="1" u="sng" dirty="0">
                <a:solidFill>
                  <a:srgbClr val="0070C0"/>
                </a:solidFill>
              </a:rPr>
              <a:t>Note: </a:t>
            </a:r>
            <a:r>
              <a:rPr lang="en-US" altLang="en-US" dirty="0"/>
              <a:t>please include </a:t>
            </a:r>
            <a:r>
              <a:rPr lang="en-US" altLang="en-US" dirty="0" smtClean="0"/>
              <a:t>Class number </a:t>
            </a:r>
            <a:r>
              <a:rPr lang="en-US" altLang="en-US" dirty="0"/>
              <a:t>and Section in your email</a:t>
            </a:r>
            <a:endParaRPr lang="en-US" altLang="en-US" i="1" u="sng" dirty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Olsen 220b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Office hours:</a:t>
            </a:r>
            <a:br>
              <a:rPr lang="en-US" altLang="en-US" dirty="0" smtClean="0"/>
            </a:br>
            <a:r>
              <a:rPr lang="en-US" altLang="en-US" dirty="0" smtClean="0"/>
              <a:t>MW 2 – </a:t>
            </a:r>
            <a:r>
              <a:rPr lang="en-US" altLang="en-US" dirty="0" smtClean="0"/>
              <a:t>3:45 </a:t>
            </a:r>
            <a:r>
              <a:rPr lang="en-US" altLang="en-US" dirty="0" smtClean="0"/>
              <a:t>pm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Discussion Group: </a:t>
            </a:r>
            <a:r>
              <a:rPr lang="en-US" dirty="0">
                <a:hlinkClick r:id="rId3"/>
              </a:rPr>
              <a:t> comp-iv-fall-2017@googlegroups.com</a:t>
            </a:r>
            <a:endParaRPr lang="en-US" dirty="0" smtClean="0">
              <a:hlinkClick r:id="rId3"/>
            </a:endParaRPr>
          </a:p>
          <a:p>
            <a:pPr>
              <a:buNone/>
            </a:pPr>
            <a:endParaRPr lang="en-US" alt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en-US" sz="3600" dirty="0" smtClean="0">
                <a:solidFill>
                  <a:srgbClr val="C00000"/>
                </a:solidFill>
              </a:rPr>
              <a:t>TAs</a:t>
            </a:r>
            <a:endParaRPr lang="en-US" altLang="en-US" sz="3600" dirty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044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59294"/>
            <a:ext cx="10515600" cy="4343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7</a:t>
            </a:r>
            <a:r>
              <a:rPr lang="en-US" sz="3200" dirty="0" smtClean="0"/>
              <a:t>0</a:t>
            </a:r>
            <a:r>
              <a:rPr lang="en-US" sz="3200" dirty="0"/>
              <a:t>% </a:t>
            </a:r>
            <a:r>
              <a:rPr lang="en-US" sz="3200" dirty="0" smtClean="0"/>
              <a:t>	Weekly Programming Assignments</a:t>
            </a:r>
            <a:r>
              <a:rPr lang="en-US" sz="3200" dirty="0"/>
              <a:t> </a:t>
            </a:r>
            <a:endParaRPr lang="en-US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18% </a:t>
            </a:r>
            <a:r>
              <a:rPr lang="en-US" sz="3200" dirty="0" smtClean="0"/>
              <a:t>	</a:t>
            </a:r>
            <a:r>
              <a:rPr lang="en-US" sz="3200" dirty="0" smtClean="0"/>
              <a:t>2-4 Quizzes</a:t>
            </a:r>
            <a:endParaRPr lang="en-US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8% </a:t>
            </a:r>
            <a:r>
              <a:rPr lang="en-US" sz="3200" dirty="0" smtClean="0"/>
              <a:t>	</a:t>
            </a:r>
            <a:r>
              <a:rPr lang="en-US" sz="3200" dirty="0" smtClean="0"/>
              <a:t>	Final </a:t>
            </a:r>
            <a:r>
              <a:rPr lang="en-US" sz="3200" dirty="0"/>
              <a:t>portfolio </a:t>
            </a:r>
            <a:endParaRPr lang="en-US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4%</a:t>
            </a:r>
            <a:r>
              <a:rPr lang="en-US" sz="3200" dirty="0" smtClean="0"/>
              <a:t>		Classroom/discussion group </a:t>
            </a:r>
            <a:r>
              <a:rPr lang="en-US" sz="3200" dirty="0" smtClean="0"/>
              <a:t>participation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extra </a:t>
            </a:r>
            <a:r>
              <a:rPr lang="en-US" altLang="en-US" sz="3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	Pop quizzes</a:t>
            </a:r>
            <a:endParaRPr lang="en-US" alt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Georgia" panose="02040502050405020303" pitchFamily="18" charset="0"/>
              </a:rPr>
              <a:t>Grading Policy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59294"/>
            <a:ext cx="10515600" cy="4343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PS0 – PS7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PSX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Portfolio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www.cs.princeton.edu/courses/archive/fall13/cos126/info.html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Georgia" panose="02040502050405020303" pitchFamily="18" charset="0"/>
              </a:rPr>
              <a:t>Assignments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90"/>
            <a:ext cx="10515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/>
              <a:t>SFML </a:t>
            </a:r>
            <a:r>
              <a:rPr lang="en-US" sz="3200"/>
              <a:t>Simple and Fast Multimedia Library</a:t>
            </a:r>
            <a:endParaRPr lang="en-US" sz="3200" b="1"/>
          </a:p>
          <a:p>
            <a:r>
              <a:rPr lang="en-US" sz="3200"/>
              <a:t>SFML provides a simple interface to the various components of your PC, to ease the development of games and multimedia applications. It is composed of five modules: system, window, graphics, audio and network. </a:t>
            </a:r>
          </a:p>
          <a:p>
            <a:r>
              <a:rPr lang="en-US" sz="3200"/>
              <a:t>SFML has official bindings for the C and .Net languages. And thanks to its active community, it is also available in many other languages such as Java, Ruby, Python, Go, and more.</a:t>
            </a:r>
          </a:p>
          <a:p>
            <a:r>
              <a:rPr lang="en-US" sz="3200"/>
              <a:t>With SFML, your application can compile and run out of the box on the most common operating systems: Windows, Linux, Mac OS X and soon Android &amp; iOS.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Georgia" panose="02040502050405020303" pitchFamily="18" charset="0"/>
              </a:rPr>
              <a:t>SFML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1819276" y="2144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Georgia" panose="02040502050405020303" pitchFamily="18" charset="0"/>
              </a:rPr>
              <a:t>OOP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3848"/>
            <a:ext cx="10515600" cy="47244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Object</a:t>
            </a:r>
            <a:r>
              <a:rPr lang="en-US" dirty="0"/>
              <a:t>-</a:t>
            </a:r>
            <a:r>
              <a:rPr lang="en-US" b="1" dirty="0"/>
              <a:t>oriented programming</a:t>
            </a:r>
            <a:r>
              <a:rPr lang="en-US" dirty="0"/>
              <a:t> (</a:t>
            </a:r>
            <a:r>
              <a:rPr lang="en-US" b="1" dirty="0"/>
              <a:t>OOP</a:t>
            </a:r>
            <a:r>
              <a:rPr lang="en-US" dirty="0"/>
              <a:t>) is a </a:t>
            </a:r>
            <a:r>
              <a:rPr lang="en-US" b="1" dirty="0"/>
              <a:t>programming</a:t>
            </a:r>
            <a:r>
              <a:rPr lang="en-US" dirty="0"/>
              <a:t> language model organized around </a:t>
            </a:r>
            <a:r>
              <a:rPr lang="en-US" b="1" dirty="0"/>
              <a:t>objects</a:t>
            </a:r>
            <a:r>
              <a:rPr lang="en-US" dirty="0"/>
              <a:t> rather than "actions" and data rather than </a:t>
            </a:r>
            <a:r>
              <a:rPr lang="en-US" dirty="0" smtClean="0"/>
              <a:t>logic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OOP </a:t>
            </a:r>
            <a:r>
              <a:rPr lang="en-US" dirty="0"/>
              <a:t>provides </a:t>
            </a:r>
            <a:r>
              <a:rPr lang="en-US" dirty="0" smtClean="0"/>
              <a:t>the </a:t>
            </a:r>
            <a:r>
              <a:rPr lang="en-US" dirty="0"/>
              <a:t>ability to design an “object”, which ties together both properties and behaviors into a self-contained, reusable </a:t>
            </a:r>
            <a:r>
              <a:rPr lang="en-US" dirty="0" smtClean="0"/>
              <a:t>package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Programs are written </a:t>
            </a:r>
            <a:r>
              <a:rPr lang="en-US" dirty="0"/>
              <a:t>in a more modular </a:t>
            </a:r>
            <a:r>
              <a:rPr lang="en-US" dirty="0" smtClean="0"/>
              <a:t>fashion: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easier </a:t>
            </a:r>
            <a:r>
              <a:rPr lang="en-US" sz="2800" dirty="0"/>
              <a:t>to write and </a:t>
            </a:r>
            <a:r>
              <a:rPr lang="en-US" sz="2800" dirty="0" smtClean="0"/>
              <a:t>understand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provides </a:t>
            </a:r>
            <a:r>
              <a:rPr lang="en-US" sz="2800" dirty="0"/>
              <a:t>a higher degree of </a:t>
            </a:r>
            <a:r>
              <a:rPr lang="en-US" sz="2800" dirty="0" smtClean="0"/>
              <a:t>code-reusability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Objects provide </a:t>
            </a:r>
            <a:r>
              <a:rPr lang="en-US" dirty="0"/>
              <a:t>a more intuitive way to work with </a:t>
            </a:r>
            <a:r>
              <a:rPr lang="en-US" dirty="0" smtClean="0"/>
              <a:t>data </a:t>
            </a:r>
            <a:r>
              <a:rPr lang="en-US" dirty="0"/>
              <a:t>by </a:t>
            </a:r>
            <a:r>
              <a:rPr lang="en-US" dirty="0" smtClean="0"/>
              <a:t>defining </a:t>
            </a:r>
            <a:r>
              <a:rPr lang="en-US" dirty="0"/>
              <a:t>how we interact with the objects, and how they interact with other </a:t>
            </a:r>
            <a:r>
              <a:rPr lang="en-US" dirty="0" smtClean="0"/>
              <a:t>objects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1819276" y="2144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392537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Georgia" panose="02040502050405020303" pitchFamily="18" charset="0"/>
              </a:rPr>
              <a:t>OOP (major </a:t>
            </a:r>
            <a:r>
              <a:rPr lang="en-US" altLang="en-US" smtClean="0">
                <a:latin typeface="Georgia" panose="02040502050405020303" pitchFamily="18" charset="0"/>
              </a:rPr>
              <a:t>principles)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3848"/>
            <a:ext cx="10515600" cy="4724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19277" y="1497719"/>
            <a:ext cx="8538668" cy="4736001"/>
            <a:chOff x="1819277" y="1497719"/>
            <a:chExt cx="8538668" cy="4736001"/>
          </a:xfrm>
        </p:grpSpPr>
        <p:pic>
          <p:nvPicPr>
            <p:cNvPr id="20" name="Picture 19" descr="Basic OOPS concepts in c++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277" y="1497719"/>
              <a:ext cx="8538668" cy="4736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4345781" y="4186238"/>
              <a:ext cx="3500438" cy="2042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166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Georgia</vt:lpstr>
      <vt:lpstr>Monotype Sorts</vt:lpstr>
      <vt:lpstr>Office Theme</vt:lpstr>
      <vt:lpstr>COMP IV</vt:lpstr>
      <vt:lpstr>Course Info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Recurtion</dc:title>
  <dc:creator>lenaR</dc:creator>
  <cp:lastModifiedBy>lenaR</cp:lastModifiedBy>
  <cp:revision>28</cp:revision>
  <dcterms:created xsi:type="dcterms:W3CDTF">2016-09-13T16:40:01Z</dcterms:created>
  <dcterms:modified xsi:type="dcterms:W3CDTF">2017-09-05T02:11:28Z</dcterms:modified>
</cp:coreProperties>
</file>