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0" r:id="rId5"/>
    <p:sldId id="291" r:id="rId6"/>
    <p:sldId id="273" r:id="rId7"/>
    <p:sldId id="272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60" r:id="rId34"/>
    <p:sldId id="288" r:id="rId35"/>
    <p:sldId id="258" r:id="rId36"/>
    <p:sldId id="2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99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E4EC-816A-458C-9D92-64182322426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67B0-0046-4DD6-AAFC-C6F39E5C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cppreference.com/w/cpp/language/typedef" TargetMode="External"/><Relationship Id="rId3" Type="http://schemas.openxmlformats.org/officeDocument/2006/relationships/hyperlink" Target="http://en.cppreference.com/w/cpp/language/bit_field" TargetMode="External"/><Relationship Id="rId7" Type="http://schemas.openxmlformats.org/officeDocument/2006/relationships/hyperlink" Target="http://en.cppreference.com/w/cpp/language/enum" TargetMode="External"/><Relationship Id="rId2" Type="http://schemas.openxmlformats.org/officeDocument/2006/relationships/hyperlink" Target="http://en.cppreference.com/w/cpp/language/data_memb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cppreference.com/w/cpp/language/nested_classes" TargetMode="External"/><Relationship Id="rId5" Type="http://schemas.openxmlformats.org/officeDocument/2006/relationships/hyperlink" Target="http://en.cppreference.com/w/cpp/language/member_functions" TargetMode="External"/><Relationship Id="rId10" Type="http://schemas.openxmlformats.org/officeDocument/2006/relationships/hyperlink" Target="http://en.cppreference.com/w/cpp/language/constructor" TargetMode="External"/><Relationship Id="rId4" Type="http://schemas.openxmlformats.org/officeDocument/2006/relationships/hyperlink" Target="http://en.cppreference.com/w/cpp/language/static" TargetMode="External"/><Relationship Id="rId9" Type="http://schemas.openxmlformats.org/officeDocument/2006/relationships/hyperlink" Target="http://en.cppreference.com/w/cpp/language/unqualified_lookup#Injected_class_na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member_template" TargetMode="External"/><Relationship Id="rId2" Type="http://schemas.openxmlformats.org/officeDocument/2006/relationships/hyperlink" Target="http://en.cppreference.com/w/cpp/language/enu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Classes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Georgia" panose="02040502050405020303" pitchFamily="18" charset="0"/>
              </a:rPr>
              <a:t>Inheritance describes </a:t>
            </a:r>
            <a:r>
              <a:rPr lang="en-US" dirty="0">
                <a:latin typeface="Georgia" panose="02040502050405020303" pitchFamily="18" charset="0"/>
              </a:rPr>
              <a:t>a relationship between two classes in which one </a:t>
            </a:r>
            <a:r>
              <a:rPr lang="en-US" dirty="0" smtClean="0">
                <a:latin typeface="Georgia" panose="02040502050405020303" pitchFamily="18" charset="0"/>
              </a:rPr>
              <a:t>class  (the</a:t>
            </a:r>
            <a:r>
              <a:rPr lang="en-US" dirty="0">
                <a:latin typeface="Georgia" panose="02040502050405020303" pitchFamily="18" charset="0"/>
              </a:rPr>
              <a:t> </a:t>
            </a:r>
            <a:r>
              <a:rPr lang="en-US" i="1" dirty="0">
                <a:solidFill>
                  <a:srgbClr val="0070C0"/>
                </a:solidFill>
                <a:latin typeface="Georgia" panose="02040502050405020303" pitchFamily="18" charset="0"/>
              </a:rPr>
              <a:t>child</a:t>
            </a:r>
            <a:r>
              <a:rPr lang="en-US" dirty="0">
                <a:latin typeface="Georgia" panose="02040502050405020303" pitchFamily="18" charset="0"/>
              </a:rPr>
              <a:t> class</a:t>
            </a:r>
            <a:r>
              <a:rPr lang="en-US" dirty="0" smtClean="0">
                <a:latin typeface="Georgia" panose="02040502050405020303" pitchFamily="18" charset="0"/>
              </a:rPr>
              <a:t>) </a:t>
            </a:r>
            <a:r>
              <a:rPr lang="en-US" i="1" dirty="0">
                <a:solidFill>
                  <a:srgbClr val="0070C0"/>
                </a:solidFill>
                <a:latin typeface="Georgia" panose="02040502050405020303" pitchFamily="18" charset="0"/>
              </a:rPr>
              <a:t>subclasses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the</a:t>
            </a:r>
            <a:r>
              <a:rPr lang="en-US" dirty="0">
                <a:latin typeface="Georgia" panose="02040502050405020303" pitchFamily="18" charset="0"/>
              </a:rPr>
              <a:t> </a:t>
            </a:r>
            <a:r>
              <a:rPr lang="en-US" i="1" dirty="0">
                <a:solidFill>
                  <a:srgbClr val="0070C0"/>
                </a:solidFill>
                <a:latin typeface="Georgia" panose="02040502050405020303" pitchFamily="18" charset="0"/>
              </a:rPr>
              <a:t>parent</a:t>
            </a:r>
            <a:r>
              <a:rPr lang="en-US" dirty="0">
                <a:latin typeface="Georgia" panose="02040502050405020303" pitchFamily="18" charset="0"/>
              </a:rPr>
              <a:t> class. </a:t>
            </a: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child</a:t>
            </a:r>
            <a:r>
              <a:rPr lang="en-US" dirty="0">
                <a:latin typeface="Georgia" panose="02040502050405020303" pitchFamily="18" charset="0"/>
              </a:rPr>
              <a:t> inherits methods and attributes of the 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parent</a:t>
            </a:r>
            <a:r>
              <a:rPr lang="en-US" dirty="0">
                <a:latin typeface="Georgia" panose="02040502050405020303" pitchFamily="18" charset="0"/>
              </a:rPr>
              <a:t>, allowing for shared </a:t>
            </a:r>
            <a:r>
              <a:rPr lang="en-US" dirty="0" smtClean="0">
                <a:latin typeface="Georgia" panose="02040502050405020303" pitchFamily="18" charset="0"/>
              </a:rPr>
              <a:t>functionality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Georgia" panose="02040502050405020303" pitchFamily="18" charset="0"/>
              </a:rPr>
              <a:t>Multiple inheritance allows programmers to use more than one totally orthogonal hierarchy simultaneously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Multiple inheritance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9263" y="6292273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https://en.wikipedia.org/wiki/Multiple_inheritance</a:t>
            </a:r>
          </a:p>
        </p:txBody>
      </p:sp>
    </p:spTree>
    <p:extLst>
      <p:ext uri="{BB962C8B-B14F-4D97-AF65-F5344CB8AC3E}">
        <p14:creationId xmlns:p14="http://schemas.microsoft.com/office/powerpoint/2010/main" val="22949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80063" y="1262744"/>
          <a:ext cx="9203144" cy="5554390"/>
        </p:xfrm>
        <a:graphic>
          <a:graphicData uri="http://schemas.openxmlformats.org/drawingml/2006/table">
            <a:tbl>
              <a:tblPr/>
              <a:tblGrid>
                <a:gridCol w="587835"/>
                <a:gridCol w="8615309"/>
              </a:tblGrid>
              <a:tr h="5094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7990" marR="35411" marT="33995" marB="33995">
                    <a:lnL>
                      <a:noFill/>
                    </a:lnL>
                    <a:lnR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PoweredDevice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PoweredDevice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PoweredDevice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Copier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7990" marR="67990" marT="33995" marB="33995">
                    <a:lnL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4029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Multiple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74" y="1368623"/>
            <a:ext cx="6654851" cy="49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Multiple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learncpp.com/images/CppTutorial/Section11/PoweredDevic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45" y="1825625"/>
            <a:ext cx="70275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80063" y="1262744"/>
          <a:ext cx="9203144" cy="5554390"/>
        </p:xfrm>
        <a:graphic>
          <a:graphicData uri="http://schemas.openxmlformats.org/drawingml/2006/table">
            <a:tbl>
              <a:tblPr/>
              <a:tblGrid>
                <a:gridCol w="587835"/>
                <a:gridCol w="8615309"/>
              </a:tblGrid>
              <a:tr h="5094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ctr" fontAlgn="t"/>
                      <a:r>
                        <a:rPr lang="en-US" sz="2400" b="1" dirty="0">
                          <a:solidFill>
                            <a:srgbClr val="AFAFA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7990" marR="35411" marT="33995" marB="33995">
                    <a:lnL>
                      <a:noFill/>
                    </a:lnL>
                    <a:lnR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PoweredDevice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 smtClean="0">
                          <a:solidFill>
                            <a:srgbClr val="9F318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 </a:t>
                      </a:r>
                      <a:r>
                        <a:rPr lang="en-US" sz="2400" b="1" dirty="0" smtClean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 smtClean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PoweredDevice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 smtClean="0">
                          <a:solidFill>
                            <a:srgbClr val="9F318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</a:t>
                      </a:r>
                      <a:r>
                        <a:rPr lang="en-US" sz="2400" b="1" dirty="0" smtClean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 smtClean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PoweredDevice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 smtClean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Copier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D7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2400" b="1" dirty="0">
                          <a:solidFill>
                            <a:srgbClr val="006FE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4ED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 latinLnBrk="1"/>
                      <a:r>
                        <a:rPr lang="en-US" sz="2400" b="1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7990" marR="67990" marT="33995" marB="33995">
                    <a:lnL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4588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Multiple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8942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Virtual </a:t>
            </a:r>
            <a:r>
              <a:rPr lang="en-US" dirty="0">
                <a:latin typeface="Georgia" panose="02040502050405020303" pitchFamily="18" charset="0"/>
              </a:rPr>
              <a:t>base classes are created before non-virtual base classes, which ensures all bases get created before their derived </a:t>
            </a:r>
            <a:r>
              <a:rPr lang="en-US" dirty="0" smtClean="0">
                <a:latin typeface="Georgia" panose="02040502050405020303" pitchFamily="18" charset="0"/>
              </a:rPr>
              <a:t>classes</a:t>
            </a:r>
            <a:endParaRPr lang="en-US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>
                <a:latin typeface="Georgia" panose="02040502050405020303" pitchFamily="18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en-US" dirty="0">
                <a:latin typeface="Georgia" panose="02040502050405020303" pitchFamily="18" charset="0"/>
              </a:rPr>
              <a:t> constructors still have calls to the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PoweredDevice</a:t>
            </a: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constructor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latin typeface="Georgia" panose="02040502050405020303" pitchFamily="18" charset="0"/>
              </a:rPr>
              <a:t>Creating </a:t>
            </a:r>
            <a:r>
              <a:rPr lang="en-US" sz="2600" dirty="0">
                <a:latin typeface="Georgia" panose="02040502050405020303" pitchFamily="18" charset="0"/>
              </a:rPr>
              <a:t>an instance of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</a:t>
            </a:r>
            <a:r>
              <a:rPr lang="en-US" sz="2600" dirty="0">
                <a:latin typeface="Georgia" panose="02040502050405020303" pitchFamily="18" charset="0"/>
              </a:rPr>
              <a:t>, these constructor calls are simply ignored because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 </a:t>
            </a:r>
            <a:r>
              <a:rPr lang="en-US" sz="2600" dirty="0" smtClean="0">
                <a:latin typeface="Georgia" panose="02040502050405020303" pitchFamily="18" charset="0"/>
              </a:rPr>
              <a:t>is </a:t>
            </a:r>
            <a:r>
              <a:rPr lang="en-US" sz="2600" dirty="0">
                <a:latin typeface="Georgia" panose="02040502050405020303" pitchFamily="18" charset="0"/>
              </a:rPr>
              <a:t>responsible for creating the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PoweredDevice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>
                <a:latin typeface="Georgia" panose="02040502050405020303" pitchFamily="18" charset="0"/>
              </a:rPr>
              <a:t>not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or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latin typeface="Georgia" panose="02040502050405020303" pitchFamily="18" charset="0"/>
              </a:rPr>
              <a:t>Creating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  <a:r>
              <a:rPr lang="en-US" sz="2600" dirty="0">
                <a:latin typeface="Georgia" panose="02040502050405020303" pitchFamily="18" charset="0"/>
              </a:rPr>
              <a:t>an instance of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or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>
                <a:latin typeface="Georgia" panose="02040502050405020303" pitchFamily="18" charset="0"/>
              </a:rPr>
              <a:t>the virtual keyword is ignored, those constructor calls would be used, and normal inheritance rules </a:t>
            </a:r>
            <a:r>
              <a:rPr lang="en-US" sz="2600" dirty="0" smtClean="0">
                <a:latin typeface="Georgia" panose="02040502050405020303" pitchFamily="18" charset="0"/>
              </a:rPr>
              <a:t>apply</a:t>
            </a:r>
            <a:endParaRPr lang="en-US" sz="2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Georgia" panose="02040502050405020303" pitchFamily="18" charset="0"/>
              </a:rPr>
              <a:t>Multiple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8942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>
                <a:latin typeface="Georgia" panose="02040502050405020303" pitchFamily="18" charset="0"/>
              </a:rPr>
              <a:t>If </a:t>
            </a:r>
            <a:r>
              <a:rPr lang="en-US" dirty="0">
                <a:latin typeface="Georgia" panose="02040502050405020303" pitchFamily="18" charset="0"/>
              </a:rPr>
              <a:t>a class inherits one or more classes that have virtual parents, the most derived class is responsible for constructing the virtual base </a:t>
            </a:r>
            <a:r>
              <a:rPr lang="en-US" dirty="0" smtClean="0">
                <a:latin typeface="Georgia" panose="02040502050405020303" pitchFamily="18" charset="0"/>
              </a:rPr>
              <a:t>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latin typeface="Georgia" panose="02040502050405020303" pitchFamily="18" charset="0"/>
              </a:rPr>
              <a:t>In </a:t>
            </a:r>
            <a:r>
              <a:rPr lang="en-US" sz="2600" dirty="0">
                <a:latin typeface="Georgia" panose="02040502050405020303" pitchFamily="18" charset="0"/>
              </a:rPr>
              <a:t>this case,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 </a:t>
            </a:r>
            <a:r>
              <a:rPr lang="en-US" sz="2600" dirty="0" smtClean="0">
                <a:latin typeface="Georgia" panose="02040502050405020303" pitchFamily="18" charset="0"/>
              </a:rPr>
              <a:t>inherits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and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>
                <a:latin typeface="Georgia" panose="02040502050405020303" pitchFamily="18" charset="0"/>
              </a:rPr>
              <a:t>both of which have a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PoweredDevice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virtual </a:t>
            </a:r>
            <a:r>
              <a:rPr lang="en-US" sz="2600" dirty="0">
                <a:latin typeface="Georgia" panose="02040502050405020303" pitchFamily="18" charset="0"/>
              </a:rPr>
              <a:t>base </a:t>
            </a:r>
            <a:r>
              <a:rPr lang="en-US" sz="2600" dirty="0" smtClean="0">
                <a:latin typeface="Georgia" panose="02040502050405020303" pitchFamily="18" charset="0"/>
              </a:rPr>
              <a:t>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 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>
                <a:latin typeface="Georgia" panose="02040502050405020303" pitchFamily="18" charset="0"/>
              </a:rPr>
              <a:t>the most derived class, is responsible for creation of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PoweredDevice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latin typeface="Georgia" panose="02040502050405020303" pitchFamily="18" charset="0"/>
              </a:rPr>
              <a:t>Note </a:t>
            </a:r>
            <a:r>
              <a:rPr lang="en-US" sz="2600" dirty="0">
                <a:latin typeface="Georgia" panose="02040502050405020303" pitchFamily="18" charset="0"/>
              </a:rPr>
              <a:t>that this is true even in a single inheritance case: if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 </a:t>
            </a:r>
            <a:r>
              <a:rPr lang="en-US" sz="2600" dirty="0" smtClean="0">
                <a:latin typeface="Georgia" panose="02040502050405020303" pitchFamily="18" charset="0"/>
              </a:rPr>
              <a:t>was </a:t>
            </a:r>
            <a:r>
              <a:rPr lang="en-US" sz="2600" dirty="0">
                <a:latin typeface="Georgia" panose="02040502050405020303" pitchFamily="18" charset="0"/>
              </a:rPr>
              <a:t>singly inherited from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dirty="0">
                <a:latin typeface="Georgia" panose="02040502050405020303" pitchFamily="18" charset="0"/>
              </a:rPr>
              <a:t>and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lang="en-US" sz="2600" dirty="0">
                <a:latin typeface="Georgia" panose="02040502050405020303" pitchFamily="18" charset="0"/>
              </a:rPr>
              <a:t> </a:t>
            </a:r>
            <a:r>
              <a:rPr lang="en-US" sz="2600" dirty="0" smtClean="0">
                <a:latin typeface="Georgia" panose="02040502050405020303" pitchFamily="18" charset="0"/>
              </a:rPr>
              <a:t>was </a:t>
            </a:r>
            <a:r>
              <a:rPr lang="en-US" sz="2600" dirty="0">
                <a:latin typeface="Georgia" panose="02040502050405020303" pitchFamily="18" charset="0"/>
              </a:rPr>
              <a:t>virtually inherited from </a:t>
            </a:r>
            <a:r>
              <a:rPr lang="en-US" sz="2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PoweredDevice</a:t>
            </a:r>
            <a:r>
              <a:rPr lang="en-US" sz="2600" dirty="0" smtClean="0">
                <a:latin typeface="Georgia" panose="02040502050405020303" pitchFamily="18" charset="0"/>
              </a:rPr>
              <a:t>,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Copier </a:t>
            </a:r>
            <a:r>
              <a:rPr lang="en-US" sz="2600" dirty="0" smtClean="0">
                <a:latin typeface="Georgia" panose="02040502050405020303" pitchFamily="18" charset="0"/>
              </a:rPr>
              <a:t>is </a:t>
            </a:r>
            <a:r>
              <a:rPr lang="en-US" sz="2600" dirty="0">
                <a:latin typeface="Georgia" panose="02040502050405020303" pitchFamily="18" charset="0"/>
              </a:rPr>
              <a:t>still responsible for creating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PoweredDevice</a:t>
            </a:r>
            <a:r>
              <a:rPr lang="en-US" sz="2600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endParaRPr lang="en-US" sz="26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8130" y="6358783"/>
            <a:ext cx="6543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http://www.learncpp.com/cpp-tutorial/118-virtual-base-classes/</a:t>
            </a:r>
          </a:p>
        </p:txBody>
      </p:sp>
    </p:spTree>
    <p:extLst>
      <p:ext uri="{BB962C8B-B14F-4D97-AF65-F5344CB8AC3E}">
        <p14:creationId xmlns:p14="http://schemas.microsoft.com/office/powerpoint/2010/main" val="36390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Abstract Class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858917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An </a:t>
            </a:r>
            <a:r>
              <a:rPr lang="en-US" sz="2800" b="1" dirty="0">
                <a:latin typeface="Georgia" panose="02040502050405020303" pitchFamily="18" charset="0"/>
              </a:rPr>
              <a:t>abstract class</a:t>
            </a:r>
            <a:r>
              <a:rPr lang="en-US" sz="2800" dirty="0">
                <a:latin typeface="Georgia" panose="02040502050405020303" pitchFamily="18" charset="0"/>
              </a:rPr>
              <a:t> is a </a:t>
            </a:r>
            <a:r>
              <a:rPr lang="en-US" sz="2800" b="1" dirty="0">
                <a:latin typeface="Georgia" panose="02040502050405020303" pitchFamily="18" charset="0"/>
              </a:rPr>
              <a:t>class</a:t>
            </a:r>
            <a:r>
              <a:rPr lang="en-US" sz="2800" dirty="0">
                <a:latin typeface="Georgia" panose="02040502050405020303" pitchFamily="18" charset="0"/>
              </a:rPr>
              <a:t> that is designed to be specifically used as a base </a:t>
            </a:r>
            <a:r>
              <a:rPr lang="en-US" sz="2800" b="1" dirty="0" smtClean="0">
                <a:latin typeface="Georgia" panose="02040502050405020303" pitchFamily="18" charset="0"/>
              </a:rPr>
              <a:t>class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An</a:t>
            </a:r>
            <a:r>
              <a:rPr lang="en-US" sz="2800" dirty="0">
                <a:latin typeface="Georgia" panose="02040502050405020303" pitchFamily="18" charset="0"/>
              </a:rPr>
              <a:t> </a:t>
            </a:r>
            <a:r>
              <a:rPr lang="en-US" sz="2800" b="1" dirty="0">
                <a:latin typeface="Georgia" panose="02040502050405020303" pitchFamily="18" charset="0"/>
              </a:rPr>
              <a:t>abstract class</a:t>
            </a:r>
            <a:r>
              <a:rPr lang="en-US" sz="2800" dirty="0">
                <a:latin typeface="Georgia" panose="02040502050405020303" pitchFamily="18" charset="0"/>
              </a:rPr>
              <a:t> contains at least one pure virtual function. You declare a pure virtual function by using a pure </a:t>
            </a:r>
            <a:r>
              <a:rPr lang="en-US" sz="2800" dirty="0" err="1">
                <a:latin typeface="Georgia" panose="02040502050405020303" pitchFamily="18" charset="0"/>
              </a:rPr>
              <a:t>specifier</a:t>
            </a:r>
            <a:r>
              <a:rPr lang="en-US" sz="2800" dirty="0">
                <a:latin typeface="Georgia" panose="02040502050405020303" pitchFamily="18" charset="0"/>
              </a:rPr>
              <a:t> (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 smtClean="0">
                <a:latin typeface="Georgia" panose="02040502050405020303" pitchFamily="18" charset="0"/>
              </a:rPr>
              <a:t>) </a:t>
            </a:r>
            <a:r>
              <a:rPr lang="en-US" sz="2800" dirty="0">
                <a:latin typeface="Georgia" panose="02040502050405020303" pitchFamily="18" charset="0"/>
              </a:rPr>
              <a:t>in the declaration of a virtual member function in the </a:t>
            </a:r>
            <a:r>
              <a:rPr lang="en-US" sz="2800" b="1" dirty="0" smtClean="0">
                <a:latin typeface="Georgia" panose="02040502050405020303" pitchFamily="18" charset="0"/>
              </a:rPr>
              <a:t>class </a:t>
            </a:r>
            <a:r>
              <a:rPr lang="en-US" sz="2800" dirty="0" smtClean="0">
                <a:latin typeface="Georgia" panose="02040502050405020303" pitchFamily="18" charset="0"/>
              </a:rPr>
              <a:t>declaration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 pure virtual function is one which </a:t>
            </a:r>
            <a:r>
              <a:rPr lang="en-US" sz="2800" b="1" dirty="0">
                <a:latin typeface="Georgia" panose="02040502050405020303" pitchFamily="18" charset="0"/>
              </a:rPr>
              <a:t>must be overridden</a:t>
            </a:r>
            <a:r>
              <a:rPr lang="en-US" sz="2800" dirty="0">
                <a:latin typeface="Georgia" panose="02040502050405020303" pitchFamily="18" charset="0"/>
              </a:rPr>
              <a:t> by any concrete (i.e., non-abstract) derived </a:t>
            </a:r>
            <a:r>
              <a:rPr lang="en-US" sz="2800" dirty="0" smtClean="0">
                <a:latin typeface="Georgia" panose="02040502050405020303" pitchFamily="18" charset="0"/>
              </a:rPr>
              <a:t>class</a:t>
            </a:r>
            <a:endParaRPr lang="en-US" altLang="en-US" sz="26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Abstract Class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858917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506424"/>
            <a:ext cx="9144000" cy="347787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AbstractMemberFunction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kumimoji="0" lang="en-US" altLang="en-US" sz="2200" b="1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Pure virtual function makes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this class Abstract class.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virtual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NonAbstractMemberFunction1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		</a:t>
            </a:r>
            <a:r>
              <a:rPr kumimoji="0" lang="en-US" altLang="en-US" sz="2200" b="1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Virtual function.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void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NonAbstractMemberFunction2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Data Members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8589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76400" y="1507671"/>
            <a:ext cx="9144000" cy="51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/>
              <a:t> 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3600" b="1" dirty="0"/>
              <a:t> </a:t>
            </a:r>
            <a:r>
              <a:rPr lang="en-US" sz="3600" b="1" dirty="0">
                <a:latin typeface="Georgia" panose="02040502050405020303" pitchFamily="18" charset="0"/>
              </a:rPr>
              <a:t>pointer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latin typeface="Georgia" panose="02040502050405020303" pitchFamily="18" charset="0"/>
              </a:rPr>
              <a:t>The </a:t>
            </a:r>
            <a:r>
              <a:rPr lang="en-US" sz="3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3700" dirty="0">
                <a:latin typeface="Georgia" panose="02040502050405020303" pitchFamily="18" charset="0"/>
              </a:rPr>
              <a:t> keyword acts as a pointer to the class being </a:t>
            </a:r>
            <a:r>
              <a:rPr lang="en-US" sz="3700" dirty="0" smtClean="0">
                <a:latin typeface="Georgia" panose="02040502050405020303" pitchFamily="18" charset="0"/>
              </a:rPr>
              <a:t>referenced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latin typeface="Georgia" panose="02040502050405020303" pitchFamily="18" charset="0"/>
              </a:rPr>
              <a:t>The </a:t>
            </a:r>
            <a:r>
              <a:rPr lang="en-US" sz="3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en-US" sz="3700" dirty="0">
                <a:latin typeface="Georgia" panose="02040502050405020303" pitchFamily="18" charset="0"/>
              </a:rPr>
              <a:t> pointer is only accessible within </a:t>
            </a:r>
            <a:r>
              <a:rPr lang="en-US" sz="3700" dirty="0" err="1">
                <a:latin typeface="Georgia" panose="02040502050405020303" pitchFamily="18" charset="0"/>
              </a:rPr>
              <a:t>nonstatic</a:t>
            </a:r>
            <a:r>
              <a:rPr lang="en-US" sz="3700" dirty="0">
                <a:latin typeface="Georgia" panose="02040502050405020303" pitchFamily="18" charset="0"/>
              </a:rPr>
              <a:t> member functions of a </a:t>
            </a:r>
            <a:r>
              <a:rPr lang="en-US" sz="3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700" dirty="0">
                <a:latin typeface="Georgia" panose="02040502050405020303" pitchFamily="18" charset="0"/>
              </a:rPr>
              <a:t>, </a:t>
            </a:r>
            <a:r>
              <a:rPr lang="en-US" sz="3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3700" dirty="0">
                <a:latin typeface="Georgia" panose="02040502050405020303" pitchFamily="18" charset="0"/>
              </a:rPr>
              <a:t> or </a:t>
            </a:r>
            <a:r>
              <a:rPr lang="en-US" sz="37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700" dirty="0">
                <a:latin typeface="Georgia" panose="02040502050405020303" pitchFamily="18" charset="0"/>
              </a:rPr>
              <a:t>, and is not available in static member </a:t>
            </a:r>
            <a:r>
              <a:rPr lang="en-US" sz="3700" dirty="0" smtClean="0">
                <a:latin typeface="Georgia" panose="02040502050405020303" pitchFamily="18" charset="0"/>
              </a:rPr>
              <a:t>functions</a:t>
            </a:r>
          </a:p>
          <a:p>
            <a:pPr algn="l"/>
            <a:r>
              <a:rPr lang="en-US" sz="4000" b="1" dirty="0">
                <a:solidFill>
                  <a:srgbClr val="0070C0"/>
                </a:solidFill>
                <a:latin typeface="Georgia" panose="02040502050405020303" pitchFamily="18" charset="0"/>
              </a:rPr>
              <a:t>static data </a:t>
            </a:r>
            <a:r>
              <a:rPr lang="en-US" sz="40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member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latin typeface="Georgia" panose="02040502050405020303" pitchFamily="18" charset="0"/>
              </a:rPr>
              <a:t>shared by all instances of the owner class and derived </a:t>
            </a:r>
            <a:r>
              <a:rPr lang="en-US" sz="3700" dirty="0" smtClean="0">
                <a:latin typeface="Georgia" panose="02040502050405020303" pitchFamily="18" charset="0"/>
              </a:rPr>
              <a:t>classes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latin typeface="Georgia" panose="02040502050405020303" pitchFamily="18" charset="0"/>
              </a:rPr>
              <a:t>static member variables are not part of the individual class </a:t>
            </a:r>
            <a:r>
              <a:rPr lang="en-US" sz="3700" dirty="0" smtClean="0">
                <a:latin typeface="Georgia" panose="02040502050405020303" pitchFamily="18" charset="0"/>
              </a:rPr>
              <a:t>objects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latin typeface="Georgia" panose="02040502050405020303" pitchFamily="18" charset="0"/>
              </a:rPr>
              <a:t>must explicitly define the static member outside of the </a:t>
            </a:r>
            <a:r>
              <a:rPr lang="en-US" sz="3700" dirty="0" smtClean="0">
                <a:latin typeface="Georgia" panose="02040502050405020303" pitchFamily="18" charset="0"/>
              </a:rPr>
              <a:t>class</a:t>
            </a:r>
            <a:endParaRPr lang="en-US" sz="37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Class Declaration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501640"/>
            <a:ext cx="9144000" cy="169277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public, protected and private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variables, constants, and functions */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Members </a:t>
            </a:r>
            <a:r>
              <a:rPr lang="en-US" sz="4800" dirty="0" smtClean="0">
                <a:latin typeface="Georgia" panose="02040502050405020303" pitchFamily="18" charset="0"/>
              </a:rPr>
              <a:t>Functions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507671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Georgia" panose="02040502050405020303" pitchFamily="18" charset="0"/>
              </a:rPr>
              <a:t>D</a:t>
            </a:r>
            <a:r>
              <a:rPr lang="en-US" sz="2800" dirty="0" smtClean="0">
                <a:latin typeface="Georgia" panose="02040502050405020303" pitchFamily="18" charset="0"/>
              </a:rPr>
              <a:t>efine </a:t>
            </a:r>
            <a:r>
              <a:rPr lang="en-US" sz="2800" dirty="0">
                <a:latin typeface="Georgia" panose="02040502050405020303" pitchFamily="18" charset="0"/>
              </a:rPr>
              <a:t>the function outside of the class definition using the scope resolution operator </a:t>
            </a:r>
            <a:r>
              <a:rPr lang="en-US" sz="2800" dirty="0" smtClean="0">
                <a:latin typeface="Georgia" panose="02040502050405020303" pitchFamily="18" charset="0"/>
              </a:rPr>
              <a:t>"</a:t>
            </a:r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::</a:t>
            </a:r>
            <a:r>
              <a:rPr lang="en-US" sz="2800" dirty="0" smtClean="0">
                <a:latin typeface="Georgia" panose="02040502050405020303" pitchFamily="18" charset="0"/>
              </a:rPr>
              <a:t>“ </a:t>
            </a:r>
          </a:p>
          <a:p>
            <a:pPr algn="l"/>
            <a:r>
              <a:rPr lang="en-US" sz="2800" dirty="0">
                <a:latin typeface="Georgia" panose="02040502050405020303" pitchFamily="18" charset="0"/>
              </a:rPr>
              <a:t>Functions within classes can access and modify (unless the function is constant) data members without declaring them, because the data members are already declared in the </a:t>
            </a:r>
            <a:r>
              <a:rPr lang="en-US" sz="2800" dirty="0" smtClean="0">
                <a:latin typeface="Georgia" panose="02040502050405020303" pitchFamily="18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451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Members </a:t>
            </a:r>
            <a:r>
              <a:rPr lang="en-US" sz="4800" dirty="0" smtClean="0">
                <a:latin typeface="Georgia" panose="02040502050405020303" pitchFamily="18" charset="0"/>
              </a:rPr>
              <a:t>Functions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507671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Overloading</a:t>
            </a:r>
            <a:endParaRPr 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2800" dirty="0" smtClean="0">
                <a:latin typeface="Georgia" panose="02040502050405020303" pitchFamily="18" charset="0"/>
              </a:rPr>
              <a:t>Multiple </a:t>
            </a:r>
            <a:r>
              <a:rPr lang="en-US" sz="2800" dirty="0">
                <a:latin typeface="Georgia" panose="02040502050405020303" pitchFamily="18" charset="0"/>
              </a:rPr>
              <a:t>member functions can exist with the same name on the same scope, but must have different </a:t>
            </a:r>
            <a:r>
              <a:rPr lang="en-US" sz="2800" dirty="0" smtClean="0">
                <a:latin typeface="Georgia" panose="02040502050405020303" pitchFamily="18" charset="0"/>
              </a:rPr>
              <a:t>signatures </a:t>
            </a:r>
          </a:p>
          <a:p>
            <a:pPr algn="l"/>
            <a:r>
              <a:rPr lang="en-US" sz="2800" dirty="0" smtClean="0">
                <a:latin typeface="Georgia" panose="02040502050405020303" pitchFamily="18" charset="0"/>
              </a:rPr>
              <a:t>A </a:t>
            </a:r>
            <a:r>
              <a:rPr lang="en-US" sz="2800" dirty="0">
                <a:latin typeface="Georgia" panose="02040502050405020303" pitchFamily="18" charset="0"/>
              </a:rPr>
              <a:t>member function's signature is comprised of the member function's name and the type and order of the member function's </a:t>
            </a:r>
            <a:r>
              <a:rPr lang="en-US" sz="2800" dirty="0" smtClean="0">
                <a:latin typeface="Georgia" panose="02040502050405020303" pitchFamily="18" charset="0"/>
              </a:rPr>
              <a:t>parameters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Constructors</a:t>
            </a:r>
            <a:r>
              <a:rPr lang="en-US" sz="2800" dirty="0">
                <a:latin typeface="Georgia" panose="02040502050405020303" pitchFamily="18" charset="0"/>
              </a:rPr>
              <a:t> and other class member functions, </a:t>
            </a:r>
            <a:r>
              <a:rPr lang="en-US" sz="2800" dirty="0">
                <a:solidFill>
                  <a:srgbClr val="C00000"/>
                </a:solidFill>
                <a:latin typeface="Georgia" panose="02040502050405020303" pitchFamily="18" charset="0"/>
              </a:rPr>
              <a:t>except</a:t>
            </a:r>
            <a:r>
              <a:rPr lang="en-US" sz="2800" dirty="0">
                <a:latin typeface="Georgia" panose="02040502050405020303" pitchFamily="18" charset="0"/>
              </a:rPr>
              <a:t> the </a:t>
            </a:r>
            <a:r>
              <a:rPr 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Destructor</a:t>
            </a:r>
            <a:r>
              <a:rPr lang="en-US" sz="2800" dirty="0">
                <a:latin typeface="Georgia" panose="02040502050405020303" pitchFamily="18" charset="0"/>
              </a:rPr>
              <a:t>, can be overloaded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Encapsulation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507671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</a:t>
            </a:r>
            <a:r>
              <a:rPr lang="en-US" sz="2800" dirty="0" smtClean="0">
                <a:latin typeface="Georgia" panose="02040502050405020303" pitchFamily="18" charset="0"/>
              </a:rPr>
              <a:t>he </a:t>
            </a:r>
            <a:r>
              <a:rPr lang="en-US" sz="2800" dirty="0">
                <a:latin typeface="Georgia" panose="02040502050405020303" pitchFamily="18" charset="0"/>
              </a:rPr>
              <a:t>process of keeping the details about how an object is implemented hidden away from </a:t>
            </a:r>
            <a:r>
              <a:rPr lang="en-US" sz="2800" dirty="0" smtClean="0">
                <a:latin typeface="Georgia" panose="02040502050405020303" pitchFamily="18" charset="0"/>
              </a:rPr>
              <a:t>users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>
                <a:latin typeface="Georgia" panose="02040502050405020303" pitchFamily="18" charset="0"/>
              </a:rPr>
              <a:t>I</a:t>
            </a:r>
            <a:r>
              <a:rPr lang="fr-FR" sz="2800" dirty="0" err="1" smtClean="0">
                <a:latin typeface="Georgia" panose="02040502050405020303" pitchFamily="18" charset="0"/>
              </a:rPr>
              <a:t>mplement</a:t>
            </a:r>
            <a:r>
              <a:rPr lang="fr-FR" sz="2800" dirty="0" smtClean="0">
                <a:latin typeface="Georgia" panose="02040502050405020303" pitchFamily="18" charset="0"/>
              </a:rPr>
              <a:t> </a:t>
            </a:r>
            <a:r>
              <a:rPr lang="fr-FR" sz="2800" dirty="0">
                <a:latin typeface="Georgia" panose="02040502050405020303" pitchFamily="18" charset="0"/>
              </a:rPr>
              <a:t>encapsulation via </a:t>
            </a:r>
            <a:r>
              <a:rPr lang="fr-FR" sz="2800" dirty="0" err="1">
                <a:latin typeface="Georgia" panose="02040502050405020303" pitchFamily="18" charset="0"/>
              </a:rPr>
              <a:t>access</a:t>
            </a:r>
            <a:r>
              <a:rPr lang="fr-FR" sz="2800" dirty="0">
                <a:latin typeface="Georgia" panose="02040502050405020303" pitchFamily="18" charset="0"/>
              </a:rPr>
              <a:t> </a:t>
            </a:r>
            <a:r>
              <a:rPr lang="fr-FR" sz="2800" dirty="0" err="1" smtClean="0">
                <a:latin typeface="Georgia" panose="02040502050405020303" pitchFamily="18" charset="0"/>
              </a:rPr>
              <a:t>specifiers</a:t>
            </a:r>
            <a:endParaRPr lang="fr-FR" sz="2800" dirty="0" smtClean="0">
              <a:latin typeface="Georgia" panose="02040502050405020303" pitchFamily="18" charset="0"/>
            </a:endParaRPr>
          </a:p>
          <a:p>
            <a:pPr algn="l"/>
            <a:endParaRPr lang="en-US" sz="2800" b="1" dirty="0" smtClean="0">
              <a:latin typeface="Georgia" panose="020405020504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 smtClean="0">
                <a:latin typeface="Georgia" panose="02040502050405020303" pitchFamily="18" charset="0"/>
              </a:rPr>
              <a:t>encapsulated </a:t>
            </a:r>
            <a:r>
              <a:rPr lang="en-US" sz="2800" b="1" dirty="0">
                <a:latin typeface="Georgia" panose="02040502050405020303" pitchFamily="18" charset="0"/>
              </a:rPr>
              <a:t>classes help protect your data and prevent </a:t>
            </a:r>
            <a:r>
              <a:rPr lang="en-US" sz="2800" b="1" dirty="0" smtClean="0">
                <a:latin typeface="Georgia" panose="02040502050405020303" pitchFamily="18" charset="0"/>
              </a:rPr>
              <a:t>misuse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>
                <a:latin typeface="Georgia" panose="02040502050405020303" pitchFamily="18" charset="0"/>
              </a:rPr>
              <a:t>encapsulated classes are easier to </a:t>
            </a:r>
            <a:r>
              <a:rPr lang="en-US" sz="2800" b="1" dirty="0" smtClean="0">
                <a:latin typeface="Georgia" panose="02040502050405020303" pitchFamily="18" charset="0"/>
              </a:rPr>
              <a:t>change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1" dirty="0">
                <a:latin typeface="Georgia" panose="02040502050405020303" pitchFamily="18" charset="0"/>
              </a:rPr>
              <a:t>encapsulated classes are easier to debug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Constructors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379335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Georgia" panose="02040502050405020303" pitchFamily="18" charset="0"/>
              </a:rPr>
              <a:t>M</a:t>
            </a:r>
            <a:r>
              <a:rPr lang="en-US" sz="2800" dirty="0" smtClean="0">
                <a:latin typeface="Georgia" panose="02040502050405020303" pitchFamily="18" charset="0"/>
              </a:rPr>
              <a:t>ember </a:t>
            </a:r>
            <a:r>
              <a:rPr lang="en-US" sz="2800" dirty="0">
                <a:latin typeface="Georgia" panose="02040502050405020303" pitchFamily="18" charset="0"/>
              </a:rPr>
              <a:t>function that is automatically called when an object of that class is </a:t>
            </a:r>
            <a:r>
              <a:rPr lang="en-US" sz="2800" dirty="0" smtClean="0">
                <a:latin typeface="Georgia" panose="02040502050405020303" pitchFamily="18" charset="0"/>
              </a:rPr>
              <a:t>instantiated</a:t>
            </a:r>
          </a:p>
          <a:p>
            <a:pPr algn="l"/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Name</a:t>
            </a:r>
            <a:r>
              <a:rPr lang="en-US" sz="2800" dirty="0" smtClean="0">
                <a:latin typeface="Georgia" panose="02040502050405020303" pitchFamily="18" charset="0"/>
              </a:rPr>
              <a:t>:</a:t>
            </a:r>
            <a:endParaRPr lang="en-US" sz="280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Constructors should always have the same name as the class (with the same capitalization)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Constructors have no return type (not even </a:t>
            </a:r>
            <a:r>
              <a:rPr lang="en-US" sz="2800" dirty="0" smtClean="0">
                <a:latin typeface="Georgia" panose="02040502050405020303" pitchFamily="18" charset="0"/>
              </a:rPr>
              <a:t>void)</a:t>
            </a:r>
          </a:p>
          <a:p>
            <a:pPr algn="l"/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Default constructors</a:t>
            </a:r>
            <a:endParaRPr lang="en-US" sz="28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2800" dirty="0" smtClean="0">
                <a:latin typeface="Georgia" panose="02040502050405020303" pitchFamily="18" charset="0"/>
              </a:rPr>
              <a:t>A </a:t>
            </a:r>
            <a:r>
              <a:rPr lang="en-US" sz="2800" dirty="0">
                <a:latin typeface="Georgia" panose="02040502050405020303" pitchFamily="18" charset="0"/>
              </a:rPr>
              <a:t>constructor that takes no parameters (or has parameters that all have default values) is called a </a:t>
            </a:r>
            <a:r>
              <a:rPr lang="en-US" sz="2800" b="1" dirty="0">
                <a:latin typeface="Georgia" panose="02040502050405020303" pitchFamily="18" charset="0"/>
              </a:rPr>
              <a:t>default constructor</a:t>
            </a:r>
            <a:r>
              <a:rPr lang="en-US" sz="2800" dirty="0">
                <a:latin typeface="Georgia" panose="02040502050405020303" pitchFamily="18" charset="0"/>
              </a:rPr>
              <a:t>. The default constructor is called if no user-provided initialization values are </a:t>
            </a:r>
            <a:r>
              <a:rPr lang="en-US" sz="2800" dirty="0" smtClean="0">
                <a:latin typeface="Georgia" panose="02040502050405020303" pitchFamily="18" charset="0"/>
              </a:rPr>
              <a:t>provided</a:t>
            </a:r>
            <a:endParaRPr lang="en-US" sz="2800" dirty="0">
              <a:latin typeface="Georgia" panose="02040502050405020303" pitchFamily="18" charset="0"/>
            </a:endParaRPr>
          </a:p>
          <a:p>
            <a:pPr algn="l"/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Constructors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234957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constructors with </a:t>
            </a:r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Multiple constructors can be defined for a class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Each must be distinguishable by the number and types of its parameters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If no constructor function is written, compiler assigns </a:t>
            </a:r>
            <a:r>
              <a:rPr lang="en-US" altLang="en-US" sz="24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default constructor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The general format of a constructor method:</a:t>
            </a:r>
          </a:p>
          <a:p>
            <a:pPr marL="457200" algn="l">
              <a:lnSpc>
                <a:spcPct val="120000"/>
              </a:lnSpc>
              <a:spcBef>
                <a:spcPts val="0"/>
              </a:spcBef>
            </a:pP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 body</a:t>
            </a:r>
          </a:p>
          <a:p>
            <a:pPr marL="457200"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7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Constructors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507671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If your class has no other constructors, C++ will automatically create an empty default </a:t>
            </a:r>
            <a:r>
              <a:rPr lang="en-US" sz="2800" dirty="0" smtClean="0">
                <a:latin typeface="Georgia" panose="02040502050405020303" pitchFamily="18" charset="0"/>
              </a:rPr>
              <a:t>constructor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 </a:t>
            </a:r>
            <a:r>
              <a:rPr lang="en-US" sz="2800" dirty="0" smtClean="0">
                <a:latin typeface="Georgia" panose="02040502050405020303" pitchFamily="18" charset="0"/>
              </a:rPr>
              <a:t>If </a:t>
            </a:r>
            <a:r>
              <a:rPr lang="en-US" sz="2800" dirty="0">
                <a:latin typeface="Georgia" panose="02040502050405020303" pitchFamily="18" charset="0"/>
              </a:rPr>
              <a:t>you do have other non-default constructors in your class, but no default constructor, C++ will not create an empty default </a:t>
            </a:r>
            <a:r>
              <a:rPr lang="en-US" sz="2800" dirty="0" smtClean="0">
                <a:latin typeface="Georgia" panose="02040502050405020303" pitchFamily="18" charset="0"/>
              </a:rPr>
              <a:t>constructor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In this case, the class will not be </a:t>
            </a:r>
            <a:r>
              <a:rPr lang="en-US" sz="2800" dirty="0" err="1" smtClean="0">
                <a:latin typeface="Georgia" panose="02040502050405020303" pitchFamily="18" charset="0"/>
              </a:rPr>
              <a:t>instantiatable</a:t>
            </a:r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without parameters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Constructors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4507" y="1094014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Constructor initialization </a:t>
            </a:r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lists</a:t>
            </a:r>
            <a:endParaRPr 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35192" y="1526441"/>
            <a:ext cx="7321615" cy="5632311"/>
            <a:chOff x="393036" y="1595021"/>
            <a:chExt cx="4981070" cy="5632311"/>
          </a:xfrm>
        </p:grpSpPr>
        <p:sp>
          <p:nvSpPr>
            <p:cNvPr id="6" name="Rectangle 5"/>
            <p:cNvSpPr/>
            <p:nvPr/>
          </p:nvSpPr>
          <p:spPr>
            <a:xfrm>
              <a:off x="713878" y="4224086"/>
              <a:ext cx="4660228" cy="222985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93036" y="1595021"/>
              <a:ext cx="4788565" cy="563231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atinLnBrk="1"/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i="0" dirty="0" smtClean="0">
                  <a:solidFill>
                    <a:srgbClr val="004ED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Something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private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2400" b="1" i="0" dirty="0" err="1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m_value1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m_value2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m_value3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2400" b="1" i="0" dirty="0" smtClean="0">
                  <a:solidFill>
                    <a:srgbClr val="004ED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Something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2400" b="1" i="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// These are all assignments</a:t>
              </a: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m_value1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m_value2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2.2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2400" b="1" i="0" dirty="0" smtClean="0">
                  <a:solidFill>
                    <a:srgbClr val="002D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m_value3</a:t>
              </a:r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400" b="1" i="0" dirty="0" smtClean="0">
                  <a:solidFill>
                    <a:srgbClr val="CE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'c'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006FE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atinLnBrk="1"/>
              <a:r>
                <a:rPr lang="en-US" sz="2400" b="1" i="0" dirty="0" smtClean="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  <a:endParaRPr lang="en-US" sz="2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Constructors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234957"/>
            <a:ext cx="9144000" cy="4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Constructor initialization </a:t>
            </a:r>
            <a:r>
              <a:rPr 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lists</a:t>
            </a:r>
            <a:endParaRPr lang="en-US" sz="2800" b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787523"/>
            <a:ext cx="9144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2400" b="1" i="0" dirty="0" smtClean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US" sz="2400" b="1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Something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()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: 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m_value1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1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),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m_value2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2.2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),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m_value3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400" b="1" i="0" dirty="0" smtClean="0">
                <a:solidFill>
                  <a:srgbClr val="CE0000"/>
                </a:solidFill>
                <a:effectLst/>
                <a:latin typeface="inherit"/>
              </a:rPr>
              <a:t>'c'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</a:p>
          <a:p>
            <a:pPr latinLnBrk="1"/>
            <a:r>
              <a:rPr lang="en-US" sz="2400" b="1" i="0" dirty="0" smtClean="0">
                <a:solidFill>
                  <a:srgbClr val="008000"/>
                </a:solidFill>
                <a:effectLst/>
                <a:latin typeface="inherit"/>
              </a:rPr>
              <a:t>	// directly initialize member variables</a:t>
            </a:r>
            <a:endParaRPr lang="en-US" sz="2400" b="1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sz="2400" b="1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    	</a:t>
            </a:r>
            <a:r>
              <a:rPr lang="en-US" sz="2400" b="1" i="0" dirty="0" smtClean="0">
                <a:solidFill>
                  <a:srgbClr val="008000"/>
                </a:solidFill>
                <a:effectLst/>
                <a:latin typeface="inherit"/>
              </a:rPr>
              <a:t>// No need for assignment here</a:t>
            </a:r>
            <a:endParaRPr lang="en-US" sz="2400" b="1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en-US" sz="2400" b="1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022" y="4893545"/>
            <a:ext cx="9144000" cy="1200329"/>
          </a:xfrm>
          <a:prstGeom prst="rect">
            <a:avLst/>
          </a:prstGeom>
          <a:solidFill>
            <a:srgbClr val="99FF66">
              <a:alpha val="60000"/>
            </a:srgbClr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2400" b="1" i="0" dirty="0" smtClean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:</a:t>
            </a:r>
            <a:endParaRPr lang="en-US" sz="2400" b="1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Something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400" b="1" i="0" dirty="0" err="1" smtClean="0">
                <a:solidFill>
                  <a:srgbClr val="800080"/>
                </a:solidFill>
                <a:effectLst/>
                <a:latin typeface="inherit"/>
              </a:rPr>
              <a:t>int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value1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800080"/>
                </a:solidFill>
                <a:effectLst/>
                <a:latin typeface="inherit"/>
              </a:rPr>
              <a:t>double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value2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800080"/>
                </a:solidFill>
                <a:effectLst/>
                <a:latin typeface="inherit"/>
              </a:rPr>
              <a:t>char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value3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400" b="1" i="0" dirty="0" smtClean="0">
                <a:solidFill>
                  <a:srgbClr val="CE0000"/>
                </a:solidFill>
                <a:effectLst/>
                <a:latin typeface="inherit"/>
              </a:rPr>
              <a:t>'c'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400" b="1" i="0" dirty="0" smtClean="0">
              <a:solidFill>
                <a:srgbClr val="000000"/>
              </a:solidFill>
              <a:effectLst/>
              <a:latin typeface="Monaco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        : 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m_value1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value1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),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m_value2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value2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),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inherit"/>
              </a:rPr>
              <a:t>m_value3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inherit"/>
              </a:rPr>
              <a:t>value3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en-US" sz="2400" b="1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Constructors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234957"/>
            <a:ext cx="9692238" cy="4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70C0"/>
                </a:solidFill>
                <a:latin typeface="Georgia" panose="02040502050405020303" pitchFamily="18" charset="0"/>
              </a:rPr>
              <a:t>Uniform initialization in C++11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9896" y="2079833"/>
            <a:ext cx="104030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b="1" i="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400" b="1" i="0" dirty="0" err="1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err="1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err="1" smtClean="0">
                <a:solidFill>
                  <a:srgbClr val="002D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m_value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atinLnBrk="1"/>
            <a:r>
              <a:rPr lang="en-US" sz="2400" b="1" i="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400" b="1" i="0" dirty="0" smtClean="0">
                <a:solidFill>
                  <a:srgbClr val="004E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i="0" dirty="0" err="1" smtClean="0">
                <a:solidFill>
                  <a:srgbClr val="004ED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m_value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smtClean="0">
                <a:solidFill>
                  <a:srgbClr val="002D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Uniformly initialize 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b="1" i="0" dirty="0" smtClean="0">
                <a:solidFill>
                  <a:srgbClr val="006FE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i="0" dirty="0" smtClean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sz="2400" b="1" i="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latin typeface="Georgia" panose="02040502050405020303" pitchFamily="18" charset="0"/>
              </a:rPr>
              <a:t>Destructors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022" y="1234957"/>
            <a:ext cx="9135978" cy="4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Same </a:t>
            </a:r>
            <a:r>
              <a:rPr lang="en-US" sz="2800" dirty="0">
                <a:latin typeface="Georgia" panose="02040502050405020303" pitchFamily="18" charset="0"/>
              </a:rPr>
              <a:t>name as the </a:t>
            </a:r>
            <a:r>
              <a:rPr lang="en-US" sz="2800" dirty="0" smtClean="0">
                <a:latin typeface="Georgia" panose="02040502050405020303" pitchFamily="18" charset="0"/>
              </a:rPr>
              <a:t>Class </a:t>
            </a:r>
            <a:r>
              <a:rPr lang="en-US" sz="2800" dirty="0">
                <a:latin typeface="Georgia" panose="02040502050405020303" pitchFamily="18" charset="0"/>
              </a:rPr>
              <a:t> preceded  </a:t>
            </a:r>
            <a:r>
              <a:rPr lang="en-US" sz="2800" dirty="0" smtClean="0">
                <a:latin typeface="Georgia" panose="02040502050405020303" pitchFamily="18" charset="0"/>
              </a:rPr>
              <a:t>with </a:t>
            </a:r>
            <a:r>
              <a:rPr lang="en-US" sz="2800" dirty="0">
                <a:latin typeface="Georgia" panose="02040502050405020303" pitchFamily="18" charset="0"/>
              </a:rPr>
              <a:t>a </a:t>
            </a:r>
            <a:r>
              <a:rPr lang="en-US" sz="2800" dirty="0" smtClean="0">
                <a:latin typeface="Georgia" panose="02040502050405020303" pitchFamily="18" charset="0"/>
              </a:rPr>
              <a:t>"~“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It </a:t>
            </a:r>
            <a:r>
              <a:rPr lang="en-US" sz="2800" dirty="0">
                <a:latin typeface="Georgia" panose="02040502050405020303" pitchFamily="18" charset="0"/>
              </a:rPr>
              <a:t>can not have arguments and can't be </a:t>
            </a:r>
            <a:r>
              <a:rPr lang="en-US" sz="2800" dirty="0" smtClean="0">
                <a:latin typeface="Georgia" panose="02040502050405020303" pitchFamily="18" charset="0"/>
              </a:rPr>
              <a:t>overloaded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Destructor is invoked </a:t>
            </a:r>
            <a:r>
              <a:rPr lang="en-US" sz="2800" dirty="0" smtClean="0">
                <a:latin typeface="Georgia" panose="02040502050405020303" pitchFamily="18" charset="0"/>
              </a:rPr>
              <a:t>when: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Objects </a:t>
            </a:r>
            <a:r>
              <a:rPr lang="en-US" sz="2400" dirty="0">
                <a:latin typeface="Georgia" panose="02040502050405020303" pitchFamily="18" charset="0"/>
              </a:rPr>
              <a:t>are </a:t>
            </a:r>
            <a:r>
              <a:rPr lang="en-US" sz="2400" dirty="0" smtClean="0">
                <a:latin typeface="Georgia" panose="02040502050405020303" pitchFamily="18" charset="0"/>
              </a:rPr>
              <a:t>destroyed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after </a:t>
            </a:r>
            <a:r>
              <a:rPr lang="en-US" sz="2400" dirty="0">
                <a:latin typeface="Georgia" panose="02040502050405020303" pitchFamily="18" charset="0"/>
              </a:rPr>
              <a:t>the function they were declared in returns, 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when </a:t>
            </a:r>
            <a:r>
              <a:rPr lang="en-US" sz="2400" dirty="0">
                <a:latin typeface="Georgia" panose="02040502050405020303" pitchFamily="18" charset="0"/>
              </a:rPr>
              <a:t>the </a:t>
            </a:r>
            <a:r>
              <a:rPr lang="en-US" sz="2400" b="1" dirty="0">
                <a:latin typeface="Georgia" panose="02040502050405020303" pitchFamily="18" charset="0"/>
              </a:rPr>
              <a:t>delete</a:t>
            </a:r>
            <a:r>
              <a:rPr lang="en-US" sz="2400" dirty="0">
                <a:latin typeface="Georgia" panose="02040502050405020303" pitchFamily="18" charset="0"/>
              </a:rPr>
              <a:t> operator is used 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when </a:t>
            </a:r>
            <a:r>
              <a:rPr lang="en-US" sz="2400" dirty="0">
                <a:latin typeface="Georgia" panose="02040502050405020303" pitchFamily="18" charset="0"/>
              </a:rPr>
              <a:t>the program is over</a:t>
            </a:r>
            <a:endParaRPr lang="en-US" sz="2400" b="1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Class Declaration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389470"/>
            <a:ext cx="9144000" cy="4933837"/>
          </a:xfrm>
          <a:solidFill>
            <a:srgbClr val="F5F5F5"/>
          </a:solidFill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doCoolStuff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get_theChar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0617"/>
            <a:ext cx="9144000" cy="435133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Member functions or variables declared static are shared between all instances of an object </a:t>
            </a:r>
            <a:r>
              <a:rPr lang="en-US" dirty="0" smtClean="0">
                <a:latin typeface="Georgia" panose="02040502050405020303" pitchFamily="18" charset="0"/>
              </a:rPr>
              <a:t>type 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only </a:t>
            </a:r>
            <a:r>
              <a:rPr lang="en-US" dirty="0">
                <a:latin typeface="Georgia" panose="02040502050405020303" pitchFamily="18" charset="0"/>
              </a:rPr>
              <a:t>one copy of the member function or variable does exists for any object </a:t>
            </a:r>
            <a:r>
              <a:rPr lang="en-US" dirty="0" smtClean="0">
                <a:latin typeface="Georgia" panose="02040502050405020303" pitchFamily="18" charset="0"/>
              </a:rPr>
              <a:t>type</a:t>
            </a:r>
          </a:p>
          <a:p>
            <a:r>
              <a:rPr lang="en-US" dirty="0">
                <a:latin typeface="Georgia" panose="02040502050405020303" pitchFamily="18" charset="0"/>
              </a:rPr>
              <a:t>A static function does not operate on a specific instance and thus does not take a "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Georgia" panose="02040502050405020303" pitchFamily="18" charset="0"/>
              </a:rPr>
              <a:t>" </a:t>
            </a:r>
            <a:r>
              <a:rPr lang="en-US" dirty="0" smtClean="0">
                <a:latin typeface="Georgia" panose="02040502050405020303" pitchFamily="18" charset="0"/>
              </a:rPr>
              <a:t>pointer (</a:t>
            </a:r>
            <a:r>
              <a:rPr lang="en-US" dirty="0">
                <a:latin typeface="Georgia" panose="02040502050405020303" pitchFamily="18" charset="0"/>
              </a:rPr>
              <a:t> behaving like a free </a:t>
            </a:r>
            <a:r>
              <a:rPr lang="en-US" dirty="0" smtClean="0">
                <a:latin typeface="Georgia" panose="02040502050405020303" pitchFamily="18" charset="0"/>
              </a:rPr>
              <a:t>function) 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static class functions can be called without creating instances of the class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tatic </a:t>
            </a:r>
            <a:r>
              <a:rPr lang="en-US" altLang="en-US" sz="4800" dirty="0" smtClean="0">
                <a:latin typeface="Georgia" panose="02040502050405020303" pitchFamily="18" charset="0"/>
              </a:rPr>
              <a:t>member function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9737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tatic </a:t>
            </a:r>
            <a:r>
              <a:rPr lang="en-US" altLang="en-US" sz="4800" dirty="0" smtClean="0">
                <a:latin typeface="Georgia" panose="02040502050405020303" pitchFamily="18" charset="0"/>
              </a:rPr>
              <a:t>member function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1156621"/>
            <a:ext cx="9144000" cy="545918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++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numFoos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“Created 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numFoos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instances of the Foo class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B66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getNumFoos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numFoos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numFoos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numFoos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allocate memory and initialize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Foo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"we've made 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getNumFoos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instances of the Foo class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B66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6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0617"/>
            <a:ext cx="9144000" cy="4351338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Named </a:t>
            </a:r>
            <a:r>
              <a:rPr lang="en-US" b="1" i="1" dirty="0">
                <a:solidFill>
                  <a:srgbClr val="0070C0"/>
                </a:solidFill>
                <a:latin typeface="Georgia" panose="02040502050405020303" pitchFamily="18" charset="0"/>
              </a:rPr>
              <a:t>constructors</a:t>
            </a:r>
            <a:r>
              <a:rPr lang="en-US" dirty="0">
                <a:latin typeface="Georgia" panose="02040502050405020303" pitchFamily="18" charset="0"/>
              </a:rPr>
              <a:t> is the name given to functions used to create an object of a class without (directly) using its </a:t>
            </a:r>
            <a:r>
              <a:rPr lang="en-US" dirty="0" smtClean="0">
                <a:latin typeface="Georgia" panose="02040502050405020303" pitchFamily="18" charset="0"/>
              </a:rPr>
              <a:t>constructors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This </a:t>
            </a:r>
            <a:r>
              <a:rPr lang="en-US" dirty="0">
                <a:latin typeface="Georgia" panose="02040502050405020303" pitchFamily="18" charset="0"/>
              </a:rPr>
              <a:t>might be used for the following:</a:t>
            </a:r>
          </a:p>
          <a:p>
            <a:pPr lvl="1"/>
            <a:r>
              <a:rPr lang="en-US" sz="2600" dirty="0">
                <a:latin typeface="Georgia" panose="02040502050405020303" pitchFamily="18" charset="0"/>
              </a:rPr>
              <a:t>To circumvent the restriction that constructors can be overloaded only if their signatures differ.</a:t>
            </a:r>
          </a:p>
          <a:p>
            <a:pPr lvl="1"/>
            <a:r>
              <a:rPr lang="en-US" sz="2600" dirty="0">
                <a:latin typeface="Georgia" panose="02040502050405020303" pitchFamily="18" charset="0"/>
              </a:rPr>
              <a:t>Making the class non-inheritable by making the constructors private.</a:t>
            </a:r>
          </a:p>
          <a:p>
            <a:pPr lvl="1"/>
            <a:r>
              <a:rPr lang="en-US" sz="2600" dirty="0">
                <a:latin typeface="Georgia" panose="02040502050405020303" pitchFamily="18" charset="0"/>
              </a:rPr>
              <a:t>Preventing stack allocation by making constructors private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Georgia" panose="02040502050405020303" pitchFamily="18" charset="0"/>
              </a:rPr>
              <a:t>Named </a:t>
            </a:r>
            <a:r>
              <a:rPr lang="en-US" sz="4800" dirty="0" smtClean="0">
                <a:latin typeface="Georgia" panose="02040502050405020303" pitchFamily="18" charset="0"/>
              </a:rPr>
              <a:t>Constructors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1" y="6488668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https://en.wikibooks.org/wiki/C%2B%2B_Programming/Classes#Inheritance_.28Derivation.29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4800" dirty="0" smtClean="0"/>
              <a:t> </a:t>
            </a:r>
            <a:r>
              <a:rPr lang="en-US" altLang="en-US" sz="4800" dirty="0" smtClean="0">
                <a:latin typeface="Georgia" panose="02040502050405020303" pitchFamily="18" charset="0"/>
              </a:rPr>
              <a:t>member function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2"/>
            <a:ext cx="9144000" cy="4653642"/>
          </a:xfrm>
        </p:spPr>
        <p:txBody>
          <a:bodyPr>
            <a:noAutofit/>
          </a:bodyPr>
          <a:lstStyle/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Circle copy(Circle&amp;)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A</a:t>
            </a:r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member function is indicated by a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suffix just after the member function’s parameter list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t cannot call any non-</a:t>
            </a:r>
            <a:r>
              <a:rPr lang="en-US" altLang="en-US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const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 member functions, nor can it change any member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T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he function can only be called via a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 smtClean="0">
                <a:latin typeface="Georgia" panose="02040502050405020303" pitchFamily="18" charset="0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object of the class.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Must be member function of the class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'Circle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'.</a:t>
            </a:r>
          </a:p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Circle copy(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Circle &amp;);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T</a:t>
            </a:r>
            <a:r>
              <a:rPr lang="en-US" alt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his one means that the parameter passed cannot be changed within the function. This one may or may not be a member function</a:t>
            </a:r>
            <a:endParaRPr lang="en-US" altLang="en-US" dirty="0" smtClean="0">
              <a:latin typeface="Georgia" panose="02040502050405020303" pitchFamily="18" charset="0"/>
            </a:endParaRPr>
          </a:p>
          <a:p>
            <a:pPr algn="l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088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err="1">
                <a:latin typeface="Georgia" panose="02040502050405020303" pitchFamily="18" charset="0"/>
              </a:rPr>
              <a:t>Accessors</a:t>
            </a:r>
            <a:r>
              <a:rPr lang="en-US" sz="4800" dirty="0">
                <a:latin typeface="Georgia" panose="02040502050405020303" pitchFamily="18" charset="0"/>
              </a:rPr>
              <a:t> and </a:t>
            </a:r>
            <a:r>
              <a:rPr lang="en-US" sz="4800" dirty="0" smtClean="0">
                <a:latin typeface="Georgia" panose="02040502050405020303" pitchFamily="18" charset="0"/>
              </a:rPr>
              <a:t>Modifiers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2"/>
            <a:ext cx="9144000" cy="4653642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 smtClean="0">
                <a:solidFill>
                  <a:srgbClr val="0070C0"/>
                </a:solidFill>
                <a:latin typeface="Georgia" panose="02040502050405020303" pitchFamily="18" charset="0"/>
              </a:rPr>
              <a:t>Accessor</a:t>
            </a:r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(Getter)</a:t>
            </a:r>
          </a:p>
          <a:p>
            <a:pPr algn="l"/>
            <a:r>
              <a:rPr lang="en-US" sz="2800" dirty="0">
                <a:latin typeface="Georgia" panose="02040502050405020303" pitchFamily="18" charset="0"/>
              </a:rPr>
              <a:t>An </a:t>
            </a:r>
            <a:r>
              <a:rPr lang="en-US" sz="2800" dirty="0" err="1">
                <a:latin typeface="Georgia" panose="02040502050405020303" pitchFamily="18" charset="0"/>
              </a:rPr>
              <a:t>accessor</a:t>
            </a:r>
            <a:r>
              <a:rPr lang="en-US" sz="2800" dirty="0">
                <a:latin typeface="Georgia" panose="02040502050405020303" pitchFamily="18" charset="0"/>
              </a:rPr>
              <a:t> is a member function that does not modify the state of an object. The </a:t>
            </a:r>
            <a:r>
              <a:rPr lang="en-US" sz="2800" dirty="0" err="1">
                <a:latin typeface="Georgia" panose="02040502050405020303" pitchFamily="18" charset="0"/>
              </a:rPr>
              <a:t>accessor</a:t>
            </a:r>
            <a:r>
              <a:rPr lang="en-US" sz="2800" dirty="0">
                <a:latin typeface="Georgia" panose="02040502050405020303" pitchFamily="18" charset="0"/>
              </a:rPr>
              <a:t> functions should be declared </a:t>
            </a:r>
            <a:r>
              <a:rPr lang="en-US" sz="2800" dirty="0" smtClean="0">
                <a:latin typeface="Georgia" panose="02040502050405020303" pitchFamily="18" charset="0"/>
              </a:rPr>
              <a:t>as </a:t>
            </a:r>
            <a:r>
              <a:rPr lang="en-US" sz="2800" b="1" dirty="0" err="1" smtClean="0">
                <a:solidFill>
                  <a:srgbClr val="0070C0"/>
                </a:solidFill>
                <a:latin typeface="Georgia" panose="02040502050405020303" pitchFamily="18" charset="0"/>
                <a:cs typeface="Courier New" panose="02070309020205020404" pitchFamily="49" charset="0"/>
              </a:rPr>
              <a:t>const</a:t>
            </a:r>
            <a:endParaRPr lang="en-US" sz="2800" b="1" dirty="0" smtClean="0">
              <a:solidFill>
                <a:srgbClr val="0070C0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  <a:p>
            <a:pPr algn="l"/>
            <a:r>
              <a:rPr 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Modifier (Setter)</a:t>
            </a:r>
          </a:p>
          <a:p>
            <a:pPr algn="l"/>
            <a:r>
              <a:rPr lang="en-US" sz="2800" dirty="0" smtClean="0">
                <a:latin typeface="Georgia" panose="02040502050405020303" pitchFamily="18" charset="0"/>
              </a:rPr>
              <a:t>A </a:t>
            </a:r>
            <a:r>
              <a:rPr lang="en-US" sz="2800" dirty="0">
                <a:latin typeface="Georgia" panose="02040502050405020303" pitchFamily="18" charset="0"/>
              </a:rPr>
              <a:t>member function that changes the value of at least one data member. In other words, an operation that modifies the state of an object. Modifiers are also known as ‘</a:t>
            </a:r>
            <a:r>
              <a:rPr lang="en-US" sz="2800" dirty="0" err="1">
                <a:latin typeface="Georgia" panose="02040502050405020303" pitchFamily="18" charset="0"/>
              </a:rPr>
              <a:t>mutators</a:t>
            </a:r>
            <a:r>
              <a:rPr lang="en-US" dirty="0">
                <a:latin typeface="Georgia" panose="02040502050405020303" pitchFamily="18" charset="0"/>
              </a:rPr>
              <a:t>’</a:t>
            </a:r>
            <a:endParaRPr lang="en-US" altLang="en-US" sz="18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5300" dirty="0" smtClean="0">
                <a:latin typeface="Georgia" panose="02040502050405020303" pitchFamily="18" charset="0"/>
              </a:rPr>
              <a:t>Polymorphism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5248729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Permits same function name to invoke one response in objects of base class and another response in objects of derived class</a:t>
            </a:r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Georgia" panose="02040502050405020303" pitchFamily="18" charset="0"/>
              </a:rPr>
              <a:t>Example of polymorphism: overriding of base member function using an overloaded derived member function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latin typeface="Georgia" panose="02040502050405020303" pitchFamily="18" charset="0"/>
              </a:rPr>
              <a:t>Function binding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: determines whether base class or derived class version of function will be used</a:t>
            </a:r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latin typeface="Georgia" panose="02040502050405020303" pitchFamily="18" charset="0"/>
              </a:rPr>
              <a:t>Static binding</a:t>
            </a:r>
            <a:r>
              <a:rPr lang="en-US" alt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: determination of which function to be called is made at compile time</a:t>
            </a:r>
          </a:p>
          <a:p>
            <a:pPr marL="1257300" lvl="2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Used in normal function calls</a:t>
            </a:r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600" b="1" dirty="0" smtClean="0">
                <a:latin typeface="Georgia" panose="02040502050405020303" pitchFamily="18" charset="0"/>
              </a:rPr>
              <a:t>Dynamic binding</a:t>
            </a:r>
            <a:r>
              <a:rPr lang="en-US" altLang="en-US" sz="26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: determination of which function to be called is made at runtime (via virtual function)</a:t>
            </a:r>
          </a:p>
        </p:txBody>
      </p:sp>
    </p:spTree>
    <p:extLst>
      <p:ext uri="{BB962C8B-B14F-4D97-AF65-F5344CB8AC3E}">
        <p14:creationId xmlns:p14="http://schemas.microsoft.com/office/powerpoint/2010/main" val="14556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en-US" sz="5300" dirty="0" smtClean="0">
                <a:latin typeface="Georgia" panose="02040502050405020303" pitchFamily="18" charset="0"/>
              </a:rPr>
              <a:t>Polymorphism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506004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32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Virtual function : </a:t>
            </a: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creates pointer to function to be used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Value of pointer variable is not established until function is actually called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At runtime, and on the basis of the object making the call, the appropriate function address is used</a:t>
            </a:r>
          </a:p>
        </p:txBody>
      </p:sp>
    </p:spTree>
    <p:extLst>
      <p:ext uri="{BB962C8B-B14F-4D97-AF65-F5344CB8AC3E}">
        <p14:creationId xmlns:p14="http://schemas.microsoft.com/office/powerpoint/2010/main" val="22184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Class Members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3999" y="1354783"/>
            <a:ext cx="9510793" cy="5077013"/>
          </a:xfrm>
          <a:solidFill>
            <a:schemeClr val="bg2"/>
          </a:solidFill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A class can have the following kinds of members</a:t>
            </a:r>
          </a:p>
          <a:p>
            <a:pPr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200" u="sng" dirty="0" smtClean="0">
                <a:hlinkClick r:id="rId2" tooltip="cpp/language/data members"/>
              </a:rPr>
              <a:t>data </a:t>
            </a:r>
            <a:r>
              <a:rPr lang="en-US" sz="11200" u="sng" dirty="0">
                <a:hlinkClick r:id="rId2" tooltip="cpp/language/data members"/>
              </a:rPr>
              <a:t>members</a:t>
            </a:r>
            <a:endParaRPr lang="en-US" sz="11200" u="sng" dirty="0"/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9600" dirty="0" smtClean="0"/>
              <a:t>non-static </a:t>
            </a:r>
            <a:r>
              <a:rPr lang="en-US" sz="9600" dirty="0"/>
              <a:t>data members, including </a:t>
            </a:r>
            <a:r>
              <a:rPr lang="en-US" sz="9600" dirty="0">
                <a:hlinkClick r:id="rId3" tooltip="cpp/language/bit field"/>
              </a:rPr>
              <a:t>bit fields</a:t>
            </a:r>
            <a:r>
              <a:rPr lang="en-US" sz="9600" dirty="0"/>
              <a:t>.</a:t>
            </a:r>
          </a:p>
          <a:p>
            <a:pPr lvl="2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9600" dirty="0" smtClean="0">
                <a:hlinkClick r:id="rId4" tooltip="cpp/language/static"/>
              </a:rPr>
              <a:t>static</a:t>
            </a:r>
            <a:r>
              <a:rPr lang="en-US" sz="9600" dirty="0"/>
              <a:t> data </a:t>
            </a:r>
            <a:r>
              <a:rPr lang="en-US" sz="9600" dirty="0" smtClean="0"/>
              <a:t>members</a:t>
            </a:r>
          </a:p>
          <a:p>
            <a:pPr marL="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sz="11200" dirty="0" smtClean="0"/>
              <a:t>member </a:t>
            </a:r>
            <a:r>
              <a:rPr lang="en-US" sz="11200" dirty="0"/>
              <a:t>functions</a:t>
            </a:r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9600" dirty="0" smtClean="0">
                <a:hlinkClick r:id="rId5" tooltip="cpp/language/member functions"/>
              </a:rPr>
              <a:t>non-static </a:t>
            </a:r>
            <a:r>
              <a:rPr lang="en-US" sz="9600" dirty="0">
                <a:hlinkClick r:id="rId5" tooltip="cpp/language/member functions"/>
              </a:rPr>
              <a:t>member functions</a:t>
            </a:r>
            <a:endParaRPr lang="en-US" sz="9600" dirty="0"/>
          </a:p>
          <a:p>
            <a:pPr marL="914400" lvl="1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9600" dirty="0" smtClean="0">
                <a:hlinkClick r:id="rId4" tooltip="cpp/language/static"/>
              </a:rPr>
              <a:t>static</a:t>
            </a:r>
            <a:r>
              <a:rPr lang="en-US" sz="9600" dirty="0"/>
              <a:t> member functions</a:t>
            </a:r>
          </a:p>
          <a:p>
            <a:pPr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11200" dirty="0" smtClean="0"/>
              <a:t>nested </a:t>
            </a:r>
            <a:r>
              <a:rPr lang="en-US" sz="11200" dirty="0"/>
              <a:t>types</a:t>
            </a:r>
          </a:p>
          <a:p>
            <a:pPr marL="914400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9600" dirty="0" smtClean="0">
                <a:hlinkClick r:id="rId6" tooltip="cpp/language/nested classes"/>
              </a:rPr>
              <a:t>nested </a:t>
            </a:r>
            <a:r>
              <a:rPr lang="en-US" sz="9600" dirty="0">
                <a:hlinkClick r:id="rId6" tooltip="cpp/language/nested classes"/>
              </a:rPr>
              <a:t>classes</a:t>
            </a:r>
            <a:r>
              <a:rPr lang="en-US" sz="9600" dirty="0"/>
              <a:t> and </a:t>
            </a:r>
            <a:r>
              <a:rPr lang="en-US" sz="9600" dirty="0">
                <a:hlinkClick r:id="rId7" tooltip="cpp/language/enum"/>
              </a:rPr>
              <a:t>enumerations</a:t>
            </a:r>
            <a:r>
              <a:rPr lang="en-US" sz="9600" dirty="0"/>
              <a:t> defined within the class definition</a:t>
            </a:r>
          </a:p>
          <a:p>
            <a:pPr marL="914400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9600" dirty="0" smtClean="0"/>
              <a:t>aliases </a:t>
            </a:r>
            <a:r>
              <a:rPr lang="en-US" sz="9600" dirty="0"/>
              <a:t>of existing types, defined with </a:t>
            </a:r>
            <a:r>
              <a:rPr lang="en-US" sz="9600" dirty="0" err="1">
                <a:hlinkClick r:id="rId8" tooltip="cpp/language/typedef"/>
              </a:rPr>
              <a:t>typedef</a:t>
            </a:r>
            <a:r>
              <a:rPr lang="en-US" sz="9600" dirty="0"/>
              <a:t> </a:t>
            </a:r>
            <a:r>
              <a:rPr lang="en-US" sz="9600" dirty="0" smtClean="0"/>
              <a:t>declarations</a:t>
            </a:r>
            <a:endParaRPr lang="en-US" sz="9600" dirty="0"/>
          </a:p>
          <a:p>
            <a:pPr marL="914400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9600" dirty="0" smtClean="0"/>
              <a:t>the name </a:t>
            </a:r>
            <a:r>
              <a:rPr lang="en-US" sz="9600" dirty="0"/>
              <a:t>of the class within its own definition acts as a public member type alias of itself for the purpose of </a:t>
            </a:r>
            <a:r>
              <a:rPr lang="en-US" sz="9600" dirty="0">
                <a:hlinkClick r:id="rId9" tooltip="cpp/language/unqualified lookup"/>
              </a:rPr>
              <a:t>lookup</a:t>
            </a:r>
            <a:r>
              <a:rPr lang="en-US" sz="9600" dirty="0"/>
              <a:t> (except when used to name a </a:t>
            </a:r>
            <a:r>
              <a:rPr lang="en-US" sz="9600" dirty="0">
                <a:hlinkClick r:id="rId10" tooltip="cpp/language/constructor"/>
              </a:rPr>
              <a:t>constructor</a:t>
            </a:r>
            <a:r>
              <a:rPr lang="en-US" sz="9600" dirty="0"/>
              <a:t>): this is known as </a:t>
            </a:r>
            <a:r>
              <a:rPr lang="en-US" sz="9600" i="1" dirty="0">
                <a:solidFill>
                  <a:srgbClr val="0070C0"/>
                </a:solidFill>
              </a:rPr>
              <a:t>injected-class-name</a:t>
            </a:r>
            <a:endParaRPr lang="en-US" sz="9600" dirty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010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Class Members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3999" y="1354783"/>
            <a:ext cx="9510793" cy="425560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800" dirty="0" smtClean="0">
                <a:hlinkClick r:id="rId2" tooltip="cpp/language/enum"/>
              </a:rPr>
              <a:t>enumerators</a:t>
            </a:r>
            <a:r>
              <a:rPr lang="en-US" sz="2800" dirty="0"/>
              <a:t> from all </a:t>
            </a:r>
            <a:r>
              <a:rPr lang="en-US" sz="2800" dirty="0" err="1"/>
              <a:t>unscoped</a:t>
            </a:r>
            <a:r>
              <a:rPr lang="en-US" sz="2800" dirty="0"/>
              <a:t> enumerations defined within the class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800" dirty="0" smtClean="0">
                <a:hlinkClick r:id="rId3" tooltip="cpp/language/member template"/>
              </a:rPr>
              <a:t>member </a:t>
            </a:r>
            <a:r>
              <a:rPr lang="en-US" sz="2800" dirty="0">
                <a:hlinkClick r:id="rId3" tooltip="cpp/language/member template"/>
              </a:rPr>
              <a:t>templates</a:t>
            </a:r>
            <a:r>
              <a:rPr lang="en-US" sz="2800" dirty="0"/>
              <a:t> </a:t>
            </a:r>
            <a:r>
              <a:rPr lang="en-US" sz="2800" dirty="0" smtClean="0"/>
              <a:t>(class </a:t>
            </a:r>
            <a:r>
              <a:rPr lang="en-US" sz="2800" dirty="0"/>
              <a:t>templates or function templates) may appear in the body of any non-local </a:t>
            </a:r>
            <a:r>
              <a:rPr lang="en-US" sz="2800" dirty="0" smtClean="0">
                <a:solidFill>
                  <a:srgbClr val="0070C0"/>
                </a:solidFill>
              </a:rPr>
              <a:t>class/</a:t>
            </a:r>
            <a:r>
              <a:rPr lang="en-US" sz="2800" dirty="0" err="1" smtClean="0">
                <a:solidFill>
                  <a:srgbClr val="0070C0"/>
                </a:solidFill>
              </a:rPr>
              <a:t>struct</a:t>
            </a:r>
            <a:r>
              <a:rPr lang="en-US" sz="2800" dirty="0" smtClean="0">
                <a:solidFill>
                  <a:srgbClr val="0070C0"/>
                </a:solidFill>
              </a:rPr>
              <a:t>/union</a:t>
            </a:r>
            <a:endParaRPr lang="en-US" sz="28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154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Access Labels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834"/>
            <a:ext cx="9144000" cy="350834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Public</a:t>
            </a:r>
            <a:endParaRPr lang="en-US" sz="2800" b="1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>
                <a:latin typeface="Georgia" panose="02040502050405020303" pitchFamily="18" charset="0"/>
              </a:rPr>
              <a:t>can </a:t>
            </a:r>
            <a:r>
              <a:rPr lang="en-US" sz="2800" dirty="0">
                <a:latin typeface="Georgia" panose="02040502050405020303" pitchFamily="18" charset="0"/>
              </a:rPr>
              <a:t>be accessed freely anywhere a declared object is in </a:t>
            </a:r>
            <a:r>
              <a:rPr lang="en-US" sz="2800" dirty="0" smtClean="0">
                <a:latin typeface="Georgia" panose="02040502050405020303" pitchFamily="18" charset="0"/>
              </a:rPr>
              <a:t>scope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Private</a:t>
            </a:r>
            <a:endParaRPr lang="en-US" sz="2800" b="1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>
                <a:latin typeface="Georgia" panose="02040502050405020303" pitchFamily="18" charset="0"/>
              </a:rPr>
              <a:t>Members (member variables and helper functions) only </a:t>
            </a:r>
            <a:r>
              <a:rPr lang="en-US" sz="2800" dirty="0">
                <a:latin typeface="Georgia" panose="02040502050405020303" pitchFamily="18" charset="0"/>
              </a:rPr>
              <a:t>accessible within the class defining them, or friend </a:t>
            </a:r>
            <a:r>
              <a:rPr lang="en-US" sz="2800" dirty="0" smtClean="0">
                <a:latin typeface="Georgia" panose="02040502050405020303" pitchFamily="18" charset="0"/>
              </a:rPr>
              <a:t>classes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Protected</a:t>
            </a:r>
            <a:endParaRPr lang="en-US" sz="28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>
                <a:latin typeface="Georgia" panose="02040502050405020303" pitchFamily="18" charset="0"/>
              </a:rPr>
              <a:t>protected </a:t>
            </a:r>
            <a:r>
              <a:rPr lang="en-US" sz="2800" dirty="0">
                <a:latin typeface="Georgia" panose="02040502050405020303" pitchFamily="18" charset="0"/>
              </a:rPr>
              <a:t>members are accessible in the class that defines them and in classes that inherit from that base class, or friends of it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Class Inheritance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40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Deriving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one class from another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Polymorphism 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allows redefining how member functions of the same name operate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Base class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(</a:t>
            </a:r>
            <a:r>
              <a:rPr lang="en-US" altLang="en-US" sz="28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parent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class, or superclass): initial class used as basis for derived class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rgbClr val="0070C0"/>
                </a:solidFill>
                <a:latin typeface="Georgia" panose="02040502050405020303" pitchFamily="18" charset="0"/>
              </a:rPr>
              <a:t>Derived class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(</a:t>
            </a:r>
            <a:r>
              <a:rPr lang="en-US" altLang="en-US" sz="28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child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class, or subclass): new class that incorporates all of the data and member functions of its base class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Georgia" panose="02040502050405020303" pitchFamily="18" charset="0"/>
              </a:rPr>
              <a:t>Usually adds new data and function members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Georgia" panose="02040502050405020303" pitchFamily="18" charset="0"/>
              </a:rPr>
              <a:t>Can override any base class function</a:t>
            </a:r>
          </a:p>
        </p:txBody>
      </p:sp>
    </p:spTree>
    <p:extLst>
      <p:ext uri="{BB962C8B-B14F-4D97-AF65-F5344CB8AC3E}">
        <p14:creationId xmlns:p14="http://schemas.microsoft.com/office/powerpoint/2010/main" val="25156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Class Inheritance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40689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3200" dirty="0" smtClean="0">
                <a:latin typeface="Georgia" panose="02040502050405020303" pitchFamily="18" charset="0"/>
              </a:rPr>
              <a:t>There </a:t>
            </a:r>
            <a:r>
              <a:rPr lang="en-US" sz="3200" dirty="0">
                <a:latin typeface="Georgia" panose="02040502050405020303" pitchFamily="18" charset="0"/>
              </a:rPr>
              <a:t>are three types of class inheritance: </a:t>
            </a:r>
            <a:r>
              <a:rPr 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public</a:t>
            </a:r>
            <a:r>
              <a:rPr lang="en-US" sz="3200" dirty="0">
                <a:latin typeface="Georgia" panose="02040502050405020303" pitchFamily="18" charset="0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private</a:t>
            </a:r>
            <a:r>
              <a:rPr lang="en-US" sz="3200" dirty="0">
                <a:latin typeface="Georgia" panose="02040502050405020303" pitchFamily="18" charset="0"/>
              </a:rPr>
              <a:t> and </a:t>
            </a:r>
            <a:r>
              <a:rPr 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protected</a:t>
            </a:r>
            <a:endParaRPr lang="en-US" altLang="en-US" sz="28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12449"/>
              </p:ext>
            </p:extLst>
          </p:nvPr>
        </p:nvGraphicFramePr>
        <p:xfrm>
          <a:off x="1524000" y="2500605"/>
          <a:ext cx="9144000" cy="32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527925">
                <a:tc>
                  <a:txBody>
                    <a:bodyPr/>
                    <a:lstStyle/>
                    <a:p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eorgia" panose="02040502050405020303" pitchFamily="18" charset="0"/>
                        </a:rPr>
                        <a:t>Private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F66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E1FFC3"/>
                          </a:solidFill>
                          <a:latin typeface="Georgia" panose="02040502050405020303" pitchFamily="18" charset="0"/>
                        </a:rPr>
                        <a:t>public</a:t>
                      </a:r>
                    </a:p>
                  </a:txBody>
                  <a:tcPr anchor="ctr"/>
                </a:tc>
              </a:tr>
              <a:tr h="91121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Georgia" panose="02040502050405020303" pitchFamily="18" charset="0"/>
                        </a:rPr>
                        <a:t>private inheritance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FF66FF">
                            <a:tint val="66000"/>
                            <a:satMod val="160000"/>
                          </a:srgbClr>
                        </a:gs>
                        <a:gs pos="50000">
                          <a:srgbClr val="FF66FF">
                            <a:tint val="44500"/>
                            <a:satMod val="160000"/>
                          </a:srgbClr>
                        </a:gs>
                        <a:gs pos="100000">
                          <a:srgbClr val="FF66FF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inaccessible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F66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private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FF66FF">
                            <a:tint val="66000"/>
                            <a:satMod val="160000"/>
                          </a:srgbClr>
                        </a:gs>
                        <a:gs pos="50000">
                          <a:srgbClr val="FF66FF">
                            <a:tint val="44500"/>
                            <a:satMod val="160000"/>
                          </a:srgbClr>
                        </a:gs>
                        <a:gs pos="100000">
                          <a:srgbClr val="FF66FF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private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FF66FF">
                            <a:tint val="66000"/>
                            <a:satMod val="160000"/>
                          </a:srgbClr>
                        </a:gs>
                        <a:gs pos="50000">
                          <a:srgbClr val="FF66FF">
                            <a:tint val="44500"/>
                            <a:satMod val="160000"/>
                          </a:srgbClr>
                        </a:gs>
                        <a:gs pos="100000">
                          <a:srgbClr val="FF66FF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  <a:tr h="91121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Georgia" panose="02040502050405020303" pitchFamily="18" charset="0"/>
                        </a:rPr>
                        <a:t>protected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inaccessible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F66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protected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protected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911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public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inaccessible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F66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protected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The member is </a:t>
                      </a:r>
                      <a:r>
                        <a:rPr lang="en-US" sz="2400" dirty="0" smtClean="0">
                          <a:effectLst/>
                          <a:latin typeface="Georgia" panose="02040502050405020303" pitchFamily="18" charset="0"/>
                        </a:rPr>
                        <a:t>public</a:t>
                      </a:r>
                      <a:endParaRPr lang="en-US" sz="24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E1FFC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14954" y="6254206"/>
            <a:ext cx="8979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https://en.wikibooks.org/wiki/C%2B%2B_Programming/Classes#Inheritance_.28Derivation.29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585"/>
            <a:ext cx="9144000" cy="816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4800" dirty="0" smtClean="0">
                <a:latin typeface="Georgia" panose="02040502050405020303" pitchFamily="18" charset="0"/>
              </a:rPr>
              <a:t>Class Inheritance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5271"/>
            <a:ext cx="9144000" cy="44068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eorgia" panose="02040502050405020303" pitchFamily="18" charset="0"/>
              </a:rPr>
              <a:t>Protected </a:t>
            </a:r>
            <a:r>
              <a:rPr lang="en-US" sz="3200" dirty="0">
                <a:latin typeface="Georgia" panose="02040502050405020303" pitchFamily="18" charset="0"/>
              </a:rPr>
              <a:t>members are inherited as protected methods in public inheritance. </a:t>
            </a:r>
            <a:endParaRPr lang="en-US" sz="3200" dirty="0" smtClean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U</a:t>
            </a:r>
            <a:r>
              <a:rPr lang="en-US" sz="3200" dirty="0" smtClean="0">
                <a:latin typeface="Georgia" panose="02040502050405020303" pitchFamily="18" charset="0"/>
              </a:rPr>
              <a:t>se </a:t>
            </a:r>
            <a:r>
              <a:rPr lang="en-US" sz="3200" dirty="0">
                <a:latin typeface="Georgia" panose="02040502050405020303" pitchFamily="18" charset="0"/>
              </a:rPr>
              <a:t>the protected label </a:t>
            </a:r>
            <a:r>
              <a:rPr lang="en-US" sz="3200" dirty="0" smtClean="0">
                <a:latin typeface="Georgia" panose="02040502050405020303" pitchFamily="18" charset="0"/>
              </a:rPr>
              <a:t>when want </a:t>
            </a:r>
            <a:r>
              <a:rPr lang="en-US" sz="3200" dirty="0">
                <a:latin typeface="Georgia" panose="02040502050405020303" pitchFamily="18" charset="0"/>
              </a:rPr>
              <a:t>to declare a method inaccessible outside the class and not to lose access to it in derived </a:t>
            </a:r>
            <a:r>
              <a:rPr lang="en-US" sz="3200" dirty="0" smtClean="0">
                <a:latin typeface="Georgia" panose="02040502050405020303" pitchFamily="18" charset="0"/>
              </a:rPr>
              <a:t>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L</a:t>
            </a:r>
            <a:r>
              <a:rPr lang="en-US" sz="3200" dirty="0" smtClean="0">
                <a:latin typeface="Georgia" panose="02040502050405020303" pitchFamily="18" charset="0"/>
              </a:rPr>
              <a:t>osing </a:t>
            </a:r>
            <a:r>
              <a:rPr lang="en-US" sz="3200" dirty="0">
                <a:latin typeface="Georgia" panose="02040502050405020303" pitchFamily="18" charset="0"/>
              </a:rPr>
              <a:t>accessibility can be useful </a:t>
            </a:r>
            <a:endParaRPr lang="en-US" sz="3200" dirty="0" smtClean="0">
              <a:latin typeface="Georgia" panose="02040502050405020303" pitchFamily="18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eorgia" panose="02040502050405020303" pitchFamily="18" charset="0"/>
              </a:rPr>
              <a:t>encapsulating </a:t>
            </a:r>
            <a:r>
              <a:rPr lang="en-US" sz="2800" dirty="0">
                <a:latin typeface="Georgia" panose="02040502050405020303" pitchFamily="18" charset="0"/>
              </a:rPr>
              <a:t>details in the base class.</a:t>
            </a:r>
            <a:endParaRPr lang="en-US" altLang="en-US" sz="3200" dirty="0" smtClean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1178</Words>
  <Application>Microsoft Office PowerPoint</Application>
  <PresentationFormat>Widescreen</PresentationFormat>
  <Paragraphs>307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Georgia</vt:lpstr>
      <vt:lpstr>inherit</vt:lpstr>
      <vt:lpstr>Monaco</vt:lpstr>
      <vt:lpstr>Wingdings</vt:lpstr>
      <vt:lpstr>Office Theme</vt:lpstr>
      <vt:lpstr>Classes</vt:lpstr>
      <vt:lpstr>Class Declaration</vt:lpstr>
      <vt:lpstr>Class Declaration</vt:lpstr>
      <vt:lpstr>Class Members</vt:lpstr>
      <vt:lpstr>Class Members</vt:lpstr>
      <vt:lpstr>Access Labels</vt:lpstr>
      <vt:lpstr>Class Inheritance</vt:lpstr>
      <vt:lpstr>Class Inheritance</vt:lpstr>
      <vt:lpstr>Class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Class</vt:lpstr>
      <vt:lpstr>Abstract Class</vt:lpstr>
      <vt:lpstr>Data Members</vt:lpstr>
      <vt:lpstr>Members Functions</vt:lpstr>
      <vt:lpstr>Members Functions</vt:lpstr>
      <vt:lpstr>Encapsulation</vt:lpstr>
      <vt:lpstr>Constructors</vt:lpstr>
      <vt:lpstr>Constructors</vt:lpstr>
      <vt:lpstr>Constructors</vt:lpstr>
      <vt:lpstr>Constructors</vt:lpstr>
      <vt:lpstr>Constructors</vt:lpstr>
      <vt:lpstr>Constructors</vt:lpstr>
      <vt:lpstr>Destructors</vt:lpstr>
      <vt:lpstr>PowerPoint Presentation</vt:lpstr>
      <vt:lpstr>PowerPoint Presentation</vt:lpstr>
      <vt:lpstr>PowerPoint Presentation</vt:lpstr>
      <vt:lpstr>const member function</vt:lpstr>
      <vt:lpstr>Accessors and Modifiers</vt:lpstr>
      <vt:lpstr>Polymorphism</vt:lpstr>
      <vt:lpstr>Polymorphism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lenaR</dc:creator>
  <cp:lastModifiedBy>lenaR</cp:lastModifiedBy>
  <cp:revision>25</cp:revision>
  <dcterms:created xsi:type="dcterms:W3CDTF">2016-09-13T22:22:18Z</dcterms:created>
  <dcterms:modified xsi:type="dcterms:W3CDTF">2017-01-22T16:01:40Z</dcterms:modified>
</cp:coreProperties>
</file>