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1" r:id="rId6"/>
    <p:sldId id="262" r:id="rId7"/>
    <p:sldId id="25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FC3"/>
    <a:srgbClr val="FF66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1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0534-BD87-4C92-97F2-85906194916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0534-BD87-4C92-97F2-85906194916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BD43-7A91-4293-98DF-6002496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>
                <a:latin typeface="Georgia" panose="02040502050405020303" pitchFamily="18" charset="0"/>
              </a:rPr>
              <a:t>Recursion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http://fractalfoundation.org/OFCA/fixedtre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9963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67272" y="6488668"/>
            <a:ext cx="462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http://fractalfoundation.org/OFC/OFC-2-1.html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8505682" y="6119336"/>
            <a:ext cx="342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Lindenmayer</a:t>
            </a:r>
            <a:r>
              <a:rPr lang="en-US" dirty="0"/>
              <a:t> </a:t>
            </a:r>
            <a:r>
              <a:rPr lang="en-US" b="1" dirty="0"/>
              <a:t>Systems (L-Systems)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623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825625"/>
                <a:ext cx="91440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>
                    <a:latin typeface="Georgia" panose="02040502050405020303" pitchFamily="18" charset="0"/>
                  </a:rPr>
                  <a:t>Start with an equilateral triangle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Georgia" panose="02040502050405020303" pitchFamily="18" charset="0"/>
                      </a:rPr>
                      <m:t>Height</m:t>
                    </m:r>
                    <m:r>
                      <m:rPr>
                        <m:nor/>
                      </m:rPr>
                      <a:rPr lang="en-US" dirty="0" smtClean="0">
                        <a:latin typeface="Georgia" panose="02040502050405020303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825625"/>
                <a:ext cx="9144000" cy="4351338"/>
              </a:xfrm>
              <a:blipFill rotWithShape="0">
                <a:blip r:embed="rId2"/>
                <a:stretch>
                  <a:fillRect l="-120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latin typeface="Georgia" panose="02040502050405020303" pitchFamily="18" charset="0"/>
              </a:rPr>
              <a:t>Sierpinski</a:t>
            </a:r>
            <a:r>
              <a:rPr lang="en-US" sz="4800" dirty="0">
                <a:latin typeface="Georgia" panose="02040502050405020303" pitchFamily="18" charset="0"/>
              </a:rPr>
              <a:t> triangle</a:t>
            </a:r>
          </a:p>
        </p:txBody>
      </p:sp>
    </p:spTree>
    <p:extLst>
      <p:ext uri="{BB962C8B-B14F-4D97-AF65-F5344CB8AC3E}">
        <p14:creationId xmlns:p14="http://schemas.microsoft.com/office/powerpoint/2010/main" val="381329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8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Recursion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600200"/>
            <a:ext cx="10515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latin typeface="Georgia" panose="02040502050405020303" pitchFamily="18" charset="0"/>
              </a:rPr>
              <a:t>In some problems, it may be natural to define the problem in terms of the problem itself.</a:t>
            </a:r>
          </a:p>
          <a:p>
            <a:r>
              <a:rPr lang="en-US" altLang="en-US" sz="3200" dirty="0">
                <a:latin typeface="Georgia" panose="02040502050405020303" pitchFamily="18" charset="0"/>
              </a:rPr>
              <a:t>Recursion is useful for problems that can be represented by a </a:t>
            </a:r>
            <a:r>
              <a:rPr lang="en-US" altLang="en-US" sz="3200" b="1" dirty="0">
                <a:solidFill>
                  <a:srgbClr val="002060"/>
                </a:solidFill>
                <a:latin typeface="Georgia" panose="02040502050405020303" pitchFamily="18" charset="0"/>
              </a:rPr>
              <a:t>simpler version</a:t>
            </a:r>
            <a:r>
              <a:rPr lang="en-US" altLang="en-US" sz="3200" dirty="0">
                <a:latin typeface="Georgia" panose="02040502050405020303" pitchFamily="18" charset="0"/>
              </a:rPr>
              <a:t> of the same problem.</a:t>
            </a:r>
          </a:p>
          <a:p>
            <a:r>
              <a:rPr lang="en-US" altLang="en-US" sz="3200" dirty="0">
                <a:latin typeface="Georgia" panose="02040502050405020303" pitchFamily="18" charset="0"/>
              </a:rPr>
              <a:t>Example: the factorial function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 dirty="0">
                <a:latin typeface="Georgia" panose="02040502050405020303" pitchFamily="18" charset="0"/>
              </a:rPr>
              <a:t>		</a:t>
            </a:r>
            <a:r>
              <a:rPr lang="en-US" altLang="en-US" sz="3200" b="1" dirty="0">
                <a:solidFill>
                  <a:srgbClr val="002060"/>
                </a:solidFill>
                <a:latin typeface="Georgia" panose="02040502050405020303" pitchFamily="18" charset="0"/>
              </a:rPr>
              <a:t>6! = 6 * 5 * 4 * 3 * 2 * 1</a:t>
            </a:r>
            <a:endParaRPr lang="en-US" altLang="en-US" sz="3200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3200" dirty="0">
                <a:solidFill>
                  <a:srgbClr val="FAFD00"/>
                </a:solidFill>
                <a:latin typeface="Georgia" panose="02040502050405020303" pitchFamily="18" charset="0"/>
              </a:rPr>
              <a:t>	</a:t>
            </a:r>
            <a:r>
              <a:rPr lang="en-US" altLang="en-US" sz="3200" dirty="0">
                <a:latin typeface="Georgia" panose="02040502050405020303" pitchFamily="18" charset="0"/>
              </a:rPr>
              <a:t>We could write:</a:t>
            </a:r>
            <a:endParaRPr lang="en-US" altLang="en-US" sz="3200" dirty="0">
              <a:solidFill>
                <a:srgbClr val="FAFD00"/>
              </a:solidFill>
              <a:latin typeface="Georgia" panose="02040502050405020303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3200" dirty="0">
                <a:solidFill>
                  <a:srgbClr val="FAFD00"/>
                </a:solidFill>
                <a:latin typeface="Georgia" panose="02040502050405020303" pitchFamily="18" charset="0"/>
              </a:rPr>
              <a:t>		</a:t>
            </a:r>
            <a:r>
              <a:rPr lang="en-US" altLang="en-US" sz="3200" b="1" dirty="0">
                <a:solidFill>
                  <a:srgbClr val="002060"/>
                </a:solidFill>
                <a:latin typeface="Georgia" panose="02040502050405020303" pitchFamily="18" charset="0"/>
              </a:rPr>
              <a:t>6! = 6 * 5!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rgbClr val="FAFD00"/>
                </a:solidFill>
              </a:rPr>
              <a:t>	</a:t>
            </a:r>
            <a:endParaRPr lang="en-US" altLang="en-US" dirty="0"/>
          </a:p>
        </p:txBody>
      </p:sp>
      <p:pic>
        <p:nvPicPr>
          <p:cNvPr id="2050" name="Picture 2" descr="http://fractalfoundation.org/OFCA/Sierpinski-zoom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709" y="3221967"/>
            <a:ext cx="3706091" cy="320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46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659294"/>
            <a:ext cx="10515600" cy="43434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</a:pPr>
            <a:r>
              <a:rPr lang="en-US" altLang="en-US" sz="3200" dirty="0">
                <a:latin typeface="Georgia" panose="02040502050405020303" pitchFamily="18" charset="0"/>
              </a:rPr>
              <a:t>In general, we can express the factorial function as follows:</a:t>
            </a:r>
            <a:endParaRPr lang="en-US" altLang="en-US" sz="3200" dirty="0">
              <a:solidFill>
                <a:srgbClr val="FAFD00"/>
              </a:solidFill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dirty="0">
                <a:solidFill>
                  <a:srgbClr val="FAFD00"/>
                </a:solidFill>
                <a:latin typeface="Georgia" panose="02040502050405020303" pitchFamily="18" charset="0"/>
              </a:rPr>
              <a:t>		</a:t>
            </a:r>
            <a:r>
              <a:rPr lang="en-US" altLang="en-US" sz="3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 = n * (n-1)!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</a:pPr>
            <a:r>
              <a:rPr lang="en-US" altLang="en-US" sz="3200" dirty="0">
                <a:latin typeface="Georgia" panose="02040502050405020303" pitchFamily="18" charset="0"/>
              </a:rPr>
              <a:t>Is this correct? Well… almost. </a:t>
            </a:r>
          </a:p>
          <a:p>
            <a:pPr marL="457200">
              <a:lnSpc>
                <a:spcPct val="12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3200" dirty="0">
                <a:latin typeface="Georgia" panose="02040502050405020303" pitchFamily="18" charset="0"/>
              </a:rPr>
              <a:t>   The factorial function is only defined for </a:t>
            </a:r>
            <a:r>
              <a:rPr lang="en-US" altLang="en-US" sz="3200" i="1" dirty="0">
                <a:solidFill>
                  <a:srgbClr val="0070C0"/>
                </a:solidFill>
                <a:latin typeface="Georgia" panose="02040502050405020303" pitchFamily="18" charset="0"/>
              </a:rPr>
              <a:t>positive</a:t>
            </a:r>
            <a:r>
              <a:rPr lang="en-US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3200" dirty="0">
                <a:latin typeface="Georgia" panose="02040502050405020303" pitchFamily="18" charset="0"/>
              </a:rPr>
              <a:t>integers.    So we should be a bit more precise: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dirty="0">
                <a:solidFill>
                  <a:srgbClr val="FAFD00"/>
                </a:solidFill>
                <a:latin typeface="Georgia" panose="02040502050405020303" pitchFamily="18" charset="0"/>
              </a:rPr>
              <a:t>		</a:t>
            </a:r>
            <a:r>
              <a:rPr lang="en-US" altLang="en-US" sz="3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 = 1</a:t>
            </a:r>
            <a:r>
              <a:rPr lang="en-US" altLang="en-US" sz="3200" b="1" dirty="0">
                <a:solidFill>
                  <a:srgbClr val="FAF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(if n is equal to 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b="1" dirty="0">
                <a:solidFill>
                  <a:srgbClr val="FAF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3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 = n * (n-1)! </a:t>
            </a:r>
            <a:r>
              <a:rPr lang="en-US" alt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(if n is larger than 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b="1" dirty="0">
                <a:solidFill>
                  <a:srgbClr val="FAF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21112"/>
            <a:ext cx="10515600" cy="903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Georgia" panose="02040502050405020303" pitchFamily="18" charset="0"/>
              </a:rPr>
              <a:t>Factorial function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3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659294"/>
            <a:ext cx="10515600" cy="43434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3200" dirty="0">
                <a:latin typeface="Georgia" panose="02040502050405020303" pitchFamily="18" charset="0"/>
              </a:rPr>
              <a:t>The C++ equivalent of this definition: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 dirty="0"/>
              <a:t>	</a:t>
            </a:r>
            <a:r>
              <a:rPr lang="en-US" altLang="en-US" sz="3200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3200" b="1" dirty="0">
                <a:latin typeface="Courier New" panose="02070309020205020404" pitchFamily="49" charset="0"/>
              </a:rPr>
              <a:t> 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fac</a:t>
            </a:r>
            <a:r>
              <a:rPr lang="en-US" altLang="en-US" sz="3200" b="1" dirty="0">
                <a:latin typeface="Courier New" panose="02070309020205020404" pitchFamily="49" charset="0"/>
              </a:rPr>
              <a:t>(</a:t>
            </a:r>
            <a:r>
              <a:rPr lang="en-US" altLang="en-US" sz="3200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3200" b="1" dirty="0">
                <a:latin typeface="Courier New" panose="02070309020205020404" pitchFamily="49" charset="0"/>
              </a:rPr>
              <a:t> numb){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	   </a:t>
            </a:r>
            <a:r>
              <a:rPr lang="en-US" altLang="en-US" sz="3200" b="1" dirty="0">
                <a:solidFill>
                  <a:srgbClr val="A2C1FE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3200" b="1" dirty="0">
                <a:latin typeface="Courier New" panose="02070309020205020404" pitchFamily="49" charset="0"/>
              </a:rPr>
              <a:t>(numb&lt;=1)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 	      </a:t>
            </a:r>
            <a:r>
              <a:rPr lang="en-US" altLang="en-US" sz="32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3200" b="1" dirty="0">
                <a:latin typeface="Courier New" panose="02070309020205020404" pitchFamily="49" charset="0"/>
              </a:rPr>
              <a:t> 1;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	   </a:t>
            </a:r>
            <a:r>
              <a:rPr lang="en-US" altLang="en-US" sz="3200" b="1" dirty="0">
                <a:solidFill>
                  <a:srgbClr val="A2C1FE"/>
                </a:solidFill>
                <a:latin typeface="Courier New" panose="02070309020205020404" pitchFamily="49" charset="0"/>
              </a:rPr>
              <a:t>else</a:t>
            </a:r>
            <a:endParaRPr lang="en-US" altLang="en-US" sz="32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	      </a:t>
            </a:r>
            <a:r>
              <a:rPr lang="en-US" altLang="en-US" sz="32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3200" b="1" dirty="0">
                <a:latin typeface="Courier New" panose="02070309020205020404" pitchFamily="49" charset="0"/>
              </a:rPr>
              <a:t> numb * 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fac</a:t>
            </a:r>
            <a:r>
              <a:rPr lang="en-US" altLang="en-US" sz="3200" b="1" dirty="0">
                <a:latin typeface="Courier New" panose="02070309020205020404" pitchFamily="49" charset="0"/>
              </a:rPr>
              <a:t>(numb-1);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 b="1" dirty="0">
                <a:latin typeface="Courier New" panose="02070309020205020404" pitchFamily="49" charset="0"/>
              </a:rPr>
              <a:t>	}</a:t>
            </a:r>
            <a:endParaRPr lang="en-US" altLang="en-US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21112"/>
            <a:ext cx="10515600" cy="903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Georgia" panose="02040502050405020303" pitchFamily="18" charset="0"/>
              </a:rPr>
              <a:t>Factorial function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4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751" y="2088730"/>
            <a:ext cx="10430049" cy="47132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1819276" y="2144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38200" y="421112"/>
            <a:ext cx="10515600" cy="903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Georgia" panose="02040502050405020303" pitchFamily="18" charset="0"/>
              </a:rPr>
              <a:t>Factorial function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03848"/>
            <a:ext cx="10515600" cy="47244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Assume the number typed is 3, that is, numb=3.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2111392"/>
            <a:ext cx="10422293" cy="4483881"/>
            <a:chOff x="1301750" y="2362200"/>
            <a:chExt cx="9283143" cy="4267200"/>
          </a:xfrm>
        </p:grpSpPr>
        <p:sp>
          <p:nvSpPr>
            <p:cNvPr id="508932" name="Text Box 4"/>
            <p:cNvSpPr txBox="1">
              <a:spLocks noChangeArrowheads="1"/>
            </p:cNvSpPr>
            <p:nvPr/>
          </p:nvSpPr>
          <p:spPr bwMode="auto">
            <a:xfrm>
              <a:off x="5721350" y="4572001"/>
              <a:ext cx="4447869" cy="1845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sz="2000" b="1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sz="2000" b="1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fac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2000" b="1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numb){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	if(numb&lt;=1)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	   return 1;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	else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	   return numb * </a:t>
              </a:r>
              <a:r>
                <a:rPr lang="en-US" altLang="en-US" sz="2000" b="1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fac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(numb-1);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}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5555693" y="4572000"/>
              <a:ext cx="5029200" cy="2057400"/>
            </a:xfrm>
            <a:prstGeom prst="rect">
              <a:avLst/>
            </a:prstGeom>
            <a:noFill/>
            <a:ln w="57150">
              <a:solidFill>
                <a:srgbClr val="FAFD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5" name="Text Box 7"/>
            <p:cNvSpPr txBox="1">
              <a:spLocks noChangeArrowheads="1"/>
            </p:cNvSpPr>
            <p:nvPr/>
          </p:nvSpPr>
          <p:spPr bwMode="auto">
            <a:xfrm>
              <a:off x="1301750" y="2362200"/>
              <a:ext cx="4724400" cy="615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 &lt;= 1 ? 		  </a:t>
              </a:r>
              <a:r>
                <a:rPr lang="en-US" altLang="en-US" sz="2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No.</a:t>
              </a:r>
            </a:p>
            <a:p>
              <a:pPr lvl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(3) = 3 * </a:t>
              </a:r>
              <a:r>
                <a:rPr lang="en-US" altLang="en-US" sz="20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(2)</a:t>
              </a:r>
            </a:p>
          </p:txBody>
        </p:sp>
        <p:sp>
          <p:nvSpPr>
            <p:cNvPr id="508936" name="Text Box 8"/>
            <p:cNvSpPr txBox="1">
              <a:spLocks noChangeArrowheads="1"/>
            </p:cNvSpPr>
            <p:nvPr/>
          </p:nvSpPr>
          <p:spPr bwMode="auto">
            <a:xfrm>
              <a:off x="1606550" y="2971800"/>
              <a:ext cx="4298950" cy="984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 dirty="0" err="1">
                  <a:solidFill>
                    <a:schemeClr val="bg1"/>
                  </a:solidFill>
                  <a:latin typeface="Courier" pitchFamily="49" charset="0"/>
                </a:rPr>
                <a:t>fac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" pitchFamily="49" charset="0"/>
                </a:rPr>
                <a:t>(2) :</a:t>
              </a:r>
            </a:p>
            <a:p>
              <a:pPr lvl="2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Courier" pitchFamily="49" charset="0"/>
                </a:rPr>
                <a:t>2 &lt;= 1 ? 		</a:t>
              </a:r>
              <a:r>
                <a:rPr lang="en-US" altLang="en-US" sz="2000" b="1" dirty="0">
                  <a:solidFill>
                    <a:srgbClr val="FFFF00"/>
                  </a:solidFill>
                  <a:latin typeface="Georgia" panose="02040502050405020303" pitchFamily="18" charset="0"/>
                </a:rPr>
                <a:t>No.</a:t>
              </a:r>
              <a:endParaRPr lang="en-US" altLang="en-US" b="1" dirty="0">
                <a:solidFill>
                  <a:srgbClr val="FFFF00"/>
                </a:solidFill>
                <a:latin typeface="Georgia" panose="02040502050405020303" pitchFamily="18" charset="0"/>
              </a:endParaRPr>
            </a:p>
            <a:p>
              <a:pPr lvl="2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b="1" dirty="0" err="1">
                  <a:solidFill>
                    <a:schemeClr val="bg1"/>
                  </a:solidFill>
                  <a:latin typeface="Courier" pitchFamily="49" charset="0"/>
                </a:rPr>
                <a:t>fac</a:t>
              </a:r>
              <a:r>
                <a:rPr lang="en-US" altLang="en-US" b="1" dirty="0">
                  <a:solidFill>
                    <a:schemeClr val="bg1"/>
                  </a:solidFill>
                  <a:latin typeface="Courier" pitchFamily="49" charset="0"/>
                </a:rPr>
                <a:t>(2) = 2 * </a:t>
              </a:r>
              <a:r>
                <a:rPr lang="en-US" altLang="en-US" b="1" dirty="0" err="1">
                  <a:solidFill>
                    <a:schemeClr val="bg1"/>
                  </a:solidFill>
                  <a:latin typeface="Courier" pitchFamily="49" charset="0"/>
                </a:rPr>
                <a:t>fac</a:t>
              </a:r>
              <a:r>
                <a:rPr lang="en-US" altLang="en-US" b="1" dirty="0">
                  <a:solidFill>
                    <a:schemeClr val="bg1"/>
                  </a:solidFill>
                  <a:latin typeface="Courier" pitchFamily="49" charset="0"/>
                </a:rPr>
                <a:t>(1)</a:t>
              </a:r>
            </a:p>
          </p:txBody>
        </p:sp>
        <p:sp>
          <p:nvSpPr>
            <p:cNvPr id="508937" name="Text Box 9"/>
            <p:cNvSpPr txBox="1">
              <a:spLocks noChangeArrowheads="1"/>
            </p:cNvSpPr>
            <p:nvPr/>
          </p:nvSpPr>
          <p:spPr bwMode="auto">
            <a:xfrm>
              <a:off x="2216150" y="3962400"/>
              <a:ext cx="4038600" cy="878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2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 dirty="0" err="1">
                  <a:solidFill>
                    <a:schemeClr val="bg1"/>
                  </a:solidFill>
                  <a:latin typeface="Courier" pitchFamily="49" charset="0"/>
                </a:rPr>
                <a:t>fac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" pitchFamily="49" charset="0"/>
                </a:rPr>
                <a:t>(1) :</a:t>
              </a:r>
            </a:p>
            <a:p>
              <a:pPr lvl="3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bg1"/>
                  </a:solidFill>
                  <a:latin typeface="Courier" pitchFamily="49" charset="0"/>
                </a:rPr>
                <a:t>1 &lt;= 1 ?   </a:t>
              </a:r>
              <a:r>
                <a:rPr lang="en-US" altLang="en-US" sz="2000" b="1" dirty="0">
                  <a:solidFill>
                    <a:srgbClr val="FFFF00"/>
                  </a:solidFill>
                  <a:latin typeface="Georgia" panose="02040502050405020303" pitchFamily="18" charset="0"/>
                </a:rPr>
                <a:t>Yes</a:t>
              </a:r>
              <a:r>
                <a:rPr lang="en-US" altLang="en-US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.</a:t>
              </a:r>
            </a:p>
            <a:p>
              <a:pPr lvl="3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bg1"/>
                  </a:solidFill>
                  <a:latin typeface="Courier" pitchFamily="49" charset="0"/>
                </a:rPr>
                <a:t>return 1</a:t>
              </a:r>
            </a:p>
          </p:txBody>
        </p:sp>
        <p:sp>
          <p:nvSpPr>
            <p:cNvPr id="508938" name="Text Box 10"/>
            <p:cNvSpPr txBox="1">
              <a:spLocks noChangeArrowheads="1"/>
            </p:cNvSpPr>
            <p:nvPr/>
          </p:nvSpPr>
          <p:spPr bwMode="auto">
            <a:xfrm>
              <a:off x="1682750" y="4881563"/>
              <a:ext cx="3454123" cy="615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2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fac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" pitchFamily="49" charset="0"/>
                </a:rPr>
                <a:t>(2) 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= 2 * 1 = 2</a:t>
              </a:r>
            </a:p>
            <a:p>
              <a:pPr lvl="2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return </a:t>
              </a:r>
              <a:r>
                <a:rPr lang="en-US" altLang="en-US" sz="2000" b="1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fac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" pitchFamily="49" charset="0"/>
                </a:rPr>
                <a:t>(2) </a:t>
              </a:r>
            </a:p>
          </p:txBody>
        </p:sp>
        <p:sp>
          <p:nvSpPr>
            <p:cNvPr id="508939" name="Text Box 11"/>
            <p:cNvSpPr txBox="1">
              <a:spLocks noChangeArrowheads="1"/>
            </p:cNvSpPr>
            <p:nvPr/>
          </p:nvSpPr>
          <p:spPr bwMode="auto">
            <a:xfrm>
              <a:off x="1377950" y="5613400"/>
              <a:ext cx="3042918" cy="622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fac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" pitchFamily="49" charset="0"/>
                </a:rPr>
                <a:t>(3)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= 3 * 2 = 6</a:t>
              </a:r>
            </a:p>
            <a:p>
              <a:pPr lvl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return </a:t>
              </a:r>
              <a:r>
                <a:rPr lang="en-US" altLang="en-US" sz="2000" b="1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fac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" pitchFamily="49" charset="0"/>
                </a:rPr>
                <a:t>(3) </a:t>
              </a:r>
            </a:p>
          </p:txBody>
        </p:sp>
        <p:sp>
          <p:nvSpPr>
            <p:cNvPr id="508940" name="Text Box 12"/>
            <p:cNvSpPr txBox="1">
              <a:spLocks noChangeArrowheads="1"/>
            </p:cNvSpPr>
            <p:nvPr/>
          </p:nvSpPr>
          <p:spPr bwMode="auto">
            <a:xfrm>
              <a:off x="1835150" y="6248401"/>
              <a:ext cx="3317054" cy="380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en-US" sz="2000" b="1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fac</a:t>
              </a:r>
              <a:r>
                <a:rPr lang="en-US" altLang="en-US" sz="20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(3)  has the value 6</a:t>
              </a:r>
              <a:endParaRPr lang="en-US" altLang="en-US" sz="1800" b="1" dirty="0">
                <a:solidFill>
                  <a:schemeClr val="bg1"/>
                </a:solidFill>
                <a:latin typeface="Courier" pitchFamily="49" charset="0"/>
              </a:endParaRPr>
            </a:p>
          </p:txBody>
        </p:sp>
        <p:sp>
          <p:nvSpPr>
            <p:cNvPr id="508941" name="Line 13"/>
            <p:cNvSpPr>
              <a:spLocks noChangeShapeType="1"/>
            </p:cNvSpPr>
            <p:nvPr/>
          </p:nvSpPr>
          <p:spPr bwMode="auto">
            <a:xfrm>
              <a:off x="2901950" y="3916555"/>
              <a:ext cx="0" cy="990600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42" name="Line 14"/>
            <p:cNvSpPr>
              <a:spLocks noChangeShapeType="1"/>
            </p:cNvSpPr>
            <p:nvPr/>
          </p:nvSpPr>
          <p:spPr bwMode="auto">
            <a:xfrm>
              <a:off x="2063750" y="2895600"/>
              <a:ext cx="0" cy="2667000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6006885" y="4751919"/>
            <a:ext cx="2154883" cy="3663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2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627679"/>
            <a:ext cx="10515600" cy="41276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94929"/>
            <a:ext cx="10515600" cy="48768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Georgia" panose="02040502050405020303" pitchFamily="18" charset="0"/>
              </a:rPr>
              <a:t>For certain problems (such as the factorial function), a recursive solution often leads to short and elegant code. Compare the recursive solution with the iterative solution: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	</a:t>
            </a:r>
            <a:endParaRPr lang="en-US" altLang="en-US" sz="2000" dirty="0"/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914399" y="2758922"/>
            <a:ext cx="5470849" cy="33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A2C1FE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800" b="1" dirty="0">
                <a:solidFill>
                  <a:srgbClr val="99FF33"/>
                </a:solidFill>
                <a:latin typeface="Georgia" panose="02040502050405020303" pitchFamily="18" charset="0"/>
              </a:rPr>
              <a:t>Recursive solution</a:t>
            </a:r>
          </a:p>
          <a:p>
            <a:pPr>
              <a:buClrTx/>
              <a:buSzTx/>
              <a:buFontTx/>
              <a:buNone/>
            </a:pPr>
            <a:endParaRPr lang="en-US" altLang="en-US" sz="2000" dirty="0">
              <a:solidFill>
                <a:srgbClr val="A2C1FE"/>
              </a:solidFill>
              <a:latin typeface="Courier New" panose="02070309020205020404" pitchFamily="49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b="1" dirty="0" err="1">
                <a:solidFill>
                  <a:srgbClr val="A2C1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A2C1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numb){</a:t>
            </a:r>
          </a:p>
          <a:p>
            <a:pPr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A2C1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(numb&lt;=1)</a:t>
            </a:r>
          </a:p>
          <a:p>
            <a:pPr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en-US" altLang="en-US" b="1" dirty="0">
                <a:solidFill>
                  <a:srgbClr val="A2C1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A2C1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b="1" dirty="0">
                <a:solidFill>
                  <a:srgbClr val="A2C1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numb*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(numb-1);</a:t>
            </a:r>
          </a:p>
          <a:p>
            <a:pPr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09957" name="Line 5"/>
          <p:cNvSpPr>
            <a:spLocks noChangeShapeType="1"/>
          </p:cNvSpPr>
          <p:nvPr/>
        </p:nvSpPr>
        <p:spPr bwMode="auto">
          <a:xfrm>
            <a:off x="6158202" y="3352800"/>
            <a:ext cx="0" cy="312420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199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41186"/>
            <a:ext cx="10515600" cy="903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Georgia" panose="02040502050405020303" pitchFamily="18" charset="0"/>
              </a:rPr>
              <a:t>Factorial function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5249" y="2758922"/>
            <a:ext cx="5520612" cy="372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800" dirty="0">
                <a:latin typeface="Georgia" panose="02040502050405020303" pitchFamily="18" charset="0"/>
              </a:rPr>
              <a:t> </a:t>
            </a:r>
            <a:r>
              <a:rPr lang="en-US" altLang="en-US" sz="2800" b="1" dirty="0">
                <a:solidFill>
                  <a:srgbClr val="99FF33"/>
                </a:solidFill>
                <a:latin typeface="Georgia" panose="02040502050405020303" pitchFamily="18" charset="0"/>
              </a:rPr>
              <a:t>Iterative solution</a:t>
            </a:r>
            <a:endParaRPr lang="en-US" altLang="en-US" sz="2800" b="1" dirty="0">
              <a:solidFill>
                <a:srgbClr val="A2C1FE"/>
              </a:solidFill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solidFill>
                  <a:srgbClr val="A2C1FE"/>
                </a:solidFill>
                <a:latin typeface="Courier New" panose="02070309020205020404" pitchFamily="49" charset="0"/>
              </a:rPr>
              <a:t>                            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fac</a:t>
            </a:r>
            <a:r>
              <a:rPr lang="en-US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numb){</a:t>
            </a:r>
            <a:r>
              <a:rPr lang="en-US" altLang="en-US" sz="2400" b="1" dirty="0">
                <a:latin typeface="Courier New" panose="02070309020205020404" pitchFamily="49" charset="0"/>
              </a:rPr>
              <a:t>	                                	</a:t>
            </a:r>
            <a:r>
              <a:rPr lang="en-US" altLang="en-US" sz="2400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product=1;</a:t>
            </a:r>
            <a:r>
              <a:rPr lang="en-US" altLang="en-US" sz="2400" b="1" dirty="0">
                <a:latin typeface="Courier New" panose="02070309020205020404" pitchFamily="49" charset="0"/>
              </a:rPr>
              <a:t>	                                	</a:t>
            </a:r>
            <a:r>
              <a:rPr lang="en-US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while(numb&gt;1){                              		product *= numb;</a:t>
            </a:r>
            <a:r>
              <a:rPr lang="en-US" altLang="en-US" sz="2400" b="1" dirty="0">
                <a:latin typeface="Courier New" panose="02070309020205020404" pitchFamily="49" charset="0"/>
              </a:rPr>
              <a:t>                        		</a:t>
            </a:r>
            <a:r>
              <a:rPr lang="en-US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numb--;                                	}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product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</p:spPr>
        <p:txBody>
          <a:bodyPr>
            <a:normAutofit/>
          </a:bodyPr>
          <a:lstStyle/>
          <a:p>
            <a:r>
              <a:rPr lang="en-US" dirty="0"/>
              <a:t>Tail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5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>
                <a:latin typeface="Georgia" panose="02040502050405020303" pitchFamily="18" charset="0"/>
                <a:cs typeface="Courier New" panose="02070309020205020404" pitchFamily="49" charset="0"/>
              </a:rPr>
              <a:t>Price of recursion: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000" dirty="0">
                <a:latin typeface="Georgia" panose="02040502050405020303" pitchFamily="18" charset="0"/>
                <a:cs typeface="Courier New" panose="02070309020205020404" pitchFamily="49" charset="0"/>
              </a:rPr>
              <a:t>calling a function consumes more time and memory than adjusting a loop counter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000" dirty="0">
                <a:latin typeface="Georgia" panose="02040502050405020303" pitchFamily="18" charset="0"/>
                <a:cs typeface="Courier New" panose="02070309020205020404" pitchFamily="49" charset="0"/>
              </a:rPr>
              <a:t>high performance applications (graphic action games, simulations of nuclear explosions) hardly ever use recursion</a:t>
            </a:r>
          </a:p>
          <a:p>
            <a:r>
              <a:rPr lang="en-US" altLang="zh-TW" sz="3200" dirty="0">
                <a:latin typeface="Georgia" panose="02040502050405020303" pitchFamily="18" charset="0"/>
                <a:ea typeface="PMingLiU" pitchFamily="18" charset="-120"/>
              </a:rPr>
              <a:t>Recursion is one way to decompose a task into smaller subtasks</a:t>
            </a:r>
          </a:p>
          <a:p>
            <a:r>
              <a:rPr lang="en-US" altLang="zh-TW" sz="3200" dirty="0">
                <a:latin typeface="Georgia" panose="02040502050405020303" pitchFamily="18" charset="0"/>
                <a:ea typeface="PMingLiU" pitchFamily="18" charset="-120"/>
              </a:rPr>
              <a:t> At least one of the subtasks is a smaller example of the same task</a:t>
            </a:r>
          </a:p>
          <a:p>
            <a:r>
              <a:rPr lang="en-US" altLang="zh-TW" sz="3200" dirty="0">
                <a:latin typeface="Georgia" panose="02040502050405020303" pitchFamily="18" charset="0"/>
                <a:ea typeface="PMingLiU" pitchFamily="18" charset="-120"/>
              </a:rPr>
              <a:t>The smallest example of the same task has a non-recursive solution</a:t>
            </a:r>
            <a:endParaRPr lang="en-US" sz="3200" b="1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3200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421112"/>
            <a:ext cx="10515600" cy="903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Georgia" panose="02040502050405020303" pitchFamily="18" charset="0"/>
              </a:rPr>
              <a:t>Recursion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0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</p:spPr>
        <p:txBody>
          <a:bodyPr>
            <a:normAutofit/>
          </a:bodyPr>
          <a:lstStyle/>
          <a:p>
            <a:r>
              <a:rPr lang="en-US" dirty="0"/>
              <a:t>Tail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51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4100" dirty="0">
                <a:latin typeface="Georgia" panose="02040502050405020303" pitchFamily="18" charset="0"/>
              </a:rPr>
              <a:t>A recursive function is tail recursive when recursive call is the last thing executed by the function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4100" b="1" dirty="0">
                <a:solidFill>
                  <a:srgbClr val="00B050"/>
                </a:solidFill>
                <a:latin typeface="Georgia" panose="02040502050405020303" pitchFamily="18" charset="0"/>
              </a:rPr>
              <a:t>Example</a:t>
            </a:r>
            <a:r>
              <a:rPr lang="en-US" sz="4100" dirty="0">
                <a:latin typeface="Georgia" panose="02040502050405020303" pitchFamily="18" charset="0"/>
              </a:rPr>
              <a:t>: function </a:t>
            </a:r>
            <a:r>
              <a:rPr lang="en-US" sz="4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</a:t>
            </a:r>
            <a:r>
              <a:rPr lang="en-US" sz="4100" dirty="0">
                <a:latin typeface="Georgia" panose="02040502050405020303" pitchFamily="18" charset="0"/>
              </a:rPr>
              <a:t>is tail recursive</a:t>
            </a:r>
          </a:p>
          <a:p>
            <a:pPr marL="9144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91440" lvl="1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" lvl="1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(n &lt; 0)  return;</a:t>
            </a:r>
          </a:p>
          <a:p>
            <a:pPr marL="91440" lvl="1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 &lt;&lt; n;</a:t>
            </a:r>
          </a:p>
          <a:p>
            <a:pPr marL="91440" lvl="1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3600" b="1" spc="-1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last executed statement is recursive call</a:t>
            </a:r>
          </a:p>
          <a:p>
            <a:pPr marL="91440" lvl="1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print(n-1);</a:t>
            </a:r>
          </a:p>
          <a:p>
            <a:pPr marL="91440" lvl="1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421112"/>
            <a:ext cx="10515600" cy="903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Georgia" panose="02040502050405020303" pitchFamily="18" charset="0"/>
              </a:rPr>
              <a:t>Tail Recursion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91" y="1840139"/>
            <a:ext cx="7900217" cy="4635331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latin typeface="Georgia" panose="02040502050405020303" pitchFamily="18" charset="0"/>
              </a:rPr>
              <a:t>Sierpinski</a:t>
            </a:r>
            <a:r>
              <a:rPr lang="en-US" sz="4800" dirty="0">
                <a:latin typeface="Georgia" panose="02040502050405020303" pitchFamily="18" charset="0"/>
              </a:rPr>
              <a:t> triangle</a:t>
            </a:r>
          </a:p>
        </p:txBody>
      </p:sp>
    </p:spTree>
    <p:extLst>
      <p:ext uri="{BB962C8B-B14F-4D97-AF65-F5344CB8AC3E}">
        <p14:creationId xmlns:p14="http://schemas.microsoft.com/office/powerpoint/2010/main" val="224397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6366</TotalTime>
  <Words>377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PMingLiU</vt:lpstr>
      <vt:lpstr>Arial</vt:lpstr>
      <vt:lpstr>Calibri</vt:lpstr>
      <vt:lpstr>Calibri Light</vt:lpstr>
      <vt:lpstr>Cambria Math</vt:lpstr>
      <vt:lpstr>Courier</vt:lpstr>
      <vt:lpstr>Courier New</vt:lpstr>
      <vt:lpstr>Georgia</vt:lpstr>
      <vt:lpstr>Monotype Sorts</vt:lpstr>
      <vt:lpstr>Office Theme</vt:lpstr>
      <vt:lpstr>Recursion</vt:lpstr>
      <vt:lpstr>Recursion</vt:lpstr>
      <vt:lpstr>PowerPoint Presentation</vt:lpstr>
      <vt:lpstr>PowerPoint Presentation</vt:lpstr>
      <vt:lpstr>PowerPoint Presentation</vt:lpstr>
      <vt:lpstr>PowerPoint Presentation</vt:lpstr>
      <vt:lpstr>Tail Recursion</vt:lpstr>
      <vt:lpstr>Tail Recursion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Recurtion</dc:title>
  <dc:creator>lenaR</dc:creator>
  <cp:lastModifiedBy>Ngo, Nhi N</cp:lastModifiedBy>
  <cp:revision>21</cp:revision>
  <dcterms:created xsi:type="dcterms:W3CDTF">2016-09-13T16:40:01Z</dcterms:created>
  <dcterms:modified xsi:type="dcterms:W3CDTF">2018-01-28T17:51:49Z</dcterms:modified>
</cp:coreProperties>
</file>