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8" r:id="rId5"/>
    <p:sldId id="269" r:id="rId6"/>
    <p:sldId id="267"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8D3DF-1DEB-4476-8C11-60CA8988EA7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382A899-F5F2-4DB1-BC45-BD8ECAFB7484}">
      <dgm:prSet/>
      <dgm:spPr/>
      <dgm:t>
        <a:bodyPr/>
        <a:lstStyle/>
        <a:p>
          <a:r>
            <a:rPr lang="en-US"/>
            <a:t>1. Bhasin, Harsh, and Neha Singia. “Genetic Based Algorithm for N –Puzzle Problem.” Nternational Journal of Computer Applications (0975 –8887), Aug. 2012. International Journal of Computer Applications (0975 –8887)Volume 51–No.22, August 2012 </a:t>
          </a:r>
        </a:p>
      </dgm:t>
    </dgm:pt>
    <dgm:pt modelId="{A08014FF-58B9-4E10-8C25-59EE2816799A}" type="parTrans" cxnId="{83555C90-0981-4D7E-AD08-4EE5F091FA20}">
      <dgm:prSet/>
      <dgm:spPr/>
      <dgm:t>
        <a:bodyPr/>
        <a:lstStyle/>
        <a:p>
          <a:endParaRPr lang="en-US"/>
        </a:p>
      </dgm:t>
    </dgm:pt>
    <dgm:pt modelId="{F6C770C3-6939-4260-8C07-44BE6FAB61A4}" type="sibTrans" cxnId="{83555C90-0981-4D7E-AD08-4EE5F091FA20}">
      <dgm:prSet/>
      <dgm:spPr/>
      <dgm:t>
        <a:bodyPr/>
        <a:lstStyle/>
        <a:p>
          <a:endParaRPr lang="en-US"/>
        </a:p>
      </dgm:t>
    </dgm:pt>
    <dgm:pt modelId="{FBF4BC98-B5F6-4BC5-B0D3-B4149C7909DD}">
      <dgm:prSet/>
      <dgm:spPr/>
      <dgm:t>
        <a:bodyPr/>
        <a:lstStyle/>
        <a:p>
          <a:r>
            <a:rPr lang="en-US"/>
            <a:t>2. Culberson, Joseph C, and Jonathan Schaeffer. “Efficiently Searching the 15-Puzzle.” The University of Alberta, May 1994. Technical Report TR 94,08 May 1994 </a:t>
          </a:r>
        </a:p>
      </dgm:t>
    </dgm:pt>
    <dgm:pt modelId="{89CF286A-04FF-4D15-B466-51A9300B2AFE}" type="parTrans" cxnId="{829C889C-109E-475B-875F-8C96B4E4B8D8}">
      <dgm:prSet/>
      <dgm:spPr/>
      <dgm:t>
        <a:bodyPr/>
        <a:lstStyle/>
        <a:p>
          <a:endParaRPr lang="en-US"/>
        </a:p>
      </dgm:t>
    </dgm:pt>
    <dgm:pt modelId="{B1D379C4-D8FE-4B1A-855E-75672B162C4A}" type="sibTrans" cxnId="{829C889C-109E-475B-875F-8C96B4E4B8D8}">
      <dgm:prSet/>
      <dgm:spPr/>
      <dgm:t>
        <a:bodyPr/>
        <a:lstStyle/>
        <a:p>
          <a:endParaRPr lang="en-US"/>
        </a:p>
      </dgm:t>
    </dgm:pt>
    <dgm:pt modelId="{35D46E4E-5CBE-4180-AA7C-BA1C5DE6C609}">
      <dgm:prSet/>
      <dgm:spPr/>
      <dgm:t>
        <a:bodyPr/>
        <a:lstStyle/>
        <a:p>
          <a:r>
            <a:rPr lang="en-US"/>
            <a:t>3. Korf, Richard E, and Larry A Taylor. “Finding Optimal Solutions to the Twenty-Four Puzzle.” Computer Science Department, University of California, Los Angeles, 1996. </a:t>
          </a:r>
        </a:p>
      </dgm:t>
    </dgm:pt>
    <dgm:pt modelId="{0173FC52-9D57-447E-9AA8-6E1D7A20A009}" type="parTrans" cxnId="{FEE000B8-F196-4013-AFB7-A0430372254F}">
      <dgm:prSet/>
      <dgm:spPr/>
      <dgm:t>
        <a:bodyPr/>
        <a:lstStyle/>
        <a:p>
          <a:endParaRPr lang="en-US"/>
        </a:p>
      </dgm:t>
    </dgm:pt>
    <dgm:pt modelId="{61673F5F-EE35-4404-BFC0-C6A4F02CC7D1}" type="sibTrans" cxnId="{FEE000B8-F196-4013-AFB7-A0430372254F}">
      <dgm:prSet/>
      <dgm:spPr/>
      <dgm:t>
        <a:bodyPr/>
        <a:lstStyle/>
        <a:p>
          <a:endParaRPr lang="en-US"/>
        </a:p>
      </dgm:t>
    </dgm:pt>
    <dgm:pt modelId="{CE603E5E-4961-4066-8468-462E0001280B}">
      <dgm:prSet/>
      <dgm:spPr/>
      <dgm:t>
        <a:bodyPr/>
        <a:lstStyle/>
        <a:p>
          <a:r>
            <a:rPr lang="en-US"/>
            <a:t>4. Johnson, Storey. “ Notes on the 15'-Puzzle”. Amer. J. Math. 2(1879), 397-404, 1987. </a:t>
          </a:r>
        </a:p>
      </dgm:t>
    </dgm:pt>
    <dgm:pt modelId="{93814B92-36C0-4D7E-95B0-034E50AE7CD6}" type="parTrans" cxnId="{41C7909A-A05B-4822-ABFA-E32D210FE3E8}">
      <dgm:prSet/>
      <dgm:spPr/>
      <dgm:t>
        <a:bodyPr/>
        <a:lstStyle/>
        <a:p>
          <a:endParaRPr lang="en-US"/>
        </a:p>
      </dgm:t>
    </dgm:pt>
    <dgm:pt modelId="{1896BF4E-4450-4AA6-99B7-6C8E0A331CAF}" type="sibTrans" cxnId="{41C7909A-A05B-4822-ABFA-E32D210FE3E8}">
      <dgm:prSet/>
      <dgm:spPr/>
      <dgm:t>
        <a:bodyPr/>
        <a:lstStyle/>
        <a:p>
          <a:endParaRPr lang="en-US"/>
        </a:p>
      </dgm:t>
    </dgm:pt>
    <dgm:pt modelId="{57AD363C-B1E6-42AE-B413-D6CAE991CF51}">
      <dgm:prSet/>
      <dgm:spPr/>
      <dgm:t>
        <a:bodyPr/>
        <a:lstStyle/>
        <a:p>
          <a:r>
            <a:rPr lang="en-US"/>
            <a:t>5. Alexander Reinefeld. “Complete Solution of the Eight-Puzzle and the Benefit of Node Ordering in I D A *.” Paderborn Center for Parallel Computing Waxburger Str. 100, D-33095 Paderborn, Germany, 1993 </a:t>
          </a:r>
        </a:p>
      </dgm:t>
    </dgm:pt>
    <dgm:pt modelId="{C11B917E-5E2A-440B-B84B-809784B7CCE7}" type="parTrans" cxnId="{8E3DA6E2-99A8-4973-8EFF-FA2A78FFD9AF}">
      <dgm:prSet/>
      <dgm:spPr/>
      <dgm:t>
        <a:bodyPr/>
        <a:lstStyle/>
        <a:p>
          <a:endParaRPr lang="en-US"/>
        </a:p>
      </dgm:t>
    </dgm:pt>
    <dgm:pt modelId="{9DCF726B-D75C-4E85-858F-15DF411455FD}" type="sibTrans" cxnId="{8E3DA6E2-99A8-4973-8EFF-FA2A78FFD9AF}">
      <dgm:prSet/>
      <dgm:spPr/>
      <dgm:t>
        <a:bodyPr/>
        <a:lstStyle/>
        <a:p>
          <a:endParaRPr lang="en-US"/>
        </a:p>
      </dgm:t>
    </dgm:pt>
    <dgm:pt modelId="{44B92994-5FF7-4F11-B33E-D8B6B05864D5}" type="pres">
      <dgm:prSet presAssocID="{3078D3DF-1DEB-4476-8C11-60CA8988EA73}" presName="vert0" presStyleCnt="0">
        <dgm:presLayoutVars>
          <dgm:dir/>
          <dgm:animOne val="branch"/>
          <dgm:animLvl val="lvl"/>
        </dgm:presLayoutVars>
      </dgm:prSet>
      <dgm:spPr/>
    </dgm:pt>
    <dgm:pt modelId="{1C5C3D12-F062-4B0A-9530-40E182991899}" type="pres">
      <dgm:prSet presAssocID="{2382A899-F5F2-4DB1-BC45-BD8ECAFB7484}" presName="thickLine" presStyleLbl="alignNode1" presStyleIdx="0" presStyleCnt="5"/>
      <dgm:spPr/>
    </dgm:pt>
    <dgm:pt modelId="{9A99E97A-73DD-4745-A57E-92DD3B62A040}" type="pres">
      <dgm:prSet presAssocID="{2382A899-F5F2-4DB1-BC45-BD8ECAFB7484}" presName="horz1" presStyleCnt="0"/>
      <dgm:spPr/>
    </dgm:pt>
    <dgm:pt modelId="{3C90C1E9-A33A-4CBF-8D21-AD0AF09451C2}" type="pres">
      <dgm:prSet presAssocID="{2382A899-F5F2-4DB1-BC45-BD8ECAFB7484}" presName="tx1" presStyleLbl="revTx" presStyleIdx="0" presStyleCnt="5"/>
      <dgm:spPr/>
    </dgm:pt>
    <dgm:pt modelId="{794CC5AA-1185-4BA3-998A-9D624B86A6E3}" type="pres">
      <dgm:prSet presAssocID="{2382A899-F5F2-4DB1-BC45-BD8ECAFB7484}" presName="vert1" presStyleCnt="0"/>
      <dgm:spPr/>
    </dgm:pt>
    <dgm:pt modelId="{EC2E68E9-2FD0-431F-9B63-AA94F91DCF9D}" type="pres">
      <dgm:prSet presAssocID="{FBF4BC98-B5F6-4BC5-B0D3-B4149C7909DD}" presName="thickLine" presStyleLbl="alignNode1" presStyleIdx="1" presStyleCnt="5"/>
      <dgm:spPr/>
    </dgm:pt>
    <dgm:pt modelId="{2BEDFDB7-0D14-4D21-A28A-C23523A5917C}" type="pres">
      <dgm:prSet presAssocID="{FBF4BC98-B5F6-4BC5-B0D3-B4149C7909DD}" presName="horz1" presStyleCnt="0"/>
      <dgm:spPr/>
    </dgm:pt>
    <dgm:pt modelId="{185E1B0E-22A5-4A8F-8C64-58EC38E71879}" type="pres">
      <dgm:prSet presAssocID="{FBF4BC98-B5F6-4BC5-B0D3-B4149C7909DD}" presName="tx1" presStyleLbl="revTx" presStyleIdx="1" presStyleCnt="5"/>
      <dgm:spPr/>
    </dgm:pt>
    <dgm:pt modelId="{0E7F35F4-E084-44F9-A72E-553F1FA5E8AD}" type="pres">
      <dgm:prSet presAssocID="{FBF4BC98-B5F6-4BC5-B0D3-B4149C7909DD}" presName="vert1" presStyleCnt="0"/>
      <dgm:spPr/>
    </dgm:pt>
    <dgm:pt modelId="{1A12B04E-8468-445B-AA1E-37D02046919D}" type="pres">
      <dgm:prSet presAssocID="{35D46E4E-5CBE-4180-AA7C-BA1C5DE6C609}" presName="thickLine" presStyleLbl="alignNode1" presStyleIdx="2" presStyleCnt="5"/>
      <dgm:spPr/>
    </dgm:pt>
    <dgm:pt modelId="{8795E8E6-87C8-4DD1-9229-A2C89CFCD89A}" type="pres">
      <dgm:prSet presAssocID="{35D46E4E-5CBE-4180-AA7C-BA1C5DE6C609}" presName="horz1" presStyleCnt="0"/>
      <dgm:spPr/>
    </dgm:pt>
    <dgm:pt modelId="{18E74BC8-DE7D-4B75-9BFB-23B08DE1798F}" type="pres">
      <dgm:prSet presAssocID="{35D46E4E-5CBE-4180-AA7C-BA1C5DE6C609}" presName="tx1" presStyleLbl="revTx" presStyleIdx="2" presStyleCnt="5"/>
      <dgm:spPr/>
    </dgm:pt>
    <dgm:pt modelId="{415BE85C-9A65-4798-BBB8-8F6BD379811D}" type="pres">
      <dgm:prSet presAssocID="{35D46E4E-5CBE-4180-AA7C-BA1C5DE6C609}" presName="vert1" presStyleCnt="0"/>
      <dgm:spPr/>
    </dgm:pt>
    <dgm:pt modelId="{FDB8C468-88D9-4ED0-AD9D-0357047D7FB6}" type="pres">
      <dgm:prSet presAssocID="{CE603E5E-4961-4066-8468-462E0001280B}" presName="thickLine" presStyleLbl="alignNode1" presStyleIdx="3" presStyleCnt="5"/>
      <dgm:spPr/>
    </dgm:pt>
    <dgm:pt modelId="{92943C3C-EC07-4F42-B27E-BF7DB6DCA152}" type="pres">
      <dgm:prSet presAssocID="{CE603E5E-4961-4066-8468-462E0001280B}" presName="horz1" presStyleCnt="0"/>
      <dgm:spPr/>
    </dgm:pt>
    <dgm:pt modelId="{08519185-99F5-44C6-892A-CEE567F7F0F5}" type="pres">
      <dgm:prSet presAssocID="{CE603E5E-4961-4066-8468-462E0001280B}" presName="tx1" presStyleLbl="revTx" presStyleIdx="3" presStyleCnt="5"/>
      <dgm:spPr/>
    </dgm:pt>
    <dgm:pt modelId="{0C874A77-268E-4188-BA7B-145A7DBF4B3F}" type="pres">
      <dgm:prSet presAssocID="{CE603E5E-4961-4066-8468-462E0001280B}" presName="vert1" presStyleCnt="0"/>
      <dgm:spPr/>
    </dgm:pt>
    <dgm:pt modelId="{B72ACCA0-7849-4B54-B45C-172C0DC8339E}" type="pres">
      <dgm:prSet presAssocID="{57AD363C-B1E6-42AE-B413-D6CAE991CF51}" presName="thickLine" presStyleLbl="alignNode1" presStyleIdx="4" presStyleCnt="5"/>
      <dgm:spPr/>
    </dgm:pt>
    <dgm:pt modelId="{0BA9DB49-CC2D-4A2D-8B79-47C600F17FDA}" type="pres">
      <dgm:prSet presAssocID="{57AD363C-B1E6-42AE-B413-D6CAE991CF51}" presName="horz1" presStyleCnt="0"/>
      <dgm:spPr/>
    </dgm:pt>
    <dgm:pt modelId="{DCC245BC-1974-41EB-9767-D21D81C8F1E6}" type="pres">
      <dgm:prSet presAssocID="{57AD363C-B1E6-42AE-B413-D6CAE991CF51}" presName="tx1" presStyleLbl="revTx" presStyleIdx="4" presStyleCnt="5"/>
      <dgm:spPr/>
    </dgm:pt>
    <dgm:pt modelId="{54D211CB-B197-479F-9F25-CD8271A86BAD}" type="pres">
      <dgm:prSet presAssocID="{57AD363C-B1E6-42AE-B413-D6CAE991CF51}" presName="vert1" presStyleCnt="0"/>
      <dgm:spPr/>
    </dgm:pt>
  </dgm:ptLst>
  <dgm:cxnLst>
    <dgm:cxn modelId="{8D9D0A2A-9E9A-4C48-B978-C8F7A6CA0F56}" type="presOf" srcId="{CE603E5E-4961-4066-8468-462E0001280B}" destId="{08519185-99F5-44C6-892A-CEE567F7F0F5}" srcOrd="0" destOrd="0" presId="urn:microsoft.com/office/officeart/2008/layout/LinedList"/>
    <dgm:cxn modelId="{8BA2B742-5BE8-4826-9632-38588E72F352}" type="presOf" srcId="{57AD363C-B1E6-42AE-B413-D6CAE991CF51}" destId="{DCC245BC-1974-41EB-9767-D21D81C8F1E6}" srcOrd="0" destOrd="0" presId="urn:microsoft.com/office/officeart/2008/layout/LinedList"/>
    <dgm:cxn modelId="{F5FB008B-E92A-45D7-8B9E-69D30D9989E1}" type="presOf" srcId="{3078D3DF-1DEB-4476-8C11-60CA8988EA73}" destId="{44B92994-5FF7-4F11-B33E-D8B6B05864D5}" srcOrd="0" destOrd="0" presId="urn:microsoft.com/office/officeart/2008/layout/LinedList"/>
    <dgm:cxn modelId="{83555C90-0981-4D7E-AD08-4EE5F091FA20}" srcId="{3078D3DF-1DEB-4476-8C11-60CA8988EA73}" destId="{2382A899-F5F2-4DB1-BC45-BD8ECAFB7484}" srcOrd="0" destOrd="0" parTransId="{A08014FF-58B9-4E10-8C25-59EE2816799A}" sibTransId="{F6C770C3-6939-4260-8C07-44BE6FAB61A4}"/>
    <dgm:cxn modelId="{41C7909A-A05B-4822-ABFA-E32D210FE3E8}" srcId="{3078D3DF-1DEB-4476-8C11-60CA8988EA73}" destId="{CE603E5E-4961-4066-8468-462E0001280B}" srcOrd="3" destOrd="0" parTransId="{93814B92-36C0-4D7E-95B0-034E50AE7CD6}" sibTransId="{1896BF4E-4450-4AA6-99B7-6C8E0A331CAF}"/>
    <dgm:cxn modelId="{829C889C-109E-475B-875F-8C96B4E4B8D8}" srcId="{3078D3DF-1DEB-4476-8C11-60CA8988EA73}" destId="{FBF4BC98-B5F6-4BC5-B0D3-B4149C7909DD}" srcOrd="1" destOrd="0" parTransId="{89CF286A-04FF-4D15-B466-51A9300B2AFE}" sibTransId="{B1D379C4-D8FE-4B1A-855E-75672B162C4A}"/>
    <dgm:cxn modelId="{FEE000B8-F196-4013-AFB7-A0430372254F}" srcId="{3078D3DF-1DEB-4476-8C11-60CA8988EA73}" destId="{35D46E4E-5CBE-4180-AA7C-BA1C5DE6C609}" srcOrd="2" destOrd="0" parTransId="{0173FC52-9D57-447E-9AA8-6E1D7A20A009}" sibTransId="{61673F5F-EE35-4404-BFC0-C6A4F02CC7D1}"/>
    <dgm:cxn modelId="{7F244FC4-2826-41C1-BD30-AE796DAB0500}" type="presOf" srcId="{35D46E4E-5CBE-4180-AA7C-BA1C5DE6C609}" destId="{18E74BC8-DE7D-4B75-9BFB-23B08DE1798F}" srcOrd="0" destOrd="0" presId="urn:microsoft.com/office/officeart/2008/layout/LinedList"/>
    <dgm:cxn modelId="{C41A85C7-10AD-4FF5-B9EA-65CBB21DFE30}" type="presOf" srcId="{FBF4BC98-B5F6-4BC5-B0D3-B4149C7909DD}" destId="{185E1B0E-22A5-4A8F-8C64-58EC38E71879}" srcOrd="0" destOrd="0" presId="urn:microsoft.com/office/officeart/2008/layout/LinedList"/>
    <dgm:cxn modelId="{8C90DCD2-3E48-426E-AAFF-2AA04EF13058}" type="presOf" srcId="{2382A899-F5F2-4DB1-BC45-BD8ECAFB7484}" destId="{3C90C1E9-A33A-4CBF-8D21-AD0AF09451C2}" srcOrd="0" destOrd="0" presId="urn:microsoft.com/office/officeart/2008/layout/LinedList"/>
    <dgm:cxn modelId="{8E3DA6E2-99A8-4973-8EFF-FA2A78FFD9AF}" srcId="{3078D3DF-1DEB-4476-8C11-60CA8988EA73}" destId="{57AD363C-B1E6-42AE-B413-D6CAE991CF51}" srcOrd="4" destOrd="0" parTransId="{C11B917E-5E2A-440B-B84B-809784B7CCE7}" sibTransId="{9DCF726B-D75C-4E85-858F-15DF411455FD}"/>
    <dgm:cxn modelId="{D3EBB00B-109D-4B9A-89A6-CE9B9DAFCF11}" type="presParOf" srcId="{44B92994-5FF7-4F11-B33E-D8B6B05864D5}" destId="{1C5C3D12-F062-4B0A-9530-40E182991899}" srcOrd="0" destOrd="0" presId="urn:microsoft.com/office/officeart/2008/layout/LinedList"/>
    <dgm:cxn modelId="{607F1C5D-0837-401A-A9E9-5B39E0C4A307}" type="presParOf" srcId="{44B92994-5FF7-4F11-B33E-D8B6B05864D5}" destId="{9A99E97A-73DD-4745-A57E-92DD3B62A040}" srcOrd="1" destOrd="0" presId="urn:microsoft.com/office/officeart/2008/layout/LinedList"/>
    <dgm:cxn modelId="{D8F31847-8A80-4144-A4B8-134B09A8F13D}" type="presParOf" srcId="{9A99E97A-73DD-4745-A57E-92DD3B62A040}" destId="{3C90C1E9-A33A-4CBF-8D21-AD0AF09451C2}" srcOrd="0" destOrd="0" presId="urn:microsoft.com/office/officeart/2008/layout/LinedList"/>
    <dgm:cxn modelId="{CB0A90F8-871F-4CC3-901F-5701F1F9C9B8}" type="presParOf" srcId="{9A99E97A-73DD-4745-A57E-92DD3B62A040}" destId="{794CC5AA-1185-4BA3-998A-9D624B86A6E3}" srcOrd="1" destOrd="0" presId="urn:microsoft.com/office/officeart/2008/layout/LinedList"/>
    <dgm:cxn modelId="{C18E2B4F-7387-4DF1-96BF-82844D30D4D3}" type="presParOf" srcId="{44B92994-5FF7-4F11-B33E-D8B6B05864D5}" destId="{EC2E68E9-2FD0-431F-9B63-AA94F91DCF9D}" srcOrd="2" destOrd="0" presId="urn:microsoft.com/office/officeart/2008/layout/LinedList"/>
    <dgm:cxn modelId="{3BE84DE8-DA36-400F-B5DA-C5ECF0D15B84}" type="presParOf" srcId="{44B92994-5FF7-4F11-B33E-D8B6B05864D5}" destId="{2BEDFDB7-0D14-4D21-A28A-C23523A5917C}" srcOrd="3" destOrd="0" presId="urn:microsoft.com/office/officeart/2008/layout/LinedList"/>
    <dgm:cxn modelId="{E482E555-D3D6-4DB0-8842-F9F9F90D80EA}" type="presParOf" srcId="{2BEDFDB7-0D14-4D21-A28A-C23523A5917C}" destId="{185E1B0E-22A5-4A8F-8C64-58EC38E71879}" srcOrd="0" destOrd="0" presId="urn:microsoft.com/office/officeart/2008/layout/LinedList"/>
    <dgm:cxn modelId="{CCF59595-E327-4460-9E9B-055537852CB6}" type="presParOf" srcId="{2BEDFDB7-0D14-4D21-A28A-C23523A5917C}" destId="{0E7F35F4-E084-44F9-A72E-553F1FA5E8AD}" srcOrd="1" destOrd="0" presId="urn:microsoft.com/office/officeart/2008/layout/LinedList"/>
    <dgm:cxn modelId="{B229C56D-3D0D-4EF6-B451-1BDE6C31AC1C}" type="presParOf" srcId="{44B92994-5FF7-4F11-B33E-D8B6B05864D5}" destId="{1A12B04E-8468-445B-AA1E-37D02046919D}" srcOrd="4" destOrd="0" presId="urn:microsoft.com/office/officeart/2008/layout/LinedList"/>
    <dgm:cxn modelId="{EF17DD0E-6082-40F1-90D7-E6B8800D6B8A}" type="presParOf" srcId="{44B92994-5FF7-4F11-B33E-D8B6B05864D5}" destId="{8795E8E6-87C8-4DD1-9229-A2C89CFCD89A}" srcOrd="5" destOrd="0" presId="urn:microsoft.com/office/officeart/2008/layout/LinedList"/>
    <dgm:cxn modelId="{50C78C55-06F6-4519-BD00-FBB7CD7844BE}" type="presParOf" srcId="{8795E8E6-87C8-4DD1-9229-A2C89CFCD89A}" destId="{18E74BC8-DE7D-4B75-9BFB-23B08DE1798F}" srcOrd="0" destOrd="0" presId="urn:microsoft.com/office/officeart/2008/layout/LinedList"/>
    <dgm:cxn modelId="{ACCCF3A7-06D9-4090-891E-E4AE6ED2CFEB}" type="presParOf" srcId="{8795E8E6-87C8-4DD1-9229-A2C89CFCD89A}" destId="{415BE85C-9A65-4798-BBB8-8F6BD379811D}" srcOrd="1" destOrd="0" presId="urn:microsoft.com/office/officeart/2008/layout/LinedList"/>
    <dgm:cxn modelId="{4704C133-B0D2-437D-ADF8-FF189F58404D}" type="presParOf" srcId="{44B92994-5FF7-4F11-B33E-D8B6B05864D5}" destId="{FDB8C468-88D9-4ED0-AD9D-0357047D7FB6}" srcOrd="6" destOrd="0" presId="urn:microsoft.com/office/officeart/2008/layout/LinedList"/>
    <dgm:cxn modelId="{0F7CB131-F036-4C37-A59E-22D59F371AE3}" type="presParOf" srcId="{44B92994-5FF7-4F11-B33E-D8B6B05864D5}" destId="{92943C3C-EC07-4F42-B27E-BF7DB6DCA152}" srcOrd="7" destOrd="0" presId="urn:microsoft.com/office/officeart/2008/layout/LinedList"/>
    <dgm:cxn modelId="{9D17C462-F059-406B-A0B6-A6EEAB561C61}" type="presParOf" srcId="{92943C3C-EC07-4F42-B27E-BF7DB6DCA152}" destId="{08519185-99F5-44C6-892A-CEE567F7F0F5}" srcOrd="0" destOrd="0" presId="urn:microsoft.com/office/officeart/2008/layout/LinedList"/>
    <dgm:cxn modelId="{6DFEAE5D-801A-4207-B62D-8BCC8B95313F}" type="presParOf" srcId="{92943C3C-EC07-4F42-B27E-BF7DB6DCA152}" destId="{0C874A77-268E-4188-BA7B-145A7DBF4B3F}" srcOrd="1" destOrd="0" presId="urn:microsoft.com/office/officeart/2008/layout/LinedList"/>
    <dgm:cxn modelId="{46DB3D3B-CF04-4084-8CB0-3D67073121EB}" type="presParOf" srcId="{44B92994-5FF7-4F11-B33E-D8B6B05864D5}" destId="{B72ACCA0-7849-4B54-B45C-172C0DC8339E}" srcOrd="8" destOrd="0" presId="urn:microsoft.com/office/officeart/2008/layout/LinedList"/>
    <dgm:cxn modelId="{6F1AD190-06FE-41A5-90C3-CE638B52AB7B}" type="presParOf" srcId="{44B92994-5FF7-4F11-B33E-D8B6B05864D5}" destId="{0BA9DB49-CC2D-4A2D-8B79-47C600F17FDA}" srcOrd="9" destOrd="0" presId="urn:microsoft.com/office/officeart/2008/layout/LinedList"/>
    <dgm:cxn modelId="{C58E2909-85C2-4A8F-9706-D70198F0FA31}" type="presParOf" srcId="{0BA9DB49-CC2D-4A2D-8B79-47C600F17FDA}" destId="{DCC245BC-1974-41EB-9767-D21D81C8F1E6}" srcOrd="0" destOrd="0" presId="urn:microsoft.com/office/officeart/2008/layout/LinedList"/>
    <dgm:cxn modelId="{0350A7F1-835F-424B-AD4F-804EC19BD3CC}" type="presParOf" srcId="{0BA9DB49-CC2D-4A2D-8B79-47C600F17FDA}" destId="{54D211CB-B197-479F-9F25-CD8271A86BA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3D12-F062-4B0A-9530-40E182991899}">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0C1E9-A33A-4CBF-8D21-AD0AF09451C2}">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1. Bhasin, Harsh, and Neha Singia. “Genetic Based Algorithm for N –Puzzle Problem.” Nternational Journal of Computer Applications (0975 –8887), Aug. 2012. International Journal of Computer Applications (0975 –8887)Volume 51–No.22, August 2012 </a:t>
          </a:r>
        </a:p>
      </dsp:txBody>
      <dsp:txXfrm>
        <a:off x="0" y="623"/>
        <a:ext cx="6492875" cy="1020830"/>
      </dsp:txXfrm>
    </dsp:sp>
    <dsp:sp modelId="{EC2E68E9-2FD0-431F-9B63-AA94F91DCF9D}">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E1B0E-22A5-4A8F-8C64-58EC38E71879}">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2. Culberson, Joseph C, and Jonathan Schaeffer. “Efficiently Searching the 15-Puzzle.” The University of Alberta, May 1994. Technical Report TR 94,08 May 1994 </a:t>
          </a:r>
        </a:p>
      </dsp:txBody>
      <dsp:txXfrm>
        <a:off x="0" y="1021453"/>
        <a:ext cx="6492875" cy="1020830"/>
      </dsp:txXfrm>
    </dsp:sp>
    <dsp:sp modelId="{1A12B04E-8468-445B-AA1E-37D02046919D}">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74BC8-DE7D-4B75-9BFB-23B08DE1798F}">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3. Korf, Richard E, and Larry A Taylor. “Finding Optimal Solutions to the Twenty-Four Puzzle.” Computer Science Department, University of California, Los Angeles, 1996. </a:t>
          </a:r>
        </a:p>
      </dsp:txBody>
      <dsp:txXfrm>
        <a:off x="0" y="2042284"/>
        <a:ext cx="6492875" cy="1020830"/>
      </dsp:txXfrm>
    </dsp:sp>
    <dsp:sp modelId="{FDB8C468-88D9-4ED0-AD9D-0357047D7FB6}">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19185-99F5-44C6-892A-CEE567F7F0F5}">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4. Johnson, Storey. “ Notes on the 15'-Puzzle”. Amer. J. Math. 2(1879), 397-404, 1987. </a:t>
          </a:r>
        </a:p>
      </dsp:txBody>
      <dsp:txXfrm>
        <a:off x="0" y="3063115"/>
        <a:ext cx="6492875" cy="1020830"/>
      </dsp:txXfrm>
    </dsp:sp>
    <dsp:sp modelId="{B72ACCA0-7849-4B54-B45C-172C0DC8339E}">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245BC-1974-41EB-9767-D21D81C8F1E6}">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5. Alexander Reinefeld. “Complete Solution of the Eight-Puzzle and the Benefit of Node Ordering in I D A *.” Paderborn Center for Parallel Computing Waxburger Str. 100, D-33095 Paderborn, Germany, 1993 </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6B40-2681-4EFC-B123-F0727B140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4BAF5-DD77-49C6-ADCB-021B52300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9D05EB-6DD5-4C8E-A7B8-DEE1AE87598F}"/>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5" name="Footer Placeholder 4">
            <a:extLst>
              <a:ext uri="{FF2B5EF4-FFF2-40B4-BE49-F238E27FC236}">
                <a16:creationId xmlns:a16="http://schemas.microsoft.com/office/drawing/2014/main" id="{0A0095E2-F0C1-487F-A5E6-C5CA9607D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D3520-6614-41C5-A525-1D3DD2A1682D}"/>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226913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6648-791F-4B65-A6FD-CAF35A200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07A27-A736-41E8-AA7A-EFED385D5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C3389-5411-493D-826C-D390CD771D2E}"/>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5" name="Footer Placeholder 4">
            <a:extLst>
              <a:ext uri="{FF2B5EF4-FFF2-40B4-BE49-F238E27FC236}">
                <a16:creationId xmlns:a16="http://schemas.microsoft.com/office/drawing/2014/main" id="{316370E7-3DF5-4D3D-A962-53BA05C66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FEC56-CCBA-442C-B73B-BCC1E38CB4DD}"/>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363427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C3444-0652-4D00-A9C3-7C634CEB48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B182B-2ECB-4020-BE19-055AC3A2B3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B74F7-9F10-46AE-954E-AFD64E6C1072}"/>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5" name="Footer Placeholder 4">
            <a:extLst>
              <a:ext uri="{FF2B5EF4-FFF2-40B4-BE49-F238E27FC236}">
                <a16:creationId xmlns:a16="http://schemas.microsoft.com/office/drawing/2014/main" id="{10A31D5D-726F-4357-9D85-BE0020A58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08827-60D6-49C8-8F48-CB07A9DBFD1D}"/>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81337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A76-5EA8-48F2-8DB0-1D306E3F3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9AE11-C0A8-4205-9620-6056912542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177E3-2023-43AE-A217-801AD4421817}"/>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5" name="Footer Placeholder 4">
            <a:extLst>
              <a:ext uri="{FF2B5EF4-FFF2-40B4-BE49-F238E27FC236}">
                <a16:creationId xmlns:a16="http://schemas.microsoft.com/office/drawing/2014/main" id="{4774B2E1-CF91-432D-8F78-DF9D08B37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B80DE-4D69-4365-805A-12DD76B38E98}"/>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402291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5D81-C3B8-47A5-B775-F39548125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2985CC-FF0C-4F25-BF12-17538B746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EA399-610B-4A79-BF34-00C641D3E4BA}"/>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5" name="Footer Placeholder 4">
            <a:extLst>
              <a:ext uri="{FF2B5EF4-FFF2-40B4-BE49-F238E27FC236}">
                <a16:creationId xmlns:a16="http://schemas.microsoft.com/office/drawing/2014/main" id="{30843B76-A19E-4592-97A3-24274402B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FF94C-52ED-4AED-BBA8-B214E3959513}"/>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396722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79A6-2B2C-4234-B517-7895133F9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04904-7DDA-4291-9F41-6F4C0E75D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50041-98B0-41B1-A546-8F60A56CB5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D27102-3871-41DF-8A76-A65EC5269AF4}"/>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6" name="Footer Placeholder 5">
            <a:extLst>
              <a:ext uri="{FF2B5EF4-FFF2-40B4-BE49-F238E27FC236}">
                <a16:creationId xmlns:a16="http://schemas.microsoft.com/office/drawing/2014/main" id="{C3E54BC0-14F3-4B19-B51B-35EB08FE2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FB972-89DD-408E-8F34-9E6FD87EF2EB}"/>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131052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3C05-69A1-471B-B34E-CFAAF34E6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4DE697-F248-4CD9-B25C-F1CC8EABD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FC8DD-58BC-4FFD-A97B-0EC0630DB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6BF7DC-ADCE-4B4E-B787-20A47CA08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AA5D3-B540-4E3B-9195-EEC06D78C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AC18D-12C4-4D88-B393-008BEA230C6D}"/>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8" name="Footer Placeholder 7">
            <a:extLst>
              <a:ext uri="{FF2B5EF4-FFF2-40B4-BE49-F238E27FC236}">
                <a16:creationId xmlns:a16="http://schemas.microsoft.com/office/drawing/2014/main" id="{33C47747-2796-4A1E-B352-F7AEA83F97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5DD7D-CBCD-4E30-90B8-D567EF0F850D}"/>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2119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C07-DE11-4E4A-987F-AA62ED8FE5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F403A9-5A2B-4601-8B81-A82C9709D6B9}"/>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4" name="Footer Placeholder 3">
            <a:extLst>
              <a:ext uri="{FF2B5EF4-FFF2-40B4-BE49-F238E27FC236}">
                <a16:creationId xmlns:a16="http://schemas.microsoft.com/office/drawing/2014/main" id="{6A9BA628-BC92-492D-9831-B8B76575C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D362F5-897A-4EAF-ABE4-4879B1900421}"/>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280330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7A642-AA68-4C54-9E88-E2572A374515}"/>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3" name="Footer Placeholder 2">
            <a:extLst>
              <a:ext uri="{FF2B5EF4-FFF2-40B4-BE49-F238E27FC236}">
                <a16:creationId xmlns:a16="http://schemas.microsoft.com/office/drawing/2014/main" id="{8DE423D2-FDF8-4DDA-8B0C-2FE1D84F34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BAA365-DD57-403F-AF69-A6077CE1DCD0}"/>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402711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9BDD-EB86-48F3-A26D-435C4C7ED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4DBC3-9D4A-4E96-8611-F67CC1FC4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259977-BBC8-4F84-8785-DBCE556A0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ACC61-5566-4F19-894E-0749656AC8A9}"/>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6" name="Footer Placeholder 5">
            <a:extLst>
              <a:ext uri="{FF2B5EF4-FFF2-40B4-BE49-F238E27FC236}">
                <a16:creationId xmlns:a16="http://schemas.microsoft.com/office/drawing/2014/main" id="{0F3F3E33-D154-486E-9F50-5076E469E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1503E-0381-46D8-86E7-FD73B6D368C5}"/>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141698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1531-C89A-451D-A492-8E4CF47E8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1DC9E-9AB1-4404-903A-96623549A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23B5B3-501D-4DDB-B067-824C8B799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6DDD9-C0D7-4E83-BBE7-533C9F403281}"/>
              </a:ext>
            </a:extLst>
          </p:cNvPr>
          <p:cNvSpPr>
            <a:spLocks noGrp="1"/>
          </p:cNvSpPr>
          <p:nvPr>
            <p:ph type="dt" sz="half" idx="10"/>
          </p:nvPr>
        </p:nvSpPr>
        <p:spPr/>
        <p:txBody>
          <a:bodyPr/>
          <a:lstStyle/>
          <a:p>
            <a:fld id="{ED1D9ECA-6492-4D4A-B53E-D623E974B8F7}" type="datetimeFigureOut">
              <a:rPr lang="en-US" smtClean="0"/>
              <a:t>5/3/2019</a:t>
            </a:fld>
            <a:endParaRPr lang="en-US"/>
          </a:p>
        </p:txBody>
      </p:sp>
      <p:sp>
        <p:nvSpPr>
          <p:cNvPr id="6" name="Footer Placeholder 5">
            <a:extLst>
              <a:ext uri="{FF2B5EF4-FFF2-40B4-BE49-F238E27FC236}">
                <a16:creationId xmlns:a16="http://schemas.microsoft.com/office/drawing/2014/main" id="{8B05071F-9CAE-4E26-BA01-0D2C222E3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1FEAA-2CC1-433E-8100-664692AD46FE}"/>
              </a:ext>
            </a:extLst>
          </p:cNvPr>
          <p:cNvSpPr>
            <a:spLocks noGrp="1"/>
          </p:cNvSpPr>
          <p:nvPr>
            <p:ph type="sldNum" sz="quarter" idx="12"/>
          </p:nvPr>
        </p:nvSpPr>
        <p:spPr/>
        <p:txBody>
          <a:bodyPr/>
          <a:lstStyle/>
          <a:p>
            <a:fld id="{394F292A-B82F-4E1A-9DBA-A3AD89D56625}" type="slidenum">
              <a:rPr lang="en-US" smtClean="0"/>
              <a:t>‹#›</a:t>
            </a:fld>
            <a:endParaRPr lang="en-US"/>
          </a:p>
        </p:txBody>
      </p:sp>
    </p:spTree>
    <p:extLst>
      <p:ext uri="{BB962C8B-B14F-4D97-AF65-F5344CB8AC3E}">
        <p14:creationId xmlns:p14="http://schemas.microsoft.com/office/powerpoint/2010/main" val="19999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8B8E7-FBA8-4BA0-BAE9-CD71335DD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6B08C-142E-4E5B-9B8C-19F4E45C5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F8A36-81BF-439F-A909-8170B6A78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D9ECA-6492-4D4A-B53E-D623E974B8F7}" type="datetimeFigureOut">
              <a:rPr lang="en-US" smtClean="0"/>
              <a:t>5/3/2019</a:t>
            </a:fld>
            <a:endParaRPr lang="en-US"/>
          </a:p>
        </p:txBody>
      </p:sp>
      <p:sp>
        <p:nvSpPr>
          <p:cNvPr id="5" name="Footer Placeholder 4">
            <a:extLst>
              <a:ext uri="{FF2B5EF4-FFF2-40B4-BE49-F238E27FC236}">
                <a16:creationId xmlns:a16="http://schemas.microsoft.com/office/drawing/2014/main" id="{89795B85-90AD-4E03-A417-7BB0421F8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A7C77-41D6-449A-9B96-04BA61B7D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F292A-B82F-4E1A-9DBA-A3AD89D56625}" type="slidenum">
              <a:rPr lang="en-US" smtClean="0"/>
              <a:t>‹#›</a:t>
            </a:fld>
            <a:endParaRPr lang="en-US"/>
          </a:p>
        </p:txBody>
      </p:sp>
    </p:spTree>
    <p:extLst>
      <p:ext uri="{BB962C8B-B14F-4D97-AF65-F5344CB8AC3E}">
        <p14:creationId xmlns:p14="http://schemas.microsoft.com/office/powerpoint/2010/main" val="1007843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3ED1-FA74-4CE8-894E-45348006CE0E}"/>
              </a:ext>
            </a:extLst>
          </p:cNvPr>
          <p:cNvSpPr>
            <a:spLocks noGrp="1"/>
          </p:cNvSpPr>
          <p:nvPr>
            <p:ph type="ctrTitle"/>
          </p:nvPr>
        </p:nvSpPr>
        <p:spPr>
          <a:xfrm>
            <a:off x="1465277" y="325409"/>
            <a:ext cx="9144000" cy="2387600"/>
          </a:xfrm>
        </p:spPr>
        <p:txBody>
          <a:bodyPr/>
          <a:lstStyle/>
          <a:p>
            <a:r>
              <a:rPr lang="en-US" b="1" dirty="0">
                <a:ln w="22225">
                  <a:solidFill>
                    <a:schemeClr val="accent2"/>
                  </a:solidFill>
                  <a:prstDash val="solid"/>
                </a:ln>
                <a:solidFill>
                  <a:schemeClr val="accent2">
                    <a:lumMod val="40000"/>
                    <a:lumOff val="60000"/>
                  </a:schemeClr>
                </a:solidFill>
              </a:rPr>
              <a:t>N-Puzzle with AI</a:t>
            </a:r>
          </a:p>
        </p:txBody>
      </p:sp>
      <p:sp>
        <p:nvSpPr>
          <p:cNvPr id="3" name="Subtitle 2">
            <a:extLst>
              <a:ext uri="{FF2B5EF4-FFF2-40B4-BE49-F238E27FC236}">
                <a16:creationId xmlns:a16="http://schemas.microsoft.com/office/drawing/2014/main" id="{B2726473-73B9-45FC-A520-283F0253DA52}"/>
              </a:ext>
            </a:extLst>
          </p:cNvPr>
          <p:cNvSpPr>
            <a:spLocks noGrp="1"/>
          </p:cNvSpPr>
          <p:nvPr>
            <p:ph type="subTitle" idx="1"/>
          </p:nvPr>
        </p:nvSpPr>
        <p:spPr>
          <a:xfrm>
            <a:off x="2195119" y="4206045"/>
            <a:ext cx="9144000" cy="1655762"/>
          </a:xfrm>
        </p:spPr>
        <p:txBody>
          <a:bodyPr/>
          <a:lstStyle/>
          <a:p>
            <a:r>
              <a:rPr lang="en-US" b="1">
                <a:ln w="22225">
                  <a:solidFill>
                    <a:schemeClr val="accent2"/>
                  </a:solidFill>
                  <a:prstDash val="solid"/>
                </a:ln>
                <a:solidFill>
                  <a:schemeClr val="tx1">
                    <a:lumMod val="65000"/>
                    <a:lumOff val="35000"/>
                  </a:schemeClr>
                </a:solidFill>
              </a:rPr>
              <a:t>Name: 		Hoang Do</a:t>
            </a:r>
          </a:p>
          <a:p>
            <a:r>
              <a:rPr lang="en-US" b="1">
                <a:ln w="22225">
                  <a:solidFill>
                    <a:schemeClr val="accent2"/>
                  </a:solidFill>
                  <a:prstDash val="solid"/>
                </a:ln>
                <a:solidFill>
                  <a:schemeClr val="tx1">
                    <a:lumMod val="65000"/>
                    <a:lumOff val="35000"/>
                  </a:schemeClr>
                </a:solidFill>
              </a:rPr>
              <a:t>		Will Awad </a:t>
            </a:r>
          </a:p>
          <a:p>
            <a:r>
              <a:rPr lang="en-US" b="1">
                <a:ln w="22225">
                  <a:solidFill>
                    <a:schemeClr val="accent2"/>
                  </a:solidFill>
                  <a:prstDash val="solid"/>
                </a:ln>
                <a:solidFill>
                  <a:schemeClr val="tx1">
                    <a:lumMod val="65000"/>
                    <a:lumOff val="35000"/>
                  </a:schemeClr>
                </a:solidFill>
              </a:rPr>
              <a:t>			</a:t>
            </a:r>
            <a:endParaRPr lang="en-US" dirty="0"/>
          </a:p>
        </p:txBody>
      </p:sp>
    </p:spTree>
    <p:extLst>
      <p:ext uri="{BB962C8B-B14F-4D97-AF65-F5344CB8AC3E}">
        <p14:creationId xmlns:p14="http://schemas.microsoft.com/office/powerpoint/2010/main" val="400638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9021EAE-137B-410C-91E0-4C6C7F862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0D76DC3-E2DA-418A-8D99-D7B6355154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0" name="Freeform 6">
              <a:extLst>
                <a:ext uri="{FF2B5EF4-FFF2-40B4-BE49-F238E27FC236}">
                  <a16:creationId xmlns:a16="http://schemas.microsoft.com/office/drawing/2014/main" id="{ECB015C0-094A-462F-9A9B-806F96A41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90BF3FDB-737A-40A0-A459-CE3E55206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2" name="Freeform 8">
              <a:extLst>
                <a:ext uri="{FF2B5EF4-FFF2-40B4-BE49-F238E27FC236}">
                  <a16:creationId xmlns:a16="http://schemas.microsoft.com/office/drawing/2014/main" id="{5B2279B4-2C20-4C45-9FCE-9EA21FB46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3" name="Freeform 9">
              <a:extLst>
                <a:ext uri="{FF2B5EF4-FFF2-40B4-BE49-F238E27FC236}">
                  <a16:creationId xmlns:a16="http://schemas.microsoft.com/office/drawing/2014/main" id="{4B13E99A-7B81-4F77-B21B-CDB584F1C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9BB4B64-9ECD-49DB-946F-F1B661732E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CD9F0429-5FC4-4860-A447-60180617A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6" name="Title 1">
            <a:extLst>
              <a:ext uri="{FF2B5EF4-FFF2-40B4-BE49-F238E27FC236}">
                <a16:creationId xmlns:a16="http://schemas.microsoft.com/office/drawing/2014/main" id="{E3B303B4-4627-4569-9962-C23480D13972}"/>
              </a:ext>
            </a:extLst>
          </p:cNvPr>
          <p:cNvSpPr txBox="1">
            <a:spLocks/>
          </p:cNvSpPr>
          <p:nvPr/>
        </p:nvSpPr>
        <p:spPr>
          <a:xfrm>
            <a:off x="535020" y="685800"/>
            <a:ext cx="2780271" cy="510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n w="22225">
                  <a:solidFill>
                    <a:schemeClr val="accent2"/>
                  </a:solidFill>
                  <a:prstDash val="solid"/>
                </a:ln>
                <a:solidFill>
                  <a:srgbClr val="FFFFFF"/>
                </a:solidFill>
              </a:rPr>
              <a:t>References</a:t>
            </a:r>
          </a:p>
        </p:txBody>
      </p:sp>
      <p:graphicFrame>
        <p:nvGraphicFramePr>
          <p:cNvPr id="17" name="Content Placeholder 2">
            <a:extLst>
              <a:ext uri="{FF2B5EF4-FFF2-40B4-BE49-F238E27FC236}">
                <a16:creationId xmlns:a16="http://schemas.microsoft.com/office/drawing/2014/main" id="{2B3EBC92-DD97-420E-A5CC-C9EB326D8ECC}"/>
              </a:ext>
            </a:extLst>
          </p:cNvPr>
          <p:cNvGraphicFramePr>
            <a:graphicFrameLocks/>
          </p:cNvGraphicFramePr>
          <p:nvPr>
            <p:extLst>
              <p:ext uri="{D42A27DB-BD31-4B8C-83A1-F6EECF244321}">
                <p14:modId xmlns:p14="http://schemas.microsoft.com/office/powerpoint/2010/main" val="37981924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717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432C2E5-F721-40F0-B392-D63AA69AC4D8}"/>
              </a:ext>
            </a:extLst>
          </p:cNvPr>
          <p:cNvSpPr>
            <a:spLocks noGrp="1"/>
          </p:cNvSpPr>
          <p:nvPr>
            <p:ph type="title"/>
          </p:nvPr>
        </p:nvSpPr>
        <p:spPr>
          <a:xfrm>
            <a:off x="5116878" y="629266"/>
            <a:ext cx="6422849" cy="1676603"/>
          </a:xfrm>
        </p:spPr>
        <p:txBody>
          <a:bodyPr>
            <a:normAutofit/>
          </a:bodyPr>
          <a:lstStyle/>
          <a:p>
            <a:pPr algn="ctr"/>
            <a:r>
              <a:rPr lang="en-US" sz="5400" b="1" dirty="0">
                <a:ln w="22225">
                  <a:solidFill>
                    <a:schemeClr val="accent2"/>
                  </a:solidFill>
                  <a:prstDash val="solid"/>
                </a:ln>
                <a:solidFill>
                  <a:srgbClr val="FFFFFF"/>
                </a:solidFill>
              </a:rPr>
              <a:t>History</a:t>
            </a:r>
          </a:p>
        </p:txBody>
      </p:sp>
      <p:sp>
        <p:nvSpPr>
          <p:cNvPr id="13" name="Rectangle 70">
            <a:extLst>
              <a:ext uri="{FF2B5EF4-FFF2-40B4-BE49-F238E27FC236}">
                <a16:creationId xmlns:a16="http://schemas.microsoft.com/office/drawing/2014/main" id="{3C77CA59-594C-4E3D-819D-1AE08E247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AD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5ED6C30D-45EF-4148-A36F-5E48F110D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https://upload.wikimedia.org/wikipedia/commons/thumb/a/a4/15-puzzle-02.jpg/1024px-15-puzzle-02.jpg">
            <a:extLst>
              <a:ext uri="{FF2B5EF4-FFF2-40B4-BE49-F238E27FC236}">
                <a16:creationId xmlns:a16="http://schemas.microsoft.com/office/drawing/2014/main" id="{B9FE52E5-90EF-44F9-921C-61412582F9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24" t="11518" r="11292" b="9719"/>
          <a:stretch/>
        </p:blipFill>
        <p:spPr bwMode="auto">
          <a:xfrm>
            <a:off x="1065709" y="3424062"/>
            <a:ext cx="2504586" cy="247568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F842FCA8-2E75-469C-81CE-8AD4B2517F0B}"/>
              </a:ext>
            </a:extLst>
          </p:cNvPr>
          <p:cNvSpPr>
            <a:spLocks noGrp="1"/>
          </p:cNvSpPr>
          <p:nvPr>
            <p:ph idx="1"/>
          </p:nvPr>
        </p:nvSpPr>
        <p:spPr>
          <a:xfrm>
            <a:off x="5116880" y="2438400"/>
            <a:ext cx="6422848" cy="3785419"/>
          </a:xfrm>
        </p:spPr>
        <p:txBody>
          <a:bodyPr>
            <a:normAutofit/>
          </a:bodyPr>
          <a:lstStyle/>
          <a:p>
            <a:r>
              <a:rPr lang="en-US" sz="2000" dirty="0"/>
              <a:t>The first version of puzzle was invented by </a:t>
            </a:r>
            <a:r>
              <a:rPr lang="en-US" sz="2000" b="1" dirty="0"/>
              <a:t>Noyes Palmer Chapman</a:t>
            </a:r>
            <a:r>
              <a:rPr lang="en-US" sz="2000" dirty="0"/>
              <a:t>, a postmaster in Canastota, New York, 1874.</a:t>
            </a:r>
          </a:p>
          <a:p>
            <a:r>
              <a:rPr lang="en-US" sz="2000" dirty="0"/>
              <a:t>Copies of the improved Fifteen Puzzle made their way to Syracuse, New York, by way of Noyes' son, </a:t>
            </a:r>
            <a:r>
              <a:rPr lang="en-US" sz="2000" b="1" dirty="0"/>
              <a:t>Frank</a:t>
            </a:r>
            <a:r>
              <a:rPr lang="en-US" sz="2000" dirty="0"/>
              <a:t>. </a:t>
            </a:r>
          </a:p>
          <a:p>
            <a:r>
              <a:rPr lang="en-US" sz="2000" dirty="0"/>
              <a:t>From NY to Watch Hill, Rhode Island, and finally to Hartford.</a:t>
            </a:r>
          </a:p>
          <a:p>
            <a:r>
              <a:rPr lang="en-US" sz="2000" dirty="0"/>
              <a:t> American School for the Deaf started manufacturing the puzzle and selling them by December 1879.</a:t>
            </a:r>
          </a:p>
        </p:txBody>
      </p:sp>
      <p:pic>
        <p:nvPicPr>
          <p:cNvPr id="17" name="Picture 16">
            <a:extLst>
              <a:ext uri="{FF2B5EF4-FFF2-40B4-BE49-F238E27FC236}">
                <a16:creationId xmlns:a16="http://schemas.microsoft.com/office/drawing/2014/main" id="{4CF4AF96-333B-435C-8C4B-6C9A912FA103}"/>
              </a:ext>
            </a:extLst>
          </p:cNvPr>
          <p:cNvPicPr>
            <a:picLocks noChangeAspect="1"/>
          </p:cNvPicPr>
          <p:nvPr/>
        </p:nvPicPr>
        <p:blipFill>
          <a:blip r:embed="rId4"/>
          <a:stretch>
            <a:fillRect/>
          </a:stretch>
        </p:blipFill>
        <p:spPr>
          <a:xfrm>
            <a:off x="1065709" y="764011"/>
            <a:ext cx="2504587" cy="2590214"/>
          </a:xfrm>
          <a:prstGeom prst="rect">
            <a:avLst/>
          </a:prstGeom>
        </p:spPr>
      </p:pic>
    </p:spTree>
    <p:extLst>
      <p:ext uri="{BB962C8B-B14F-4D97-AF65-F5344CB8AC3E}">
        <p14:creationId xmlns:p14="http://schemas.microsoft.com/office/powerpoint/2010/main" val="126438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cxnSp>
        <p:nvCxnSpPr>
          <p:cNvPr id="18" name="Straight Connector 12">
            <a:extLst>
              <a:ext uri="{FF2B5EF4-FFF2-40B4-BE49-F238E27FC236}">
                <a16:creationId xmlns:a16="http://schemas.microsoft.com/office/drawing/2014/main" id="{3AFDDA1C-A50F-4498-8A74-4B3A7AE8B9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8C325E2-488C-427B-BD10-44EC4DEAD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D62F172A-CFAA-4639-9626-B6BA3ABD48B4}"/>
              </a:ext>
            </a:extLst>
          </p:cNvPr>
          <p:cNvSpPr txBox="1">
            <a:spLocks/>
          </p:cNvSpPr>
          <p:nvPr/>
        </p:nvSpPr>
        <p:spPr>
          <a:xfrm>
            <a:off x="527538" y="475663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a:ln w="22225">
                  <a:solidFill>
                    <a:schemeClr val="accent2"/>
                  </a:solidFill>
                  <a:prstDash val="solid"/>
                </a:ln>
                <a:solidFill>
                  <a:srgbClr val="FFFFFF"/>
                </a:solidFill>
              </a:rPr>
              <a:t>User Interface</a:t>
            </a:r>
            <a:endParaRPr lang="en-US" sz="5400" b="1" dirty="0">
              <a:ln w="22225">
                <a:solidFill>
                  <a:schemeClr val="accent2"/>
                </a:solidFill>
                <a:prstDash val="solid"/>
              </a:ln>
              <a:solidFill>
                <a:srgbClr val="FFFFFF"/>
              </a:solidFill>
            </a:endParaRPr>
          </a:p>
        </p:txBody>
      </p:sp>
      <p:pic>
        <p:nvPicPr>
          <p:cNvPr id="23" name="Picture 22">
            <a:extLst>
              <a:ext uri="{FF2B5EF4-FFF2-40B4-BE49-F238E27FC236}">
                <a16:creationId xmlns:a16="http://schemas.microsoft.com/office/drawing/2014/main" id="{74823D3A-F690-48F2-B2EF-9A73930F54BC}"/>
              </a:ext>
            </a:extLst>
          </p:cNvPr>
          <p:cNvPicPr/>
          <p:nvPr/>
        </p:nvPicPr>
        <p:blipFill>
          <a:blip r:embed="rId3"/>
          <a:srcRect t="4353" b="17487"/>
          <a:stretch>
            <a:fillRect/>
          </a:stretch>
        </p:blipFill>
        <p:spPr bwMode="auto">
          <a:xfrm>
            <a:off x="8347050" y="1677798"/>
            <a:ext cx="3749871" cy="1174459"/>
          </a:xfrm>
          <a:prstGeom prst="rect">
            <a:avLst/>
          </a:prstGeom>
        </p:spPr>
      </p:pic>
      <p:cxnSp>
        <p:nvCxnSpPr>
          <p:cNvPr id="24" name="Straight Connector 23">
            <a:extLst>
              <a:ext uri="{FF2B5EF4-FFF2-40B4-BE49-F238E27FC236}">
                <a16:creationId xmlns:a16="http://schemas.microsoft.com/office/drawing/2014/main" id="{534380A0-BFC2-45BE-B518-7BD132C64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8DCE4A-668A-45E8-932C-F1A5CA4C2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14F393B-81EC-480F-A408-987055BC52B9}"/>
              </a:ext>
            </a:extLst>
          </p:cNvPr>
          <p:cNvPicPr>
            <a:picLocks noChangeAspect="1"/>
          </p:cNvPicPr>
          <p:nvPr/>
        </p:nvPicPr>
        <p:blipFill>
          <a:blip r:embed="rId4"/>
          <a:stretch>
            <a:fillRect/>
          </a:stretch>
        </p:blipFill>
        <p:spPr>
          <a:xfrm>
            <a:off x="4383202" y="1089583"/>
            <a:ext cx="3425595" cy="2538828"/>
          </a:xfrm>
          <a:prstGeom prst="rect">
            <a:avLst/>
          </a:prstGeom>
        </p:spPr>
      </p:pic>
      <p:pic>
        <p:nvPicPr>
          <p:cNvPr id="3" name="Picture 2">
            <a:extLst>
              <a:ext uri="{FF2B5EF4-FFF2-40B4-BE49-F238E27FC236}">
                <a16:creationId xmlns:a16="http://schemas.microsoft.com/office/drawing/2014/main" id="{9F7F980F-1DB4-4E32-900E-8F7246233715}"/>
              </a:ext>
            </a:extLst>
          </p:cNvPr>
          <p:cNvPicPr>
            <a:picLocks noChangeAspect="1"/>
          </p:cNvPicPr>
          <p:nvPr/>
        </p:nvPicPr>
        <p:blipFill>
          <a:blip r:embed="rId5"/>
          <a:stretch>
            <a:fillRect/>
          </a:stretch>
        </p:blipFill>
        <p:spPr>
          <a:xfrm>
            <a:off x="322591" y="1089590"/>
            <a:ext cx="3425586" cy="2538821"/>
          </a:xfrm>
          <a:prstGeom prst="rect">
            <a:avLst/>
          </a:prstGeom>
        </p:spPr>
      </p:pic>
    </p:spTree>
    <p:extLst>
      <p:ext uri="{BB962C8B-B14F-4D97-AF65-F5344CB8AC3E}">
        <p14:creationId xmlns:p14="http://schemas.microsoft.com/office/powerpoint/2010/main" val="225364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29BE65-4C10-4787-83B4-1D25E1C2F631}"/>
              </a:ext>
            </a:extLst>
          </p:cNvPr>
          <p:cNvSpPr>
            <a:spLocks noGrp="1"/>
          </p:cNvSpPr>
          <p:nvPr>
            <p:ph type="title"/>
          </p:nvPr>
        </p:nvSpPr>
        <p:spPr>
          <a:xfrm>
            <a:off x="4384039" y="365125"/>
            <a:ext cx="7164493" cy="1325563"/>
          </a:xfrm>
        </p:spPr>
        <p:txBody>
          <a:bodyPr>
            <a:normAutofit/>
          </a:bodyPr>
          <a:lstStyle/>
          <a:p>
            <a:pPr algn="ctr"/>
            <a:r>
              <a:rPr lang="en-US" b="1" dirty="0">
                <a:ln w="22225">
                  <a:solidFill>
                    <a:schemeClr val="accent2"/>
                  </a:solidFill>
                  <a:prstDash val="solid"/>
                </a:ln>
              </a:rPr>
              <a:t>A*</a:t>
            </a:r>
          </a:p>
        </p:txBody>
      </p:sp>
      <p:sp>
        <p:nvSpPr>
          <p:cNvPr id="3" name="Content Placeholder 2">
            <a:extLst>
              <a:ext uri="{FF2B5EF4-FFF2-40B4-BE49-F238E27FC236}">
                <a16:creationId xmlns:a16="http://schemas.microsoft.com/office/drawing/2014/main" id="{22E501BE-5E19-4ABA-A656-BF2E0F6AEB27}"/>
              </a:ext>
            </a:extLst>
          </p:cNvPr>
          <p:cNvSpPr>
            <a:spLocks noGrp="1"/>
          </p:cNvSpPr>
          <p:nvPr>
            <p:ph idx="1"/>
          </p:nvPr>
        </p:nvSpPr>
        <p:spPr>
          <a:xfrm>
            <a:off x="4387515" y="2022601"/>
            <a:ext cx="7161017" cy="4154361"/>
          </a:xfrm>
        </p:spPr>
        <p:txBody>
          <a:bodyPr>
            <a:normAutofit/>
          </a:bodyPr>
          <a:lstStyle/>
          <a:p>
            <a:pPr marL="0" indent="0">
              <a:buNone/>
            </a:pPr>
            <a:r>
              <a:rPr lang="en-US" sz="2000" dirty="0"/>
              <a:t>A* algorithm is a best-first search algorithm in which the cost linked to a state is f(n) = g(n) + h(n),where</a:t>
            </a:r>
          </a:p>
          <a:p>
            <a:r>
              <a:rPr lang="en-US" sz="2000" dirty="0"/>
              <a:t>g(n) is the cost of the path traversed from the initial state to node n.</a:t>
            </a:r>
          </a:p>
          <a:p>
            <a:r>
              <a:rPr lang="en-US" sz="2000" dirty="0"/>
              <a:t>h(n) is the estimated path-cost or the heuristic function cost from node n to the goal node.</a:t>
            </a:r>
          </a:p>
          <a:p>
            <a:endParaRPr lang="en-US" sz="2000" dirty="0"/>
          </a:p>
          <a:p>
            <a:pPr marL="0" indent="0">
              <a:buNone/>
            </a:pPr>
            <a:r>
              <a:rPr lang="en-US" sz="2000" dirty="0"/>
              <a:t>The primary drawback of A* algorithm as in case of most best-first search is its space requirement</a:t>
            </a:r>
          </a:p>
        </p:txBody>
      </p:sp>
      <p:pic>
        <p:nvPicPr>
          <p:cNvPr id="8" name="Picture 7">
            <a:extLst>
              <a:ext uri="{FF2B5EF4-FFF2-40B4-BE49-F238E27FC236}">
                <a16:creationId xmlns:a16="http://schemas.microsoft.com/office/drawing/2014/main" id="{05F1580F-EDCC-4E0E-AB25-B5F3D8FB30AD}"/>
              </a:ext>
            </a:extLst>
          </p:cNvPr>
          <p:cNvPicPr>
            <a:picLocks noChangeAspect="1"/>
          </p:cNvPicPr>
          <p:nvPr/>
        </p:nvPicPr>
        <p:blipFill>
          <a:blip r:embed="rId2"/>
          <a:stretch>
            <a:fillRect/>
          </a:stretch>
        </p:blipFill>
        <p:spPr>
          <a:xfrm>
            <a:off x="480060" y="1295312"/>
            <a:ext cx="3425957" cy="4266895"/>
          </a:xfrm>
          <a:prstGeom prst="rect">
            <a:avLst/>
          </a:prstGeom>
        </p:spPr>
      </p:pic>
    </p:spTree>
    <p:extLst>
      <p:ext uri="{BB962C8B-B14F-4D97-AF65-F5344CB8AC3E}">
        <p14:creationId xmlns:p14="http://schemas.microsoft.com/office/powerpoint/2010/main" val="6622907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768 0.00671 L 0.33021 0.01505 " pathEditMode="relative" ptsTypes="AA">
                                      <p:cBhvr>
                                        <p:cTn id="6" dur="2000" fill="hold"/>
                                        <p:tgtEl>
                                          <p:spTgt spid="8"/>
                                        </p:tgtEl>
                                        <p:attrNameLst>
                                          <p:attrName>ppt_x</p:attrName>
                                          <p:attrName>ppt_y</p:attrName>
                                        </p:attrNameLst>
                                      </p:cBhvr>
                                    </p:animMotion>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8"/>
                                        </p:tgtEl>
                                      </p:cBhvr>
                                      <p:by x="150000" y="150000"/>
                                    </p:animScale>
                                  </p:childTnLst>
                                </p:cTn>
                              </p:par>
                            </p:childTnLst>
                          </p:cTn>
                        </p:par>
                      </p:childTnLst>
                    </p:cTn>
                  </p:par>
                </p:childTnLst>
              </p:cTn>
              <p:nextCondLst>
                <p:cond evt="onClick" delay="0">
                  <p:tgtEl>
                    <p:spTgt spid="8"/>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EEC75A-2E9E-468C-875A-7FAD61EB838F}"/>
              </a:ext>
            </a:extLst>
          </p:cNvPr>
          <p:cNvSpPr>
            <a:spLocks noGrp="1"/>
          </p:cNvSpPr>
          <p:nvPr>
            <p:ph type="title"/>
          </p:nvPr>
        </p:nvSpPr>
        <p:spPr>
          <a:xfrm>
            <a:off x="4384039" y="365125"/>
            <a:ext cx="7164493" cy="1325563"/>
          </a:xfrm>
        </p:spPr>
        <p:txBody>
          <a:bodyPr>
            <a:normAutofit/>
          </a:bodyPr>
          <a:lstStyle/>
          <a:p>
            <a:pPr algn="ctr"/>
            <a:r>
              <a:rPr lang="en-US" b="1" dirty="0">
                <a:ln w="22225">
                  <a:solidFill>
                    <a:schemeClr val="accent2"/>
                  </a:solidFill>
                  <a:prstDash val="solid"/>
                </a:ln>
              </a:rPr>
              <a:t>IDA*</a:t>
            </a:r>
          </a:p>
        </p:txBody>
      </p:sp>
      <p:sp>
        <p:nvSpPr>
          <p:cNvPr id="3" name="Content Placeholder 2">
            <a:extLst>
              <a:ext uri="{FF2B5EF4-FFF2-40B4-BE49-F238E27FC236}">
                <a16:creationId xmlns:a16="http://schemas.microsoft.com/office/drawing/2014/main" id="{777706FA-0B06-4DA0-9752-01CC2136EB71}"/>
              </a:ext>
            </a:extLst>
          </p:cNvPr>
          <p:cNvSpPr>
            <a:spLocks noGrp="1"/>
          </p:cNvSpPr>
          <p:nvPr>
            <p:ph idx="1"/>
          </p:nvPr>
        </p:nvSpPr>
        <p:spPr>
          <a:xfrm>
            <a:off x="4387515" y="2022601"/>
            <a:ext cx="7161017" cy="4154361"/>
          </a:xfrm>
        </p:spPr>
        <p:txBody>
          <a:bodyPr>
            <a:normAutofit/>
          </a:bodyPr>
          <a:lstStyle/>
          <a:p>
            <a:r>
              <a:rPr lang="en-US" sz="2000" dirty="0"/>
              <a:t>Iterative-deepening-A* : at each iteration, perform a depth-first search, cutting off a branch when its total cost f(n)=g(n)+h(n) exceeds a given threshold. </a:t>
            </a:r>
          </a:p>
          <a:p>
            <a:r>
              <a:rPr lang="en-US" sz="2000" dirty="0"/>
              <a:t>This threshold starts at the estimate of the cost at the initial state, and increases for each iteration of the algorithm.</a:t>
            </a:r>
          </a:p>
          <a:p>
            <a:r>
              <a:rPr lang="en-US" sz="2000" dirty="0"/>
              <a:t> At each iteration, the threshold used for the next iteration is the minimum cost of all values that exceeded the current threshold.</a:t>
            </a:r>
          </a:p>
        </p:txBody>
      </p:sp>
      <p:pic>
        <p:nvPicPr>
          <p:cNvPr id="8" name="Picture 7">
            <a:extLst>
              <a:ext uri="{FF2B5EF4-FFF2-40B4-BE49-F238E27FC236}">
                <a16:creationId xmlns:a16="http://schemas.microsoft.com/office/drawing/2014/main" id="{0EC14C1D-3956-4334-9CA0-E3BB799E60CE}"/>
              </a:ext>
            </a:extLst>
          </p:cNvPr>
          <p:cNvPicPr>
            <a:picLocks noChangeAspect="1"/>
          </p:cNvPicPr>
          <p:nvPr/>
        </p:nvPicPr>
        <p:blipFill>
          <a:blip r:embed="rId2"/>
          <a:stretch>
            <a:fillRect/>
          </a:stretch>
        </p:blipFill>
        <p:spPr>
          <a:xfrm>
            <a:off x="480060" y="1232633"/>
            <a:ext cx="3425957" cy="4392252"/>
          </a:xfrm>
          <a:prstGeom prst="rect">
            <a:avLst/>
          </a:prstGeom>
        </p:spPr>
      </p:pic>
    </p:spTree>
    <p:extLst>
      <p:ext uri="{BB962C8B-B14F-4D97-AF65-F5344CB8AC3E}">
        <p14:creationId xmlns:p14="http://schemas.microsoft.com/office/powerpoint/2010/main" val="19466003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534 -0.0044 L 0.36732 -0.01829 " pathEditMode="relative" ptsTypes="AA">
                                      <p:cBhvr>
                                        <p:cTn id="6" dur="2000" fill="hold"/>
                                        <p:tgtEl>
                                          <p:spTgt spid="8"/>
                                        </p:tgtEl>
                                        <p:attrNameLst>
                                          <p:attrName>ppt_x</p:attrName>
                                          <p:attrName>ppt_y</p:attrName>
                                        </p:attrNameLst>
                                      </p:cBhvr>
                                    </p:animMotion>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8"/>
                                        </p:tgtEl>
                                      </p:cBhvr>
                                      <p:by x="150000" y="150000"/>
                                    </p:animScale>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73EF93-288D-4169-8D29-E526CD51A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72E69A5-5887-4E77-8BC4-55E93D95EB73}"/>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n w="22225">
                  <a:solidFill>
                    <a:schemeClr val="accent2"/>
                  </a:solidFill>
                  <a:prstDash val="solid"/>
                </a:ln>
                <a:solidFill>
                  <a:srgbClr val="FFFFFF"/>
                </a:solidFill>
              </a:rPr>
              <a:t>A* vs IDA*</a:t>
            </a:r>
          </a:p>
        </p:txBody>
      </p:sp>
      <p:cxnSp>
        <p:nvCxnSpPr>
          <p:cNvPr id="10" name="Straight Connector 9">
            <a:extLst>
              <a:ext uri="{FF2B5EF4-FFF2-40B4-BE49-F238E27FC236}">
                <a16:creationId xmlns:a16="http://schemas.microsoft.com/office/drawing/2014/main" id="{F6D77023-0829-4E75-88FE-AF25E2AB39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2" descr="Image result for a* vs ida*">
            <a:extLst>
              <a:ext uri="{FF2B5EF4-FFF2-40B4-BE49-F238E27FC236}">
                <a16:creationId xmlns:a16="http://schemas.microsoft.com/office/drawing/2014/main" id="{01CC33A4-54BE-4E79-886A-F594277B84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6079" y="321177"/>
            <a:ext cx="6553545" cy="4669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712EEC-8468-4836-9D82-34680DF22A4D}"/>
              </a:ext>
            </a:extLst>
          </p:cNvPr>
          <p:cNvSpPr/>
          <p:nvPr/>
        </p:nvSpPr>
        <p:spPr>
          <a:xfrm>
            <a:off x="5186079" y="5103674"/>
            <a:ext cx="6096000" cy="1477328"/>
          </a:xfrm>
          <a:prstGeom prst="rect">
            <a:avLst/>
          </a:prstGeom>
        </p:spPr>
        <p:txBody>
          <a:bodyPr>
            <a:spAutoFit/>
          </a:bodyPr>
          <a:lstStyle/>
          <a:p>
            <a:r>
              <a:rPr lang="en-US" dirty="0"/>
              <a:t>A* search keeps a large queue of unexplored nodes that can quickly fill up memory. </a:t>
            </a:r>
          </a:p>
          <a:p>
            <a:r>
              <a:rPr lang="en-US" dirty="0"/>
              <a:t>IDA* does not remember any node except the ones on the current path, it requires an amount of memory that is only linear in the length of the solution that it constructs.</a:t>
            </a:r>
          </a:p>
        </p:txBody>
      </p:sp>
    </p:spTree>
    <p:extLst>
      <p:ext uri="{BB962C8B-B14F-4D97-AF65-F5344CB8AC3E}">
        <p14:creationId xmlns:p14="http://schemas.microsoft.com/office/powerpoint/2010/main" val="417998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6336435-EFF7-4541-84EF-4895D6E3FC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1A7CE93-4128-4C69-B9A7-843FB3456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80BE679-080B-46EF-BFEB-9BC6645B0C46}"/>
              </a:ext>
            </a:extLst>
          </p:cNvPr>
          <p:cNvSpPr txBox="1">
            <a:spLocks/>
          </p:cNvSpPr>
          <p:nvPr/>
        </p:nvSpPr>
        <p:spPr>
          <a:xfrm>
            <a:off x="527538" y="475663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a:ln w="22225">
                  <a:solidFill>
                    <a:schemeClr val="accent2"/>
                  </a:solidFill>
                  <a:prstDash val="solid"/>
                </a:ln>
                <a:solidFill>
                  <a:srgbClr val="FFFFFF"/>
                </a:solidFill>
              </a:rPr>
              <a:t>Heuristics</a:t>
            </a:r>
          </a:p>
        </p:txBody>
      </p:sp>
      <p:pic>
        <p:nvPicPr>
          <p:cNvPr id="12" name="Picture 11">
            <a:extLst>
              <a:ext uri="{FF2B5EF4-FFF2-40B4-BE49-F238E27FC236}">
                <a16:creationId xmlns:a16="http://schemas.microsoft.com/office/drawing/2014/main" id="{DEAF4FC2-AD13-49F4-85D4-6438F46F7B18}"/>
              </a:ext>
            </a:extLst>
          </p:cNvPr>
          <p:cNvPicPr>
            <a:picLocks noChangeAspect="1"/>
          </p:cNvPicPr>
          <p:nvPr/>
        </p:nvPicPr>
        <p:blipFill>
          <a:blip r:embed="rId3"/>
          <a:stretch>
            <a:fillRect/>
          </a:stretch>
        </p:blipFill>
        <p:spPr>
          <a:xfrm>
            <a:off x="7592043" y="307731"/>
            <a:ext cx="3816985" cy="3997637"/>
          </a:xfrm>
          <a:prstGeom prst="rect">
            <a:avLst/>
          </a:prstGeom>
        </p:spPr>
      </p:pic>
      <p:cxnSp>
        <p:nvCxnSpPr>
          <p:cNvPr id="13" name="Straight Connector 12">
            <a:extLst>
              <a:ext uri="{FF2B5EF4-FFF2-40B4-BE49-F238E27FC236}">
                <a16:creationId xmlns:a16="http://schemas.microsoft.com/office/drawing/2014/main" id="{2A563DE6-530D-437D-8D68-72F7EFA1BB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8C3B495-F5C5-49A5-8422-B989AC737A50}"/>
              </a:ext>
            </a:extLst>
          </p:cNvPr>
          <p:cNvPicPr>
            <a:picLocks noChangeAspect="1"/>
          </p:cNvPicPr>
          <p:nvPr/>
        </p:nvPicPr>
        <p:blipFill rotWithShape="1">
          <a:blip r:embed="rId4"/>
          <a:srcRect b="7625"/>
          <a:stretch/>
        </p:blipFill>
        <p:spPr>
          <a:xfrm>
            <a:off x="1084877" y="282853"/>
            <a:ext cx="4018961" cy="4047392"/>
          </a:xfrm>
          <a:prstGeom prst="rect">
            <a:avLst/>
          </a:prstGeom>
        </p:spPr>
      </p:pic>
    </p:spTree>
    <p:extLst>
      <p:ext uri="{BB962C8B-B14F-4D97-AF65-F5344CB8AC3E}">
        <p14:creationId xmlns:p14="http://schemas.microsoft.com/office/powerpoint/2010/main" val="253268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6336435-EFF7-4541-84EF-4895D6E3FC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1A7CE93-4128-4C69-B9A7-843FB3456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80BE679-080B-46EF-BFEB-9BC6645B0C46}"/>
              </a:ext>
            </a:extLst>
          </p:cNvPr>
          <p:cNvSpPr txBox="1">
            <a:spLocks/>
          </p:cNvSpPr>
          <p:nvPr/>
        </p:nvSpPr>
        <p:spPr>
          <a:xfrm>
            <a:off x="527538" y="475663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ln w="22225">
                  <a:solidFill>
                    <a:schemeClr val="accent2"/>
                  </a:solidFill>
                  <a:prstDash val="solid"/>
                </a:ln>
                <a:solidFill>
                  <a:srgbClr val="FFFFFF"/>
                </a:solidFill>
              </a:rPr>
              <a:t>Compare A*</a:t>
            </a:r>
          </a:p>
        </p:txBody>
      </p:sp>
      <p:cxnSp>
        <p:nvCxnSpPr>
          <p:cNvPr id="13" name="Straight Connector 12">
            <a:extLst>
              <a:ext uri="{FF2B5EF4-FFF2-40B4-BE49-F238E27FC236}">
                <a16:creationId xmlns:a16="http://schemas.microsoft.com/office/drawing/2014/main" id="{2A563DE6-530D-437D-8D68-72F7EFA1BB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C9146A-0C2B-4E16-A2C0-577447902E2E}"/>
              </a:ext>
            </a:extLst>
          </p:cNvPr>
          <p:cNvPicPr>
            <a:picLocks noChangeAspect="1"/>
          </p:cNvPicPr>
          <p:nvPr/>
        </p:nvPicPr>
        <p:blipFill>
          <a:blip r:embed="rId3"/>
          <a:stretch>
            <a:fillRect/>
          </a:stretch>
        </p:blipFill>
        <p:spPr>
          <a:xfrm>
            <a:off x="284772" y="316325"/>
            <a:ext cx="5433522" cy="4026972"/>
          </a:xfrm>
          <a:prstGeom prst="rect">
            <a:avLst/>
          </a:prstGeom>
        </p:spPr>
      </p:pic>
      <p:pic>
        <p:nvPicPr>
          <p:cNvPr id="11" name="Picture 10">
            <a:extLst>
              <a:ext uri="{FF2B5EF4-FFF2-40B4-BE49-F238E27FC236}">
                <a16:creationId xmlns:a16="http://schemas.microsoft.com/office/drawing/2014/main" id="{188FD58B-EA89-4599-A5C8-51F515E713EA}"/>
              </a:ext>
            </a:extLst>
          </p:cNvPr>
          <p:cNvPicPr>
            <a:picLocks noChangeAspect="1"/>
          </p:cNvPicPr>
          <p:nvPr/>
        </p:nvPicPr>
        <p:blipFill>
          <a:blip r:embed="rId4"/>
          <a:stretch>
            <a:fillRect/>
          </a:stretch>
        </p:blipFill>
        <p:spPr>
          <a:xfrm>
            <a:off x="6534367" y="316326"/>
            <a:ext cx="5433522" cy="4026972"/>
          </a:xfrm>
          <a:prstGeom prst="rect">
            <a:avLst/>
          </a:prstGeom>
        </p:spPr>
      </p:pic>
    </p:spTree>
    <p:extLst>
      <p:ext uri="{BB962C8B-B14F-4D97-AF65-F5344CB8AC3E}">
        <p14:creationId xmlns:p14="http://schemas.microsoft.com/office/powerpoint/2010/main" val="135507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6336435-EFF7-4541-84EF-4895D6E3FC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1A7CE93-4128-4C69-B9A7-843FB3456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80BE679-080B-46EF-BFEB-9BC6645B0C46}"/>
              </a:ext>
            </a:extLst>
          </p:cNvPr>
          <p:cNvSpPr txBox="1">
            <a:spLocks/>
          </p:cNvSpPr>
          <p:nvPr/>
        </p:nvSpPr>
        <p:spPr>
          <a:xfrm>
            <a:off x="527538" y="475663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ln w="22225">
                  <a:solidFill>
                    <a:schemeClr val="accent2"/>
                  </a:solidFill>
                  <a:prstDash val="solid"/>
                </a:ln>
                <a:solidFill>
                  <a:srgbClr val="FFFFFF"/>
                </a:solidFill>
              </a:rPr>
              <a:t>Compare IDA*</a:t>
            </a:r>
          </a:p>
        </p:txBody>
      </p:sp>
      <p:cxnSp>
        <p:nvCxnSpPr>
          <p:cNvPr id="13" name="Straight Connector 12">
            <a:extLst>
              <a:ext uri="{FF2B5EF4-FFF2-40B4-BE49-F238E27FC236}">
                <a16:creationId xmlns:a16="http://schemas.microsoft.com/office/drawing/2014/main" id="{2A563DE6-530D-437D-8D68-72F7EFA1BB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727DD8-6D93-43AD-BEF6-FB8312BC506C}"/>
              </a:ext>
            </a:extLst>
          </p:cNvPr>
          <p:cNvPicPr>
            <a:picLocks noChangeAspect="1"/>
          </p:cNvPicPr>
          <p:nvPr/>
        </p:nvPicPr>
        <p:blipFill>
          <a:blip r:embed="rId3"/>
          <a:stretch>
            <a:fillRect/>
          </a:stretch>
        </p:blipFill>
        <p:spPr>
          <a:xfrm>
            <a:off x="375139" y="317741"/>
            <a:ext cx="5344843" cy="3961249"/>
          </a:xfrm>
          <a:prstGeom prst="rect">
            <a:avLst/>
          </a:prstGeom>
        </p:spPr>
      </p:pic>
      <p:pic>
        <p:nvPicPr>
          <p:cNvPr id="7" name="Picture 6">
            <a:extLst>
              <a:ext uri="{FF2B5EF4-FFF2-40B4-BE49-F238E27FC236}">
                <a16:creationId xmlns:a16="http://schemas.microsoft.com/office/drawing/2014/main" id="{B889ADA6-E2FB-4A5F-A3A2-006082EFE73A}"/>
              </a:ext>
            </a:extLst>
          </p:cNvPr>
          <p:cNvPicPr>
            <a:picLocks noChangeAspect="1"/>
          </p:cNvPicPr>
          <p:nvPr/>
        </p:nvPicPr>
        <p:blipFill>
          <a:blip r:embed="rId4"/>
          <a:stretch>
            <a:fillRect/>
          </a:stretch>
        </p:blipFill>
        <p:spPr>
          <a:xfrm>
            <a:off x="6472019" y="317740"/>
            <a:ext cx="5344843" cy="3961249"/>
          </a:xfrm>
          <a:prstGeom prst="rect">
            <a:avLst/>
          </a:prstGeom>
        </p:spPr>
      </p:pic>
    </p:spTree>
    <p:extLst>
      <p:ext uri="{BB962C8B-B14F-4D97-AF65-F5344CB8AC3E}">
        <p14:creationId xmlns:p14="http://schemas.microsoft.com/office/powerpoint/2010/main" val="134255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466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N-Puzzle with AI</vt:lpstr>
      <vt:lpstr>History</vt:lpstr>
      <vt:lpstr>PowerPoint Presentation</vt:lpstr>
      <vt:lpstr>A*</vt:lpstr>
      <vt:lpstr>IDA*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N-Puzzle with AI</dc:title>
  <dc:creator>Hoang Do</dc:creator>
  <cp:lastModifiedBy>Hoang Do</cp:lastModifiedBy>
  <cp:revision>7</cp:revision>
  <dcterms:created xsi:type="dcterms:W3CDTF">2019-05-03T06:46:01Z</dcterms:created>
  <dcterms:modified xsi:type="dcterms:W3CDTF">2019-05-03T15:39:23Z</dcterms:modified>
</cp:coreProperties>
</file>