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8" r:id="rId10"/>
    <p:sldId id="263" r:id="rId11"/>
    <p:sldId id="269" r:id="rId12"/>
    <p:sldId id="271" r:id="rId13"/>
    <p:sldId id="264" r:id="rId14"/>
    <p:sldId id="265" r:id="rId15"/>
    <p:sldId id="282" r:id="rId16"/>
    <p:sldId id="283" r:id="rId17"/>
    <p:sldId id="270" r:id="rId18"/>
    <p:sldId id="274" r:id="rId19"/>
    <p:sldId id="278" r:id="rId20"/>
    <p:sldId id="279" r:id="rId21"/>
    <p:sldId id="280" r:id="rId22"/>
    <p:sldId id="281" r:id="rId23"/>
    <p:sldId id="275" r:id="rId24"/>
    <p:sldId id="286" r:id="rId25"/>
    <p:sldId id="272" r:id="rId26"/>
    <p:sldId id="287" r:id="rId27"/>
    <p:sldId id="273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85" r:id="rId36"/>
    <p:sldId id="276" r:id="rId37"/>
    <p:sldId id="277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BB2B4-625E-4DDB-AC23-A68E4C84435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43A0-6812-47D2-ABB1-A7730482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3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1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4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1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9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03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4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0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5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6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6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1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9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2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6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5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9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9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4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36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2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8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20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9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22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4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7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38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46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83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04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8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721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7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351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8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38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38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5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8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3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6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6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BF2D-394E-4BA4-B37A-4A967562418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0DB4-AEEC-4299-A914-FC74DB2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cs.niu.edu/~freedman/340/340notes/340hash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cs.niu.edu/~freedman/340/340notes/340hash.ht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sa.edu/~cs2123/lectures/week14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Georgia" panose="02040502050405020303" pitchFamily="18" charset="0"/>
              </a:rPr>
              <a:t>Hash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b="1" u="sng" dirty="0">
                <a:solidFill>
                  <a:srgbClr val="0070C0"/>
                </a:solidFill>
                <a:latin typeface="Georgia" panose="02040502050405020303" pitchFamily="18" charset="0"/>
              </a:rPr>
              <a:t>The </a:t>
            </a:r>
            <a:r>
              <a:rPr lang="en-US" altLang="en-US" sz="3200" b="1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idea</a:t>
            </a:r>
            <a:r>
              <a:rPr lang="en-US" altLang="en-US" sz="3200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: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take </a:t>
            </a:r>
            <a:r>
              <a:rPr lang="en-US" altLang="en-US" sz="3200" dirty="0">
                <a:latin typeface="Georgia" panose="02040502050405020303" pitchFamily="18" charset="0"/>
              </a:rPr>
              <a:t>a field in a </a:t>
            </a: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record</a:t>
            </a:r>
            <a:r>
              <a:rPr lang="en-US" altLang="en-US" sz="3200" dirty="0">
                <a:latin typeface="Georgia" panose="02040502050405020303" pitchFamily="18" charset="0"/>
              </a:rPr>
              <a:t>, known as the </a:t>
            </a:r>
            <a:r>
              <a:rPr lang="en-US" altLang="en-US" sz="3200" b="1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value</a:t>
            </a:r>
            <a:r>
              <a:rPr lang="en-US" altLang="en-US" sz="3200" dirty="0" smtClean="0">
                <a:latin typeface="Georgia" panose="02040502050405020303" pitchFamily="18" charset="0"/>
              </a:rPr>
              <a:t>,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convert </a:t>
            </a:r>
            <a:r>
              <a:rPr lang="en-US" altLang="en-US" sz="3200" dirty="0">
                <a:latin typeface="Georgia" panose="02040502050405020303" pitchFamily="18" charset="0"/>
              </a:rPr>
              <a:t>it through some fixed process to a numeric value, known as the </a:t>
            </a: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hash </a:t>
            </a:r>
            <a:r>
              <a:rPr lang="en-US" altLang="en-US" sz="3200" b="1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key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Hash key represents </a:t>
            </a:r>
            <a:r>
              <a:rPr lang="en-US" altLang="en-US" sz="3200" dirty="0">
                <a:latin typeface="Georgia" panose="02040502050405020303" pitchFamily="18" charset="0"/>
              </a:rPr>
              <a:t>the position </a:t>
            </a:r>
            <a:r>
              <a:rPr lang="en-US" altLang="en-US" sz="3200" dirty="0" smtClean="0">
                <a:latin typeface="Georgia" panose="02040502050405020303" pitchFamily="18" charset="0"/>
              </a:rPr>
              <a:t>in </a:t>
            </a:r>
            <a:r>
              <a:rPr lang="en-US" altLang="en-US" sz="3200" dirty="0">
                <a:latin typeface="Georgia" panose="02040502050405020303" pitchFamily="18" charset="0"/>
              </a:rPr>
              <a:t>the </a:t>
            </a:r>
            <a:r>
              <a:rPr lang="en-US" altLang="en-US" sz="3200" dirty="0" smtClean="0">
                <a:latin typeface="Georgia" panose="02040502050405020303" pitchFamily="18" charset="0"/>
              </a:rPr>
              <a:t>table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in </a:t>
            </a:r>
            <a:r>
              <a:rPr lang="en-US" altLang="en-US" sz="2800" dirty="0">
                <a:latin typeface="Georgia" panose="02040502050405020303" pitchFamily="18" charset="0"/>
              </a:rPr>
              <a:t>the range of </a:t>
            </a: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800" dirty="0">
                <a:latin typeface="Georgia" panose="02040502050405020303" pitchFamily="18" charset="0"/>
              </a:rPr>
              <a:t> to </a:t>
            </a:r>
            <a:r>
              <a:rPr lang="en-US" alt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 - 1</a:t>
            </a:r>
            <a:r>
              <a:rPr lang="en-US" altLang="en-US" sz="2800" dirty="0">
                <a:latin typeface="Georgia" panose="02040502050405020303" pitchFamily="18" charset="0"/>
              </a:rPr>
              <a:t>, where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n</a:t>
            </a:r>
            <a:r>
              <a:rPr lang="en-US" altLang="en-US" sz="2800" dirty="0">
                <a:latin typeface="Georgia" panose="02040502050405020303" pitchFamily="18" charset="0"/>
              </a:rPr>
              <a:t> is the maximum number of slots (or </a:t>
            </a:r>
            <a:r>
              <a:rPr lang="en-US" alt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buckets</a:t>
            </a:r>
            <a:r>
              <a:rPr lang="en-US" altLang="en-US" sz="2800" dirty="0">
                <a:latin typeface="Georgia" panose="02040502050405020303" pitchFamily="18" charset="0"/>
              </a:rPr>
              <a:t>) in the </a:t>
            </a:r>
            <a:r>
              <a:rPr lang="en-US" altLang="en-US" sz="2800" dirty="0" smtClean="0">
                <a:latin typeface="Georgia" panose="02040502050405020303" pitchFamily="18" charset="0"/>
              </a:rPr>
              <a:t>table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0740" y="6211669"/>
            <a:ext cx="6469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http://faculty.cs.niu.edu/~</a:t>
            </a:r>
            <a:r>
              <a:rPr lang="en-US" dirty="0" smtClean="0">
                <a:hlinkClick r:id="rId3"/>
              </a:rPr>
              <a:t>freedman/340/340notes/340hash.htm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eorgia" panose="02040502050405020303" pitchFamily="18" charset="0"/>
              </a:rPr>
              <a:t>You </a:t>
            </a: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add</a:t>
            </a:r>
            <a:r>
              <a:rPr lang="en-US" altLang="en-US" sz="3200" dirty="0">
                <a:latin typeface="Georgia" panose="02040502050405020303" pitchFamily="18" charset="0"/>
              </a:rPr>
              <a:t> an object to a collection represented by a hash table by first computing an integer value for the object called a hash code and then inserting the object at the location specified by the hash code. Adding to a hash table is usually an O(1) operation.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eorgia" panose="02040502050405020303" pitchFamily="18" charset="0"/>
              </a:rPr>
              <a:t>To remove an object from a hash table, you have to be able to give the value of the hash code. </a:t>
            </a:r>
            <a:r>
              <a:rPr lang="en-US" altLang="en-US" sz="3200">
                <a:latin typeface="Georgia" panose="02040502050405020303" pitchFamily="18" charset="0"/>
              </a:rPr>
              <a:t>If you have it, removing an element from the hash table is usually an O(1) operation.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Hashing</a:t>
            </a:r>
            <a:r>
              <a:rPr lang="en-US" sz="4800" dirty="0">
                <a:latin typeface="Georgia" panose="02040502050405020303" pitchFamily="18" charset="0"/>
              </a:rPr>
              <a:t>: division method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One </a:t>
            </a:r>
            <a:r>
              <a:rPr lang="en-US" altLang="en-US" sz="3200" dirty="0">
                <a:latin typeface="Georgia" panose="02040502050405020303" pitchFamily="18" charset="0"/>
              </a:rPr>
              <a:t>common method of determining a hash key is the division method of hashing. The formula that will be used is: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000" b="1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hash </a:t>
            </a:r>
            <a:r>
              <a:rPr lang="en-US" altLang="en-US" sz="3000" b="1" i="1" dirty="0">
                <a:solidFill>
                  <a:srgbClr val="0070C0"/>
                </a:solidFill>
                <a:latin typeface="Georgia" panose="02040502050405020303" pitchFamily="18" charset="0"/>
              </a:rPr>
              <a:t>key </a:t>
            </a:r>
            <a:r>
              <a:rPr lang="en-US" altLang="en-US" sz="3000" dirty="0">
                <a:solidFill>
                  <a:srgbClr val="0070C0"/>
                </a:solidFill>
                <a:latin typeface="Georgia" panose="02040502050405020303" pitchFamily="18" charset="0"/>
              </a:rPr>
              <a:t>= </a:t>
            </a:r>
            <a:r>
              <a:rPr lang="en-US" altLang="en-US" sz="3000" b="1" i="1" dirty="0">
                <a:solidFill>
                  <a:srgbClr val="0070C0"/>
                </a:solidFill>
                <a:latin typeface="Georgia" panose="02040502050405020303" pitchFamily="18" charset="0"/>
              </a:rPr>
              <a:t>key</a:t>
            </a:r>
            <a:r>
              <a:rPr lang="en-US" altLang="en-US" sz="3000" dirty="0">
                <a:solidFill>
                  <a:srgbClr val="0070C0"/>
                </a:solidFill>
                <a:latin typeface="Georgia" panose="02040502050405020303" pitchFamily="18" charset="0"/>
              </a:rPr>
              <a:t> % </a:t>
            </a:r>
            <a:r>
              <a:rPr lang="en-US" altLang="en-US" sz="3000" b="1" i="1" dirty="0">
                <a:solidFill>
                  <a:srgbClr val="0070C0"/>
                </a:solidFill>
                <a:latin typeface="Georgia" panose="02040502050405020303" pitchFamily="18" charset="0"/>
              </a:rPr>
              <a:t>number of slots in the table</a:t>
            </a:r>
            <a:endParaRPr lang="en-US" sz="3000" b="1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Hashing: division method </a:t>
            </a:r>
          </a:p>
        </p:txBody>
      </p:sp>
      <p:pic>
        <p:nvPicPr>
          <p:cNvPr id="1026" name="Picture 2" descr="http://faculty.cs.niu.edu/~freedman/340/340notes/gifImages/340hash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85" y="1216933"/>
            <a:ext cx="5609229" cy="53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Hashing: division method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A </a:t>
            </a:r>
            <a:r>
              <a:rPr lang="en-US" altLang="en-US" sz="3200" dirty="0">
                <a:latin typeface="Georgia" panose="02040502050405020303" pitchFamily="18" charset="0"/>
              </a:rPr>
              <a:t>reasonable strategy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The </a:t>
            </a: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problem</a:t>
            </a:r>
            <a:endParaRPr lang="en-US" altLang="en-US" sz="32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Keys may have some undesirable properties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the table size is 10 and all of the keys end in zero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Solution</a:t>
            </a:r>
            <a:r>
              <a:rPr lang="en-US" altLang="en-US" sz="3200" dirty="0" smtClean="0">
                <a:latin typeface="Georgia" panose="02040502050405020303" pitchFamily="18" charset="0"/>
              </a:rPr>
              <a:t>: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The </a:t>
            </a:r>
            <a:r>
              <a:rPr lang="en-US" altLang="en-US" sz="3200" dirty="0">
                <a:latin typeface="Georgia" panose="02040502050405020303" pitchFamily="18" charset="0"/>
              </a:rPr>
              <a:t>choice of hash function and table size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The </a:t>
            </a:r>
            <a:r>
              <a:rPr lang="en-US" altLang="en-US" sz="2800" dirty="0">
                <a:latin typeface="Georgia" panose="02040502050405020303" pitchFamily="18" charset="0"/>
              </a:rPr>
              <a:t>best table sizes are prime numbers</a:t>
            </a:r>
            <a:r>
              <a:rPr lang="en-US" altLang="en-US" sz="2800" dirty="0" smtClean="0">
                <a:latin typeface="Georgia" panose="02040502050405020303" pitchFamily="18" charset="0"/>
              </a:rPr>
              <a:t>.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Hashing: division method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A </a:t>
            </a:r>
            <a:r>
              <a:rPr lang="en-US" altLang="en-US" sz="3200" dirty="0">
                <a:latin typeface="Georgia" panose="02040502050405020303" pitchFamily="18" charset="0"/>
              </a:rPr>
              <a:t>reasonable strategy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The </a:t>
            </a: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problem</a:t>
            </a:r>
            <a:endParaRPr lang="en-US" altLang="en-US" sz="32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Keys </a:t>
            </a:r>
            <a:r>
              <a:rPr lang="en-US" altLang="en-US" sz="3200" dirty="0">
                <a:latin typeface="Georgia" panose="02040502050405020303" pitchFamily="18" charset="0"/>
              </a:rPr>
              <a:t>are not always numeric but strings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Solution</a:t>
            </a:r>
            <a:r>
              <a:rPr lang="en-US" altLang="en-US" sz="3200" dirty="0" smtClean="0">
                <a:latin typeface="Georgia" panose="02040502050405020303" pitchFamily="18" charset="0"/>
              </a:rPr>
              <a:t>: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Add </a:t>
            </a:r>
            <a:r>
              <a:rPr lang="en-US" altLang="en-US" sz="3200" dirty="0">
                <a:latin typeface="Georgia" panose="02040502050405020303" pitchFamily="18" charset="0"/>
              </a:rPr>
              <a:t>up the ASCII values of the characters in the string to get a numeric value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Then </a:t>
            </a:r>
            <a:r>
              <a:rPr lang="en-US" altLang="en-US" sz="3200" dirty="0">
                <a:latin typeface="Georgia" panose="02040502050405020303" pitchFamily="18" charset="0"/>
              </a:rPr>
              <a:t>perform the division </a:t>
            </a:r>
            <a:r>
              <a:rPr lang="en-US" altLang="en-US" sz="3200" dirty="0" smtClean="0">
                <a:latin typeface="Georgia" panose="02040502050405020303" pitchFamily="18" charset="0"/>
              </a:rPr>
              <a:t>method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Collisions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83231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0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Chaining</a:t>
            </a:r>
            <a:r>
              <a:rPr lang="en-US" altLang="en-US" sz="3000" dirty="0" smtClean="0">
                <a:latin typeface="Georgia" panose="02040502050405020303" pitchFamily="18" charset="0"/>
              </a:rPr>
              <a:t> </a:t>
            </a:r>
            <a:r>
              <a:rPr lang="en-US" altLang="en-US" sz="3000" dirty="0">
                <a:latin typeface="Georgia" panose="02040502050405020303" pitchFamily="18" charset="0"/>
              </a:rPr>
              <a:t>(each location is a reference to a linked list)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000" b="1" dirty="0">
                <a:solidFill>
                  <a:srgbClr val="0070C0"/>
                </a:solidFill>
                <a:latin typeface="Georgia" panose="02040502050405020303" pitchFamily="18" charset="0"/>
              </a:rPr>
              <a:t>Open addressing</a:t>
            </a:r>
            <a:r>
              <a:rPr lang="en-US" altLang="en-US" sz="30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3000" dirty="0">
                <a:latin typeface="Georgia" panose="02040502050405020303" pitchFamily="18" charset="0"/>
              </a:rPr>
              <a:t>- look for another location if the correct one is already filled: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Linear probing </a:t>
            </a:r>
            <a:r>
              <a:rPr lang="en-US" altLang="en-US" sz="2800" dirty="0">
                <a:latin typeface="Georgia" panose="02040502050405020303" pitchFamily="18" charset="0"/>
              </a:rPr>
              <a:t>- fill the first empty slot after the correct location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Quadratic probing</a:t>
            </a:r>
            <a:r>
              <a:rPr lang="en-US" altLang="en-US" sz="2800" dirty="0">
                <a:latin typeface="Georgia" panose="02040502050405020303" pitchFamily="18" charset="0"/>
              </a:rPr>
              <a:t> - fill the slot computed by a quadratic function of location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Rehashing</a:t>
            </a:r>
            <a:r>
              <a:rPr lang="en-US" altLang="en-US" sz="2800" dirty="0">
                <a:latin typeface="Georgia" panose="02040502050405020303" pitchFamily="18" charset="0"/>
              </a:rPr>
              <a:t> - apply a second (or even third) hash function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000" dirty="0">
                <a:latin typeface="Georgia" panose="02040502050405020303" pitchFamily="18" charset="0"/>
              </a:rPr>
              <a:t>It is easier to remove elements with the chaining method</a:t>
            </a:r>
            <a:r>
              <a:rPr lang="en-US" altLang="en-US" sz="2800" dirty="0">
                <a:latin typeface="Georgia" panose="02040502050405020303" pitchFamily="18" charset="0"/>
              </a:rPr>
              <a:t>.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6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Collisions: </a:t>
            </a:r>
            <a:r>
              <a:rPr lang="en-US" sz="4800" i="1" dirty="0">
                <a:latin typeface="Georgia" panose="02040502050405020303" pitchFamily="18" charset="0"/>
              </a:rPr>
              <a:t>Chaining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eorgia" panose="02040502050405020303" pitchFamily="18" charset="0"/>
              </a:rPr>
              <a:t>Chaining allows many items to exist at the same location in the hash table.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When </a:t>
            </a:r>
            <a:r>
              <a:rPr lang="en-US" altLang="en-US" sz="3200" dirty="0">
                <a:latin typeface="Georgia" panose="02040502050405020303" pitchFamily="18" charset="0"/>
              </a:rPr>
              <a:t>collisions happen, the item is still placed in the proper slot of the hash </a:t>
            </a:r>
            <a:r>
              <a:rPr lang="en-US" altLang="en-US" sz="3200" dirty="0" smtClean="0">
                <a:latin typeface="Georgia" panose="02040502050405020303" pitchFamily="18" charset="0"/>
              </a:rPr>
              <a:t>table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The </a:t>
            </a:r>
            <a:r>
              <a:rPr lang="en-US" altLang="en-US" sz="3200" dirty="0">
                <a:latin typeface="Georgia" panose="02040502050405020303" pitchFamily="18" charset="0"/>
              </a:rPr>
              <a:t>difficulty of searching for the item in the collection increases.</a:t>
            </a:r>
            <a:endParaRPr lang="en-US" altLang="en-US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Chaining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20" y="1545272"/>
            <a:ext cx="7818810" cy="43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Concept of 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In CS, a hash table, or a hash map, is a data structure that associates keys (names) with values (attributes)</a:t>
            </a:r>
          </a:p>
          <a:p>
            <a:pPr indent="-4572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sz="280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Look-Up Table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Dictionary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Cache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Extended Array</a:t>
            </a:r>
          </a:p>
          <a:p>
            <a:pPr marL="1828800" algn="l"/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Chaining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eorgia" panose="02040502050405020303" pitchFamily="18" charset="0"/>
              </a:rPr>
              <a:t>Searching a hash table with chains: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    Compute the hash key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    If slot at hash key is 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NULL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       Key not found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    Else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       Search the chain at hash key for the desired key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    </a:t>
            </a:r>
            <a:r>
              <a:rPr lang="en-US" altLang="en-US" sz="2800" dirty="0" err="1">
                <a:solidFill>
                  <a:srgbClr val="0070C0"/>
                </a:solidFill>
                <a:latin typeface="Georgia" panose="02040502050405020303" pitchFamily="18" charset="0"/>
              </a:rPr>
              <a:t>Endif</a:t>
            </a:r>
            <a:endParaRPr lang="en-US" altLang="en-US" sz="28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Chaining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eorgia" panose="02040502050405020303" pitchFamily="18" charset="0"/>
              </a:rPr>
              <a:t>Inserting into a hash table with chains: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Compute </a:t>
            </a: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the hash key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If </a:t>
            </a: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slot at hash key is null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Insert as first node of chain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Else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Search the chain for a duplicate key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If duplicate key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   Don’t insert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Else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   Insert into chain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</a:t>
            </a:r>
            <a:r>
              <a:rPr lang="en-US" altLang="en-US" dirty="0" err="1">
                <a:solidFill>
                  <a:srgbClr val="0070C0"/>
                </a:solidFill>
                <a:latin typeface="Georgia" panose="02040502050405020303" pitchFamily="18" charset="0"/>
              </a:rPr>
              <a:t>Endif</a:t>
            </a:r>
            <a:endParaRPr lang="en-US" altLang="en-US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</a:t>
            </a:r>
            <a:r>
              <a:rPr lang="en-US" altLang="en-US" dirty="0" err="1">
                <a:solidFill>
                  <a:srgbClr val="0070C0"/>
                </a:solidFill>
                <a:latin typeface="Georgia" panose="02040502050405020303" pitchFamily="18" charset="0"/>
              </a:rPr>
              <a:t>Endif</a:t>
            </a:r>
            <a:endParaRPr lang="en-US" altLang="en-US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Chaining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eorgia" panose="02040502050405020303" pitchFamily="18" charset="0"/>
              </a:rPr>
              <a:t>Deleting </a:t>
            </a:r>
            <a:r>
              <a:rPr lang="en-US" altLang="en-US" sz="3200" dirty="0" smtClean="0">
                <a:latin typeface="Georgia" panose="02040502050405020303" pitchFamily="18" charset="0"/>
              </a:rPr>
              <a:t>from </a:t>
            </a:r>
            <a:r>
              <a:rPr lang="en-US" altLang="en-US" sz="3200" dirty="0">
                <a:latin typeface="Georgia" panose="02040502050405020303" pitchFamily="18" charset="0"/>
              </a:rPr>
              <a:t>a hash table with chains: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Compute the hash key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If slot at hash key is null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Nothing to delete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Else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Search the chain for the desired key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If key is not found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   Nothing to delete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Else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   Remove node from the chain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   </a:t>
            </a:r>
            <a:r>
              <a:rPr lang="en-US" altLang="en-US" dirty="0" err="1">
                <a:solidFill>
                  <a:srgbClr val="0070C0"/>
                </a:solidFill>
                <a:latin typeface="Georgia" panose="02040502050405020303" pitchFamily="18" charset="0"/>
              </a:rPr>
              <a:t>Endif</a:t>
            </a:r>
            <a:endParaRPr lang="en-US" altLang="en-US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9144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    </a:t>
            </a:r>
            <a:r>
              <a:rPr lang="en-US" altLang="en-US" dirty="0" err="1">
                <a:solidFill>
                  <a:srgbClr val="0070C0"/>
                </a:solidFill>
                <a:latin typeface="Georgia" panose="02040502050405020303" pitchFamily="18" charset="0"/>
              </a:rPr>
              <a:t>Endif</a:t>
            </a:r>
            <a:endParaRPr lang="en-US" altLang="en-US" sz="20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0880" y="6326555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http://faculty.cs.niu.edu/~</a:t>
            </a:r>
            <a:r>
              <a:rPr lang="en-US" dirty="0" smtClean="0">
                <a:hlinkClick r:id="rId3"/>
              </a:rPr>
              <a:t>freedman/340/340notes/340hash.htm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Chaining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18" y="1298688"/>
            <a:ext cx="6619164" cy="48979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401273"/>
            <a:ext cx="1024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https://www.hackerearth.com/practice/data-structures/hash-tables/basics-of-hash-tables/tutorial/</a:t>
            </a:r>
          </a:p>
        </p:txBody>
      </p:sp>
    </p:spTree>
    <p:extLst>
      <p:ext uri="{BB962C8B-B14F-4D97-AF65-F5344CB8AC3E}">
        <p14:creationId xmlns:p14="http://schemas.microsoft.com/office/powerpoint/2010/main" val="20915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Collisions: </a:t>
            </a:r>
            <a:r>
              <a:rPr lang="en-US" sz="4800" dirty="0">
                <a:latin typeface="Georgia" panose="02040502050405020303" pitchFamily="18" charset="0"/>
              </a:rPr>
              <a:t>Chaining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Disadvantages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eorgia" panose="02040502050405020303" pitchFamily="18" charset="0"/>
              </a:rPr>
              <a:t>Parts of the array might never be </a:t>
            </a:r>
            <a:r>
              <a:rPr lang="en-US" altLang="en-US" sz="2800" dirty="0" smtClean="0">
                <a:latin typeface="Georgia" panose="02040502050405020303" pitchFamily="18" charset="0"/>
              </a:rPr>
              <a:t>used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eorgia" panose="02040502050405020303" pitchFamily="18" charset="0"/>
              </a:rPr>
              <a:t>As chains get longer, search time increases to O(n) in the worst </a:t>
            </a:r>
            <a:r>
              <a:rPr lang="en-US" altLang="en-US" sz="2800" dirty="0" smtClean="0">
                <a:latin typeface="Georgia" panose="02040502050405020303" pitchFamily="18" charset="0"/>
              </a:rPr>
              <a:t>case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eorgia" panose="02040502050405020303" pitchFamily="18" charset="0"/>
              </a:rPr>
              <a:t>Constructing new chain nodes is relatively expensive (still constant time, but the constant is high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eorgia" panose="02040502050405020303" pitchFamily="18" charset="0"/>
              </a:rPr>
              <a:t>Is there a way to use the “unused” space in the array instead of using chains to make more space?</a:t>
            </a:r>
          </a:p>
        </p:txBody>
      </p:sp>
    </p:spTree>
    <p:extLst>
      <p:ext uri="{BB962C8B-B14F-4D97-AF65-F5344CB8AC3E}">
        <p14:creationId xmlns:p14="http://schemas.microsoft.com/office/powerpoint/2010/main" val="26962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Collisions: </a:t>
            </a:r>
            <a:r>
              <a:rPr lang="en-US" sz="4800" i="1" dirty="0" smtClean="0">
                <a:latin typeface="Georgia" panose="02040502050405020303" pitchFamily="18" charset="0"/>
              </a:rPr>
              <a:t>Linear </a:t>
            </a:r>
            <a:r>
              <a:rPr lang="en-US" sz="4800" i="1" dirty="0">
                <a:latin typeface="Georgia" panose="02040502050405020303" pitchFamily="18" charset="0"/>
              </a:rPr>
              <a:t>probing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Open </a:t>
            </a:r>
            <a:r>
              <a:rPr lang="en-US" alt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addressing</a:t>
            </a:r>
            <a:endParaRPr lang="en-US" altLang="en-US" sz="2800" b="1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Find another </a:t>
            </a:r>
            <a:r>
              <a:rPr lang="en-US" altLang="en-US" sz="2800" dirty="0">
                <a:latin typeface="Georgia" panose="02040502050405020303" pitchFamily="18" charset="0"/>
              </a:rPr>
              <a:t>open slot to hold the item that caused the collision. 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Start </a:t>
            </a:r>
            <a:r>
              <a:rPr lang="en-US" altLang="en-US" sz="2800" dirty="0">
                <a:latin typeface="Georgia" panose="02040502050405020303" pitchFamily="18" charset="0"/>
              </a:rPr>
              <a:t>at the original hash value position and </a:t>
            </a:r>
            <a:r>
              <a:rPr lang="en-US" altLang="en-US" sz="2800" dirty="0" smtClean="0">
                <a:latin typeface="Georgia" panose="02040502050405020303" pitchFamily="18" charset="0"/>
              </a:rPr>
              <a:t>move </a:t>
            </a:r>
            <a:r>
              <a:rPr lang="en-US" altLang="en-US" sz="2800" dirty="0">
                <a:latin typeface="Georgia" panose="02040502050405020303" pitchFamily="18" charset="0"/>
              </a:rPr>
              <a:t>in a sequential manner through the slots until </a:t>
            </a:r>
            <a:r>
              <a:rPr lang="en-US" altLang="en-US" sz="2800" dirty="0" smtClean="0">
                <a:latin typeface="Georgia" panose="02040502050405020303" pitchFamily="18" charset="0"/>
              </a:rPr>
              <a:t>find the </a:t>
            </a:r>
            <a:r>
              <a:rPr lang="en-US" altLang="en-US" sz="2800" dirty="0">
                <a:latin typeface="Georgia" panose="02040502050405020303" pitchFamily="18" charset="0"/>
              </a:rPr>
              <a:t>first slot that is </a:t>
            </a:r>
            <a:r>
              <a:rPr lang="en-US" altLang="en-US" sz="2800" dirty="0" smtClean="0">
                <a:latin typeface="Georgia" panose="02040502050405020303" pitchFamily="18" charset="0"/>
              </a:rPr>
              <a:t>empty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eorgia" panose="02040502050405020303" pitchFamily="18" charset="0"/>
              </a:rPr>
              <a:t>If the hash table is not </a:t>
            </a:r>
            <a:r>
              <a:rPr lang="en-US" altLang="en-US" sz="2400" dirty="0" smtClean="0">
                <a:latin typeface="Georgia" panose="02040502050405020303" pitchFamily="18" charset="0"/>
              </a:rPr>
              <a:t>full - to </a:t>
            </a:r>
            <a:r>
              <a:rPr lang="en-US" altLang="en-US" sz="2400" dirty="0">
                <a:latin typeface="Georgia" panose="02040502050405020303" pitchFamily="18" charset="0"/>
              </a:rPr>
              <a:t>store key in the next array element 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pPr lvl="1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400" dirty="0">
                <a:latin typeface="Georgia" panose="02040502050405020303" pitchFamily="18" charset="0"/>
              </a:rPr>
              <a:t>	</a:t>
            </a:r>
            <a:r>
              <a:rPr lang="en-US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ke</a:t>
            </a:r>
            <a:r>
              <a:rPr lang="en-US" altLang="en-US" sz="2400" i="1" spc="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400" spc="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1)%SIZE, (</a:t>
            </a:r>
            <a:r>
              <a:rPr lang="en-US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ke</a:t>
            </a:r>
            <a:r>
              <a:rPr lang="en-US" altLang="en-US" sz="2400" i="1" spc="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400" spc="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+2</a:t>
            </a:r>
            <a:r>
              <a:rPr lang="en-US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)%SIZE, (</a:t>
            </a:r>
            <a:r>
              <a:rPr lang="en-US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ke</a:t>
            </a:r>
            <a:r>
              <a:rPr lang="en-US" altLang="en-US" sz="2400" i="1" spc="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400" spc="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+3</a:t>
            </a:r>
            <a:r>
              <a:rPr lang="en-US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)%SIZE </a:t>
            </a:r>
            <a:r>
              <a:rPr lang="en-US" altLang="en-US" sz="2400" dirty="0" smtClean="0">
                <a:latin typeface="Consolas" panose="020B0609020204030204" pitchFamily="49" charset="0"/>
              </a:rPr>
              <a:t>…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Note:</a:t>
            </a:r>
            <a:r>
              <a:rPr lang="en-US" altLang="en-US" sz="2400" dirty="0" smtClean="0">
                <a:latin typeface="Georgia" panose="02040502050405020303" pitchFamily="18" charset="0"/>
              </a:rPr>
              <a:t> go through circularly to </a:t>
            </a:r>
            <a:r>
              <a:rPr lang="en-US" altLang="en-US" sz="2400" dirty="0">
                <a:latin typeface="Georgia" panose="02040502050405020303" pitchFamily="18" charset="0"/>
              </a:rPr>
              <a:t>cover the entire hash </a:t>
            </a:r>
            <a:r>
              <a:rPr lang="en-US" altLang="en-US" sz="2400" dirty="0" smtClean="0">
                <a:latin typeface="Georgia" panose="02040502050405020303" pitchFamily="18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60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Collisions: </a:t>
            </a:r>
            <a:r>
              <a:rPr lang="en-US" sz="4800" i="1" dirty="0" smtClean="0">
                <a:latin typeface="Georgia" panose="02040502050405020303" pitchFamily="18" charset="0"/>
              </a:rPr>
              <a:t>Linear </a:t>
            </a:r>
            <a:r>
              <a:rPr lang="en-US" sz="4800" i="1" dirty="0">
                <a:latin typeface="Georgia" panose="02040502050405020303" pitchFamily="18" charset="0"/>
              </a:rPr>
              <a:t>probing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1463992"/>
            <a:ext cx="6740569" cy="48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Linear probing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Primary </a:t>
            </a:r>
            <a:r>
              <a:rPr lang="en-US" altLang="en-US" sz="3200" dirty="0">
                <a:solidFill>
                  <a:srgbClr val="FF0000"/>
                </a:solidFill>
                <a:latin typeface="Georgia" panose="02040502050405020303" pitchFamily="18" charset="0"/>
              </a:rPr>
              <a:t>clustering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A </a:t>
            </a:r>
            <a:r>
              <a:rPr lang="en-US" altLang="en-US" sz="3200" dirty="0">
                <a:latin typeface="Georgia" panose="02040502050405020303" pitchFamily="18" charset="0"/>
              </a:rPr>
              <a:t>disadvantage to linear probing is the tendency for clustering; items become clustered in the table</a:t>
            </a:r>
            <a:r>
              <a:rPr lang="en-US" altLang="en-US" sz="3200" dirty="0" smtClean="0">
                <a:latin typeface="Georgia" panose="02040502050405020303" pitchFamily="18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This </a:t>
            </a:r>
            <a:r>
              <a:rPr lang="en-US" altLang="en-US" sz="3200" dirty="0">
                <a:latin typeface="Georgia" panose="02040502050405020303" pitchFamily="18" charset="0"/>
              </a:rPr>
              <a:t>means that if many collisions occur at the same hash value, a number of surrounding slots will be filled by the linear probing </a:t>
            </a:r>
            <a:r>
              <a:rPr lang="en-US" altLang="en-US" sz="3200" dirty="0" smtClean="0">
                <a:latin typeface="Georgia" panose="02040502050405020303" pitchFamily="18" charset="0"/>
              </a:rPr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11753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Quadratic </a:t>
            </a:r>
            <a:r>
              <a:rPr lang="en-US" sz="4800" i="1" dirty="0" smtClean="0">
                <a:latin typeface="Georgia" panose="02040502050405020303" pitchFamily="18" charset="0"/>
              </a:rPr>
              <a:t>Probing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eorgia" panose="02040502050405020303" pitchFamily="18" charset="0"/>
              </a:rPr>
              <a:t>If the hash table is not </a:t>
            </a:r>
            <a:r>
              <a:rPr lang="en-US" altLang="en-US" sz="3200" dirty="0" smtClean="0">
                <a:latin typeface="Georgia" panose="02040502050405020303" pitchFamily="18" charset="0"/>
              </a:rPr>
              <a:t>full move </a:t>
            </a:r>
            <a:r>
              <a:rPr lang="en-US" altLang="en-US" sz="3200" dirty="0">
                <a:latin typeface="Georgia" panose="02040502050405020303" pitchFamily="18" charset="0"/>
              </a:rPr>
              <a:t>i</a:t>
            </a:r>
            <a:r>
              <a:rPr lang="en-US" altLang="en-US" sz="3200" baseline="30000" dirty="0">
                <a:latin typeface="Georgia" panose="02040502050405020303" pitchFamily="18" charset="0"/>
              </a:rPr>
              <a:t>2</a:t>
            </a:r>
            <a:r>
              <a:rPr lang="en-US" altLang="en-US" sz="3200" dirty="0">
                <a:latin typeface="Georgia" panose="02040502050405020303" pitchFamily="18" charset="0"/>
              </a:rPr>
              <a:t> spots from the point of collision, where </a:t>
            </a:r>
            <a:r>
              <a:rPr lang="en-US" altLang="en-US" sz="3200" dirty="0" err="1">
                <a:latin typeface="Georgia" panose="02040502050405020303" pitchFamily="18" charset="0"/>
              </a:rPr>
              <a:t>i</a:t>
            </a:r>
            <a:r>
              <a:rPr lang="en-US" altLang="en-US" sz="3200" dirty="0">
                <a:latin typeface="Georgia" panose="02040502050405020303" pitchFamily="18" charset="0"/>
              </a:rPr>
              <a:t> is the number of attempts to resolve the collision</a:t>
            </a:r>
            <a:r>
              <a:rPr lang="en-US" altLang="en-US" sz="3200" dirty="0" smtClean="0">
                <a:latin typeface="Georgia" panose="02040502050405020303" pitchFamily="18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(</a:t>
            </a:r>
            <a:r>
              <a:rPr lang="en-US" altLang="en-US" sz="3200" i="1" dirty="0">
                <a:solidFill>
                  <a:srgbClr val="FF0000"/>
                </a:solidFill>
                <a:latin typeface="Consolas" panose="020B0609020204030204" pitchFamily="49" charset="0"/>
              </a:rPr>
              <a:t>ke</a:t>
            </a:r>
            <a:r>
              <a:rPr lang="en-US" altLang="en-US" sz="3200" i="1" spc="5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3200" spc="5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baseline="30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)%SIZE, (</a:t>
            </a:r>
            <a:r>
              <a:rPr lang="en-US" altLang="en-US" sz="3200" i="1" dirty="0">
                <a:solidFill>
                  <a:srgbClr val="FF0000"/>
                </a:solidFill>
                <a:latin typeface="Consolas" panose="020B0609020204030204" pitchFamily="49" charset="0"/>
              </a:rPr>
              <a:t>ke</a:t>
            </a:r>
            <a:r>
              <a:rPr lang="en-US" altLang="en-US" sz="3200" i="1" spc="5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3200" spc="5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baseline="30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)%SIZE, 	(</a:t>
            </a:r>
            <a:r>
              <a:rPr lang="en-US" altLang="en-US" sz="3200" i="1" dirty="0">
                <a:solidFill>
                  <a:srgbClr val="FF0000"/>
                </a:solidFill>
                <a:latin typeface="Consolas" panose="020B0609020204030204" pitchFamily="49" charset="0"/>
              </a:rPr>
              <a:t>ke</a:t>
            </a:r>
            <a:r>
              <a:rPr lang="en-US" altLang="en-US" sz="3200" i="1" spc="5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3200" spc="5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baseline="30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)%SIZE </a:t>
            </a:r>
            <a:r>
              <a:rPr lang="en-US" alt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Quadratic Probing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140" y="1352232"/>
            <a:ext cx="5633720" cy="51535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7850" y="2463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6590" y="1644650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12 % 10 = 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04200" y="1475373"/>
            <a:ext cx="60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7850" y="5025023"/>
            <a:ext cx="60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4200" y="2991915"/>
            <a:ext cx="60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smtClean="0">
                <a:latin typeface="Georgia" panose="02040502050405020303" pitchFamily="18" charset="0"/>
              </a:rPr>
              <a:t>Concept of 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9332"/>
            <a:ext cx="9144000" cy="12695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 smtClean="0">
                <a:latin typeface="Georgia" panose="02040502050405020303" pitchFamily="18" charset="0"/>
              </a:rPr>
              <a:t>A small phone book as a hash table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dirty="0" smtClean="0">
                <a:latin typeface="Georgia" panose="02040502050405020303" pitchFamily="18" charset="0"/>
              </a:rPr>
              <a:t>(Figure is from Wikipedia)</a:t>
            </a:r>
          </a:p>
          <a:p>
            <a:pPr marL="1828800" algn="l"/>
            <a:endParaRPr lang="en-US" sz="28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81" y="1400492"/>
            <a:ext cx="8631438" cy="406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Quadratic Probing</a:t>
            </a:r>
            <a:r>
              <a:rPr lang="en-US" sz="4800" i="1" dirty="0" smtClean="0">
                <a:latin typeface="Georgia" panose="02040502050405020303" pitchFamily="18" charset="0"/>
              </a:rPr>
              <a:t> 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Limitation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At </a:t>
            </a:r>
            <a:r>
              <a:rPr lang="en-US" altLang="en-US" sz="3200" dirty="0">
                <a:latin typeface="Georgia" panose="02040502050405020303" pitchFamily="18" charset="0"/>
              </a:rPr>
              <a:t>most half of the table can be used as alternative locations to resolve </a:t>
            </a:r>
            <a:r>
              <a:rPr lang="en-US" altLang="en-US" sz="3200" dirty="0" smtClean="0">
                <a:latin typeface="Georgia" panose="02040502050405020303" pitchFamily="18" charset="0"/>
              </a:rPr>
              <a:t>collisions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Secondary clustering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elements that hash to the same hash key will always probe the same alternative </a:t>
            </a:r>
            <a:r>
              <a:rPr lang="en-US" altLang="en-US" sz="2800" dirty="0" smtClean="0">
                <a:latin typeface="Georgia" panose="02040502050405020303" pitchFamily="18" charset="0"/>
              </a:rPr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12146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Double 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Applying </a:t>
            </a:r>
            <a:r>
              <a:rPr lang="en-US" altLang="en-US" sz="2800" dirty="0">
                <a:latin typeface="Georgia" panose="02040502050405020303" pitchFamily="18" charset="0"/>
              </a:rPr>
              <a:t>a second hash function to the key when a collision </a:t>
            </a:r>
            <a:r>
              <a:rPr lang="en-US" altLang="en-US" sz="2800" dirty="0" smtClean="0">
                <a:latin typeface="Georgia" panose="02040502050405020303" pitchFamily="18" charset="0"/>
              </a:rPr>
              <a:t>occurs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Requirements </a:t>
            </a:r>
            <a:r>
              <a:rPr lang="en-US" altLang="en-US" sz="2800" dirty="0">
                <a:latin typeface="Georgia" panose="02040502050405020303" pitchFamily="18" charset="0"/>
              </a:rPr>
              <a:t>for the second function</a:t>
            </a:r>
            <a:r>
              <a:rPr lang="en-US" altLang="en-US" sz="2800" dirty="0" smtClean="0">
                <a:latin typeface="Georgia" panose="02040502050405020303" pitchFamily="18" charset="0"/>
              </a:rPr>
              <a:t>: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eorgia" panose="02040502050405020303" pitchFamily="18" charset="0"/>
              </a:rPr>
              <a:t>it must never evaluate to </a:t>
            </a:r>
            <a:r>
              <a:rPr lang="en-US" altLang="en-US" sz="2600" dirty="0">
                <a:latin typeface="Consolas" panose="020B0609020204030204" pitchFamily="49" charset="0"/>
              </a:rPr>
              <a:t>0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eorgia" panose="02040502050405020303" pitchFamily="18" charset="0"/>
              </a:rPr>
              <a:t>must </a:t>
            </a:r>
            <a:r>
              <a:rPr lang="en-US" altLang="en-US" sz="2600" dirty="0" smtClean="0">
                <a:latin typeface="Georgia" panose="02040502050405020303" pitchFamily="18" charset="0"/>
              </a:rPr>
              <a:t>make </a:t>
            </a:r>
            <a:r>
              <a:rPr lang="en-US" altLang="en-US" sz="2600" dirty="0">
                <a:latin typeface="Georgia" panose="02040502050405020303" pitchFamily="18" charset="0"/>
              </a:rPr>
              <a:t>sure that all cells can be </a:t>
            </a:r>
            <a:r>
              <a:rPr lang="en-US" altLang="en-US" sz="2600" dirty="0" smtClean="0">
                <a:latin typeface="Georgia" panose="02040502050405020303" pitchFamily="18" charset="0"/>
              </a:rPr>
              <a:t>probed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Hash</a:t>
            </a:r>
            <a:r>
              <a:rPr lang="en-US" altLang="en-US" sz="2600" baseline="-25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alt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) = R - ( </a:t>
            </a:r>
            <a:r>
              <a:rPr lang="en-US" altLang="en-US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alt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 % R ) </a:t>
            </a:r>
            <a:endParaRPr lang="en-US" altLang="en-US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Georgia" panose="02040502050405020303" pitchFamily="18" charset="0"/>
              </a:rPr>
              <a:t>where </a:t>
            </a:r>
            <a:r>
              <a:rPr lang="en-US" altLang="en-US" sz="2600" dirty="0">
                <a:latin typeface="Georgia" panose="02040502050405020303" pitchFamily="18" charset="0"/>
              </a:rPr>
              <a:t>R is a prime number that is smaller than the size of the </a:t>
            </a:r>
            <a:r>
              <a:rPr lang="en-US" altLang="en-US" sz="2600" dirty="0" smtClean="0">
                <a:latin typeface="Georgia" panose="02040502050405020303" pitchFamily="18" charset="0"/>
              </a:rPr>
              <a:t>table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eorgia" panose="02040502050405020303" pitchFamily="18" charset="0"/>
              </a:rPr>
              <a:t>Attempt to store key in array elements 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2800" dirty="0">
                <a:latin typeface="Georgia" panose="02040502050405020303" pitchFamily="18" charset="0"/>
              </a:rPr>
              <a:t>	</a:t>
            </a: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t+d</a:t>
            </a: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)%SIZE, 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(t+2d</a:t>
            </a: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)%SIZE, 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(t+3d</a:t>
            </a: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)%SIZE …</a:t>
            </a:r>
          </a:p>
        </p:txBody>
      </p:sp>
    </p:spTree>
    <p:extLst>
      <p:ext uri="{BB962C8B-B14F-4D97-AF65-F5344CB8AC3E}">
        <p14:creationId xmlns:p14="http://schemas.microsoft.com/office/powerpoint/2010/main" val="20553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Collisions</a:t>
            </a:r>
            <a:r>
              <a:rPr lang="en-US" sz="4800" dirty="0">
                <a:latin typeface="Georgia" panose="02040502050405020303" pitchFamily="18" charset="0"/>
              </a:rPr>
              <a:t> : </a:t>
            </a:r>
            <a:r>
              <a:rPr lang="en-US" sz="4800" i="1" dirty="0">
                <a:latin typeface="Georgia" panose="02040502050405020303" pitchFamily="18" charset="0"/>
              </a:rPr>
              <a:t>Double 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40386" y="1246111"/>
            <a:ext cx="7091680" cy="5516043"/>
            <a:chOff x="2540386" y="1246111"/>
            <a:chExt cx="7091680" cy="5516043"/>
          </a:xfrm>
        </p:grpSpPr>
        <p:grpSp>
          <p:nvGrpSpPr>
            <p:cNvPr id="16" name="Group 15"/>
            <p:cNvGrpSpPr/>
            <p:nvPr/>
          </p:nvGrpSpPr>
          <p:grpSpPr>
            <a:xfrm>
              <a:off x="2540386" y="1246111"/>
              <a:ext cx="7091680" cy="5516043"/>
              <a:chOff x="2540386" y="1246111"/>
              <a:chExt cx="7091680" cy="55160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540386" y="1246111"/>
                <a:ext cx="7091680" cy="5516043"/>
                <a:chOff x="2540386" y="1246111"/>
                <a:chExt cx="7091680" cy="551604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540386" y="1246111"/>
                  <a:ext cx="7091680" cy="5516043"/>
                  <a:chOff x="2540386" y="1246111"/>
                  <a:chExt cx="7091680" cy="5516043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540386" y="1246111"/>
                    <a:ext cx="7091680" cy="5516043"/>
                    <a:chOff x="2540386" y="1246111"/>
                    <a:chExt cx="7091680" cy="5516043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540386" y="1246111"/>
                      <a:ext cx="7091680" cy="551604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5279666" y="4345010"/>
                      <a:ext cx="2671637" cy="6463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in position 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 + 7) % 10 = 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8822717" y="4637398"/>
                    <a:ext cx="609600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49</a:t>
                    </a:r>
                    <a:endParaRPr lang="en-US" sz="17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8822717" y="3064365"/>
                  <a:ext cx="609600" cy="3539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00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58</a:t>
                  </a:r>
                  <a:endParaRPr lang="en-US" sz="17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822717" y="1349615"/>
                  <a:ext cx="609600" cy="3539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00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69</a:t>
                  </a:r>
                  <a:endParaRPr lang="en-US" sz="17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412974" y="1786803"/>
                <a:ext cx="12245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(key % 7)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889476" y="5241303"/>
              <a:ext cx="6127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7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: </a:t>
            </a:r>
            <a:r>
              <a:rPr lang="en-US" sz="4800" i="1" dirty="0">
                <a:latin typeface="Georgia" panose="02040502050405020303" pitchFamily="18" charset="0"/>
              </a:rPr>
              <a:t>Rehashing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Once the hash table gets too full, the running time for operations will start to take too long and may </a:t>
            </a:r>
            <a:r>
              <a:rPr lang="en-US" altLang="en-US" sz="3200" dirty="0" smtClean="0">
                <a:latin typeface="Georgia" panose="02040502050405020303" pitchFamily="18" charset="0"/>
              </a:rPr>
              <a:t>fail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A </a:t>
            </a:r>
            <a:r>
              <a:rPr lang="en-US" altLang="en-US" sz="3200" dirty="0">
                <a:latin typeface="Georgia" panose="02040502050405020303" pitchFamily="18" charset="0"/>
              </a:rPr>
              <a:t>table at least twice the size of the original will be built and the elements will be transferred to the new </a:t>
            </a:r>
            <a:r>
              <a:rPr lang="en-US" altLang="en-US" sz="3200" dirty="0" smtClean="0">
                <a:latin typeface="Georgia" panose="02040502050405020303" pitchFamily="18" charset="0"/>
              </a:rPr>
              <a:t>table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The new size of the hash table</a:t>
            </a:r>
            <a:r>
              <a:rPr lang="en-US" altLang="en-US" sz="3200" dirty="0" smtClean="0">
                <a:latin typeface="Georgia" panose="02040502050405020303" pitchFamily="18" charset="0"/>
              </a:rPr>
              <a:t>: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should </a:t>
            </a:r>
            <a:r>
              <a:rPr lang="en-US" altLang="en-US" sz="2800" dirty="0">
                <a:latin typeface="Georgia" panose="02040502050405020303" pitchFamily="18" charset="0"/>
              </a:rPr>
              <a:t>also be prime (smallest prime &gt; 2 * old table size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will be used to calculate the new insertion </a:t>
            </a:r>
            <a:r>
              <a:rPr lang="en-US" altLang="en-US" sz="2800" dirty="0" smtClean="0">
                <a:latin typeface="Georgia" panose="02040502050405020303" pitchFamily="18" charset="0"/>
              </a:rPr>
              <a:t>spot</a:t>
            </a:r>
          </a:p>
        </p:txBody>
      </p:sp>
    </p:spTree>
    <p:extLst>
      <p:ext uri="{BB962C8B-B14F-4D97-AF65-F5344CB8AC3E}">
        <p14:creationId xmlns:p14="http://schemas.microsoft.com/office/powerpoint/2010/main" val="25285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: </a:t>
            </a:r>
            <a:r>
              <a:rPr lang="en-US" sz="4800" i="1" dirty="0">
                <a:latin typeface="Georgia" panose="02040502050405020303" pitchFamily="18" charset="0"/>
              </a:rPr>
              <a:t>Rehashing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Very </a:t>
            </a:r>
            <a:r>
              <a:rPr lang="en-US" altLang="en-US" sz="3200" dirty="0">
                <a:latin typeface="Georgia" panose="02040502050405020303" pitchFamily="18" charset="0"/>
              </a:rPr>
              <a:t>expensive </a:t>
            </a:r>
            <a:r>
              <a:rPr lang="en-US" altLang="en-US" sz="3200" dirty="0" smtClean="0">
                <a:latin typeface="Georgia" panose="02040502050405020303" pitchFamily="18" charset="0"/>
              </a:rPr>
              <a:t>operation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O(N</a:t>
            </a:r>
            <a:r>
              <a:rPr lang="en-US" altLang="en-US" sz="3200" dirty="0">
                <a:latin typeface="Georgia" panose="02040502050405020303" pitchFamily="18" charset="0"/>
              </a:rPr>
              <a:t>)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 smtClean="0">
                <a:latin typeface="Georgia" panose="02040502050405020303" pitchFamily="18" charset="0"/>
              </a:rPr>
              <a:t>N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elements to rehash and the table size is roughly </a:t>
            </a:r>
            <a:r>
              <a:rPr lang="en-US" altLang="en-US" sz="2800" i="1" dirty="0" smtClean="0">
                <a:latin typeface="Georgia" panose="02040502050405020303" pitchFamily="18" charset="0"/>
              </a:rPr>
              <a:t>2N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When should the rehashing be applied?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once the table becomes half full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once an insertion fails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once a specific load factor has been </a:t>
            </a:r>
            <a:r>
              <a:rPr lang="en-US" altLang="en-US" sz="2800" dirty="0" smtClean="0">
                <a:latin typeface="Georgia" panose="02040502050405020303" pitchFamily="18" charset="0"/>
              </a:rPr>
              <a:t>reached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load </a:t>
            </a:r>
            <a:r>
              <a:rPr lang="en-US" altLang="en-US" sz="2800" dirty="0">
                <a:latin typeface="Georgia" panose="02040502050405020303" pitchFamily="18" charset="0"/>
              </a:rPr>
              <a:t>factor is the ratio of the number of elements in the hash table to the table size</a:t>
            </a:r>
            <a:endParaRPr lang="en-US" alt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</a:t>
            </a:r>
            <a:r>
              <a:rPr lang="en-US" sz="4800" dirty="0" smtClean="0">
                <a:latin typeface="Georgia" panose="02040502050405020303" pitchFamily="18" charset="0"/>
              </a:rPr>
              <a:t>&amp; BST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u="sng" dirty="0">
                <a:latin typeface="Georgia" panose="02040502050405020303" pitchFamily="18" charset="0"/>
              </a:rPr>
              <a:t>				</a:t>
            </a:r>
            <a:r>
              <a:rPr lang="en-US" altLang="en-US" sz="3200" b="1" u="sng" dirty="0">
                <a:solidFill>
                  <a:srgbClr val="0070C0"/>
                </a:solidFill>
                <a:latin typeface="Georgia" panose="02040502050405020303" pitchFamily="18" charset="0"/>
              </a:rPr>
              <a:t>BST</a:t>
            </a:r>
            <a:r>
              <a:rPr lang="en-US" altLang="en-US" sz="3200" u="sng" dirty="0">
                <a:latin typeface="Georgia" panose="02040502050405020303" pitchFamily="18" charset="0"/>
              </a:rPr>
              <a:t>		</a:t>
            </a:r>
            <a:r>
              <a:rPr lang="en-US" altLang="en-US" sz="3200" u="sng" dirty="0" smtClean="0">
                <a:latin typeface="Georgia" panose="02040502050405020303" pitchFamily="18" charset="0"/>
              </a:rPr>
              <a:t>	</a:t>
            </a:r>
            <a:r>
              <a:rPr lang="en-US" altLang="en-US" sz="3200" b="1" u="sng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HashTable</a:t>
            </a:r>
            <a:endParaRPr lang="en-US" altLang="en-US" sz="3200" b="1" u="sng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>
                <a:latin typeface="Georgia" panose="02040502050405020303" pitchFamily="18" charset="0"/>
              </a:rPr>
              <a:t>Average Speed	</a:t>
            </a:r>
            <a:r>
              <a:rPr lang="en-US" altLang="en-US" sz="3200" dirty="0" smtClean="0">
                <a:latin typeface="Georgia" panose="02040502050405020303" pitchFamily="18" charset="0"/>
              </a:rPr>
              <a:t>	O(log2N</a:t>
            </a:r>
            <a:r>
              <a:rPr lang="en-US" altLang="en-US" sz="3200" dirty="0">
                <a:latin typeface="Georgia" panose="02040502050405020303" pitchFamily="18" charset="0"/>
              </a:rPr>
              <a:t>)	</a:t>
            </a:r>
            <a:r>
              <a:rPr lang="en-US" altLang="en-US" sz="3200" dirty="0" smtClean="0">
                <a:latin typeface="Georgia" panose="02040502050405020303" pitchFamily="18" charset="0"/>
              </a:rPr>
              <a:t>	O(1</a:t>
            </a:r>
            <a:r>
              <a:rPr lang="en-US" altLang="en-US" sz="3200" dirty="0">
                <a:latin typeface="Georgia" panose="02040502050405020303" pitchFamily="18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>
                <a:latin typeface="Georgia" panose="02040502050405020303" pitchFamily="18" charset="0"/>
              </a:rPr>
              <a:t>Find Min/Max		Yes		</a:t>
            </a:r>
            <a:r>
              <a:rPr lang="en-US" altLang="en-US" sz="3200" dirty="0" smtClean="0">
                <a:latin typeface="Georgia" panose="02040502050405020303" pitchFamily="18" charset="0"/>
              </a:rPr>
              <a:t>	No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>
                <a:latin typeface="Georgia" panose="02040502050405020303" pitchFamily="18" charset="0"/>
              </a:rPr>
              <a:t>Items in a range	Yes		</a:t>
            </a:r>
            <a:r>
              <a:rPr lang="en-US" altLang="en-US" sz="3200" dirty="0" smtClean="0">
                <a:latin typeface="Georgia" panose="02040502050405020303" pitchFamily="18" charset="0"/>
              </a:rPr>
              <a:t>	No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r>
              <a:rPr lang="en-US" altLang="en-US" sz="3200" dirty="0">
                <a:latin typeface="Georgia" panose="02040502050405020303" pitchFamily="18" charset="0"/>
              </a:rPr>
              <a:t>Sorted Input		Very Bad	</a:t>
            </a:r>
            <a:r>
              <a:rPr lang="en-US" altLang="en-US" sz="3200" dirty="0" smtClean="0">
                <a:latin typeface="Georgia" panose="02040502050405020303" pitchFamily="18" charset="0"/>
              </a:rPr>
              <a:t>	No problems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eorgia" panose="02040502050405020303" pitchFamily="18" charset="0"/>
              </a:rPr>
              <a:t>Use </a:t>
            </a:r>
            <a:r>
              <a:rPr lang="en-US" altLang="en-US" sz="2800" dirty="0" err="1">
                <a:latin typeface="Georgia" panose="02040502050405020303" pitchFamily="18" charset="0"/>
              </a:rPr>
              <a:t>HashTable</a:t>
            </a:r>
            <a:r>
              <a:rPr lang="en-US" altLang="en-US" sz="2800" dirty="0">
                <a:latin typeface="Georgia" panose="02040502050405020303" pitchFamily="18" charset="0"/>
              </a:rPr>
              <a:t> if there is any suspicion of SORTED input &amp; NO ordering information is </a:t>
            </a:r>
            <a:r>
              <a:rPr lang="en-US" altLang="en-US" sz="2800" dirty="0" smtClean="0">
                <a:latin typeface="Georgia" panose="02040502050405020303" pitchFamily="18" charset="0"/>
              </a:rPr>
              <a:t>required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Associative arrays</a:t>
            </a:r>
            <a:r>
              <a:rPr lang="en-US" altLang="en-US" sz="3200" dirty="0">
                <a:latin typeface="Georgia" panose="02040502050405020303" pitchFamily="18" charset="0"/>
              </a:rPr>
              <a:t>: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many </a:t>
            </a:r>
            <a:r>
              <a:rPr lang="en-US" altLang="en-US" sz="2800" dirty="0">
                <a:latin typeface="Georgia" panose="02040502050405020303" pitchFamily="18" charset="0"/>
              </a:rPr>
              <a:t>types of in-memory </a:t>
            </a:r>
            <a:r>
              <a:rPr lang="en-US" altLang="en-US" sz="2800" dirty="0" smtClean="0">
                <a:latin typeface="Georgia" panose="02040502050405020303" pitchFamily="18" charset="0"/>
              </a:rPr>
              <a:t>tables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associative </a:t>
            </a:r>
            <a:r>
              <a:rPr lang="en-US" altLang="en-US" sz="2800" dirty="0">
                <a:latin typeface="Georgia" panose="02040502050405020303" pitchFamily="18" charset="0"/>
              </a:rPr>
              <a:t>arrays (arrays whose indices are arbitrary strings or other complicated objects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Database indexing</a:t>
            </a:r>
            <a:r>
              <a:rPr lang="en-US" altLang="en-US" sz="3200" dirty="0">
                <a:latin typeface="Georgia" panose="02040502050405020303" pitchFamily="18" charset="0"/>
              </a:rPr>
              <a:t>: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Hash </a:t>
            </a:r>
            <a:r>
              <a:rPr lang="en-US" altLang="en-US" sz="2800" dirty="0">
                <a:latin typeface="Georgia" panose="02040502050405020303" pitchFamily="18" charset="0"/>
              </a:rPr>
              <a:t>tables may also be used as disk-based data structures and database indices (such as in </a:t>
            </a:r>
            <a:r>
              <a:rPr lang="en-US" altLang="en-US" sz="2800" dirty="0" err="1">
                <a:latin typeface="Georgia" panose="02040502050405020303" pitchFamily="18" charset="0"/>
              </a:rPr>
              <a:t>dbm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Caches</a:t>
            </a:r>
            <a:r>
              <a:rPr lang="en-US" altLang="en-US" sz="3200" dirty="0">
                <a:latin typeface="Georgia" panose="02040502050405020303" pitchFamily="18" charset="0"/>
              </a:rPr>
              <a:t>: Hash tables can be used to implement caches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auxiliary data tables that are used to speed up the access to data, which is primarily stored in slower </a:t>
            </a:r>
            <a:r>
              <a:rPr lang="en-US" altLang="en-US" sz="2800" dirty="0" smtClean="0">
                <a:latin typeface="Georgia" panose="02040502050405020303" pitchFamily="18" charset="0"/>
              </a:rPr>
              <a:t>media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Object representation</a:t>
            </a:r>
            <a:r>
              <a:rPr lang="en-US" altLang="en-US" sz="3200" dirty="0">
                <a:latin typeface="Georgia" panose="02040502050405020303" pitchFamily="18" charset="0"/>
              </a:rPr>
              <a:t>: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Several </a:t>
            </a:r>
            <a:r>
              <a:rPr lang="en-US" altLang="en-US" sz="2800" dirty="0">
                <a:latin typeface="Georgia" panose="02040502050405020303" pitchFamily="18" charset="0"/>
              </a:rPr>
              <a:t>dynamic languages, such as Perl, Python, JavaScript, and Ruby use hash tables to implement objects.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eorgia" panose="02040502050405020303" pitchFamily="18" charset="0"/>
              </a:rPr>
              <a:t>Hash Functions are used in various algorithms to make their computing faster</a:t>
            </a:r>
            <a:endParaRPr lang="en-US" altLang="en-US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</a:t>
            </a:r>
            <a:r>
              <a:rPr lang="en-US" sz="4800" dirty="0">
                <a:latin typeface="Georgia" panose="02040502050405020303" pitchFamily="18" charset="0"/>
              </a:rPr>
              <a:t>E</a:t>
            </a:r>
            <a:r>
              <a:rPr lang="en-US" sz="4800" dirty="0" smtClean="0">
                <a:latin typeface="Georgia" panose="02040502050405020303" pitchFamily="18" charset="0"/>
              </a:rPr>
              <a:t>xample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25, 129, 35, 2501, 47,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15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	10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9    5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11      2   6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you try to insert:  x = 65 ?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5 	</a:t>
            </a:r>
            <a:r>
              <a:rPr lang="en-US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07496"/>
              </p:ext>
            </p:extLst>
          </p:nvPr>
        </p:nvGraphicFramePr>
        <p:xfrm>
          <a:off x="705045" y="2887830"/>
          <a:ext cx="1078191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Chaining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29, 16, 14,  99, 127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=10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9    5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11      2   6    5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02870"/>
              </p:ext>
            </p:extLst>
          </p:nvPr>
        </p:nvGraphicFramePr>
        <p:xfrm>
          <a:off x="705045" y="2887830"/>
          <a:ext cx="1078191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9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5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1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9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Dictionaries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Collection of pairs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(key, value)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Each pair has a unique key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Operations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Get(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theKey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Delete(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theKey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Insert(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theKey</a:t>
            </a:r>
            <a:r>
              <a:rPr lang="en-US" altLang="en-US" sz="2800" dirty="0" smtClean="0">
                <a:latin typeface="Georgia" panose="02040502050405020303" pitchFamily="18" charset="0"/>
              </a:rPr>
              <a:t>, 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theValue</a:t>
            </a:r>
            <a:r>
              <a:rPr lang="en-US" altLang="en-US" sz="2800" dirty="0" smtClean="0">
                <a:latin typeface="Georgia" panose="02040502050405020303" pitchFamily="18" charset="0"/>
              </a:rPr>
              <a:t>)</a:t>
            </a:r>
          </a:p>
          <a:p>
            <a:pPr marL="1828800" algn="l"/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Linear 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25, 129, 35, 2501, 47, 36,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15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	10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9    5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11      2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6    5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93625"/>
              </p:ext>
            </p:extLst>
          </p:nvPr>
        </p:nvGraphicFramePr>
        <p:xfrm>
          <a:off x="705045" y="2916111"/>
          <a:ext cx="107819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4294" y="3995918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Linear 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15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	10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9    5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11      2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6     5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47392"/>
              </p:ext>
            </p:extLst>
          </p:nvPr>
        </p:nvGraphicFramePr>
        <p:xfrm>
          <a:off x="723899" y="2934964"/>
          <a:ext cx="107819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12925" y="4014771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Linear 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19357"/>
              </p:ext>
            </p:extLst>
          </p:nvPr>
        </p:nvGraphicFramePr>
        <p:xfrm>
          <a:off x="723899" y="2934964"/>
          <a:ext cx="107819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109" y="4014771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Linear 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76325"/>
              </p:ext>
            </p:extLst>
          </p:nvPr>
        </p:nvGraphicFramePr>
        <p:xfrm>
          <a:off x="723899" y="2934964"/>
          <a:ext cx="107819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678" y="4014771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71486" y="4118334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Linear 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65, 29, 16, 14,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0615"/>
              </p:ext>
            </p:extLst>
          </p:nvPr>
        </p:nvGraphicFramePr>
        <p:xfrm>
          <a:off x="705045" y="2934964"/>
          <a:ext cx="107819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spc="-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39371" y="4130188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Linear 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65, 29, 16, 14, 99,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45519"/>
              </p:ext>
            </p:extLst>
          </p:nvPr>
        </p:nvGraphicFramePr>
        <p:xfrm>
          <a:off x="705045" y="2934964"/>
          <a:ext cx="107819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352" y="4155042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Quadratic 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25, 129, 35, 2501, 47, 36,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t =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15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	10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9    5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11      2   6 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81426"/>
              </p:ext>
            </p:extLst>
          </p:nvPr>
        </p:nvGraphicFramePr>
        <p:xfrm>
          <a:off x="678735" y="2941162"/>
          <a:ext cx="1080822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48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9412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6848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79771" y="4593388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Quadratic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	10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9    5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11      2   6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05658"/>
              </p:ext>
            </p:extLst>
          </p:nvPr>
        </p:nvGraphicFramePr>
        <p:xfrm>
          <a:off x="678735" y="2941162"/>
          <a:ext cx="1080822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48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9412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6848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56360" y="4538090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096" y="4538090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Quadratic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71030"/>
              </p:ext>
            </p:extLst>
          </p:nvPr>
        </p:nvGraphicFramePr>
        <p:xfrm>
          <a:off x="723899" y="2934964"/>
          <a:ext cx="1078191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2767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0963" y="4616707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Quadratic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82073"/>
              </p:ext>
            </p:extLst>
          </p:nvPr>
        </p:nvGraphicFramePr>
        <p:xfrm>
          <a:off x="723899" y="2934964"/>
          <a:ext cx="1078191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spc="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5940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5480" y="4587388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2633" y="4471971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Idea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Hash table : 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Collection of pairs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Lookup function (Hash function)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Hash tables are often used to implement associative arrays,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Worst-case time for Get, Insert, and Delete is O(size)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Expected time is O(1)</a:t>
            </a:r>
          </a:p>
          <a:p>
            <a:pPr marL="1828800" algn="l"/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Quadratic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65, 29, 16, 14,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59052"/>
              </p:ext>
            </p:extLst>
          </p:nvPr>
        </p:nvGraphicFramePr>
        <p:xfrm>
          <a:off x="705045" y="2934964"/>
          <a:ext cx="1078191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spc="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spc="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83752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11091" y="4616707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latin typeface="Georgia" panose="02040502050405020303" pitchFamily="18" charset="0"/>
              </a:rPr>
              <a:t>Quadratic</a:t>
            </a:r>
            <a:r>
              <a:rPr lang="en-US" sz="4800" i="1" dirty="0" smtClean="0">
                <a:latin typeface="Georgia" panose="02040502050405020303" pitchFamily="18" charset="0"/>
              </a:rPr>
              <a:t> </a:t>
            </a:r>
            <a:r>
              <a:rPr lang="en-US" sz="4800" i="1" dirty="0">
                <a:latin typeface="Georgia" panose="02040502050405020303" pitchFamily="18" charset="0"/>
              </a:rPr>
              <a:t>Probing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65, 29, 16, 14, 99,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38964"/>
              </p:ext>
            </p:extLst>
          </p:nvPr>
        </p:nvGraphicFramePr>
        <p:xfrm>
          <a:off x="705045" y="2934964"/>
          <a:ext cx="1078191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83752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60120" y="4471971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Double 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Hashing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25, 129, 35, 2501, 47, 36,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15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	10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9    5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11      2   6 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=				        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57073"/>
              </p:ext>
            </p:extLst>
          </p:nvPr>
        </p:nvGraphicFramePr>
        <p:xfrm>
          <a:off x="678735" y="3742443"/>
          <a:ext cx="1080822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48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9412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6848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79771" y="5394669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Double Hashing</a:t>
            </a:r>
            <a:endParaRPr lang="en-US" sz="4800" i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10    9    5      11      2   6 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		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4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752"/>
              </p:ext>
            </p:extLst>
          </p:nvPr>
        </p:nvGraphicFramePr>
        <p:xfrm>
          <a:off x="678735" y="3384222"/>
          <a:ext cx="1080822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48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20548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9412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6848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27889" y="4999755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Double Hashing</a:t>
            </a:r>
            <a:endParaRPr lang="en-US" sz="4800" i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10    9    5      11      2   6 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14   1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				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6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02087"/>
              </p:ext>
            </p:extLst>
          </p:nvPr>
        </p:nvGraphicFramePr>
        <p:xfrm>
          <a:off x="723899" y="3302610"/>
          <a:ext cx="1078191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2767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0963" y="4984353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Double Hashing</a:t>
            </a:r>
            <a:endParaRPr lang="en-US" sz="4800" i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10    9    5      11      2   6 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1   14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						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8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35201"/>
              </p:ext>
            </p:extLst>
          </p:nvPr>
        </p:nvGraphicFramePr>
        <p:xfrm>
          <a:off x="723899" y="3104650"/>
          <a:ext cx="1078191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i="1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spc="-1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spc="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5940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4519" y="4679755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2633" y="4641657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Double Hashing</a:t>
            </a:r>
            <a:endParaRPr lang="en-US" sz="4800" i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447" y="1465117"/>
            <a:ext cx="9345105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65, 29, 16, 14,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10    9    5      11      2   6 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14   1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14    9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					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11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1091" y="4918367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7738"/>
              </p:ext>
            </p:extLst>
          </p:nvPr>
        </p:nvGraphicFramePr>
        <p:xfrm>
          <a:off x="723899" y="3104650"/>
          <a:ext cx="1078191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spc="-1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spc="-1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+33</a:t>
                      </a:r>
                      <a:endParaRPr lang="en-US" sz="24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59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9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Hash Example</a:t>
            </a:r>
            <a:r>
              <a:rPr lang="en-US" sz="4800" dirty="0">
                <a:latin typeface="Georgia" panose="02040502050405020303" pitchFamily="18" charset="0"/>
              </a:rPr>
              <a:t>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Double Hashing</a:t>
            </a:r>
            <a:endParaRPr lang="en-US" sz="4800" i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870" y="1455690"/>
            <a:ext cx="9282260" cy="44068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25, 129, 35, 2501, 47, 36, 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65, 29, 16, 14, 99,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9    5      11      2   6 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14   1   14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9    7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								 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Infinite loop!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1091" y="4918367"/>
            <a:ext cx="16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38562"/>
              </p:ext>
            </p:extLst>
          </p:nvPr>
        </p:nvGraphicFramePr>
        <p:xfrm>
          <a:off x="723899" y="3104650"/>
          <a:ext cx="1078191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330460927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486539023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33762312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7428004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0669785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0461051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41215262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287527608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208100917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3903073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5633856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3596116560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922396229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547143482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5889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2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-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+10</a:t>
                      </a:r>
                      <a:endParaRPr lang="en-US" sz="24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spc="-2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2400" spc="-1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en-US" sz="24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59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8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Origins of the Term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The term "</a:t>
            </a:r>
            <a:r>
              <a:rPr lang="en-US" altLang="en-US" sz="32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hash</a:t>
            </a:r>
            <a:r>
              <a:rPr lang="en-US" altLang="en-US" sz="3200" dirty="0" smtClean="0">
                <a:latin typeface="Georgia" panose="02040502050405020303" pitchFamily="18" charset="0"/>
              </a:rPr>
              <a:t>" comes by way of analogy with its standard meaning in the physical world, to "</a:t>
            </a:r>
            <a:r>
              <a:rPr lang="en-US" altLang="en-US" sz="32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chop and mix</a:t>
            </a:r>
            <a:r>
              <a:rPr lang="en-US" altLang="en-US" sz="3200" dirty="0" smtClean="0">
                <a:latin typeface="Georgia" panose="02040502050405020303" pitchFamily="18" charset="0"/>
              </a:rPr>
              <a:t>.”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D. Knuth notes that Hans Peter </a:t>
            </a:r>
            <a:r>
              <a:rPr lang="en-US" altLang="en-US" sz="3200" dirty="0" err="1" smtClean="0">
                <a:latin typeface="Georgia" panose="02040502050405020303" pitchFamily="18" charset="0"/>
              </a:rPr>
              <a:t>Luhn</a:t>
            </a:r>
            <a:r>
              <a:rPr lang="en-US" altLang="en-US" sz="3200" dirty="0" smtClean="0">
                <a:latin typeface="Georgia" panose="02040502050405020303" pitchFamily="18" charset="0"/>
              </a:rPr>
              <a:t> of IBM appears to have been the first to use the concept, in a memo dated January 1953; the term hash came into use some ten years later.</a:t>
            </a:r>
          </a:p>
          <a:p>
            <a:pPr marL="1828800" algn="l"/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Search vs. Hashing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Search tree methods: key comparisons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Time complexity: O(size) or O(log n)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Hashing methods: hash functions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Expected time: O(1)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Georgia" panose="02040502050405020303" pitchFamily="18" charset="0"/>
              </a:rPr>
              <a:t>Types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Static hashing </a:t>
            </a: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Georgia" panose="02040502050405020303" pitchFamily="18" charset="0"/>
              </a:rPr>
              <a:t>Dynamic hashing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Hashing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hash table </a:t>
            </a:r>
            <a:r>
              <a:rPr lang="en-US" altLang="en-US" sz="3200" dirty="0">
                <a:latin typeface="Georgia" panose="02040502050405020303" pitchFamily="18" charset="0"/>
              </a:rPr>
              <a:t>- a data structure in which the location of an object is determined by applying a function to its value.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cell or bucket </a:t>
            </a:r>
            <a:r>
              <a:rPr lang="en-US" altLang="en-US" sz="3200" dirty="0">
                <a:latin typeface="Georgia" panose="02040502050405020303" pitchFamily="18" charset="0"/>
              </a:rPr>
              <a:t>- a single location in a hash table.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hashing</a:t>
            </a:r>
            <a:r>
              <a:rPr lang="en-US" altLang="en-US" sz="3200" dirty="0">
                <a:latin typeface="Georgia" panose="02040502050405020303" pitchFamily="18" charset="0"/>
              </a:rPr>
              <a:t> - applying a function to the value of an object to determine a location.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perfect hash function </a:t>
            </a:r>
            <a:r>
              <a:rPr lang="en-US" altLang="en-US" sz="3200" dirty="0">
                <a:latin typeface="Georgia" panose="02040502050405020303" pitchFamily="18" charset="0"/>
              </a:rPr>
              <a:t>- maps each value to a unique position or </a:t>
            </a:r>
            <a:r>
              <a:rPr lang="en-US" altLang="en-US" sz="3200" dirty="0" smtClean="0">
                <a:latin typeface="Georgia" panose="02040502050405020303" pitchFamily="18" charset="0"/>
              </a:rPr>
              <a:t>location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1726" y="6243119"/>
            <a:ext cx="5431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http://www.cs.utsa.edu/~</a:t>
            </a:r>
            <a:r>
              <a:rPr lang="en-US" dirty="0" smtClean="0">
                <a:hlinkClick r:id="rId3"/>
              </a:rPr>
              <a:t>cs2123/lectures/week14.html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Hashing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b="1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load </a:t>
            </a: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factor </a:t>
            </a:r>
            <a:r>
              <a:rPr lang="en-US" altLang="en-US" sz="3200" dirty="0">
                <a:latin typeface="Georgia" panose="02040502050405020303" pitchFamily="18" charset="0"/>
              </a:rPr>
              <a:t>- the fraction of occupancy in a hash table before it is resized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hash </a:t>
            </a:r>
            <a:r>
              <a:rPr lang="en-US" altLang="en-US" sz="3200" b="1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key </a:t>
            </a:r>
            <a:r>
              <a:rPr lang="en-US" altLang="en-US" sz="3200" dirty="0">
                <a:latin typeface="Georgia" panose="02040502050405020303" pitchFamily="18" charset="0"/>
              </a:rPr>
              <a:t>- integer value computed for an object by applying a hash function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one-way hash function </a:t>
            </a:r>
            <a:r>
              <a:rPr lang="en-US" altLang="en-US" sz="3200" dirty="0">
                <a:latin typeface="Georgia" panose="02040502050405020303" pitchFamily="18" charset="0"/>
              </a:rPr>
              <a:t>- </a:t>
            </a:r>
            <a:r>
              <a:rPr lang="en-US" altLang="en-US" sz="3200" dirty="0" smtClean="0">
                <a:latin typeface="Georgia" panose="02040502050405020303" pitchFamily="18" charset="0"/>
              </a:rPr>
              <a:t>function </a:t>
            </a:r>
            <a:r>
              <a:rPr lang="en-US" altLang="en-US" sz="3200" dirty="0">
                <a:latin typeface="Georgia" panose="02040502050405020303" pitchFamily="18" charset="0"/>
              </a:rPr>
              <a:t>in which given the result of hashing, it is very hard to guess anything about the original value that was hashed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70C0"/>
                </a:solidFill>
                <a:latin typeface="Georgia" panose="02040502050405020303" pitchFamily="18" charset="0"/>
              </a:rPr>
              <a:t>collision</a:t>
            </a:r>
            <a:r>
              <a:rPr lang="en-US" altLang="en-US" sz="3200" dirty="0">
                <a:latin typeface="Georgia" panose="02040502050405020303" pitchFamily="18" charset="0"/>
              </a:rPr>
              <a:t> - when two objects are mapped to the same location in a hash table</a:t>
            </a:r>
            <a:endParaRPr lang="en-US" sz="3000" b="1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14297</TotalTime>
  <Words>2342</Words>
  <Application>Microsoft Office PowerPoint</Application>
  <PresentationFormat>Widescreen</PresentationFormat>
  <Paragraphs>986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Georgia</vt:lpstr>
      <vt:lpstr>Symbol</vt:lpstr>
      <vt:lpstr>Times New Roman</vt:lpstr>
      <vt:lpstr>Wingdings</vt:lpstr>
      <vt:lpstr>Office Theme</vt:lpstr>
      <vt:lpstr>PowerPoint Presentation</vt:lpstr>
      <vt:lpstr>Concept of Hashing</vt:lpstr>
      <vt:lpstr>Concept of Hashing</vt:lpstr>
      <vt:lpstr>Dictionaries</vt:lpstr>
      <vt:lpstr>Idea</vt:lpstr>
      <vt:lpstr>Origins of the Term</vt:lpstr>
      <vt:lpstr>Search vs. Hashing</vt:lpstr>
      <vt:lpstr>Hashing terminology</vt:lpstr>
      <vt:lpstr>Hashing terminology</vt:lpstr>
      <vt:lpstr>Hashing</vt:lpstr>
      <vt:lpstr>Hashing</vt:lpstr>
      <vt:lpstr>Hashing</vt:lpstr>
      <vt:lpstr>Hashing: division method </vt:lpstr>
      <vt:lpstr>Hashing: division method </vt:lpstr>
      <vt:lpstr>Hashing: division method </vt:lpstr>
      <vt:lpstr>Hashing: division method </vt:lpstr>
      <vt:lpstr>Hash Collisions</vt:lpstr>
      <vt:lpstr>Hash Collisions: Chaining</vt:lpstr>
      <vt:lpstr>Hash Collisions : Chaining</vt:lpstr>
      <vt:lpstr>Hash Collisions : Chaining</vt:lpstr>
      <vt:lpstr>Hash Collisions : Chaining</vt:lpstr>
      <vt:lpstr>Hash Collisions : Chaining</vt:lpstr>
      <vt:lpstr>Hash Collisions : Chaining</vt:lpstr>
      <vt:lpstr>Hash Collisions: Chaining</vt:lpstr>
      <vt:lpstr>Hash Collisions: Linear probing </vt:lpstr>
      <vt:lpstr>Hash Collisions: Linear probing </vt:lpstr>
      <vt:lpstr>Hash Collisions : Linear probing </vt:lpstr>
      <vt:lpstr>Hash Collisions : Quadratic Probing</vt:lpstr>
      <vt:lpstr>Hash Collisions : Quadratic Probing</vt:lpstr>
      <vt:lpstr>Hash Collisions : Quadratic Probing </vt:lpstr>
      <vt:lpstr>Hash Collisions : Double Hashing</vt:lpstr>
      <vt:lpstr>Hash Collisions : Double Hashing</vt:lpstr>
      <vt:lpstr>Hash : Rehashing</vt:lpstr>
      <vt:lpstr>Hash : Rehashing</vt:lpstr>
      <vt:lpstr>Hash &amp; BST</vt:lpstr>
      <vt:lpstr>Hash Applications</vt:lpstr>
      <vt:lpstr>Hash Applications</vt:lpstr>
      <vt:lpstr>Hash Example</vt:lpstr>
      <vt:lpstr>Hash Example: Chaining</vt:lpstr>
      <vt:lpstr>Hash Example: Linear Probing</vt:lpstr>
      <vt:lpstr>Hash Example: Linear Probing</vt:lpstr>
      <vt:lpstr>Hash Example: Linear Probing</vt:lpstr>
      <vt:lpstr>Hash Example: Linear Probing</vt:lpstr>
      <vt:lpstr>Hash Example: Linear Probing</vt:lpstr>
      <vt:lpstr>Hash Example: Linear Probing</vt:lpstr>
      <vt:lpstr>Hash Example: Quadratic Probing</vt:lpstr>
      <vt:lpstr>Hash Example: Quadratic Probing</vt:lpstr>
      <vt:lpstr>Hash Example: Quadratic Probing</vt:lpstr>
      <vt:lpstr>Hash Example: Quadratic Probing</vt:lpstr>
      <vt:lpstr>Hash Example: Quadratic Probing</vt:lpstr>
      <vt:lpstr>Hash Example: Quadratic Probing</vt:lpstr>
      <vt:lpstr>Hash Example: Double Hashing</vt:lpstr>
      <vt:lpstr>Hash Example: Double Hashing</vt:lpstr>
      <vt:lpstr>Hash Example: Double Hashing</vt:lpstr>
      <vt:lpstr>Hash Example: Double Hashing</vt:lpstr>
      <vt:lpstr>Hash Example: Double Hashing</vt:lpstr>
      <vt:lpstr>Hash Example: Double Hashing</vt:lpstr>
    </vt:vector>
  </TitlesOfParts>
  <Company>University of Massachusetts Lowell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Rykalova, Yelena</dc:creator>
  <cp:lastModifiedBy>Rykalova, Yelena</cp:lastModifiedBy>
  <cp:revision>64</cp:revision>
  <dcterms:created xsi:type="dcterms:W3CDTF">2017-11-08T03:15:15Z</dcterms:created>
  <dcterms:modified xsi:type="dcterms:W3CDTF">2017-12-04T14:48:04Z</dcterms:modified>
</cp:coreProperties>
</file>