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291" r:id="rId3"/>
    <p:sldId id="272" r:id="rId4"/>
    <p:sldId id="296" r:id="rId5"/>
    <p:sldId id="297" r:id="rId6"/>
    <p:sldId id="298" r:id="rId7"/>
    <p:sldId id="274" r:id="rId8"/>
    <p:sldId id="275" r:id="rId9"/>
    <p:sldId id="293"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318F"/>
    <a:srgbClr val="A846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9162" autoAdjust="0"/>
  </p:normalViewPr>
  <p:slideViewPr>
    <p:cSldViewPr snapToGrid="0">
      <p:cViewPr>
        <p:scale>
          <a:sx n="50" d="100"/>
          <a:sy n="50" d="100"/>
        </p:scale>
        <p:origin x="184" y="2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75C11C7-64FB-40DF-BAF1-8820F7DE2985}" type="datetimeFigureOut">
              <a:rPr lang="en-US" smtClean="0"/>
              <a:t>10/2/2017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A091719-A2E2-4DA5-854F-25C38240D502}" type="slidenum">
              <a:rPr lang="en-US" smtClean="0"/>
              <a:t>‹#›</a:t>
            </a:fld>
            <a:endParaRPr lang="en-US"/>
          </a:p>
        </p:txBody>
      </p:sp>
    </p:spTree>
    <p:extLst>
      <p:ext uri="{BB962C8B-B14F-4D97-AF65-F5344CB8AC3E}">
        <p14:creationId xmlns:p14="http://schemas.microsoft.com/office/powerpoint/2010/main" val="2589483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AF386AF-4773-419C-B949-5328E88D9AB0}" type="datetimeFigureOut">
              <a:rPr lang="en-US" smtClean="0"/>
              <a:t>10/3/2017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F011992-309E-4E6F-8FA5-A637097CDB20}" type="slidenum">
              <a:rPr lang="en-US" smtClean="0"/>
              <a:t>‹#›</a:t>
            </a:fld>
            <a:endParaRPr lang="en-US"/>
          </a:p>
        </p:txBody>
      </p:sp>
    </p:spTree>
    <p:extLst>
      <p:ext uri="{BB962C8B-B14F-4D97-AF65-F5344CB8AC3E}">
        <p14:creationId xmlns:p14="http://schemas.microsoft.com/office/powerpoint/2010/main" val="3936049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Georgia" panose="02040502050405020303" pitchFamily="18" charset="0"/>
              </a:rPr>
              <a:t>Usually, the purpose of the </a:t>
            </a:r>
            <a:r>
              <a:rPr lang="en-US" sz="1200" b="1" dirty="0" err="1" smtClean="0">
                <a:solidFill>
                  <a:srgbClr val="0070C0"/>
                </a:solidFill>
                <a:latin typeface="Courier New" panose="02070309020205020404" pitchFamily="49" charset="0"/>
                <a:cs typeface="Courier New" panose="02070309020205020404" pitchFamily="49" charset="0"/>
              </a:rPr>
              <a:t>Makefile</a:t>
            </a:r>
            <a:r>
              <a:rPr lang="en-US" sz="1200" dirty="0" smtClean="0">
                <a:solidFill>
                  <a:srgbClr val="0070C0"/>
                </a:solidFill>
                <a:latin typeface="Georgia" panose="02040502050405020303" pitchFamily="18" charset="0"/>
              </a:rPr>
              <a:t> </a:t>
            </a:r>
            <a:r>
              <a:rPr lang="en-US" sz="1200" dirty="0" smtClean="0">
                <a:latin typeface="Georgia" panose="02040502050405020303" pitchFamily="18" charset="0"/>
              </a:rPr>
              <a:t>is to create an executable. That target is often the first target in the </a:t>
            </a:r>
            <a:r>
              <a:rPr lang="en-US" sz="1200" b="1" dirty="0" err="1" smtClean="0">
                <a:solidFill>
                  <a:srgbClr val="0070C0"/>
                </a:solidFill>
                <a:latin typeface="Courier New" panose="02070309020205020404" pitchFamily="49" charset="0"/>
                <a:cs typeface="Courier New" panose="02070309020205020404" pitchFamily="49" charset="0"/>
              </a:rPr>
              <a:t>Makefile</a:t>
            </a:r>
            <a:endParaRPr lang="en-US" sz="1200" b="1" dirty="0" smtClean="0">
              <a:solidFill>
                <a:srgbClr val="0070C0"/>
              </a:solidFill>
              <a:latin typeface="Courier New" panose="02070309020205020404" pitchFamily="49" charset="0"/>
              <a:cs typeface="Courier New" panose="02070309020205020404" pitchFamily="49" charset="0"/>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is a special target that depends on </a:t>
            </a:r>
            <a:r>
              <a:rPr lang="en-US" sz="1200" b="0" i="0" kern="1200" dirty="0" err="1" smtClean="0">
                <a:solidFill>
                  <a:schemeClr val="tx1"/>
                </a:solidFill>
                <a:effectLst/>
                <a:latin typeface="+mn-lt"/>
                <a:ea typeface="+mn-ea"/>
                <a:cs typeface="+mn-cs"/>
              </a:rPr>
              <a:t>main.o</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vector.o</a:t>
            </a:r>
            <a:r>
              <a:rPr lang="en-US" sz="1200" b="0" i="0" kern="1200" dirty="0" smtClean="0">
                <a:solidFill>
                  <a:schemeClr val="tx1"/>
                </a:solidFill>
                <a:effectLst/>
                <a:latin typeface="+mn-lt"/>
                <a:ea typeface="+mn-ea"/>
                <a:cs typeface="+mn-cs"/>
              </a:rPr>
              <a:t>, and has the command (from the “manual” steps earlier) to make GCC link the two object files into the final executable binary.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Georgia" panose="02040502050405020303" pitchFamily="18" charset="0"/>
              </a:rPr>
              <a:t>-o</a:t>
            </a:r>
            <a:r>
              <a:rPr lang="en-US" sz="1200" dirty="0" smtClean="0">
                <a:latin typeface="Georgia" panose="02040502050405020303" pitchFamily="18" charset="0"/>
              </a:rPr>
              <a:t> option to create an </a:t>
            </a:r>
            <a:r>
              <a:rPr lang="en-US" sz="1200" i="1" dirty="0" smtClean="0">
                <a:solidFill>
                  <a:srgbClr val="FF0000"/>
                </a:solidFill>
                <a:latin typeface="Georgia" panose="02040502050405020303" pitchFamily="18" charset="0"/>
              </a:rPr>
              <a:t>executable</a:t>
            </a:r>
            <a:r>
              <a:rPr lang="en-US" sz="1200" dirty="0" smtClean="0">
                <a:solidFill>
                  <a:srgbClr val="FF0000"/>
                </a:solidFill>
                <a:latin typeface="Georgia" panose="02040502050405020303" pitchFamily="18" charset="0"/>
              </a:rPr>
              <a:t> </a:t>
            </a:r>
            <a:r>
              <a:rPr lang="en-US" sz="1200" dirty="0" smtClean="0">
                <a:latin typeface="Georgia" panose="02040502050405020303" pitchFamily="18" charset="0"/>
              </a:rPr>
              <a:t>with a name other than </a:t>
            </a:r>
            <a:r>
              <a:rPr lang="en-US" sz="1200" b="1" dirty="0" err="1" smtClean="0">
                <a:latin typeface="Georgia" panose="02040502050405020303" pitchFamily="18" charset="0"/>
              </a:rPr>
              <a:t>a.out</a:t>
            </a:r>
            <a:r>
              <a:rPr lang="en-US" sz="1200" dirty="0" smtClean="0">
                <a:latin typeface="Georgia" panose="02040502050405020303" pitchFamily="18" charset="0"/>
              </a:rPr>
              <a:t>.</a:t>
            </a:r>
            <a:endParaRPr lang="en-US" sz="1100" dirty="0" smtClean="0">
              <a:latin typeface="Georgia" panose="02040502050405020303" pitchFamily="18" charset="0"/>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a:t>
            </a:r>
            <a:r>
              <a:rPr lang="en-US" sz="1200" b="0" i="0" kern="1200" baseline="0" dirty="0" smtClean="0">
                <a:solidFill>
                  <a:schemeClr val="tx1"/>
                </a:solidFill>
                <a:effectLst/>
                <a:latin typeface="+mn-lt"/>
                <a:ea typeface="+mn-ea"/>
                <a:cs typeface="+mn-cs"/>
              </a:rPr>
              <a:t> debug info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GCC compilers always try to compile your program if this is at all possible. However, in some cases, the C and C++ standards specify that certain extensions are forbidden. Conforming compilers such as </a:t>
            </a:r>
            <a:r>
              <a:rPr lang="en-US" dirty="0" err="1" smtClean="0"/>
              <a:t>gcc</a:t>
            </a:r>
            <a:r>
              <a:rPr lang="en-US" dirty="0" smtClean="0"/>
              <a:t> or g++ must issue a diagnostic when these extensions are encountered. For example, the </a:t>
            </a:r>
            <a:r>
              <a:rPr lang="en-US" dirty="0" err="1" smtClean="0"/>
              <a:t>gcc</a:t>
            </a:r>
            <a:r>
              <a:rPr lang="en-US" dirty="0" smtClean="0"/>
              <a:t> compiler’s -pedantic option causes </a:t>
            </a:r>
            <a:r>
              <a:rPr lang="en-US" dirty="0" err="1" smtClean="0"/>
              <a:t>gcc</a:t>
            </a:r>
            <a:r>
              <a:rPr lang="en-US" dirty="0" smtClean="0"/>
              <a:t> to issue warnings in such cases. Using the stricter -pedantic-errors option converts such diagnostic warnings into errors that will cause compilation to fail at such points. Only those non-ISO constructs that are required to be flagged by a conforming compiler will generate warnings or errors.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011992-309E-4E6F-8FA5-A637097CDB20}" type="slidenum">
              <a:rPr lang="en-US" smtClean="0"/>
              <a:t>5</a:t>
            </a:fld>
            <a:endParaRPr lang="en-US"/>
          </a:p>
        </p:txBody>
      </p:sp>
    </p:spTree>
    <p:extLst>
      <p:ext uri="{BB962C8B-B14F-4D97-AF65-F5344CB8AC3E}">
        <p14:creationId xmlns:p14="http://schemas.microsoft.com/office/powerpoint/2010/main" val="1188552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00"/>
                </a:solidFill>
                <a:latin typeface="Consolas" panose="020B0609020204030204" pitchFamily="49" charset="0"/>
              </a:rPr>
              <a:t>To avoid the need to repeat similar rules in all the </a:t>
            </a:r>
            <a:r>
              <a:rPr lang="en-US" dirty="0" err="1" smtClean="0">
                <a:solidFill>
                  <a:srgbClr val="000000"/>
                </a:solidFill>
                <a:latin typeface="Consolas" panose="020B0609020204030204" pitchFamily="49" charset="0"/>
              </a:rPr>
              <a:t>makefiles</a:t>
            </a:r>
            <a:r>
              <a:rPr lang="en-US" dirty="0" smtClean="0">
                <a:solidFill>
                  <a:srgbClr val="000000"/>
                </a:solidFill>
                <a:latin typeface="Consolas" panose="020B0609020204030204" pitchFamily="49" charset="0"/>
              </a:rPr>
              <a:t>, GNU Make pro-</a:t>
            </a:r>
          </a:p>
          <a:p>
            <a:pPr algn="l"/>
            <a:r>
              <a:rPr lang="en-US" dirty="0" smtClean="0">
                <a:solidFill>
                  <a:srgbClr val="000000"/>
                </a:solidFill>
                <a:latin typeface="Consolas" panose="020B0609020204030204" pitchFamily="49" charset="0"/>
              </a:rPr>
              <a:t>vides some implicit rules, which automatically implement standard techniques</a:t>
            </a:r>
          </a:p>
          <a:p>
            <a:pPr algn="l"/>
            <a:r>
              <a:rPr lang="en-US" dirty="0" smtClean="0">
                <a:solidFill>
                  <a:srgbClr val="000000"/>
                </a:solidFill>
                <a:latin typeface="Consolas" panose="020B0609020204030204" pitchFamily="49" charset="0"/>
              </a:rPr>
              <a:t>for building some targets. For example, there are implicit rules for building</a:t>
            </a:r>
          </a:p>
          <a:p>
            <a:pPr algn="l"/>
            <a:r>
              <a:rPr lang="en-US" dirty="0" smtClean="0">
                <a:solidFill>
                  <a:srgbClr val="000000"/>
                </a:solidFill>
                <a:latin typeface="Consolas" panose="020B0609020204030204" pitchFamily="49" charset="0"/>
              </a:rPr>
              <a:t>executables files from object files, or to compile .c source files into .o objects.</a:t>
            </a:r>
          </a:p>
          <a:p>
            <a:pPr algn="l"/>
            <a:r>
              <a:rPr lang="en-US" dirty="0" smtClean="0">
                <a:solidFill>
                  <a:srgbClr val="000000"/>
                </a:solidFill>
                <a:latin typeface="Consolas" panose="020B0609020204030204" pitchFamily="49" charset="0"/>
              </a:rPr>
              <a:t>Implicit rules use some default </a:t>
            </a:r>
            <a:r>
              <a:rPr lang="en-US" dirty="0" err="1" smtClean="0">
                <a:solidFill>
                  <a:srgbClr val="000000"/>
                </a:solidFill>
                <a:latin typeface="Consolas" panose="020B0609020204030204" pitchFamily="49" charset="0"/>
              </a:rPr>
              <a:t>makefile</a:t>
            </a:r>
            <a:r>
              <a:rPr lang="en-US" dirty="0" smtClean="0">
                <a:solidFill>
                  <a:srgbClr val="000000"/>
                </a:solidFill>
                <a:latin typeface="Consolas" panose="020B0609020204030204" pitchFamily="49" charset="0"/>
              </a:rPr>
              <a:t> variables so that, by changing the</a:t>
            </a:r>
          </a:p>
          <a:p>
            <a:pPr algn="l"/>
            <a:r>
              <a:rPr lang="en-US" dirty="0" smtClean="0">
                <a:solidFill>
                  <a:srgbClr val="000000"/>
                </a:solidFill>
                <a:latin typeface="Consolas" panose="020B0609020204030204" pitchFamily="49" charset="0"/>
              </a:rPr>
              <a:t>values of the variables, it is possible to change the way the implicit rule works.</a:t>
            </a:r>
          </a:p>
        </p:txBody>
      </p:sp>
      <p:sp>
        <p:nvSpPr>
          <p:cNvPr id="4" name="Slide Number Placeholder 3"/>
          <p:cNvSpPr>
            <a:spLocks noGrp="1"/>
          </p:cNvSpPr>
          <p:nvPr>
            <p:ph type="sldNum" sz="quarter" idx="10"/>
          </p:nvPr>
        </p:nvSpPr>
        <p:spPr/>
        <p:txBody>
          <a:bodyPr/>
          <a:lstStyle/>
          <a:p>
            <a:fld id="{1F011992-309E-4E6F-8FA5-A637097CDB20}" type="slidenum">
              <a:rPr lang="en-US" smtClean="0"/>
              <a:t>6</a:t>
            </a:fld>
            <a:endParaRPr lang="en-US"/>
          </a:p>
        </p:txBody>
      </p:sp>
    </p:spTree>
    <p:extLst>
      <p:ext uri="{BB962C8B-B14F-4D97-AF65-F5344CB8AC3E}">
        <p14:creationId xmlns:p14="http://schemas.microsoft.com/office/powerpoint/2010/main" val="372262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assign values (RHS) to variables (LHS) with this operator, for example: CC := </a:t>
            </a:r>
            <a:r>
              <a:rPr lang="en-US" sz="1200" b="0" i="0" kern="1200" dirty="0" err="1" smtClean="0">
                <a:solidFill>
                  <a:schemeClr val="tx1"/>
                </a:solidFill>
                <a:effectLst/>
                <a:latin typeface="+mn-lt"/>
                <a:ea typeface="+mn-ea"/>
                <a:cs typeface="+mn-cs"/>
              </a:rPr>
              <a:t>gcc</a:t>
            </a:r>
            <a:r>
              <a:rPr lang="en-US" sz="1200" b="0" i="0" kern="1200" dirty="0" smtClean="0">
                <a:solidFill>
                  <a:schemeClr val="tx1"/>
                </a:solidFill>
                <a:effectLst/>
                <a:latin typeface="+mn-lt"/>
                <a:ea typeface="+mn-ea"/>
                <a:cs typeface="+mn-cs"/>
              </a:rPr>
              <a:t>. With simple assignment (:=), the value is expanded and stored to all occurrences in the </a:t>
            </a:r>
            <a:r>
              <a:rPr lang="en-US" sz="1200" b="0" i="0" kern="1200" dirty="0" err="1" smtClean="0">
                <a:solidFill>
                  <a:schemeClr val="tx1"/>
                </a:solidFill>
                <a:effectLst/>
                <a:latin typeface="+mn-lt"/>
                <a:ea typeface="+mn-ea"/>
                <a:cs typeface="+mn-cs"/>
              </a:rPr>
              <a:t>Makefile</a:t>
            </a:r>
            <a:r>
              <a:rPr lang="en-US" sz="1200" b="0" i="0" kern="1200" dirty="0" smtClean="0">
                <a:solidFill>
                  <a:schemeClr val="tx1"/>
                </a:solidFill>
                <a:effectLst/>
                <a:latin typeface="+mn-lt"/>
                <a:ea typeface="+mn-ea"/>
                <a:cs typeface="+mn-cs"/>
              </a:rPr>
              <a:t> when its first definition is found.</a:t>
            </a:r>
          </a:p>
          <a:p>
            <a:r>
              <a:rPr lang="en-US" sz="1200" b="0" i="0" kern="1200" dirty="0" smtClean="0">
                <a:solidFill>
                  <a:schemeClr val="tx1"/>
                </a:solidFill>
                <a:effectLst/>
                <a:latin typeface="+mn-lt"/>
                <a:ea typeface="+mn-ea"/>
                <a:cs typeface="+mn-cs"/>
              </a:rPr>
              <a:t>For example, when a CC := ${GCC} ${FLAGS} simple definition is first encountered, CC is set to </a:t>
            </a:r>
            <a:r>
              <a:rPr lang="en-US" sz="1200" b="0" i="0" kern="1200" dirty="0" err="1" smtClean="0">
                <a:solidFill>
                  <a:schemeClr val="tx1"/>
                </a:solidFill>
                <a:effectLst/>
                <a:latin typeface="+mn-lt"/>
                <a:ea typeface="+mn-ea"/>
                <a:cs typeface="+mn-cs"/>
              </a:rPr>
              <a:t>gcc</a:t>
            </a:r>
            <a:r>
              <a:rPr lang="en-US" sz="1200" b="0" i="0" kern="1200" dirty="0" smtClean="0">
                <a:solidFill>
                  <a:schemeClr val="tx1"/>
                </a:solidFill>
                <a:effectLst/>
                <a:latin typeface="+mn-lt"/>
                <a:ea typeface="+mn-ea"/>
                <a:cs typeface="+mn-cs"/>
              </a:rPr>
              <a:t> -W and wherever ${CC} occurs in actions, it is replaced with </a:t>
            </a:r>
            <a:r>
              <a:rPr lang="en-US" sz="1200" b="0" i="0" kern="1200" dirty="0" err="1" smtClean="0">
                <a:solidFill>
                  <a:schemeClr val="tx1"/>
                </a:solidFill>
                <a:effectLst/>
                <a:latin typeface="+mn-lt"/>
                <a:ea typeface="+mn-ea"/>
                <a:cs typeface="+mn-cs"/>
              </a:rPr>
              <a:t>gcc</a:t>
            </a:r>
            <a:r>
              <a:rPr lang="en-US" sz="1200" b="0" i="0" kern="1200" dirty="0" smtClean="0">
                <a:solidFill>
                  <a:schemeClr val="tx1"/>
                </a:solidFill>
                <a:effectLst/>
                <a:latin typeface="+mn-lt"/>
                <a:ea typeface="+mn-ea"/>
                <a:cs typeface="+mn-cs"/>
              </a:rPr>
              <a:t> -W.</a:t>
            </a:r>
          </a:p>
          <a:p>
            <a:r>
              <a:rPr lang="en-US" sz="1200" b="0" i="0" kern="1200" dirty="0" smtClean="0">
                <a:solidFill>
                  <a:schemeClr val="tx1"/>
                </a:solidFill>
                <a:effectLst/>
                <a:latin typeface="+mn-lt"/>
                <a:ea typeface="+mn-ea"/>
                <a:cs typeface="+mn-cs"/>
              </a:rPr>
              <a:t>Using patterns and special variables</a:t>
            </a:r>
          </a:p>
          <a:p>
            <a:r>
              <a:rPr lang="en-US" sz="1200" b="0" i="0" kern="1200" dirty="0" smtClean="0">
                <a:solidFill>
                  <a:schemeClr val="tx1"/>
                </a:solidFill>
                <a:effectLst/>
                <a:latin typeface="+mn-lt"/>
                <a:ea typeface="+mn-ea"/>
                <a:cs typeface="+mn-cs"/>
              </a:rPr>
              <a:t>The % character can be used for wildcard pattern-matching, to provide generic targets. For example:</a:t>
            </a:r>
          </a:p>
          <a:p>
            <a:pPr fontAlgn="base"/>
            <a:r>
              <a:rPr lang="en-US" sz="1200" b="0" i="0" kern="1200" dirty="0" smtClean="0">
                <a:solidFill>
                  <a:schemeClr val="tx1"/>
                </a:solidFill>
                <a:effectLst/>
                <a:latin typeface="+mn-lt"/>
                <a:ea typeface="+mn-ea"/>
                <a:cs typeface="+mn-cs"/>
              </a:rPr>
              <a:t>%.o: %.c</a:t>
            </a:r>
          </a:p>
          <a:p>
            <a:pPr fontAlgn="base"/>
            <a:r>
              <a:rPr lang="en-US" sz="1200" b="0" i="0" kern="1200" dirty="0" smtClean="0">
                <a:solidFill>
                  <a:schemeClr val="tx1"/>
                </a:solidFill>
                <a:effectLst/>
                <a:latin typeface="+mn-lt"/>
                <a:ea typeface="+mn-ea"/>
                <a:cs typeface="+mn-cs"/>
              </a:rPr>
              <a:t>[TAB] actions</a:t>
            </a:r>
          </a:p>
          <a:p>
            <a:r>
              <a:rPr lang="en-US" sz="1200" b="0" i="0" kern="1200" dirty="0" smtClean="0">
                <a:solidFill>
                  <a:schemeClr val="tx1"/>
                </a:solidFill>
                <a:effectLst/>
                <a:latin typeface="+mn-lt"/>
                <a:ea typeface="+mn-ea"/>
                <a:cs typeface="+mn-cs"/>
              </a:rPr>
              <a:t>When % appears in the dependency list, it is replaced with the same string that was used to perform substitution in the target.</a:t>
            </a:r>
          </a:p>
          <a:p>
            <a:r>
              <a:rPr lang="en-US" sz="1200" b="0" i="0" kern="1200" dirty="0" smtClean="0">
                <a:solidFill>
                  <a:schemeClr val="tx1"/>
                </a:solidFill>
                <a:effectLst/>
                <a:latin typeface="+mn-lt"/>
                <a:ea typeface="+mn-ea"/>
                <a:cs typeface="+mn-cs"/>
              </a:rPr>
              <a:t>Inside actions, we can use special variables for matching filenames. Some of them are:</a:t>
            </a:r>
          </a:p>
          <a:p>
            <a:r>
              <a:rPr lang="en-US" sz="1200" b="0" i="0" kern="1200" dirty="0" smtClean="0">
                <a:solidFill>
                  <a:schemeClr val="tx1"/>
                </a:solidFill>
                <a:effectLst/>
                <a:latin typeface="+mn-lt"/>
                <a:ea typeface="+mn-ea"/>
                <a:cs typeface="+mn-cs"/>
              </a:rPr>
              <a:t>$@ (full target name of the current target)</a:t>
            </a:r>
          </a:p>
          <a:p>
            <a:r>
              <a:rPr lang="en-US" sz="1200" b="0" i="0" kern="1200" dirty="0" smtClean="0">
                <a:solidFill>
                  <a:schemeClr val="tx1"/>
                </a:solidFill>
                <a:effectLst/>
                <a:latin typeface="+mn-lt"/>
                <a:ea typeface="+mn-ea"/>
                <a:cs typeface="+mn-cs"/>
              </a:rPr>
              <a:t>$? (returns the dependencies that are newer than the current target)</a:t>
            </a:r>
          </a:p>
          <a:p>
            <a:r>
              <a:rPr lang="en-US" sz="1200" b="0" i="0" kern="1200" dirty="0" smtClean="0">
                <a:solidFill>
                  <a:schemeClr val="tx1"/>
                </a:solidFill>
                <a:effectLst/>
                <a:latin typeface="+mn-lt"/>
                <a:ea typeface="+mn-ea"/>
                <a:cs typeface="+mn-cs"/>
              </a:rPr>
              <a:t>$* (returns the text that corresponds to % in the target)</a:t>
            </a:r>
          </a:p>
          <a:p>
            <a:r>
              <a:rPr lang="en-US" sz="1200" b="0" i="0" kern="1200" dirty="0" smtClean="0">
                <a:solidFill>
                  <a:schemeClr val="tx1"/>
                </a:solidFill>
                <a:effectLst/>
                <a:latin typeface="+mn-lt"/>
                <a:ea typeface="+mn-ea"/>
                <a:cs typeface="+mn-cs"/>
              </a:rPr>
              <a:t>$&lt; (name of the first dependency)</a:t>
            </a:r>
          </a:p>
          <a:p>
            <a:r>
              <a:rPr lang="en-US" sz="1200" b="0" i="0" kern="1200" dirty="0" smtClean="0">
                <a:solidFill>
                  <a:schemeClr val="tx1"/>
                </a:solidFill>
                <a:effectLst/>
                <a:latin typeface="+mn-lt"/>
                <a:ea typeface="+mn-ea"/>
                <a:cs typeface="+mn-cs"/>
              </a:rPr>
              <a:t>$^ (name of all the dependencies with space as the delimiter)</a:t>
            </a:r>
          </a:p>
          <a:p>
            <a:r>
              <a:rPr lang="en-US" sz="1200" b="0" i="0" kern="1200" dirty="0" smtClean="0">
                <a:solidFill>
                  <a:schemeClr val="tx1"/>
                </a:solidFill>
                <a:effectLst/>
                <a:latin typeface="+mn-lt"/>
                <a:ea typeface="+mn-ea"/>
                <a:cs typeface="+mn-cs"/>
              </a:rPr>
              <a:t>Instead of writing each of the file names in the actions and the target, we can use shorthand notations based on the above, to write more generic </a:t>
            </a:r>
            <a:r>
              <a:rPr lang="en-US" sz="1200" b="0" i="0" kern="1200" dirty="0" err="1" smtClean="0">
                <a:solidFill>
                  <a:schemeClr val="tx1"/>
                </a:solidFill>
                <a:effectLst/>
                <a:latin typeface="+mn-lt"/>
                <a:ea typeface="+mn-ea"/>
                <a:cs typeface="+mn-cs"/>
              </a:rPr>
              <a:t>Makefiles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Use PHONY to avoid file-target name conflicts</a:t>
            </a:r>
          </a:p>
          <a:p>
            <a:r>
              <a:rPr lang="en-US" sz="1200" b="0" i="0" kern="1200" dirty="0" smtClean="0">
                <a:solidFill>
                  <a:schemeClr val="tx1"/>
                </a:solidFill>
                <a:effectLst/>
                <a:latin typeface="+mn-lt"/>
                <a:ea typeface="+mn-ea"/>
                <a:cs typeface="+mn-cs"/>
              </a:rPr>
              <a:t>Remember the all and clean special targets in our </a:t>
            </a:r>
            <a:r>
              <a:rPr lang="en-US" sz="1200" b="0" i="0" kern="1200" dirty="0" err="1" smtClean="0">
                <a:solidFill>
                  <a:schemeClr val="tx1"/>
                </a:solidFill>
                <a:effectLst/>
                <a:latin typeface="+mn-lt"/>
                <a:ea typeface="+mn-ea"/>
                <a:cs typeface="+mn-cs"/>
              </a:rPr>
              <a:t>Makefile</a:t>
            </a:r>
            <a:r>
              <a:rPr lang="en-US" sz="1200" b="0" i="0" kern="1200" dirty="0" smtClean="0">
                <a:solidFill>
                  <a:schemeClr val="tx1"/>
                </a:solidFill>
                <a:effectLst/>
                <a:latin typeface="+mn-lt"/>
                <a:ea typeface="+mn-ea"/>
                <a:cs typeface="+mn-cs"/>
              </a:rPr>
              <a:t>? What happens when the project directory has files with the names all or clean? The conflicts will cause errors. Use the .PHONY directive to specify which targets are not to be treated as files — for example: .PHONY: all clean.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011992-309E-4E6F-8FA5-A637097CDB20}" type="slidenum">
              <a:rPr lang="en-US" smtClean="0"/>
              <a:t>7</a:t>
            </a:fld>
            <a:endParaRPr lang="en-US"/>
          </a:p>
        </p:txBody>
      </p:sp>
    </p:spTree>
    <p:extLst>
      <p:ext uri="{BB962C8B-B14F-4D97-AF65-F5344CB8AC3E}">
        <p14:creationId xmlns:p14="http://schemas.microsoft.com/office/powerpoint/2010/main" val="133256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38F2AA-BA5C-4870-94E5-57CA3A3D16C9}"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362697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8F2AA-BA5C-4870-94E5-57CA3A3D16C9}"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2912211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8F2AA-BA5C-4870-94E5-57CA3A3D16C9}"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329324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8F2AA-BA5C-4870-94E5-57CA3A3D16C9}"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279703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38F2AA-BA5C-4870-94E5-57CA3A3D16C9}"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237693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38F2AA-BA5C-4870-94E5-57CA3A3D16C9}"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207111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38F2AA-BA5C-4870-94E5-57CA3A3D16C9}"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340114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38F2AA-BA5C-4870-94E5-57CA3A3D16C9}"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199573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8F2AA-BA5C-4870-94E5-57CA3A3D16C9}"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303900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38F2AA-BA5C-4870-94E5-57CA3A3D16C9}"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94898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38F2AA-BA5C-4870-94E5-57CA3A3D16C9}"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0E4CD-5F75-4A85-9652-902D1AF8D145}" type="slidenum">
              <a:rPr lang="en-US" smtClean="0"/>
              <a:t>‹#›</a:t>
            </a:fld>
            <a:endParaRPr lang="en-US"/>
          </a:p>
        </p:txBody>
      </p:sp>
    </p:spTree>
    <p:extLst>
      <p:ext uri="{BB962C8B-B14F-4D97-AF65-F5344CB8AC3E}">
        <p14:creationId xmlns:p14="http://schemas.microsoft.com/office/powerpoint/2010/main" val="385538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8F2AA-BA5C-4870-94E5-57CA3A3D16C9}" type="datetimeFigureOut">
              <a:rPr lang="en-US" smtClean="0"/>
              <a:t>10/2/2017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0E4CD-5F75-4A85-9652-902D1AF8D145}" type="slidenum">
              <a:rPr lang="en-US" smtClean="0"/>
              <a:t>‹#›</a:t>
            </a:fld>
            <a:endParaRPr lang="en-US"/>
          </a:p>
        </p:txBody>
      </p:sp>
    </p:spTree>
    <p:extLst>
      <p:ext uri="{BB962C8B-B14F-4D97-AF65-F5344CB8AC3E}">
        <p14:creationId xmlns:p14="http://schemas.microsoft.com/office/powerpoint/2010/main" val="2226970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opensourceforu.com/2012/06/gnu-make-in-detail-for-beginners/" TargetMode="External"/><Relationship Id="rId2" Type="http://schemas.openxmlformats.org/officeDocument/2006/relationships/hyperlink" Target="http://www.gnu.org/software/make/manual/make.html#Simple-Makefil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err="1" smtClean="0">
                <a:latin typeface="Georgia" panose="02040502050405020303" pitchFamily="18" charset="0"/>
              </a:rPr>
              <a:t>Makefile</a:t>
            </a:r>
            <a:endParaRPr lang="en-US" sz="4800" dirty="0">
              <a:latin typeface="Georgia" panose="02040502050405020303" pitchFamily="18" charset="0"/>
            </a:endParaRPr>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2913746" y="1245476"/>
            <a:ext cx="6364507" cy="5479174"/>
          </a:xfrm>
          <a:prstGeom prst="rect">
            <a:avLst/>
          </a:prstGeom>
        </p:spPr>
      </p:pic>
    </p:spTree>
    <p:extLst>
      <p:ext uri="{BB962C8B-B14F-4D97-AF65-F5344CB8AC3E}">
        <p14:creationId xmlns:p14="http://schemas.microsoft.com/office/powerpoint/2010/main" val="2516012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err="1" smtClean="0">
                <a:latin typeface="Georgia" panose="02040502050405020303" pitchFamily="18" charset="0"/>
              </a:rPr>
              <a:t>Makefile</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406899"/>
          </a:xfrm>
        </p:spPr>
        <p:txBody>
          <a:bodyPr>
            <a:noAutofit/>
          </a:bodyPr>
          <a:lstStyle/>
          <a:p>
            <a:pPr marL="342900" indent="-342900" algn="l">
              <a:buFont typeface="Arial" panose="020B0604020202020204" pitchFamily="34" charset="0"/>
              <a:buChar char="•"/>
            </a:pPr>
            <a:r>
              <a:rPr lang="en-US" sz="2800" dirty="0">
                <a:latin typeface="Georgia" panose="02040502050405020303" pitchFamily="18" charset="0"/>
              </a:rPr>
              <a:t> </a:t>
            </a:r>
            <a:r>
              <a:rPr lang="en-US" sz="2800" b="1" dirty="0">
                <a:solidFill>
                  <a:srgbClr val="0070C0"/>
                </a:solidFill>
                <a:latin typeface="Georgia" panose="02040502050405020303" pitchFamily="18" charset="0"/>
              </a:rPr>
              <a:t>Separate </a:t>
            </a:r>
            <a:r>
              <a:rPr lang="en-US" sz="2800" b="1" dirty="0" smtClean="0">
                <a:solidFill>
                  <a:srgbClr val="0070C0"/>
                </a:solidFill>
                <a:latin typeface="Georgia" panose="02040502050405020303" pitchFamily="18" charset="0"/>
              </a:rPr>
              <a:t>Compilation </a:t>
            </a:r>
          </a:p>
          <a:p>
            <a:pPr marL="800100" lvl="1" indent="-342900" algn="l">
              <a:buFont typeface="Arial" panose="020B0604020202020204" pitchFamily="34" charset="0"/>
              <a:buChar char="•"/>
            </a:pPr>
            <a:r>
              <a:rPr lang="en-US" sz="2400" dirty="0">
                <a:latin typeface="Georgia" panose="02040502050405020303" pitchFamily="18" charset="0"/>
              </a:rPr>
              <a:t>What does the compiler do when it sees </a:t>
            </a:r>
            <a:r>
              <a:rPr lang="en-US" sz="2400" b="1" dirty="0">
                <a:solidFill>
                  <a:srgbClr val="0070C0"/>
                </a:solidFill>
                <a:latin typeface="Courier New" panose="02070309020205020404" pitchFamily="49" charset="0"/>
                <a:cs typeface="Courier New" panose="02070309020205020404" pitchFamily="49" charset="0"/>
              </a:rPr>
              <a:t>#include</a:t>
            </a:r>
            <a:r>
              <a:rPr lang="en-US" sz="2400" dirty="0">
                <a:latin typeface="Georgia" panose="02040502050405020303" pitchFamily="18" charset="0"/>
              </a:rPr>
              <a:t> of a </a:t>
            </a:r>
            <a:r>
              <a:rPr lang="en-US" sz="2400" b="1" dirty="0">
                <a:solidFill>
                  <a:srgbClr val="0070C0"/>
                </a:solidFill>
                <a:latin typeface="Courier New" panose="02070309020205020404" pitchFamily="49" charset="0"/>
                <a:cs typeface="Courier New" panose="02070309020205020404" pitchFamily="49" charset="0"/>
              </a:rPr>
              <a:t>.</a:t>
            </a:r>
            <a:r>
              <a:rPr lang="en-US" sz="2400" b="1" dirty="0" smtClean="0">
                <a:solidFill>
                  <a:srgbClr val="0070C0"/>
                </a:solidFill>
                <a:latin typeface="Courier New" panose="02070309020205020404" pitchFamily="49" charset="0"/>
                <a:cs typeface="Courier New" panose="02070309020205020404" pitchFamily="49" charset="0"/>
              </a:rPr>
              <a:t>h</a:t>
            </a:r>
            <a:r>
              <a:rPr lang="en-US" sz="2400" dirty="0">
                <a:latin typeface="Georgia" panose="02040502050405020303" pitchFamily="18" charset="0"/>
              </a:rPr>
              <a:t> file in a </a:t>
            </a:r>
            <a:r>
              <a:rPr lang="en-US" sz="2400" b="1" dirty="0">
                <a:solidFill>
                  <a:srgbClr val="0070C0"/>
                </a:solidFill>
                <a:latin typeface="Courier New" panose="02070309020205020404" pitchFamily="49" charset="0"/>
                <a:cs typeface="Courier New" panose="02070309020205020404" pitchFamily="49" charset="0"/>
              </a:rPr>
              <a:t>.</a:t>
            </a:r>
            <a:r>
              <a:rPr lang="en-US" sz="2400" b="1" dirty="0" smtClean="0">
                <a:solidFill>
                  <a:srgbClr val="0070C0"/>
                </a:solidFill>
                <a:latin typeface="Courier New" panose="02070309020205020404" pitchFamily="49" charset="0"/>
                <a:cs typeface="Courier New" panose="02070309020205020404" pitchFamily="49" charset="0"/>
              </a:rPr>
              <a:t>c</a:t>
            </a:r>
            <a:r>
              <a:rPr lang="en-US" sz="2400" dirty="0">
                <a:latin typeface="Georgia" panose="02040502050405020303" pitchFamily="18" charset="0"/>
              </a:rPr>
              <a:t> file</a:t>
            </a:r>
            <a:r>
              <a:rPr lang="en-US" sz="2400" dirty="0" smtClean="0">
                <a:latin typeface="Georgia" panose="02040502050405020303" pitchFamily="18" charset="0"/>
              </a:rPr>
              <a:t>?</a:t>
            </a:r>
            <a:endParaRPr lang="en-US" sz="2400" dirty="0">
              <a:latin typeface="Georgia" panose="02040502050405020303" pitchFamily="18" charset="0"/>
            </a:endParaRPr>
          </a:p>
          <a:p>
            <a:pPr marL="800100" lvl="1" indent="-342900" algn="l">
              <a:buFont typeface="Arial" panose="020B0604020202020204" pitchFamily="34" charset="0"/>
              <a:buChar char="•"/>
            </a:pPr>
            <a:r>
              <a:rPr lang="en-US" sz="2400" dirty="0" smtClean="0">
                <a:latin typeface="Georgia" panose="02040502050405020303" pitchFamily="18" charset="0"/>
              </a:rPr>
              <a:t>When </a:t>
            </a:r>
            <a:r>
              <a:rPr lang="en-US" sz="2400" dirty="0">
                <a:latin typeface="Georgia" panose="02040502050405020303" pitchFamily="18" charset="0"/>
              </a:rPr>
              <a:t>you have many </a:t>
            </a:r>
            <a:r>
              <a:rPr lang="en-US" sz="2400" b="1" dirty="0">
                <a:solidFill>
                  <a:srgbClr val="0070C0"/>
                </a:solidFill>
                <a:latin typeface="Courier New" panose="02070309020205020404" pitchFamily="49" charset="0"/>
                <a:cs typeface="Courier New" panose="02070309020205020404" pitchFamily="49" charset="0"/>
              </a:rPr>
              <a:t>.</a:t>
            </a:r>
            <a:r>
              <a:rPr lang="en-US" sz="2400" b="1" dirty="0" smtClean="0">
                <a:solidFill>
                  <a:srgbClr val="0070C0"/>
                </a:solidFill>
                <a:latin typeface="Courier New" panose="02070309020205020404" pitchFamily="49" charset="0"/>
                <a:cs typeface="Courier New" panose="02070309020205020404" pitchFamily="49" charset="0"/>
              </a:rPr>
              <a:t>c</a:t>
            </a:r>
            <a:r>
              <a:rPr lang="en-US" sz="2400" dirty="0">
                <a:latin typeface="Georgia" panose="02040502050405020303" pitchFamily="18" charset="0"/>
              </a:rPr>
              <a:t> files, you will end up creating a corresponding </a:t>
            </a:r>
            <a:r>
              <a:rPr lang="en-US" sz="2400" b="1" dirty="0">
                <a:solidFill>
                  <a:srgbClr val="0070C0"/>
                </a:solidFill>
                <a:latin typeface="Courier New" panose="02070309020205020404" pitchFamily="49" charset="0"/>
                <a:cs typeface="Courier New" panose="02070309020205020404" pitchFamily="49" charset="0"/>
              </a:rPr>
              <a:t>.o</a:t>
            </a:r>
            <a:r>
              <a:rPr lang="en-US" sz="2400" dirty="0">
                <a:latin typeface="Georgia" panose="02040502050405020303" pitchFamily="18" charset="0"/>
              </a:rPr>
              <a:t> file. In </a:t>
            </a:r>
            <a:r>
              <a:rPr lang="en-US" sz="2400" dirty="0" smtClean="0">
                <a:latin typeface="Georgia" panose="02040502050405020303" pitchFamily="18" charset="0"/>
              </a:rPr>
              <a:t>UNIX </a:t>
            </a:r>
            <a:r>
              <a:rPr lang="en-US" sz="2400" dirty="0" smtClean="0">
                <a:latin typeface="Georgia" panose="02040502050405020303" pitchFamily="18" charset="0"/>
              </a:rPr>
              <a:t>C </a:t>
            </a:r>
            <a:r>
              <a:rPr lang="en-US" sz="2400" dirty="0" smtClean="0">
                <a:latin typeface="Georgia" panose="02040502050405020303" pitchFamily="18" charset="0"/>
              </a:rPr>
              <a:t>compilers </a:t>
            </a:r>
            <a:r>
              <a:rPr lang="en-US" sz="2400" dirty="0">
                <a:latin typeface="Georgia" panose="02040502050405020303" pitchFamily="18" charset="0"/>
              </a:rPr>
              <a:t>this is done with the </a:t>
            </a:r>
            <a:r>
              <a:rPr lang="en-US" sz="2400" b="1" dirty="0">
                <a:solidFill>
                  <a:srgbClr val="0070C0"/>
                </a:solidFill>
                <a:latin typeface="Courier New" panose="02070309020205020404" pitchFamily="49" charset="0"/>
                <a:cs typeface="Courier New" panose="02070309020205020404" pitchFamily="49" charset="0"/>
              </a:rPr>
              <a:t>-c</a:t>
            </a:r>
            <a:r>
              <a:rPr lang="en-US" sz="2400" dirty="0">
                <a:latin typeface="Georgia" panose="02040502050405020303" pitchFamily="18" charset="0"/>
              </a:rPr>
              <a:t> option.</a:t>
            </a:r>
          </a:p>
          <a:p>
            <a:pPr marL="342900" indent="-342900" algn="l">
              <a:buFont typeface="Arial" panose="020B0604020202020204" pitchFamily="34" charset="0"/>
              <a:buChar char="•"/>
            </a:pPr>
            <a:r>
              <a:rPr lang="en-US" sz="2800" dirty="0" err="1" smtClean="0">
                <a:solidFill>
                  <a:srgbClr val="0070C0"/>
                </a:solidFill>
                <a:latin typeface="Georgia" panose="02040502050405020303" pitchFamily="18" charset="0"/>
              </a:rPr>
              <a:t>Makefiles</a:t>
            </a:r>
            <a:r>
              <a:rPr lang="en-US" sz="2800" dirty="0" smtClean="0">
                <a:solidFill>
                  <a:srgbClr val="0070C0"/>
                </a:solidFill>
                <a:latin typeface="Georgia" panose="02040502050405020303" pitchFamily="18" charset="0"/>
              </a:rPr>
              <a:t> </a:t>
            </a:r>
            <a:endParaRPr lang="en-US" sz="2800" dirty="0">
              <a:latin typeface="Georgia" panose="02040502050405020303" pitchFamily="18" charset="0"/>
            </a:endParaRPr>
          </a:p>
          <a:p>
            <a:pPr marL="800100" lvl="1" indent="-342900" algn="l">
              <a:buFont typeface="Arial" panose="020B0604020202020204" pitchFamily="34" charset="0"/>
              <a:buChar char="•"/>
            </a:pPr>
            <a:r>
              <a:rPr lang="en-US" sz="2400" dirty="0" smtClean="0">
                <a:latin typeface="Georgia" panose="02040502050405020303" pitchFamily="18" charset="0"/>
              </a:rPr>
              <a:t>not </a:t>
            </a:r>
            <a:r>
              <a:rPr lang="en-US" sz="2400" dirty="0">
                <a:latin typeface="Georgia" panose="02040502050405020303" pitchFamily="18" charset="0"/>
              </a:rPr>
              <a:t>necessary to recompile all the files when you make </a:t>
            </a:r>
            <a:r>
              <a:rPr lang="en-US" sz="2400" dirty="0" smtClean="0">
                <a:latin typeface="Georgia" panose="02040502050405020303" pitchFamily="18" charset="0"/>
              </a:rPr>
              <a:t>changes</a:t>
            </a:r>
          </a:p>
          <a:p>
            <a:pPr marL="800100" lvl="1" indent="-342900" algn="l">
              <a:buFont typeface="Arial" panose="020B0604020202020204" pitchFamily="34" charset="0"/>
              <a:buChar char="•"/>
            </a:pPr>
            <a:r>
              <a:rPr lang="en-US" sz="2400" dirty="0" smtClean="0">
                <a:latin typeface="Georgia" panose="02040502050405020303" pitchFamily="18" charset="0"/>
              </a:rPr>
              <a:t>only </a:t>
            </a:r>
            <a:r>
              <a:rPr lang="en-US" sz="2400" dirty="0">
                <a:latin typeface="Georgia" panose="02040502050405020303" pitchFamily="18" charset="0"/>
              </a:rPr>
              <a:t>need to recompile a small subset of the </a:t>
            </a:r>
            <a:r>
              <a:rPr lang="en-US" sz="2400" dirty="0" smtClean="0">
                <a:latin typeface="Georgia" panose="02040502050405020303" pitchFamily="18" charset="0"/>
              </a:rPr>
              <a:t>files</a:t>
            </a:r>
            <a:endParaRPr lang="en-US" sz="2400" dirty="0" smtClean="0">
              <a:latin typeface="Georgia" panose="02040502050405020303" pitchFamily="18" charset="0"/>
            </a:endParaRPr>
          </a:p>
        </p:txBody>
      </p:sp>
    </p:spTree>
    <p:extLst>
      <p:ext uri="{BB962C8B-B14F-4D97-AF65-F5344CB8AC3E}">
        <p14:creationId xmlns:p14="http://schemas.microsoft.com/office/powerpoint/2010/main" val="1741504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err="1" smtClean="0">
                <a:latin typeface="Georgia" panose="02040502050405020303" pitchFamily="18" charset="0"/>
              </a:rPr>
              <a:t>Makefile</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1314"/>
            <a:ext cx="9144000" cy="5089072"/>
          </a:xfrm>
        </p:spPr>
        <p:txBody>
          <a:bodyPr>
            <a:normAutofit fontScale="92500"/>
          </a:bodyPr>
          <a:lstStyle/>
          <a:p>
            <a:pPr algn="l">
              <a:lnSpc>
                <a:spcPct val="120000"/>
              </a:lnSpc>
              <a:spcBef>
                <a:spcPts val="0"/>
              </a:spcBef>
            </a:pPr>
            <a:r>
              <a:rPr lang="en-US" sz="3500" dirty="0" smtClean="0">
                <a:solidFill>
                  <a:srgbClr val="0070C0"/>
                </a:solidFill>
                <a:latin typeface="Georgia" panose="02040502050405020303" pitchFamily="18" charset="0"/>
              </a:rPr>
              <a:t>Each </a:t>
            </a:r>
            <a:r>
              <a:rPr lang="en-US" sz="3500" dirty="0">
                <a:solidFill>
                  <a:srgbClr val="0070C0"/>
                </a:solidFill>
                <a:latin typeface="Georgia" panose="02040502050405020303" pitchFamily="18" charset="0"/>
              </a:rPr>
              <a:t>entry has</a:t>
            </a:r>
            <a:r>
              <a:rPr lang="en-US" sz="3500" dirty="0" smtClean="0">
                <a:solidFill>
                  <a:srgbClr val="0070C0"/>
                </a:solidFill>
                <a:latin typeface="Georgia" panose="02040502050405020303" pitchFamily="18" charset="0"/>
              </a:rPr>
              <a:t>:</a:t>
            </a:r>
          </a:p>
          <a:p>
            <a:pPr algn="l">
              <a:lnSpc>
                <a:spcPct val="120000"/>
              </a:lnSpc>
              <a:spcBef>
                <a:spcPts val="0"/>
              </a:spcBef>
            </a:pPr>
            <a:r>
              <a:rPr lang="en-US" sz="3500" b="1" dirty="0">
                <a:solidFill>
                  <a:srgbClr val="FF0000"/>
                </a:solidFill>
                <a:latin typeface="Courier New" panose="02070309020205020404" pitchFamily="49" charset="0"/>
                <a:cs typeface="Courier New" panose="02070309020205020404" pitchFamily="49" charset="0"/>
              </a:rPr>
              <a:t>&lt;target&gt;: </a:t>
            </a:r>
            <a:r>
              <a:rPr lang="en-US" sz="3500" b="1" dirty="0">
                <a:solidFill>
                  <a:srgbClr val="0070C0"/>
                </a:solidFill>
                <a:latin typeface="Courier New" panose="02070309020205020404" pitchFamily="49" charset="0"/>
                <a:cs typeface="Courier New" panose="02070309020205020404" pitchFamily="49" charset="0"/>
              </a:rPr>
              <a:t>[ &lt;</a:t>
            </a:r>
            <a:r>
              <a:rPr lang="en-US" sz="3500" b="1" dirty="0" smtClean="0">
                <a:solidFill>
                  <a:srgbClr val="0070C0"/>
                </a:solidFill>
                <a:latin typeface="Courier New" panose="02070309020205020404" pitchFamily="49" charset="0"/>
                <a:cs typeface="Courier New" panose="02070309020205020404" pitchFamily="49" charset="0"/>
              </a:rPr>
              <a:t>dependencies&gt; ]</a:t>
            </a:r>
            <a:endParaRPr lang="en-US" sz="3500" b="1" dirty="0">
              <a:solidFill>
                <a:srgbClr val="0070C0"/>
              </a:solidFill>
              <a:latin typeface="Courier New" panose="02070309020205020404" pitchFamily="49" charset="0"/>
              <a:cs typeface="Courier New" panose="02070309020205020404" pitchFamily="49" charset="0"/>
            </a:endParaRPr>
          </a:p>
          <a:p>
            <a:pPr algn="l">
              <a:lnSpc>
                <a:spcPct val="120000"/>
              </a:lnSpc>
              <a:spcBef>
                <a:spcPts val="0"/>
              </a:spcBef>
            </a:pPr>
            <a:r>
              <a:rPr lang="en-US" sz="3500" b="1" dirty="0">
                <a:solidFill>
                  <a:srgbClr val="0070C0"/>
                </a:solidFill>
                <a:latin typeface="Courier New" panose="02070309020205020404" pitchFamily="49" charset="0"/>
                <a:cs typeface="Courier New" panose="02070309020205020404" pitchFamily="49" charset="0"/>
              </a:rPr>
              <a:t>   [ </a:t>
            </a:r>
            <a:r>
              <a:rPr lang="en-US" sz="3500" b="1" dirty="0">
                <a:solidFill>
                  <a:srgbClr val="FF0000"/>
                </a:solidFill>
                <a:latin typeface="Courier New" panose="02070309020205020404" pitchFamily="49" charset="0"/>
                <a:cs typeface="Courier New" panose="02070309020205020404" pitchFamily="49" charset="0"/>
              </a:rPr>
              <a:t>&lt;TAB&gt; </a:t>
            </a:r>
            <a:r>
              <a:rPr lang="en-US" sz="3500" b="1" dirty="0">
                <a:solidFill>
                  <a:srgbClr val="0070C0"/>
                </a:solidFill>
                <a:latin typeface="Courier New" panose="02070309020205020404" pitchFamily="49" charset="0"/>
                <a:cs typeface="Courier New" panose="02070309020205020404" pitchFamily="49" charset="0"/>
              </a:rPr>
              <a:t>&lt;command&gt; </a:t>
            </a:r>
            <a:r>
              <a:rPr lang="en-US" sz="3500" b="1" dirty="0">
                <a:solidFill>
                  <a:srgbClr val="FF0000"/>
                </a:solidFill>
                <a:latin typeface="Courier New" panose="02070309020205020404" pitchFamily="49" charset="0"/>
                <a:cs typeface="Courier New" panose="02070309020205020404" pitchFamily="49" charset="0"/>
              </a:rPr>
              <a:t>&lt;</a:t>
            </a:r>
            <a:r>
              <a:rPr lang="en-US" sz="3500" b="1" dirty="0" err="1">
                <a:solidFill>
                  <a:srgbClr val="FF0000"/>
                </a:solidFill>
                <a:latin typeface="Courier New" panose="02070309020205020404" pitchFamily="49" charset="0"/>
                <a:cs typeface="Courier New" panose="02070309020205020404" pitchFamily="49" charset="0"/>
              </a:rPr>
              <a:t>endl</a:t>
            </a:r>
            <a:r>
              <a:rPr lang="en-US" sz="3500" b="1" dirty="0">
                <a:solidFill>
                  <a:srgbClr val="FF0000"/>
                </a:solidFill>
                <a:latin typeface="Courier New" panose="02070309020205020404" pitchFamily="49" charset="0"/>
                <a:cs typeface="Courier New" panose="02070309020205020404" pitchFamily="49" charset="0"/>
              </a:rPr>
              <a:t>&gt; </a:t>
            </a:r>
            <a:r>
              <a:rPr lang="en-US" sz="3500" b="1" dirty="0" smtClean="0">
                <a:solidFill>
                  <a:srgbClr val="0070C0"/>
                </a:solidFill>
                <a:latin typeface="Courier New" panose="02070309020205020404" pitchFamily="49" charset="0"/>
                <a:cs typeface="Courier New" panose="02070309020205020404" pitchFamily="49" charset="0"/>
              </a:rPr>
              <a:t>]</a:t>
            </a:r>
          </a:p>
          <a:p>
            <a:pPr algn="l">
              <a:lnSpc>
                <a:spcPct val="120000"/>
              </a:lnSpc>
              <a:spcBef>
                <a:spcPts val="0"/>
              </a:spcBef>
            </a:pPr>
            <a:endParaRPr lang="en-US" sz="3000" dirty="0">
              <a:solidFill>
                <a:srgbClr val="0070C0"/>
              </a:solidFill>
              <a:latin typeface="Georgia" panose="02040502050405020303" pitchFamily="18" charset="0"/>
            </a:endParaRPr>
          </a:p>
          <a:p>
            <a:pPr marL="342900" indent="-342900" algn="l">
              <a:lnSpc>
                <a:spcPct val="120000"/>
              </a:lnSpc>
              <a:spcBef>
                <a:spcPts val="0"/>
              </a:spcBef>
              <a:buFont typeface="Arial" panose="020B0604020202020204" pitchFamily="34" charset="0"/>
              <a:buChar char="•"/>
            </a:pPr>
            <a:r>
              <a:rPr lang="en-US" sz="3000" b="1" dirty="0">
                <a:solidFill>
                  <a:srgbClr val="FF0000"/>
                </a:solidFill>
                <a:latin typeface="Courier New" panose="02070309020205020404" pitchFamily="49" charset="0"/>
                <a:cs typeface="Courier New" panose="02070309020205020404" pitchFamily="49" charset="0"/>
              </a:rPr>
              <a:t>&lt;target</a:t>
            </a:r>
            <a:r>
              <a:rPr lang="en-US" sz="3000" b="1" dirty="0" smtClean="0">
                <a:solidFill>
                  <a:srgbClr val="FF0000"/>
                </a:solidFill>
                <a:latin typeface="Courier New" panose="02070309020205020404" pitchFamily="49" charset="0"/>
                <a:cs typeface="Courier New" panose="02070309020205020404" pitchFamily="49" charset="0"/>
              </a:rPr>
              <a:t>&gt; </a:t>
            </a:r>
            <a:r>
              <a:rPr lang="en-US" sz="3000" dirty="0" smtClean="0">
                <a:latin typeface="Georgia" panose="02040502050405020303" pitchFamily="18" charset="0"/>
              </a:rPr>
              <a:t>is </a:t>
            </a:r>
            <a:r>
              <a:rPr lang="en-US" sz="3000" dirty="0">
                <a:latin typeface="Georgia" panose="02040502050405020303" pitchFamily="18" charset="0"/>
              </a:rPr>
              <a:t>a name for the action executed by the </a:t>
            </a:r>
            <a:r>
              <a:rPr lang="en-US" sz="3000" dirty="0" smtClean="0">
                <a:latin typeface="Georgia" panose="02040502050405020303" pitchFamily="18" charset="0"/>
              </a:rPr>
              <a:t>rule or (usually) </a:t>
            </a:r>
            <a:r>
              <a:rPr lang="en-US" sz="3000" dirty="0">
                <a:latin typeface="Georgia" panose="02040502050405020303" pitchFamily="18" charset="0"/>
              </a:rPr>
              <a:t>a </a:t>
            </a:r>
            <a:r>
              <a:rPr lang="en-US" sz="3000" dirty="0" smtClean="0">
                <a:latin typeface="Georgia" panose="02040502050405020303" pitchFamily="18" charset="0"/>
              </a:rPr>
              <a:t>file name</a:t>
            </a:r>
          </a:p>
          <a:p>
            <a:pPr marL="800100" lvl="1" indent="-342900" algn="l">
              <a:lnSpc>
                <a:spcPct val="120000"/>
              </a:lnSpc>
              <a:spcBef>
                <a:spcPts val="0"/>
              </a:spcBef>
              <a:buFont typeface="Arial" panose="020B0604020202020204" pitchFamily="34" charset="0"/>
              <a:buChar char="•"/>
            </a:pPr>
            <a:r>
              <a:rPr lang="en-US" sz="3000" b="1" dirty="0">
                <a:solidFill>
                  <a:srgbClr val="0070C0"/>
                </a:solidFill>
                <a:latin typeface="Courier New" panose="02070309020205020404" pitchFamily="49" charset="0"/>
                <a:cs typeface="Courier New" panose="02070309020205020404" pitchFamily="49" charset="0"/>
              </a:rPr>
              <a:t>clean</a:t>
            </a:r>
            <a:r>
              <a:rPr lang="en-US" sz="3000" dirty="0">
                <a:latin typeface="Georgia" panose="02040502050405020303" pitchFamily="18" charset="0"/>
              </a:rPr>
              <a:t>, </a:t>
            </a:r>
            <a:r>
              <a:rPr lang="en-US" sz="3000" b="1" dirty="0" smtClean="0">
                <a:solidFill>
                  <a:srgbClr val="0070C0"/>
                </a:solidFill>
                <a:latin typeface="Courier New" panose="02070309020205020404" pitchFamily="49" charset="0"/>
                <a:cs typeface="Courier New" panose="02070309020205020404" pitchFamily="49" charset="0"/>
              </a:rPr>
              <a:t>install</a:t>
            </a:r>
            <a:r>
              <a:rPr lang="en-US" sz="3000" dirty="0" smtClean="0">
                <a:latin typeface="Georgia" panose="02040502050405020303" pitchFamily="18" charset="0"/>
              </a:rPr>
              <a:t>, </a:t>
            </a:r>
            <a:r>
              <a:rPr lang="en-US" sz="3000" b="1" dirty="0" smtClean="0">
                <a:solidFill>
                  <a:srgbClr val="0070C0"/>
                </a:solidFill>
                <a:latin typeface="Courier New" panose="02070309020205020404" pitchFamily="49" charset="0"/>
                <a:cs typeface="Courier New" panose="02070309020205020404" pitchFamily="49" charset="0"/>
              </a:rPr>
              <a:t>.o</a:t>
            </a:r>
            <a:r>
              <a:rPr lang="en-US" sz="3000" dirty="0" smtClean="0">
                <a:latin typeface="Georgia" panose="02040502050405020303" pitchFamily="18" charset="0"/>
              </a:rPr>
              <a:t> file</a:t>
            </a:r>
            <a:endParaRPr lang="en-US" sz="3000" dirty="0">
              <a:latin typeface="Georgia" panose="02040502050405020303" pitchFamily="18" charset="0"/>
            </a:endParaRPr>
          </a:p>
          <a:p>
            <a:pPr marL="342900" indent="-342900" algn="l">
              <a:lnSpc>
                <a:spcPct val="120000"/>
              </a:lnSpc>
              <a:spcBef>
                <a:spcPts val="0"/>
              </a:spcBef>
              <a:buFont typeface="Arial" panose="020B0604020202020204" pitchFamily="34" charset="0"/>
              <a:buChar char="•"/>
            </a:pPr>
            <a:r>
              <a:rPr lang="en-US" sz="3000" b="1" dirty="0">
                <a:solidFill>
                  <a:srgbClr val="0070C0"/>
                </a:solidFill>
                <a:latin typeface="Courier New" panose="02070309020205020404" pitchFamily="49" charset="0"/>
                <a:cs typeface="Courier New" panose="02070309020205020404" pitchFamily="49" charset="0"/>
              </a:rPr>
              <a:t>&lt;dependencies</a:t>
            </a:r>
            <a:r>
              <a:rPr lang="en-US" sz="3000" b="1" dirty="0" smtClean="0">
                <a:solidFill>
                  <a:srgbClr val="0070C0"/>
                </a:solidFill>
                <a:latin typeface="Courier New" panose="02070309020205020404" pitchFamily="49" charset="0"/>
                <a:cs typeface="Courier New" panose="02070309020205020404" pitchFamily="49" charset="0"/>
              </a:rPr>
              <a:t>&gt; </a:t>
            </a:r>
            <a:r>
              <a:rPr lang="en-US" sz="3000" dirty="0" smtClean="0">
                <a:latin typeface="Georgia" panose="02040502050405020303" pitchFamily="18" charset="0"/>
              </a:rPr>
              <a:t>files </a:t>
            </a:r>
            <a:r>
              <a:rPr lang="en-US" sz="3000" dirty="0">
                <a:latin typeface="Georgia" panose="02040502050405020303" pitchFamily="18" charset="0"/>
              </a:rPr>
              <a:t>which the target depends </a:t>
            </a:r>
            <a:r>
              <a:rPr lang="en-US" sz="3000" dirty="0" smtClean="0">
                <a:latin typeface="Georgia" panose="02040502050405020303" pitchFamily="18" charset="0"/>
              </a:rPr>
              <a:t>on</a:t>
            </a:r>
            <a:endParaRPr lang="en-US" sz="3000" dirty="0">
              <a:latin typeface="Georgia" panose="02040502050405020303" pitchFamily="18" charset="0"/>
            </a:endParaRPr>
          </a:p>
          <a:p>
            <a:pPr marL="342900" indent="-342900" algn="l">
              <a:lnSpc>
                <a:spcPct val="120000"/>
              </a:lnSpc>
              <a:spcBef>
                <a:spcPts val="0"/>
              </a:spcBef>
              <a:buFont typeface="Arial" panose="020B0604020202020204" pitchFamily="34" charset="0"/>
              <a:buChar char="•"/>
            </a:pPr>
            <a:r>
              <a:rPr lang="en-US" sz="3000" b="1" dirty="0">
                <a:solidFill>
                  <a:srgbClr val="0070C0"/>
                </a:solidFill>
                <a:latin typeface="Courier New" panose="02070309020205020404" pitchFamily="49" charset="0"/>
                <a:cs typeface="Courier New" panose="02070309020205020404" pitchFamily="49" charset="0"/>
              </a:rPr>
              <a:t>&lt;command&gt; </a:t>
            </a:r>
            <a:r>
              <a:rPr lang="en-US" sz="3000" dirty="0" smtClean="0">
                <a:latin typeface="Georgia" panose="02040502050405020303" pitchFamily="18" charset="0"/>
              </a:rPr>
              <a:t>to run</a:t>
            </a:r>
            <a:endParaRPr lang="en-US" sz="3000" dirty="0" smtClean="0">
              <a:solidFill>
                <a:srgbClr val="0070C0"/>
              </a:solidFill>
              <a:latin typeface="Georgia" panose="02040502050405020303" pitchFamily="18" charset="0"/>
            </a:endParaRPr>
          </a:p>
          <a:p>
            <a:pPr marL="342900" indent="-342900" algn="l">
              <a:buFont typeface="Arial" panose="020B0604020202020204" pitchFamily="34" charset="0"/>
              <a:buChar char="•"/>
            </a:pPr>
            <a:endParaRPr lang="en-US" dirty="0" smtClean="0"/>
          </a:p>
        </p:txBody>
      </p:sp>
    </p:spTree>
    <p:extLst>
      <p:ext uri="{BB962C8B-B14F-4D97-AF65-F5344CB8AC3E}">
        <p14:creationId xmlns:p14="http://schemas.microsoft.com/office/powerpoint/2010/main" val="1820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err="1" smtClean="0">
                <a:latin typeface="Georgia" panose="02040502050405020303" pitchFamily="18" charset="0"/>
              </a:rPr>
              <a:t>Makefile</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1314"/>
            <a:ext cx="9144000" cy="5089072"/>
          </a:xfrm>
        </p:spPr>
        <p:txBody>
          <a:bodyPr>
            <a:normAutofit/>
          </a:bodyPr>
          <a:lstStyle/>
          <a:p>
            <a:pPr algn="l">
              <a:lnSpc>
                <a:spcPct val="120000"/>
              </a:lnSpc>
              <a:spcBef>
                <a:spcPts val="0"/>
              </a:spcBef>
            </a:pPr>
            <a:r>
              <a:rPr lang="en-US" sz="3500" dirty="0" smtClean="0">
                <a:latin typeface="Georgia" panose="02040502050405020303" pitchFamily="18" charset="0"/>
              </a:rPr>
              <a:t>The </a:t>
            </a:r>
            <a:r>
              <a:rPr lang="en-US" sz="3500" dirty="0">
                <a:latin typeface="Georgia" panose="02040502050405020303" pitchFamily="18" charset="0"/>
              </a:rPr>
              <a:t>entry tells </a:t>
            </a:r>
            <a:r>
              <a:rPr lang="en-US" sz="3500" dirty="0" smtClean="0">
                <a:solidFill>
                  <a:srgbClr val="0070C0"/>
                </a:solidFill>
                <a:latin typeface="Georgia" panose="02040502050405020303" pitchFamily="18" charset="0"/>
              </a:rPr>
              <a:t>how</a:t>
            </a:r>
            <a:r>
              <a:rPr lang="en-US" sz="3500" dirty="0" smtClean="0">
                <a:latin typeface="Georgia" panose="02040502050405020303" pitchFamily="18" charset="0"/>
              </a:rPr>
              <a:t> </a:t>
            </a:r>
            <a:r>
              <a:rPr lang="en-US" sz="3500" dirty="0">
                <a:latin typeface="Georgia" panose="02040502050405020303" pitchFamily="18" charset="0"/>
              </a:rPr>
              <a:t>to construct a target, and more importantly, </a:t>
            </a:r>
            <a:r>
              <a:rPr lang="en-US" sz="3500" i="1" dirty="0">
                <a:solidFill>
                  <a:srgbClr val="0070C0"/>
                </a:solidFill>
                <a:latin typeface="Georgia" panose="02040502050405020303" pitchFamily="18" charset="0"/>
              </a:rPr>
              <a:t>when</a:t>
            </a:r>
            <a:r>
              <a:rPr lang="en-US" sz="3500" dirty="0">
                <a:latin typeface="Georgia" panose="02040502050405020303" pitchFamily="18" charset="0"/>
              </a:rPr>
              <a:t> to construct the target</a:t>
            </a:r>
          </a:p>
          <a:p>
            <a:pPr marL="342900" indent="-342900" algn="l">
              <a:buFont typeface="Arial" panose="020B0604020202020204" pitchFamily="34" charset="0"/>
              <a:buChar char="•"/>
            </a:pPr>
            <a:endParaRPr lang="en-US" dirty="0" smtClean="0"/>
          </a:p>
        </p:txBody>
      </p:sp>
    </p:spTree>
    <p:extLst>
      <p:ext uri="{BB962C8B-B14F-4D97-AF65-F5344CB8AC3E}">
        <p14:creationId xmlns:p14="http://schemas.microsoft.com/office/powerpoint/2010/main" val="136767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err="1" smtClean="0">
                <a:latin typeface="Georgia" panose="02040502050405020303" pitchFamily="18" charset="0"/>
              </a:rPr>
              <a:t>Makefile</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406899"/>
          </a:xfrm>
        </p:spPr>
        <p:txBody>
          <a:bodyPr>
            <a:noAutofit/>
          </a:bodyPr>
          <a:lstStyle/>
          <a:p>
            <a:pPr algn="l"/>
            <a:r>
              <a:rPr lang="en-US" dirty="0">
                <a:solidFill>
                  <a:srgbClr val="000000"/>
                </a:solidFill>
                <a:latin typeface="Consolas" panose="020B0609020204030204" pitchFamily="49" charset="0"/>
              </a:rPr>
              <a:t>all: </a:t>
            </a:r>
            <a:r>
              <a:rPr lang="en-US" dirty="0" smtClean="0">
                <a:solidFill>
                  <a:srgbClr val="000000"/>
                </a:solidFill>
                <a:latin typeface="Consolas" panose="020B0609020204030204" pitchFamily="49" charset="0"/>
              </a:rPr>
              <a:t>vector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vector: </a:t>
            </a:r>
            <a:r>
              <a:rPr lang="en-US" dirty="0" err="1">
                <a:solidFill>
                  <a:srgbClr val="000000"/>
                </a:solidFill>
                <a:latin typeface="Consolas" panose="020B0609020204030204" pitchFamily="49" charset="0"/>
              </a:rPr>
              <a:t>main.o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vector.o</a:t>
            </a:r>
            <a:endParaRPr lang="en-US" dirty="0">
              <a:solidFill>
                <a:srgbClr val="000000"/>
              </a:solidFill>
              <a:latin typeface="Consolas" panose="020B0609020204030204" pitchFamily="49" charset="0"/>
            </a:endParaRPr>
          </a:p>
          <a:p>
            <a:pPr algn="l"/>
            <a:r>
              <a:rPr lang="pt-BR" dirty="0" smtClean="0">
                <a:solidFill>
                  <a:srgbClr val="000000"/>
                </a:solidFill>
                <a:latin typeface="Consolas" panose="020B0609020204030204" pitchFamily="49" charset="0"/>
              </a:rPr>
              <a:t>	gcc </a:t>
            </a:r>
            <a:r>
              <a:rPr lang="pt-BR" dirty="0">
                <a:solidFill>
                  <a:srgbClr val="000000"/>
                </a:solidFill>
                <a:latin typeface="Consolas" panose="020B0609020204030204" pitchFamily="49" charset="0"/>
              </a:rPr>
              <a:t>-Wall -pedantic main.o vector.o -o </a:t>
            </a:r>
            <a:r>
              <a:rPr lang="pt-BR" dirty="0" smtClean="0">
                <a:solidFill>
                  <a:srgbClr val="000000"/>
                </a:solidFill>
                <a:latin typeface="Consolas" panose="020B0609020204030204" pitchFamily="49" charset="0"/>
              </a:rPr>
              <a:t>vector</a:t>
            </a:r>
          </a:p>
          <a:p>
            <a:pPr algn="l"/>
            <a:endParaRPr lang="en-US" sz="1100" dirty="0">
              <a:solidFill>
                <a:srgbClr val="000000"/>
              </a:solidFill>
              <a:latin typeface="Consolas" panose="020B0609020204030204" pitchFamily="49" charset="0"/>
            </a:endParaRPr>
          </a:p>
          <a:p>
            <a:pPr algn="l"/>
            <a:r>
              <a:rPr lang="en-US" dirty="0" err="1">
                <a:solidFill>
                  <a:srgbClr val="000000"/>
                </a:solidFill>
                <a:latin typeface="Consolas" panose="020B0609020204030204" pitchFamily="49" charset="0"/>
              </a:rPr>
              <a:t>main.o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main.c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vector.h</a:t>
            </a:r>
            <a:endParaRPr lang="en-US" dirty="0">
              <a:solidFill>
                <a:srgbClr val="000000"/>
              </a:solidFill>
              <a:latin typeface="Consolas" panose="020B0609020204030204" pitchFamily="49" charset="0"/>
            </a:endParaRPr>
          </a:p>
          <a:p>
            <a:pPr algn="l"/>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gcc</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 </a:t>
            </a:r>
            <a:r>
              <a:rPr lang="en-US" dirty="0" err="1" smtClean="0">
                <a:solidFill>
                  <a:srgbClr val="000000"/>
                </a:solidFill>
                <a:latin typeface="Consolas" panose="020B0609020204030204" pitchFamily="49" charset="0"/>
              </a:rPr>
              <a:t>main.c</a:t>
            </a:r>
            <a:endParaRPr lang="en-US" dirty="0" smtClean="0">
              <a:solidFill>
                <a:srgbClr val="000000"/>
              </a:solidFill>
              <a:latin typeface="Consolas" panose="020B0609020204030204" pitchFamily="49" charset="0"/>
            </a:endParaRPr>
          </a:p>
          <a:p>
            <a:pPr algn="l"/>
            <a:endParaRPr lang="en-US" sz="1100" dirty="0">
              <a:solidFill>
                <a:srgbClr val="000000"/>
              </a:solidFill>
              <a:latin typeface="Consolas" panose="020B0609020204030204" pitchFamily="49" charset="0"/>
            </a:endParaRPr>
          </a:p>
          <a:p>
            <a:pPr algn="l"/>
            <a:r>
              <a:rPr lang="en-US" dirty="0" err="1" smtClean="0">
                <a:solidFill>
                  <a:srgbClr val="000000"/>
                </a:solidFill>
                <a:latin typeface="Consolas" panose="020B0609020204030204" pitchFamily="49" charset="0"/>
              </a:rPr>
              <a:t>vector.o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vector.c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vector.h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status.h</a:t>
            </a:r>
            <a:endParaRPr lang="en-US" dirty="0">
              <a:solidFill>
                <a:srgbClr val="000000"/>
              </a:solidFill>
              <a:latin typeface="Consolas" panose="020B0609020204030204" pitchFamily="49" charset="0"/>
            </a:endParaRPr>
          </a:p>
          <a:p>
            <a:pPr algn="l"/>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gcc</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Wall -pedantic -c </a:t>
            </a:r>
            <a:r>
              <a:rPr lang="en-US" dirty="0" err="1" smtClean="0">
                <a:solidFill>
                  <a:srgbClr val="000000"/>
                </a:solidFill>
                <a:latin typeface="Consolas" panose="020B0609020204030204" pitchFamily="49" charset="0"/>
              </a:rPr>
              <a:t>vector.c</a:t>
            </a:r>
            <a:endParaRPr lang="en-US" dirty="0" smtClean="0">
              <a:solidFill>
                <a:srgbClr val="000000"/>
              </a:solidFill>
              <a:latin typeface="Consolas" panose="020B0609020204030204" pitchFamily="49" charset="0"/>
            </a:endParaRPr>
          </a:p>
          <a:p>
            <a:pPr algn="l"/>
            <a:endParaRPr lang="en-US" sz="1100"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clean:</a:t>
            </a:r>
          </a:p>
          <a:p>
            <a:pPr algn="l"/>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rm</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rf</a:t>
            </a:r>
            <a:r>
              <a:rPr lang="en-US" dirty="0">
                <a:solidFill>
                  <a:srgbClr val="000000"/>
                </a:solidFill>
                <a:latin typeface="Consolas" panose="020B0609020204030204" pitchFamily="49" charset="0"/>
              </a:rPr>
              <a:t> *.o *~ vector</a:t>
            </a:r>
            <a:endParaRPr lang="en-US" dirty="0" smtClean="0">
              <a:latin typeface="Georgia" panose="02040502050405020303" pitchFamily="18" charset="0"/>
            </a:endParaRPr>
          </a:p>
        </p:txBody>
      </p:sp>
    </p:spTree>
    <p:extLst>
      <p:ext uri="{BB962C8B-B14F-4D97-AF65-F5344CB8AC3E}">
        <p14:creationId xmlns:p14="http://schemas.microsoft.com/office/powerpoint/2010/main" val="2301642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err="1" smtClean="0">
                <a:latin typeface="Georgia" panose="02040502050405020303" pitchFamily="18" charset="0"/>
              </a:rPr>
              <a:t>Makefile</a:t>
            </a:r>
            <a:r>
              <a:rPr lang="en-US" altLang="en-US" sz="4800" dirty="0" smtClean="0">
                <a:latin typeface="Georgia" panose="02040502050405020303" pitchFamily="18" charset="0"/>
              </a:rPr>
              <a:t>: </a:t>
            </a:r>
            <a:r>
              <a:rPr lang="en-US" sz="4800" dirty="0">
                <a:latin typeface="Georgia" panose="02040502050405020303" pitchFamily="18" charset="0"/>
              </a:rPr>
              <a:t>Implicit Rules</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355271"/>
            <a:ext cx="9144000" cy="4406899"/>
          </a:xfrm>
        </p:spPr>
        <p:txBody>
          <a:bodyPr>
            <a:noAutofit/>
          </a:bodyPr>
          <a:lstStyle/>
          <a:p>
            <a:pPr algn="l">
              <a:lnSpc>
                <a:spcPct val="100000"/>
              </a:lnSpc>
              <a:spcBef>
                <a:spcPts val="600"/>
              </a:spcBef>
            </a:pPr>
            <a:r>
              <a:rPr lang="en-US" sz="2800" dirty="0" smtClean="0">
                <a:solidFill>
                  <a:srgbClr val="000000"/>
                </a:solidFill>
                <a:latin typeface="Georgia" panose="02040502050405020303" pitchFamily="18" charset="0"/>
              </a:rPr>
              <a:t>Default </a:t>
            </a:r>
            <a:r>
              <a:rPr lang="en-US" sz="2800" b="1" dirty="0" err="1">
                <a:solidFill>
                  <a:srgbClr val="0070C0"/>
                </a:solidFill>
                <a:latin typeface="Consolas" panose="020B0609020204030204" pitchFamily="49" charset="0"/>
              </a:rPr>
              <a:t>makefile</a:t>
            </a:r>
            <a:r>
              <a:rPr lang="en-US" sz="2800" dirty="0">
                <a:solidFill>
                  <a:srgbClr val="000000"/>
                </a:solidFill>
                <a:latin typeface="Georgia" panose="02040502050405020303" pitchFamily="18" charset="0"/>
              </a:rPr>
              <a:t> </a:t>
            </a:r>
            <a:r>
              <a:rPr lang="en-US" sz="2800" dirty="0" smtClean="0">
                <a:solidFill>
                  <a:srgbClr val="000000"/>
                </a:solidFill>
                <a:latin typeface="Georgia" panose="02040502050405020303" pitchFamily="18" charset="0"/>
              </a:rPr>
              <a:t>variables: by </a:t>
            </a:r>
            <a:r>
              <a:rPr lang="en-US" sz="2800" dirty="0">
                <a:solidFill>
                  <a:srgbClr val="000000"/>
                </a:solidFill>
                <a:latin typeface="Georgia" panose="02040502050405020303" pitchFamily="18" charset="0"/>
              </a:rPr>
              <a:t>changing </a:t>
            </a:r>
            <a:r>
              <a:rPr lang="en-US" sz="2800" dirty="0" smtClean="0">
                <a:solidFill>
                  <a:srgbClr val="000000"/>
                </a:solidFill>
                <a:latin typeface="Georgia" panose="02040502050405020303" pitchFamily="18" charset="0"/>
              </a:rPr>
              <a:t>the values </a:t>
            </a:r>
            <a:r>
              <a:rPr lang="en-US" sz="2800" dirty="0">
                <a:solidFill>
                  <a:srgbClr val="000000"/>
                </a:solidFill>
                <a:latin typeface="Georgia" panose="02040502050405020303" pitchFamily="18" charset="0"/>
              </a:rPr>
              <a:t>of the </a:t>
            </a:r>
            <a:r>
              <a:rPr lang="en-US" sz="2800" dirty="0" smtClean="0">
                <a:solidFill>
                  <a:srgbClr val="000000"/>
                </a:solidFill>
                <a:latin typeface="Georgia" panose="02040502050405020303" pitchFamily="18" charset="0"/>
              </a:rPr>
              <a:t>variables, it </a:t>
            </a:r>
            <a:r>
              <a:rPr lang="en-US" sz="2800" dirty="0">
                <a:solidFill>
                  <a:srgbClr val="000000"/>
                </a:solidFill>
                <a:latin typeface="Georgia" panose="02040502050405020303" pitchFamily="18" charset="0"/>
              </a:rPr>
              <a:t>is possible to change the way the implicit rule </a:t>
            </a:r>
            <a:r>
              <a:rPr lang="en-US" sz="2800" dirty="0" smtClean="0">
                <a:solidFill>
                  <a:srgbClr val="000000"/>
                </a:solidFill>
                <a:latin typeface="Georgia" panose="02040502050405020303" pitchFamily="18" charset="0"/>
              </a:rPr>
              <a:t>works</a:t>
            </a:r>
            <a:endParaRPr lang="en-US" sz="2800" dirty="0">
              <a:solidFill>
                <a:srgbClr val="000000"/>
              </a:solidFill>
              <a:latin typeface="Georgia" panose="02040502050405020303" pitchFamily="18" charset="0"/>
            </a:endParaRPr>
          </a:p>
          <a:p>
            <a:pPr algn="l">
              <a:lnSpc>
                <a:spcPct val="100000"/>
              </a:lnSpc>
              <a:spcBef>
                <a:spcPts val="600"/>
              </a:spcBef>
            </a:pPr>
            <a:r>
              <a:rPr lang="en-US" sz="2600" b="1" dirty="0" smtClean="0">
                <a:solidFill>
                  <a:srgbClr val="0070C0"/>
                </a:solidFill>
                <a:latin typeface="Consolas" panose="020B0609020204030204" pitchFamily="49" charset="0"/>
              </a:rPr>
              <a:t>CPPFLAGS</a:t>
            </a:r>
            <a:r>
              <a:rPr lang="en-US" sz="2600" b="1" dirty="0">
                <a:solidFill>
                  <a:srgbClr val="0070C0"/>
                </a:solidFill>
                <a:latin typeface="Consolas" panose="020B0609020204030204" pitchFamily="49" charset="0"/>
              </a:rPr>
              <a:t>: </a:t>
            </a:r>
            <a:r>
              <a:rPr lang="en-US" sz="2600" dirty="0">
                <a:solidFill>
                  <a:srgbClr val="000000"/>
                </a:solidFill>
                <a:latin typeface="Georgia" panose="02040502050405020303" pitchFamily="18" charset="0"/>
              </a:rPr>
              <a:t>the parameters to be passed to the C </a:t>
            </a:r>
            <a:r>
              <a:rPr lang="en-US" sz="2600" dirty="0" smtClean="0">
                <a:solidFill>
                  <a:srgbClr val="000000"/>
                </a:solidFill>
                <a:latin typeface="Georgia" panose="02040502050405020303" pitchFamily="18" charset="0"/>
              </a:rPr>
              <a:t>	preprocessor </a:t>
            </a:r>
            <a:r>
              <a:rPr lang="en-US" sz="2600" dirty="0">
                <a:solidFill>
                  <a:srgbClr val="000000"/>
                </a:solidFill>
                <a:latin typeface="Georgia" panose="02040502050405020303" pitchFamily="18" charset="0"/>
              </a:rPr>
              <a:t>(for example</a:t>
            </a:r>
            <a:r>
              <a:rPr lang="en-US" sz="2600" dirty="0" smtClean="0">
                <a:solidFill>
                  <a:srgbClr val="000000"/>
                </a:solidFill>
                <a:latin typeface="Georgia" panose="02040502050405020303" pitchFamily="18" charset="0"/>
              </a:rPr>
              <a:t>, </a:t>
            </a:r>
            <a:r>
              <a:rPr lang="en-US" sz="2600" dirty="0" smtClean="0">
                <a:solidFill>
                  <a:srgbClr val="0070C0"/>
                </a:solidFill>
                <a:latin typeface="Georgia" panose="02040502050405020303" pitchFamily="18" charset="0"/>
              </a:rPr>
              <a:t>-</a:t>
            </a:r>
            <a:r>
              <a:rPr lang="en-US" sz="2600" dirty="0">
                <a:solidFill>
                  <a:srgbClr val="0070C0"/>
                </a:solidFill>
                <a:latin typeface="Georgia" panose="02040502050405020303" pitchFamily="18" charset="0"/>
              </a:rPr>
              <a:t>I</a:t>
            </a:r>
            <a:r>
              <a:rPr lang="en-US" sz="2600" dirty="0">
                <a:solidFill>
                  <a:srgbClr val="000000"/>
                </a:solidFill>
                <a:latin typeface="Georgia" panose="02040502050405020303" pitchFamily="18" charset="0"/>
              </a:rPr>
              <a:t> &lt;path&gt;, </a:t>
            </a:r>
            <a:r>
              <a:rPr lang="en-US" sz="2600" dirty="0">
                <a:solidFill>
                  <a:srgbClr val="0070C0"/>
                </a:solidFill>
                <a:latin typeface="Georgia" panose="02040502050405020303" pitchFamily="18" charset="0"/>
              </a:rPr>
              <a:t>-D</a:t>
            </a:r>
            <a:r>
              <a:rPr lang="en-US" sz="2600" dirty="0">
                <a:solidFill>
                  <a:srgbClr val="000000"/>
                </a:solidFill>
                <a:latin typeface="Georgia" panose="02040502050405020303" pitchFamily="18" charset="0"/>
              </a:rPr>
              <a:t> &lt;symbol</a:t>
            </a:r>
            <a:r>
              <a:rPr lang="en-US" sz="2600" dirty="0" smtClean="0">
                <a:solidFill>
                  <a:srgbClr val="000000"/>
                </a:solidFill>
                <a:latin typeface="Georgia" panose="02040502050405020303" pitchFamily="18" charset="0"/>
              </a:rPr>
              <a:t>&gt;)</a:t>
            </a:r>
          </a:p>
          <a:p>
            <a:pPr algn="l">
              <a:lnSpc>
                <a:spcPct val="100000"/>
              </a:lnSpc>
              <a:spcBef>
                <a:spcPts val="600"/>
              </a:spcBef>
            </a:pPr>
            <a:r>
              <a:rPr lang="en-US" sz="2600" b="1" dirty="0" smtClean="0">
                <a:solidFill>
                  <a:srgbClr val="0070C0"/>
                </a:solidFill>
                <a:latin typeface="Consolas" panose="020B0609020204030204" pitchFamily="49" charset="0"/>
              </a:rPr>
              <a:t>CFLAGS</a:t>
            </a:r>
            <a:r>
              <a:rPr lang="en-US" sz="2600" b="1" dirty="0">
                <a:solidFill>
                  <a:srgbClr val="0070C0"/>
                </a:solidFill>
                <a:latin typeface="Consolas" panose="020B0609020204030204" pitchFamily="49" charset="0"/>
              </a:rPr>
              <a:t>: </a:t>
            </a:r>
            <a:r>
              <a:rPr lang="en-US" sz="2600" dirty="0">
                <a:solidFill>
                  <a:srgbClr val="000000"/>
                </a:solidFill>
                <a:latin typeface="Georgia" panose="02040502050405020303" pitchFamily="18" charset="0"/>
              </a:rPr>
              <a:t>the parameters to be passed to the C compiler (for </a:t>
            </a:r>
            <a:r>
              <a:rPr lang="en-US" sz="2600" dirty="0" smtClean="0">
                <a:solidFill>
                  <a:srgbClr val="000000"/>
                </a:solidFill>
                <a:latin typeface="Georgia" panose="02040502050405020303" pitchFamily="18" charset="0"/>
              </a:rPr>
              <a:t>	example, </a:t>
            </a:r>
            <a:r>
              <a:rPr lang="en-US" sz="2600" dirty="0" smtClean="0">
                <a:solidFill>
                  <a:srgbClr val="0070C0"/>
                </a:solidFill>
                <a:latin typeface="Georgia" panose="02040502050405020303" pitchFamily="18" charset="0"/>
              </a:rPr>
              <a:t>-</a:t>
            </a:r>
            <a:r>
              <a:rPr lang="en-US" sz="2600" dirty="0">
                <a:solidFill>
                  <a:srgbClr val="0070C0"/>
                </a:solidFill>
                <a:latin typeface="Georgia" panose="02040502050405020303" pitchFamily="18" charset="0"/>
              </a:rPr>
              <a:t>Wall</a:t>
            </a:r>
            <a:r>
              <a:rPr lang="en-US" sz="2600" dirty="0">
                <a:solidFill>
                  <a:srgbClr val="000000"/>
                </a:solidFill>
                <a:latin typeface="Georgia" panose="02040502050405020303" pitchFamily="18" charset="0"/>
              </a:rPr>
              <a:t>, </a:t>
            </a:r>
            <a:r>
              <a:rPr lang="en-US" sz="2600" dirty="0">
                <a:solidFill>
                  <a:srgbClr val="0070C0"/>
                </a:solidFill>
                <a:latin typeface="Georgia" panose="02040502050405020303" pitchFamily="18" charset="0"/>
              </a:rPr>
              <a:t>-g</a:t>
            </a:r>
            <a:r>
              <a:rPr lang="en-US" sz="2600" dirty="0">
                <a:solidFill>
                  <a:srgbClr val="000000"/>
                </a:solidFill>
                <a:latin typeface="Georgia" panose="02040502050405020303" pitchFamily="18" charset="0"/>
              </a:rPr>
              <a:t>, </a:t>
            </a:r>
            <a:r>
              <a:rPr lang="en-US" sz="2600" dirty="0" err="1">
                <a:solidFill>
                  <a:srgbClr val="000000"/>
                </a:solidFill>
                <a:latin typeface="Georgia" panose="02040502050405020303" pitchFamily="18" charset="0"/>
              </a:rPr>
              <a:t>etc</a:t>
            </a:r>
            <a:r>
              <a:rPr lang="en-US" sz="2600" dirty="0">
                <a:solidFill>
                  <a:srgbClr val="000000"/>
                </a:solidFill>
                <a:latin typeface="Georgia" panose="02040502050405020303" pitchFamily="18" charset="0"/>
              </a:rPr>
              <a:t>)</a:t>
            </a:r>
          </a:p>
          <a:p>
            <a:pPr algn="l">
              <a:lnSpc>
                <a:spcPct val="100000"/>
              </a:lnSpc>
              <a:spcBef>
                <a:spcPts val="600"/>
              </a:spcBef>
            </a:pPr>
            <a:r>
              <a:rPr lang="en-US" sz="2600" b="1" dirty="0" smtClean="0">
                <a:solidFill>
                  <a:srgbClr val="0070C0"/>
                </a:solidFill>
                <a:latin typeface="Consolas" panose="020B0609020204030204" pitchFamily="49" charset="0"/>
              </a:rPr>
              <a:t>CXXFLAGS</a:t>
            </a:r>
            <a:r>
              <a:rPr lang="en-US" sz="2600" b="1" dirty="0">
                <a:solidFill>
                  <a:srgbClr val="0070C0"/>
                </a:solidFill>
                <a:latin typeface="Consolas" panose="020B0609020204030204" pitchFamily="49" charset="0"/>
              </a:rPr>
              <a:t>: </a:t>
            </a:r>
            <a:r>
              <a:rPr lang="en-US" sz="2600" dirty="0">
                <a:solidFill>
                  <a:srgbClr val="000000"/>
                </a:solidFill>
                <a:latin typeface="Georgia" panose="02040502050405020303" pitchFamily="18" charset="0"/>
              </a:rPr>
              <a:t>the parameters to be passed to the C++ compiler</a:t>
            </a:r>
          </a:p>
          <a:p>
            <a:pPr algn="l">
              <a:lnSpc>
                <a:spcPct val="100000"/>
              </a:lnSpc>
              <a:spcBef>
                <a:spcPts val="600"/>
              </a:spcBef>
            </a:pPr>
            <a:r>
              <a:rPr lang="en-US" sz="2600" b="1" dirty="0" smtClean="0">
                <a:solidFill>
                  <a:srgbClr val="0070C0"/>
                </a:solidFill>
                <a:latin typeface="Consolas" panose="020B0609020204030204" pitchFamily="49" charset="0"/>
              </a:rPr>
              <a:t>LDFLAGS</a:t>
            </a:r>
            <a:r>
              <a:rPr lang="en-US" sz="2600" b="1" dirty="0">
                <a:solidFill>
                  <a:srgbClr val="0070C0"/>
                </a:solidFill>
                <a:latin typeface="Consolas" panose="020B0609020204030204" pitchFamily="49" charset="0"/>
              </a:rPr>
              <a:t>: </a:t>
            </a:r>
            <a:r>
              <a:rPr lang="en-US" sz="2600" dirty="0">
                <a:solidFill>
                  <a:srgbClr val="000000"/>
                </a:solidFill>
                <a:latin typeface="Georgia" panose="02040502050405020303" pitchFamily="18" charset="0"/>
              </a:rPr>
              <a:t>the parameters to be passed to the linker (for </a:t>
            </a:r>
            <a:r>
              <a:rPr lang="en-US" sz="2600" dirty="0" smtClean="0">
                <a:solidFill>
                  <a:srgbClr val="000000"/>
                </a:solidFill>
                <a:latin typeface="Georgia" panose="02040502050405020303" pitchFamily="18" charset="0"/>
              </a:rPr>
              <a:t>	example</a:t>
            </a:r>
            <a:r>
              <a:rPr lang="en-US" sz="2600" dirty="0">
                <a:solidFill>
                  <a:srgbClr val="000000"/>
                </a:solidFill>
                <a:latin typeface="Georgia" panose="02040502050405020303" pitchFamily="18" charset="0"/>
              </a:rPr>
              <a:t>, </a:t>
            </a:r>
            <a:r>
              <a:rPr lang="en-US" sz="2600" dirty="0">
                <a:solidFill>
                  <a:srgbClr val="0070C0"/>
                </a:solidFill>
                <a:latin typeface="Georgia" panose="02040502050405020303" pitchFamily="18" charset="0"/>
              </a:rPr>
              <a:t>-</a:t>
            </a:r>
            <a:r>
              <a:rPr lang="en-US" sz="2600" dirty="0" smtClean="0">
                <a:solidFill>
                  <a:srgbClr val="0070C0"/>
                </a:solidFill>
                <a:latin typeface="Georgia" panose="02040502050405020303" pitchFamily="18" charset="0"/>
              </a:rPr>
              <a:t>L</a:t>
            </a:r>
            <a:r>
              <a:rPr lang="en-US" sz="2600" dirty="0" smtClean="0">
                <a:solidFill>
                  <a:srgbClr val="000000"/>
                </a:solidFill>
                <a:latin typeface="Georgia" panose="02040502050405020303" pitchFamily="18" charset="0"/>
              </a:rPr>
              <a:t>&lt;path</a:t>
            </a:r>
            <a:r>
              <a:rPr lang="en-US" sz="2600" dirty="0">
                <a:solidFill>
                  <a:srgbClr val="000000"/>
                </a:solidFill>
                <a:latin typeface="Georgia" panose="02040502050405020303" pitchFamily="18" charset="0"/>
              </a:rPr>
              <a:t>&gt;, </a:t>
            </a:r>
            <a:r>
              <a:rPr lang="en-US" sz="2600" dirty="0" err="1">
                <a:solidFill>
                  <a:srgbClr val="000000"/>
                </a:solidFill>
                <a:latin typeface="Georgia" panose="02040502050405020303" pitchFamily="18" charset="0"/>
              </a:rPr>
              <a:t>etc</a:t>
            </a:r>
            <a:r>
              <a:rPr lang="en-US" sz="2600" dirty="0">
                <a:solidFill>
                  <a:srgbClr val="000000"/>
                </a:solidFill>
                <a:latin typeface="Georgia" panose="02040502050405020303" pitchFamily="18" charset="0"/>
              </a:rPr>
              <a:t>)</a:t>
            </a:r>
          </a:p>
          <a:p>
            <a:pPr algn="l">
              <a:lnSpc>
                <a:spcPct val="100000"/>
              </a:lnSpc>
              <a:spcBef>
                <a:spcPts val="600"/>
              </a:spcBef>
            </a:pPr>
            <a:r>
              <a:rPr lang="en-US" sz="2600" b="1" dirty="0" smtClean="0">
                <a:solidFill>
                  <a:srgbClr val="0070C0"/>
                </a:solidFill>
                <a:latin typeface="Consolas" panose="020B0609020204030204" pitchFamily="49" charset="0"/>
              </a:rPr>
              <a:t>LDLIBS</a:t>
            </a:r>
            <a:r>
              <a:rPr lang="en-US" sz="2600" b="1" dirty="0">
                <a:solidFill>
                  <a:srgbClr val="0070C0"/>
                </a:solidFill>
                <a:latin typeface="Consolas" panose="020B0609020204030204" pitchFamily="49" charset="0"/>
              </a:rPr>
              <a:t>: </a:t>
            </a:r>
            <a:r>
              <a:rPr lang="en-US" sz="2600" dirty="0">
                <a:solidFill>
                  <a:srgbClr val="000000"/>
                </a:solidFill>
                <a:latin typeface="Georgia" panose="02040502050405020303" pitchFamily="18" charset="0"/>
              </a:rPr>
              <a:t>the libraries that have to be linked into the </a:t>
            </a:r>
            <a:r>
              <a:rPr lang="en-US" sz="2600" dirty="0" smtClean="0">
                <a:solidFill>
                  <a:srgbClr val="000000"/>
                </a:solidFill>
                <a:latin typeface="Georgia" panose="02040502050405020303" pitchFamily="18" charset="0"/>
              </a:rPr>
              <a:t>	executable 	(</a:t>
            </a:r>
            <a:r>
              <a:rPr lang="en-US" sz="2600" dirty="0">
                <a:solidFill>
                  <a:srgbClr val="000000"/>
                </a:solidFill>
                <a:latin typeface="Georgia" panose="02040502050405020303" pitchFamily="18" charset="0"/>
              </a:rPr>
              <a:t>for </a:t>
            </a:r>
            <a:r>
              <a:rPr lang="en-US" sz="2600" dirty="0" smtClean="0">
                <a:solidFill>
                  <a:srgbClr val="000000"/>
                </a:solidFill>
                <a:latin typeface="Georgia" panose="02040502050405020303" pitchFamily="18" charset="0"/>
              </a:rPr>
              <a:t>example</a:t>
            </a:r>
            <a:r>
              <a:rPr lang="en-US" sz="2600" dirty="0">
                <a:solidFill>
                  <a:srgbClr val="000000"/>
                </a:solidFill>
                <a:latin typeface="Georgia" panose="02040502050405020303" pitchFamily="18" charset="0"/>
              </a:rPr>
              <a:t>, </a:t>
            </a:r>
            <a:r>
              <a:rPr lang="en-US" sz="2600" dirty="0">
                <a:solidFill>
                  <a:srgbClr val="0070C0"/>
                </a:solidFill>
                <a:latin typeface="Georgia" panose="02040502050405020303" pitchFamily="18" charset="0"/>
              </a:rPr>
              <a:t>-lm</a:t>
            </a:r>
            <a:r>
              <a:rPr lang="en-US" sz="2600" dirty="0">
                <a:solidFill>
                  <a:srgbClr val="000000"/>
                </a:solidFill>
                <a:latin typeface="Georgia" panose="02040502050405020303" pitchFamily="18" charset="0"/>
              </a:rPr>
              <a:t>, </a:t>
            </a:r>
            <a:r>
              <a:rPr lang="en-US" sz="2600" dirty="0" err="1">
                <a:solidFill>
                  <a:srgbClr val="000000"/>
                </a:solidFill>
                <a:latin typeface="Georgia" panose="02040502050405020303" pitchFamily="18" charset="0"/>
              </a:rPr>
              <a:t>etc</a:t>
            </a:r>
            <a:r>
              <a:rPr lang="en-US" sz="2600" dirty="0">
                <a:solidFill>
                  <a:srgbClr val="000000"/>
                </a:solidFill>
                <a:latin typeface="Georgia" panose="02040502050405020303" pitchFamily="18" charset="0"/>
              </a:rPr>
              <a:t>)</a:t>
            </a:r>
            <a:endParaRPr lang="en-US" sz="2600" dirty="0" smtClean="0">
              <a:latin typeface="Georgia" panose="02040502050405020303" pitchFamily="18" charset="0"/>
            </a:endParaRPr>
          </a:p>
        </p:txBody>
      </p:sp>
    </p:spTree>
    <p:extLst>
      <p:ext uri="{BB962C8B-B14F-4D97-AF65-F5344CB8AC3E}">
        <p14:creationId xmlns:p14="http://schemas.microsoft.com/office/powerpoint/2010/main" val="2812735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err="1" smtClean="0">
                <a:latin typeface="Georgia" panose="02040502050405020303" pitchFamily="18" charset="0"/>
              </a:rPr>
              <a:t>Makefile</a:t>
            </a:r>
            <a:endParaRPr lang="en-US" sz="4800" dirty="0">
              <a:latin typeface="Georgia" panose="02040502050405020303" pitchFamily="18" charset="0"/>
            </a:endParaRPr>
          </a:p>
        </p:txBody>
      </p:sp>
      <p:sp>
        <p:nvSpPr>
          <p:cNvPr id="3" name="Subtitle 2"/>
          <p:cNvSpPr>
            <a:spLocks noGrp="1"/>
          </p:cNvSpPr>
          <p:nvPr>
            <p:ph type="subTitle" idx="1"/>
          </p:nvPr>
        </p:nvSpPr>
        <p:spPr>
          <a:xfrm>
            <a:off x="362857" y="1442356"/>
            <a:ext cx="11596914" cy="5089072"/>
          </a:xfrm>
        </p:spPr>
        <p:txBody>
          <a:bodyPr>
            <a:normAutofit/>
          </a:bodyPr>
          <a:lstStyle/>
          <a:p>
            <a:r>
              <a:rPr lang="en-US" sz="4000" b="1" dirty="0">
                <a:solidFill>
                  <a:srgbClr val="0070C0"/>
                </a:solidFill>
                <a:latin typeface="Georgia" panose="02040502050405020303" pitchFamily="18" charset="0"/>
              </a:rPr>
              <a:t>Macro definitions</a:t>
            </a:r>
          </a:p>
          <a:p>
            <a:pPr algn="l">
              <a:lnSpc>
                <a:spcPct val="120000"/>
              </a:lnSpc>
              <a:spcBef>
                <a:spcPts val="600"/>
              </a:spcBef>
            </a:pPr>
            <a:r>
              <a:rPr lang="en-US" sz="3200" dirty="0" smtClean="0">
                <a:latin typeface="Georgia" panose="02040502050405020303" pitchFamily="18" charset="0"/>
              </a:rPr>
              <a:t>Macros </a:t>
            </a:r>
            <a:r>
              <a:rPr lang="en-US" sz="3200" dirty="0" smtClean="0">
                <a:latin typeface="Georgia" panose="02040502050405020303" pitchFamily="18" charset="0"/>
              </a:rPr>
              <a:t>are usually put at the beginning of a </a:t>
            </a:r>
            <a:r>
              <a:rPr lang="en-US" sz="3200" dirty="0" err="1" smtClean="0">
                <a:latin typeface="Georgia" panose="02040502050405020303" pitchFamily="18" charset="0"/>
              </a:rPr>
              <a:t>Makefile</a:t>
            </a:r>
            <a:r>
              <a:rPr lang="en-US" sz="3200" dirty="0" smtClean="0">
                <a:latin typeface="Georgia" panose="02040502050405020303" pitchFamily="18" charset="0"/>
              </a:rPr>
              <a:t>.</a:t>
            </a:r>
          </a:p>
          <a:p>
            <a:pPr algn="l">
              <a:lnSpc>
                <a:spcPct val="120000"/>
              </a:lnSpc>
              <a:spcBef>
                <a:spcPts val="600"/>
              </a:spcBef>
            </a:pPr>
            <a:r>
              <a:rPr lang="en-US" sz="3600" dirty="0" smtClean="0">
                <a:latin typeface="Georgia" panose="02040502050405020303" pitchFamily="18" charset="0"/>
              </a:rPr>
              <a:t>A macro has the following syntax:</a:t>
            </a:r>
          </a:p>
          <a:p>
            <a:pPr>
              <a:lnSpc>
                <a:spcPct val="120000"/>
              </a:lnSpc>
              <a:spcBef>
                <a:spcPts val="600"/>
              </a:spcBef>
            </a:pPr>
            <a:r>
              <a:rPr lang="en-US" sz="3200" b="1" dirty="0" smtClean="0">
                <a:solidFill>
                  <a:srgbClr val="0070C0"/>
                </a:solidFill>
                <a:latin typeface="Courier New" panose="02070309020205020404" pitchFamily="49" charset="0"/>
                <a:cs typeface="Courier New" panose="02070309020205020404" pitchFamily="49" charset="0"/>
              </a:rPr>
              <a:t>&lt;</a:t>
            </a:r>
            <a:r>
              <a:rPr lang="en-US" sz="3200" b="1" dirty="0" err="1" smtClean="0">
                <a:solidFill>
                  <a:srgbClr val="0070C0"/>
                </a:solidFill>
                <a:latin typeface="Courier New" panose="02070309020205020404" pitchFamily="49" charset="0"/>
                <a:cs typeface="Courier New" panose="02070309020205020404" pitchFamily="49" charset="0"/>
              </a:rPr>
              <a:t>macro_name</a:t>
            </a:r>
            <a:r>
              <a:rPr lang="en-US" sz="3200" b="1" dirty="0" smtClean="0">
                <a:solidFill>
                  <a:srgbClr val="0070C0"/>
                </a:solidFill>
                <a:latin typeface="Courier New" panose="02070309020205020404" pitchFamily="49" charset="0"/>
                <a:cs typeface="Courier New" panose="02070309020205020404" pitchFamily="49" charset="0"/>
              </a:rPr>
              <a:t>&gt; = &lt;</a:t>
            </a:r>
            <a:r>
              <a:rPr lang="en-US" sz="3200" b="1" dirty="0" err="1" smtClean="0">
                <a:solidFill>
                  <a:srgbClr val="0070C0"/>
                </a:solidFill>
                <a:latin typeface="Courier New" panose="02070309020205020404" pitchFamily="49" charset="0"/>
                <a:cs typeface="Courier New" panose="02070309020205020404" pitchFamily="49" charset="0"/>
              </a:rPr>
              <a:t>macro_string</a:t>
            </a:r>
            <a:r>
              <a:rPr lang="en-US" sz="3200" b="1" dirty="0" smtClean="0">
                <a:solidFill>
                  <a:srgbClr val="0070C0"/>
                </a:solidFill>
                <a:latin typeface="Courier New" panose="02070309020205020404" pitchFamily="49" charset="0"/>
                <a:cs typeface="Courier New" panose="02070309020205020404" pitchFamily="49" charset="0"/>
              </a:rPr>
              <a:t>&gt;</a:t>
            </a:r>
            <a:endParaRPr lang="en-US" sz="2000"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3104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err="1" smtClean="0">
                <a:latin typeface="Georgia" panose="02040502050405020303" pitchFamily="18" charset="0"/>
              </a:rPr>
              <a:t>Makefile</a:t>
            </a:r>
            <a:endParaRPr lang="en-US" sz="4800" dirty="0">
              <a:latin typeface="Georgia" panose="02040502050405020303" pitchFamily="18" charset="0"/>
            </a:endParaRPr>
          </a:p>
        </p:txBody>
      </p:sp>
      <p:sp>
        <p:nvSpPr>
          <p:cNvPr id="3" name="Subtitle 2"/>
          <p:cNvSpPr>
            <a:spLocks noGrp="1"/>
          </p:cNvSpPr>
          <p:nvPr>
            <p:ph type="subTitle" idx="1"/>
          </p:nvPr>
        </p:nvSpPr>
        <p:spPr>
          <a:xfrm>
            <a:off x="1524000" y="1442356"/>
            <a:ext cx="9477830" cy="5089072"/>
          </a:xfrm>
        </p:spPr>
        <p:txBody>
          <a:bodyPr>
            <a:normAutofit/>
          </a:bodyPr>
          <a:lstStyle/>
          <a:p>
            <a:r>
              <a:rPr lang="en-US" sz="2800" b="1" dirty="0">
                <a:solidFill>
                  <a:srgbClr val="0070C0"/>
                </a:solidFill>
                <a:latin typeface="Georgia" panose="02040502050405020303" pitchFamily="18" charset="0"/>
              </a:rPr>
              <a:t>make </a:t>
            </a:r>
            <a:r>
              <a:rPr lang="en-US" sz="2800" b="1" dirty="0">
                <a:solidFill>
                  <a:srgbClr val="FF0000"/>
                </a:solidFill>
                <a:latin typeface="Courier New" panose="02070309020205020404" pitchFamily="49" charset="0"/>
                <a:cs typeface="Courier New" panose="02070309020205020404" pitchFamily="49" charset="0"/>
              </a:rPr>
              <a:t>clean</a:t>
            </a:r>
            <a:endParaRPr lang="en-US" sz="2800" dirty="0">
              <a:solidFill>
                <a:srgbClr val="FF0000"/>
              </a:solidFill>
              <a:latin typeface="Courier New" panose="02070309020205020404" pitchFamily="49" charset="0"/>
              <a:cs typeface="Courier New" panose="02070309020205020404" pitchFamily="49" charset="0"/>
            </a:endParaRPr>
          </a:p>
          <a:p>
            <a:pPr algn="l"/>
            <a:r>
              <a:rPr lang="en-US" sz="2800" b="1" dirty="0">
                <a:solidFill>
                  <a:srgbClr val="0070C0"/>
                </a:solidFill>
                <a:latin typeface="Courier New" panose="02070309020205020404" pitchFamily="49" charset="0"/>
                <a:cs typeface="Courier New" panose="02070309020205020404" pitchFamily="49" charset="0"/>
              </a:rPr>
              <a:t>clean:</a:t>
            </a:r>
          </a:p>
          <a:p>
            <a:pPr algn="l"/>
            <a:r>
              <a:rPr lang="en-US" sz="2800" b="1" dirty="0">
                <a:solidFill>
                  <a:srgbClr val="0070C0"/>
                </a:solidFill>
                <a:latin typeface="Courier New" panose="02070309020205020404" pitchFamily="49" charset="0"/>
                <a:cs typeface="Courier New" panose="02070309020205020404" pitchFamily="49" charset="0"/>
              </a:rPr>
              <a:t>     \</a:t>
            </a:r>
            <a:r>
              <a:rPr lang="en-US" sz="2800" b="1" dirty="0" err="1">
                <a:solidFill>
                  <a:srgbClr val="0070C0"/>
                </a:solidFill>
                <a:latin typeface="Courier New" panose="02070309020205020404" pitchFamily="49" charset="0"/>
                <a:cs typeface="Courier New" panose="02070309020205020404" pitchFamily="49" charset="0"/>
              </a:rPr>
              <a:t>rm</a:t>
            </a:r>
            <a:r>
              <a:rPr lang="en-US" sz="2800" b="1" dirty="0">
                <a:solidFill>
                  <a:srgbClr val="0070C0"/>
                </a:solidFill>
                <a:latin typeface="Courier New" panose="02070309020205020404" pitchFamily="49" charset="0"/>
                <a:cs typeface="Courier New" panose="02070309020205020404" pitchFamily="49" charset="0"/>
              </a:rPr>
              <a:t> *.o *~ p1</a:t>
            </a:r>
            <a:endParaRPr lang="en-US" sz="2800" b="1" dirty="0" smtClean="0">
              <a:solidFill>
                <a:srgbClr val="0070C0"/>
              </a:solidFill>
              <a:latin typeface="Courier New" panose="02070309020205020404" pitchFamily="49" charset="0"/>
              <a:cs typeface="Courier New" panose="02070309020205020404" pitchFamily="49" charset="0"/>
            </a:endParaRPr>
          </a:p>
          <a:p>
            <a:pPr marL="457200" indent="-457200" algn="l">
              <a:lnSpc>
                <a:spcPct val="120000"/>
              </a:lnSpc>
              <a:spcBef>
                <a:spcPts val="600"/>
              </a:spcBef>
              <a:buFont typeface="Arial" panose="020B0604020202020204" pitchFamily="34" charset="0"/>
              <a:buChar char="•"/>
            </a:pPr>
            <a:r>
              <a:rPr lang="en-US" sz="2800" dirty="0">
                <a:latin typeface="Georgia" panose="02040502050405020303" pitchFamily="18" charset="0"/>
              </a:rPr>
              <a:t>The </a:t>
            </a:r>
            <a:r>
              <a:rPr lang="en-US" sz="2800" dirty="0">
                <a:solidFill>
                  <a:srgbClr val="0070C0"/>
                </a:solidFill>
                <a:latin typeface="Georgia" panose="02040502050405020303" pitchFamily="18" charset="0"/>
              </a:rPr>
              <a:t>backslash</a:t>
            </a:r>
            <a:r>
              <a:rPr lang="en-US" sz="2800" dirty="0">
                <a:latin typeface="Georgia" panose="02040502050405020303" pitchFamily="18" charset="0"/>
              </a:rPr>
              <a:t> prevents "</a:t>
            </a:r>
            <a:r>
              <a:rPr lang="en-US" sz="2800" b="1" dirty="0" err="1">
                <a:solidFill>
                  <a:srgbClr val="0070C0"/>
                </a:solidFill>
                <a:latin typeface="Courier New" panose="02070309020205020404" pitchFamily="49" charset="0"/>
                <a:cs typeface="Courier New" panose="02070309020205020404" pitchFamily="49" charset="0"/>
              </a:rPr>
              <a:t>rm</a:t>
            </a:r>
            <a:r>
              <a:rPr lang="en-US" sz="2800" dirty="0">
                <a:latin typeface="Georgia" panose="02040502050405020303" pitchFamily="18" charset="0"/>
              </a:rPr>
              <a:t>" from complaining </a:t>
            </a:r>
            <a:endParaRPr lang="en-US" sz="2800" dirty="0" smtClean="0">
              <a:latin typeface="Georgia" panose="02040502050405020303" pitchFamily="18" charset="0"/>
            </a:endParaRPr>
          </a:p>
          <a:p>
            <a:pPr marL="457200" indent="-457200" algn="l">
              <a:lnSpc>
                <a:spcPct val="120000"/>
              </a:lnSpc>
              <a:spcBef>
                <a:spcPts val="600"/>
              </a:spcBef>
              <a:buFont typeface="Arial" panose="020B0604020202020204" pitchFamily="34" charset="0"/>
              <a:buChar char="•"/>
            </a:pPr>
            <a:r>
              <a:rPr lang="en-US" sz="2800" dirty="0" smtClean="0">
                <a:latin typeface="Georgia" panose="02040502050405020303" pitchFamily="18" charset="0"/>
              </a:rPr>
              <a:t>Normally</a:t>
            </a:r>
            <a:r>
              <a:rPr lang="en-US" sz="2800" dirty="0">
                <a:latin typeface="Georgia" panose="02040502050405020303" pitchFamily="18" charset="0"/>
              </a:rPr>
              <a:t>, you remove all</a:t>
            </a:r>
            <a:r>
              <a:rPr lang="en-US" sz="2800" dirty="0"/>
              <a:t> </a:t>
            </a:r>
            <a:r>
              <a:rPr lang="en-US" sz="2800" b="1" dirty="0">
                <a:solidFill>
                  <a:srgbClr val="0070C0"/>
                </a:solidFill>
                <a:latin typeface="Courier New" panose="02070309020205020404" pitchFamily="49" charset="0"/>
                <a:cs typeface="Courier New" panose="02070309020205020404" pitchFamily="49" charset="0"/>
              </a:rPr>
              <a:t>.o</a:t>
            </a:r>
            <a:r>
              <a:rPr lang="en-US" sz="2800" dirty="0">
                <a:solidFill>
                  <a:srgbClr val="0070C0"/>
                </a:solidFill>
                <a:latin typeface="Courier New" panose="02070309020205020404" pitchFamily="49" charset="0"/>
                <a:cs typeface="Courier New" panose="02070309020205020404" pitchFamily="49" charset="0"/>
              </a:rPr>
              <a:t> </a:t>
            </a:r>
            <a:r>
              <a:rPr lang="en-US" sz="2800" dirty="0">
                <a:latin typeface="Georgia" panose="02040502050405020303" pitchFamily="18" charset="0"/>
              </a:rPr>
              <a:t>files, all files ending in </a:t>
            </a:r>
            <a:r>
              <a:rPr lang="en-US" sz="2800" b="1" dirty="0">
                <a:solidFill>
                  <a:srgbClr val="0070C0"/>
                </a:solidFill>
                <a:latin typeface="Georgia" panose="02040502050405020303" pitchFamily="18" charset="0"/>
              </a:rPr>
              <a:t>~</a:t>
            </a:r>
            <a:r>
              <a:rPr lang="en-US" sz="2800" dirty="0">
                <a:latin typeface="Georgia" panose="02040502050405020303" pitchFamily="18" charset="0"/>
              </a:rPr>
              <a:t> (which are </a:t>
            </a:r>
            <a:r>
              <a:rPr lang="en-US" sz="2800" dirty="0" err="1">
                <a:latin typeface="Georgia" panose="02040502050405020303" pitchFamily="18" charset="0"/>
              </a:rPr>
              <a:t>emacs</a:t>
            </a:r>
            <a:r>
              <a:rPr lang="en-US" sz="2800" dirty="0">
                <a:latin typeface="Georgia" panose="02040502050405020303" pitchFamily="18" charset="0"/>
              </a:rPr>
              <a:t> backup files), and the name of the </a:t>
            </a:r>
            <a:r>
              <a:rPr lang="en-US" sz="2800" dirty="0" smtClean="0">
                <a:latin typeface="Georgia" panose="02040502050405020303" pitchFamily="18" charset="0"/>
              </a:rPr>
              <a:t>executable</a:t>
            </a:r>
            <a:endParaRPr lang="en-US" sz="2000" b="1" dirty="0">
              <a:solidFill>
                <a:srgbClr val="0070C0"/>
              </a:solidFill>
              <a:latin typeface="Georgia" panose="02040502050405020303" pitchFamily="18" charset="0"/>
              <a:cs typeface="Courier New" panose="02070309020205020404" pitchFamily="49" charset="0"/>
            </a:endParaRPr>
          </a:p>
        </p:txBody>
      </p:sp>
    </p:spTree>
    <p:extLst>
      <p:ext uri="{BB962C8B-B14F-4D97-AF65-F5344CB8AC3E}">
        <p14:creationId xmlns:p14="http://schemas.microsoft.com/office/powerpoint/2010/main" val="3998391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err="1" smtClean="0">
                <a:latin typeface="Georgia" panose="02040502050405020303" pitchFamily="18" charset="0"/>
              </a:rPr>
              <a:t>Makefile</a:t>
            </a:r>
            <a:endParaRPr lang="en-US" sz="4800" dirty="0">
              <a:latin typeface="Georgia" panose="02040502050405020303" pitchFamily="18" charset="0"/>
            </a:endParaRPr>
          </a:p>
        </p:txBody>
      </p:sp>
      <p:sp>
        <p:nvSpPr>
          <p:cNvPr id="4" name="Rectangle 3"/>
          <p:cNvSpPr/>
          <p:nvPr/>
        </p:nvSpPr>
        <p:spPr>
          <a:xfrm>
            <a:off x="1524000" y="1978694"/>
            <a:ext cx="9781308" cy="1938992"/>
          </a:xfrm>
          <a:prstGeom prst="rect">
            <a:avLst/>
          </a:prstGeom>
        </p:spPr>
        <p:txBody>
          <a:bodyPr wrap="square">
            <a:spAutoFit/>
          </a:bodyPr>
          <a:lstStyle/>
          <a:p>
            <a:r>
              <a:rPr lang="en-US" sz="2400" dirty="0">
                <a:hlinkClick r:id="rId2"/>
              </a:rPr>
              <a:t>http://</a:t>
            </a:r>
            <a:r>
              <a:rPr lang="en-US" sz="2400" dirty="0" smtClean="0">
                <a:hlinkClick r:id="rId2"/>
              </a:rPr>
              <a:t>www.gnu.org/software/make/manual/make.html#Simple-Makefile</a:t>
            </a:r>
            <a:endParaRPr lang="en-US" sz="2400" dirty="0" smtClean="0"/>
          </a:p>
          <a:p>
            <a:endParaRPr lang="en-US" sz="2400" dirty="0"/>
          </a:p>
          <a:p>
            <a:r>
              <a:rPr lang="en-US" sz="2400" dirty="0">
                <a:hlinkClick r:id="rId3"/>
              </a:rPr>
              <a:t>http://opensourceforu.com/2012/06/gnu-make-in-detail-for-beginners</a:t>
            </a:r>
            <a:r>
              <a:rPr lang="en-US" sz="2400" dirty="0" smtClean="0">
                <a:hlinkClick r:id="rId3"/>
              </a:rPr>
              <a:t>/</a:t>
            </a:r>
            <a:endParaRPr lang="en-US" sz="2400" dirty="0" smtClean="0"/>
          </a:p>
          <a:p>
            <a:endParaRPr lang="en-US" sz="2400" dirty="0" smtClean="0"/>
          </a:p>
          <a:p>
            <a:endParaRPr lang="en-US" sz="2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1630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8680</TotalTime>
  <Words>322</Words>
  <Application>Microsoft Office PowerPoint</Application>
  <PresentationFormat>Widescreen</PresentationFormat>
  <Paragraphs>86</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Consolas</vt:lpstr>
      <vt:lpstr>Courier New</vt:lpstr>
      <vt:lpstr>Georgia</vt:lpstr>
      <vt:lpstr>Office Theme</vt:lpstr>
      <vt:lpstr>Makefile</vt:lpstr>
      <vt:lpstr>Makefile</vt:lpstr>
      <vt:lpstr>Makefile</vt:lpstr>
      <vt:lpstr>Makefile</vt:lpstr>
      <vt:lpstr>Makefile</vt:lpstr>
      <vt:lpstr>Makefile: Implicit Rules</vt:lpstr>
      <vt:lpstr>Makefile</vt:lpstr>
      <vt:lpstr>Makefile</vt:lpstr>
      <vt:lpstr>Makefile</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Sierpinski triangle</dc:title>
  <dc:creator>lenaR</dc:creator>
  <cp:lastModifiedBy>Rykalova, Yelena</cp:lastModifiedBy>
  <cp:revision>111</cp:revision>
  <cp:lastPrinted>2017-09-11T16:30:40Z</cp:lastPrinted>
  <dcterms:created xsi:type="dcterms:W3CDTF">2016-09-07T18:58:05Z</dcterms:created>
  <dcterms:modified xsi:type="dcterms:W3CDTF">2017-10-04T14:12:15Z</dcterms:modified>
</cp:coreProperties>
</file>