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1" r:id="rId4"/>
    <p:sldId id="264" r:id="rId5"/>
    <p:sldId id="265" r:id="rId6"/>
    <p:sldId id="266" r:id="rId7"/>
    <p:sldId id="267" r:id="rId8"/>
    <p:sldId id="268" r:id="rId9"/>
    <p:sldId id="26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3" autoAdjust="0"/>
    <p:restoredTop sz="81165" autoAdjust="0"/>
  </p:normalViewPr>
  <p:slideViewPr>
    <p:cSldViewPr snapToGrid="0">
      <p:cViewPr varScale="1">
        <p:scale>
          <a:sx n="56" d="100"/>
          <a:sy n="56" d="100"/>
        </p:scale>
        <p:origin x="1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0A905-EFEB-470A-8B37-9C7307AFF5BF}" type="datetimeFigureOut">
              <a:rPr lang="en-US" smtClean="0"/>
              <a:t>2/21/2017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3FE7D-66BD-4A00-9DD4-37923D066299}" type="slidenum">
              <a:rPr lang="en-US" smtClean="0"/>
              <a:t>‹#›</a:t>
            </a:fld>
            <a:endParaRPr lang="en-US"/>
          </a:p>
        </p:txBody>
      </p:sp>
    </p:spTree>
    <p:extLst>
      <p:ext uri="{BB962C8B-B14F-4D97-AF65-F5344CB8AC3E}">
        <p14:creationId xmlns:p14="http://schemas.microsoft.com/office/powerpoint/2010/main" val="172231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smtClean="0">
                <a:latin typeface="Arial" panose="020B0604020202020204" pitchFamily="34" charset="0"/>
                <a:ea typeface="Arial Unicode MS" panose="020B0604020202020204" pitchFamily="34" charset="-128"/>
                <a:cs typeface="Arial Unicode MS" panose="020B0604020202020204" pitchFamily="34" charset="-128"/>
              </a:rPr>
              <a:t>Just like our stack implementation in the previous chapter, one way to implement a queue is to store the elements in an array.  </a:t>
            </a:r>
          </a:p>
          <a:p>
            <a:endParaRPr lang="en-US" dirty="0"/>
          </a:p>
        </p:txBody>
      </p:sp>
      <p:sp>
        <p:nvSpPr>
          <p:cNvPr id="4" name="Slide Number Placeholder 3"/>
          <p:cNvSpPr>
            <a:spLocks noGrp="1"/>
          </p:cNvSpPr>
          <p:nvPr>
            <p:ph type="sldNum" sz="quarter" idx="10"/>
          </p:nvPr>
        </p:nvSpPr>
        <p:spPr/>
        <p:txBody>
          <a:bodyPr/>
          <a:lstStyle/>
          <a:p>
            <a:fld id="{5833FE7D-66BD-4A00-9DD4-37923D066299}" type="slidenum">
              <a:rPr lang="en-US" smtClean="0"/>
              <a:t>4</a:t>
            </a:fld>
            <a:endParaRPr lang="en-US"/>
          </a:p>
        </p:txBody>
      </p:sp>
    </p:spTree>
    <p:extLst>
      <p:ext uri="{BB962C8B-B14F-4D97-AF65-F5344CB8AC3E}">
        <p14:creationId xmlns:p14="http://schemas.microsoft.com/office/powerpoint/2010/main" val="97609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smtClean="0">
                <a:latin typeface="Arial" panose="020B0604020202020204" pitchFamily="34" charset="0"/>
                <a:ea typeface="Arial Unicode MS" panose="020B0604020202020204" pitchFamily="34" charset="-128"/>
                <a:cs typeface="Arial Unicode MS" panose="020B0604020202020204" pitchFamily="34" charset="-128"/>
              </a:rPr>
              <a:t>The easiest implementation also keeps track of three numbers.  The size could be as small as zero or as large as the number of items in the array.  The index of the front element is stored in the first member variable.  The front item in the queue is at that index of the array.  The next item is after the first one and so on until the rear of the queue that occurs at the index stored in a member variable called last.</a:t>
            </a:r>
          </a:p>
          <a:p>
            <a:endParaRPr lang="en-US" dirty="0"/>
          </a:p>
        </p:txBody>
      </p:sp>
      <p:sp>
        <p:nvSpPr>
          <p:cNvPr id="4" name="Slide Number Placeholder 3"/>
          <p:cNvSpPr>
            <a:spLocks noGrp="1"/>
          </p:cNvSpPr>
          <p:nvPr>
            <p:ph type="sldNum" sz="quarter" idx="10"/>
          </p:nvPr>
        </p:nvSpPr>
        <p:spPr/>
        <p:txBody>
          <a:bodyPr/>
          <a:lstStyle/>
          <a:p>
            <a:fld id="{5833FE7D-66BD-4A00-9DD4-37923D066299}" type="slidenum">
              <a:rPr lang="en-US" smtClean="0"/>
              <a:t>5</a:t>
            </a:fld>
            <a:endParaRPr lang="en-US"/>
          </a:p>
        </p:txBody>
      </p:sp>
    </p:spTree>
    <p:extLst>
      <p:ext uri="{BB962C8B-B14F-4D97-AF65-F5344CB8AC3E}">
        <p14:creationId xmlns:p14="http://schemas.microsoft.com/office/powerpoint/2010/main" val="251405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smtClean="0">
                <a:latin typeface="Arial" panose="020B0604020202020204" pitchFamily="34" charset="0"/>
                <a:ea typeface="Arial Unicode MS" panose="020B0604020202020204" pitchFamily="34" charset="-128"/>
                <a:cs typeface="Arial Unicode MS" panose="020B0604020202020204" pitchFamily="34" charset="-128"/>
              </a:rPr>
              <a:t>This shows how the member variables change when an item leaves the queue.</a:t>
            </a:r>
          </a:p>
          <a:p>
            <a:endParaRPr lang="en-US" dirty="0"/>
          </a:p>
        </p:txBody>
      </p:sp>
      <p:sp>
        <p:nvSpPr>
          <p:cNvPr id="4" name="Slide Number Placeholder 3"/>
          <p:cNvSpPr>
            <a:spLocks noGrp="1"/>
          </p:cNvSpPr>
          <p:nvPr>
            <p:ph type="sldNum" sz="quarter" idx="10"/>
          </p:nvPr>
        </p:nvSpPr>
        <p:spPr/>
        <p:txBody>
          <a:bodyPr/>
          <a:lstStyle/>
          <a:p>
            <a:fld id="{5833FE7D-66BD-4A00-9DD4-37923D066299}" type="slidenum">
              <a:rPr lang="en-US" smtClean="0"/>
              <a:t>6</a:t>
            </a:fld>
            <a:endParaRPr lang="en-US"/>
          </a:p>
        </p:txBody>
      </p:sp>
    </p:spTree>
    <p:extLst>
      <p:ext uri="{BB962C8B-B14F-4D97-AF65-F5344CB8AC3E}">
        <p14:creationId xmlns:p14="http://schemas.microsoft.com/office/powerpoint/2010/main" val="18191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latin typeface="Arial" panose="020B0604020202020204" pitchFamily="34" charset="0"/>
                <a:ea typeface="Arial Unicode MS" panose="020B0604020202020204" pitchFamily="34" charset="-128"/>
                <a:cs typeface="Arial Unicode MS" panose="020B0604020202020204" pitchFamily="34" charset="-128"/>
              </a:rPr>
              <a:t>And this shows how the member variables change when a new item enters the queue.  For a fixed size array, a new item may enter only if the current size of the queue is less than the size of the array.  For a dynamic array, we could increase the size of the array when the queue grows beyond the current array size.</a:t>
            </a:r>
          </a:p>
        </p:txBody>
      </p:sp>
      <p:sp>
        <p:nvSpPr>
          <p:cNvPr id="4" name="Slide Number Placeholder 3"/>
          <p:cNvSpPr>
            <a:spLocks noGrp="1"/>
          </p:cNvSpPr>
          <p:nvPr>
            <p:ph type="sldNum" sz="quarter" idx="10"/>
          </p:nvPr>
        </p:nvSpPr>
        <p:spPr/>
        <p:txBody>
          <a:bodyPr/>
          <a:lstStyle/>
          <a:p>
            <a:fld id="{5833FE7D-66BD-4A00-9DD4-37923D066299}" type="slidenum">
              <a:rPr lang="en-US" smtClean="0"/>
              <a:t>7</a:t>
            </a:fld>
            <a:endParaRPr lang="en-US"/>
          </a:p>
        </p:txBody>
      </p:sp>
    </p:spTree>
    <p:extLst>
      <p:ext uri="{BB962C8B-B14F-4D97-AF65-F5344CB8AC3E}">
        <p14:creationId xmlns:p14="http://schemas.microsoft.com/office/powerpoint/2010/main" val="361999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latin typeface="Arial" panose="020B0604020202020204" pitchFamily="34" charset="0"/>
                <a:ea typeface="Arial Unicode MS" panose="020B0604020202020204" pitchFamily="34" charset="-128"/>
                <a:cs typeface="Arial Unicode MS" panose="020B0604020202020204" pitchFamily="34" charset="-128"/>
              </a:rPr>
              <a:t>And this shows how the member variables change when a new item enters the queue.  For a fixed size array, a new item may enter only if the current size of the queue is less than the size of the array.  </a:t>
            </a:r>
            <a:r>
              <a:rPr lang="en-GB" altLang="en-US" smtClean="0">
                <a:latin typeface="Arial" panose="020B0604020202020204" pitchFamily="34" charset="0"/>
                <a:ea typeface="Arial Unicode MS" panose="020B0604020202020204" pitchFamily="34" charset="-128"/>
                <a:cs typeface="Arial Unicode MS" panose="020B0604020202020204" pitchFamily="34" charset="-128"/>
              </a:rPr>
              <a:t>For a dynamic array, we could increase the size of the array when the queue grows beyond the current array size.</a:t>
            </a:r>
            <a:endParaRPr lang="en-GB" altLang="en-US" dirty="0" smtClean="0">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0"/>
          </p:nvPr>
        </p:nvSpPr>
        <p:spPr/>
        <p:txBody>
          <a:bodyPr/>
          <a:lstStyle/>
          <a:p>
            <a:fld id="{5833FE7D-66BD-4A00-9DD4-37923D066299}" type="slidenum">
              <a:rPr lang="en-US" smtClean="0"/>
              <a:t>8</a:t>
            </a:fld>
            <a:endParaRPr lang="en-US"/>
          </a:p>
        </p:txBody>
      </p:sp>
    </p:spTree>
    <p:extLst>
      <p:ext uri="{BB962C8B-B14F-4D97-AF65-F5344CB8AC3E}">
        <p14:creationId xmlns:p14="http://schemas.microsoft.com/office/powerpoint/2010/main" val="390791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68A18C-BF51-425D-A3F9-224BC67EA734}"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29906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68A18C-BF51-425D-A3F9-224BC67EA734}"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293965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68A18C-BF51-425D-A3F9-224BC67EA734}"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103645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68A18C-BF51-425D-A3F9-224BC67EA734}"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287396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68A18C-BF51-425D-A3F9-224BC67EA734}"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26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68A18C-BF51-425D-A3F9-224BC67EA734}"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38939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68A18C-BF51-425D-A3F9-224BC67EA734}" type="datetimeFigureOut">
              <a:rPr lang="en-US" smtClean="0"/>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359922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68A18C-BF51-425D-A3F9-224BC67EA734}" type="datetimeFigureOut">
              <a:rPr lang="en-US" smtClean="0"/>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253234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8A18C-BF51-425D-A3F9-224BC67EA734}" type="datetimeFigureOut">
              <a:rPr lang="en-US" smtClean="0"/>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264622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68A18C-BF51-425D-A3F9-224BC67EA734}"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327028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68A18C-BF51-425D-A3F9-224BC67EA734}"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C873B-D93B-4DE3-B840-11B0F14B0A8C}" type="slidenum">
              <a:rPr lang="en-US" smtClean="0"/>
              <a:t>‹#›</a:t>
            </a:fld>
            <a:endParaRPr lang="en-US"/>
          </a:p>
        </p:txBody>
      </p:sp>
    </p:spTree>
    <p:extLst>
      <p:ext uri="{BB962C8B-B14F-4D97-AF65-F5344CB8AC3E}">
        <p14:creationId xmlns:p14="http://schemas.microsoft.com/office/powerpoint/2010/main" val="299670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8A18C-BF51-425D-A3F9-224BC67EA734}" type="datetimeFigureOut">
              <a:rPr lang="en-US" smtClean="0"/>
              <a:t>2/21/2017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C873B-D93B-4DE3-B840-11B0F14B0A8C}" type="slidenum">
              <a:rPr lang="en-US" smtClean="0"/>
              <a:t>‹#›</a:t>
            </a:fld>
            <a:endParaRPr lang="en-US"/>
          </a:p>
        </p:txBody>
      </p:sp>
    </p:spTree>
    <p:extLst>
      <p:ext uri="{BB962C8B-B14F-4D97-AF65-F5344CB8AC3E}">
        <p14:creationId xmlns:p14="http://schemas.microsoft.com/office/powerpoint/2010/main" val="3303655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a:bodyPr>
          <a:lstStyle/>
          <a:p>
            <a:r>
              <a:rPr lang="en-US" altLang="en-US" dirty="0" smtClean="0">
                <a:latin typeface="Georgia" panose="02040502050405020303" pitchFamily="18" charset="0"/>
              </a:rPr>
              <a:t>Queue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2950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11567" y="1539969"/>
            <a:ext cx="9349047" cy="954107"/>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A queue can also be implemented with a linked list with both a head and a tail pointer.</a:t>
            </a:r>
          </a:p>
        </p:txBody>
      </p:sp>
      <p:sp>
        <p:nvSpPr>
          <p:cNvPr id="33" name="Title 1"/>
          <p:cNvSpPr txBox="1">
            <a:spLocks/>
          </p:cNvSpPr>
          <p:nvPr/>
        </p:nvSpPr>
        <p:spPr>
          <a:xfrm>
            <a:off x="1524000" y="277585"/>
            <a:ext cx="9144000" cy="1259209"/>
          </a:xfrm>
          <a:prstGeom prst="rect">
            <a:avLst/>
          </a:prstGeom>
          <a:solidFill>
            <a:schemeClr val="accent1">
              <a:lumMod val="20000"/>
              <a:lumOff val="8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Queue: </a:t>
            </a:r>
            <a:r>
              <a:rPr lang="en-US" sz="4800" dirty="0">
                <a:latin typeface="Georgia" panose="02040502050405020303" pitchFamily="18" charset="0"/>
              </a:rPr>
              <a:t>Linked List </a:t>
            </a:r>
            <a:endParaRPr lang="en-US" sz="4800" dirty="0" smtClean="0">
              <a:latin typeface="Georgia" panose="02040502050405020303" pitchFamily="18" charset="0"/>
            </a:endParaRPr>
          </a:p>
          <a:p>
            <a:pPr algn="ctr"/>
            <a:r>
              <a:rPr lang="en-US" sz="4800" dirty="0" smtClean="0">
                <a:latin typeface="Georgia" panose="02040502050405020303" pitchFamily="18" charset="0"/>
              </a:rPr>
              <a:t>Implementation</a:t>
            </a:r>
            <a:endParaRPr lang="en-US" sz="4800" dirty="0">
              <a:latin typeface="Georgia" panose="02040502050405020303" pitchFamily="18" charset="0"/>
            </a:endParaRPr>
          </a:p>
        </p:txBody>
      </p:sp>
      <p:grpSp>
        <p:nvGrpSpPr>
          <p:cNvPr id="71" name="Group 70"/>
          <p:cNvGrpSpPr/>
          <p:nvPr/>
        </p:nvGrpSpPr>
        <p:grpSpPr>
          <a:xfrm>
            <a:off x="3461147" y="2958532"/>
            <a:ext cx="5269706" cy="3536950"/>
            <a:chOff x="3388519" y="3303588"/>
            <a:chExt cx="5269706" cy="3536950"/>
          </a:xfrm>
        </p:grpSpPr>
        <p:sp>
          <p:nvSpPr>
            <p:cNvPr id="72" name="AutoShape 2"/>
            <p:cNvSpPr>
              <a:spLocks noChangeArrowheads="1"/>
            </p:cNvSpPr>
            <p:nvPr/>
          </p:nvSpPr>
          <p:spPr bwMode="auto">
            <a:xfrm>
              <a:off x="7650163" y="5359400"/>
              <a:ext cx="1000125" cy="928688"/>
            </a:xfrm>
            <a:prstGeom prst="roundRect">
              <a:avLst>
                <a:gd name="adj" fmla="val 167"/>
              </a:avLst>
            </a:prstGeom>
            <a:solidFill>
              <a:srgbClr val="8080FF"/>
            </a:solidFill>
            <a:ln w="12600">
              <a:solidFill>
                <a:srgbClr val="E0E0E0"/>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3" name="Line 3"/>
            <p:cNvSpPr>
              <a:spLocks noChangeShapeType="1"/>
            </p:cNvSpPr>
            <p:nvPr/>
          </p:nvSpPr>
          <p:spPr bwMode="auto">
            <a:xfrm>
              <a:off x="7645400" y="5740400"/>
              <a:ext cx="1012825" cy="1588"/>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AutoShape 6"/>
            <p:cNvSpPr>
              <a:spLocks noChangeArrowheads="1"/>
            </p:cNvSpPr>
            <p:nvPr/>
          </p:nvSpPr>
          <p:spPr bwMode="auto">
            <a:xfrm>
              <a:off x="6164263" y="4827588"/>
              <a:ext cx="1000125" cy="927100"/>
            </a:xfrm>
            <a:prstGeom prst="roundRect">
              <a:avLst>
                <a:gd name="adj" fmla="val 167"/>
              </a:avLst>
            </a:prstGeom>
            <a:solidFill>
              <a:srgbClr val="8080FF"/>
            </a:solidFill>
            <a:ln w="12600">
              <a:solidFill>
                <a:srgbClr val="E0E0E0"/>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5" name="Line 7"/>
            <p:cNvSpPr>
              <a:spLocks noChangeShapeType="1"/>
            </p:cNvSpPr>
            <p:nvPr/>
          </p:nvSpPr>
          <p:spPr bwMode="auto">
            <a:xfrm>
              <a:off x="6159500" y="5208588"/>
              <a:ext cx="1012825" cy="1587"/>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AutoShape 8"/>
            <p:cNvSpPr>
              <a:spLocks noChangeArrowheads="1"/>
            </p:cNvSpPr>
            <p:nvPr/>
          </p:nvSpPr>
          <p:spPr bwMode="auto">
            <a:xfrm>
              <a:off x="6416675" y="4829175"/>
              <a:ext cx="466725" cy="396875"/>
            </a:xfrm>
            <a:prstGeom prst="roundRect">
              <a:avLst>
                <a:gd name="adj" fmla="val 39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000" b="1" i="1">
                  <a:solidFill>
                    <a:schemeClr val="tx1"/>
                  </a:solidFill>
                </a:rPr>
                <a:t>10</a:t>
              </a:r>
            </a:p>
          </p:txBody>
        </p:sp>
        <p:sp>
          <p:nvSpPr>
            <p:cNvPr id="77" name="AutoShape 9"/>
            <p:cNvSpPr>
              <a:spLocks noChangeArrowheads="1"/>
            </p:cNvSpPr>
            <p:nvPr/>
          </p:nvSpPr>
          <p:spPr bwMode="auto">
            <a:xfrm>
              <a:off x="7542213" y="4044950"/>
              <a:ext cx="1000125" cy="928688"/>
            </a:xfrm>
            <a:prstGeom prst="roundRect">
              <a:avLst>
                <a:gd name="adj" fmla="val 167"/>
              </a:avLst>
            </a:prstGeom>
            <a:solidFill>
              <a:srgbClr val="8080FF"/>
            </a:solidFill>
            <a:ln w="12600">
              <a:solidFill>
                <a:srgbClr val="E0E0E0"/>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8" name="Line 10"/>
            <p:cNvSpPr>
              <a:spLocks noChangeShapeType="1"/>
            </p:cNvSpPr>
            <p:nvPr/>
          </p:nvSpPr>
          <p:spPr bwMode="auto">
            <a:xfrm>
              <a:off x="7537450" y="4425950"/>
              <a:ext cx="1012825" cy="1588"/>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Text Box 11"/>
            <p:cNvSpPr txBox="1">
              <a:spLocks noChangeArrowheads="1"/>
            </p:cNvSpPr>
            <p:nvPr/>
          </p:nvSpPr>
          <p:spPr bwMode="auto">
            <a:xfrm>
              <a:off x="7812088" y="4049713"/>
              <a:ext cx="476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000" b="1" i="1">
                  <a:solidFill>
                    <a:schemeClr val="tx1"/>
                  </a:solidFill>
                </a:rPr>
                <a:t>15</a:t>
              </a:r>
            </a:p>
          </p:txBody>
        </p:sp>
        <p:sp>
          <p:nvSpPr>
            <p:cNvPr id="80" name="AutoShape 12"/>
            <p:cNvSpPr>
              <a:spLocks noChangeArrowheads="1"/>
            </p:cNvSpPr>
            <p:nvPr/>
          </p:nvSpPr>
          <p:spPr bwMode="auto">
            <a:xfrm>
              <a:off x="7940675" y="5384800"/>
              <a:ext cx="325438" cy="396875"/>
            </a:xfrm>
            <a:prstGeom prst="roundRect">
              <a:avLst>
                <a:gd name="adj" fmla="val 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000" b="1" i="1">
                  <a:solidFill>
                    <a:schemeClr val="tx1"/>
                  </a:solidFill>
                </a:rPr>
                <a:t>7</a:t>
              </a:r>
            </a:p>
          </p:txBody>
        </p:sp>
        <p:sp>
          <p:nvSpPr>
            <p:cNvPr id="81" name="Line 13"/>
            <p:cNvSpPr>
              <a:spLocks noChangeShapeType="1"/>
            </p:cNvSpPr>
            <p:nvPr/>
          </p:nvSpPr>
          <p:spPr bwMode="auto">
            <a:xfrm flipV="1">
              <a:off x="7021513" y="4975225"/>
              <a:ext cx="509587" cy="427038"/>
            </a:xfrm>
            <a:prstGeom prst="line">
              <a:avLst/>
            </a:prstGeom>
            <a:noFill/>
            <a:ln w="507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 name="AutoShape 14"/>
            <p:cNvSpPr>
              <a:spLocks noChangeArrowheads="1"/>
            </p:cNvSpPr>
            <p:nvPr/>
          </p:nvSpPr>
          <p:spPr bwMode="auto">
            <a:xfrm>
              <a:off x="7802563" y="5827713"/>
              <a:ext cx="635000" cy="396875"/>
            </a:xfrm>
            <a:prstGeom prst="roundRect">
              <a:avLst>
                <a:gd name="adj" fmla="val 39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000" b="1" i="1">
                  <a:solidFill>
                    <a:schemeClr val="tx1"/>
                  </a:solidFill>
                </a:rPr>
                <a:t>null</a:t>
              </a:r>
            </a:p>
          </p:txBody>
        </p:sp>
        <p:sp>
          <p:nvSpPr>
            <p:cNvPr id="83" name="Line 15"/>
            <p:cNvSpPr>
              <a:spLocks noChangeShapeType="1"/>
            </p:cNvSpPr>
            <p:nvPr/>
          </p:nvSpPr>
          <p:spPr bwMode="auto">
            <a:xfrm>
              <a:off x="7942263" y="4802188"/>
              <a:ext cx="77787" cy="554037"/>
            </a:xfrm>
            <a:prstGeom prst="line">
              <a:avLst/>
            </a:prstGeom>
            <a:noFill/>
            <a:ln w="507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AutoShape 16"/>
            <p:cNvSpPr>
              <a:spLocks noChangeArrowheads="1"/>
            </p:cNvSpPr>
            <p:nvPr/>
          </p:nvSpPr>
          <p:spPr bwMode="auto">
            <a:xfrm>
              <a:off x="3493294" y="4998489"/>
              <a:ext cx="1000125" cy="552450"/>
            </a:xfrm>
            <a:prstGeom prst="roundRect">
              <a:avLst>
                <a:gd name="adj" fmla="val 287"/>
              </a:avLst>
            </a:prstGeom>
            <a:solidFill>
              <a:srgbClr val="8080FF"/>
            </a:solidFill>
            <a:ln w="12600">
              <a:solidFill>
                <a:srgbClr val="E0E0E0"/>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5" name="Line 18"/>
            <p:cNvSpPr>
              <a:spLocks noChangeShapeType="1"/>
            </p:cNvSpPr>
            <p:nvPr/>
          </p:nvSpPr>
          <p:spPr bwMode="auto">
            <a:xfrm flipV="1">
              <a:off x="4020344" y="4044949"/>
              <a:ext cx="2108994" cy="1213890"/>
            </a:xfrm>
            <a:prstGeom prst="line">
              <a:avLst/>
            </a:prstGeom>
            <a:noFill/>
            <a:ln w="507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 name="AutoShape 19"/>
            <p:cNvSpPr>
              <a:spLocks noChangeArrowheads="1"/>
            </p:cNvSpPr>
            <p:nvPr/>
          </p:nvSpPr>
          <p:spPr bwMode="auto">
            <a:xfrm>
              <a:off x="6118225" y="3303588"/>
              <a:ext cx="1000125" cy="927100"/>
            </a:xfrm>
            <a:prstGeom prst="roundRect">
              <a:avLst>
                <a:gd name="adj" fmla="val 167"/>
              </a:avLst>
            </a:prstGeom>
            <a:solidFill>
              <a:srgbClr val="8080FF"/>
            </a:solidFill>
            <a:ln w="12600">
              <a:solidFill>
                <a:srgbClr val="E0E0E0"/>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7" name="Line 20"/>
            <p:cNvSpPr>
              <a:spLocks noChangeShapeType="1"/>
            </p:cNvSpPr>
            <p:nvPr/>
          </p:nvSpPr>
          <p:spPr bwMode="auto">
            <a:xfrm>
              <a:off x="6113463" y="3684588"/>
              <a:ext cx="1012825" cy="1587"/>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AutoShape 21"/>
            <p:cNvSpPr>
              <a:spLocks noChangeArrowheads="1"/>
            </p:cNvSpPr>
            <p:nvPr/>
          </p:nvSpPr>
          <p:spPr bwMode="auto">
            <a:xfrm>
              <a:off x="6391275" y="3317875"/>
              <a:ext cx="466725" cy="396875"/>
            </a:xfrm>
            <a:prstGeom prst="roundRect">
              <a:avLst>
                <a:gd name="adj" fmla="val 39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000" b="1" i="1">
                  <a:solidFill>
                    <a:schemeClr val="tx1"/>
                  </a:solidFill>
                </a:rPr>
                <a:t>13</a:t>
              </a:r>
            </a:p>
          </p:txBody>
        </p:sp>
        <p:sp>
          <p:nvSpPr>
            <p:cNvPr id="89" name="Line 22"/>
            <p:cNvSpPr>
              <a:spLocks noChangeShapeType="1"/>
            </p:cNvSpPr>
            <p:nvPr/>
          </p:nvSpPr>
          <p:spPr bwMode="auto">
            <a:xfrm flipH="1">
              <a:off x="6383338" y="3946525"/>
              <a:ext cx="125412" cy="869950"/>
            </a:xfrm>
            <a:prstGeom prst="line">
              <a:avLst/>
            </a:prstGeom>
            <a:noFill/>
            <a:ln w="507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 name="AutoShape 29"/>
            <p:cNvSpPr>
              <a:spLocks noChangeArrowheads="1"/>
            </p:cNvSpPr>
            <p:nvPr/>
          </p:nvSpPr>
          <p:spPr bwMode="auto">
            <a:xfrm>
              <a:off x="6019800" y="5953125"/>
              <a:ext cx="1000125" cy="552450"/>
            </a:xfrm>
            <a:prstGeom prst="roundRect">
              <a:avLst>
                <a:gd name="adj" fmla="val 287"/>
              </a:avLst>
            </a:prstGeom>
            <a:solidFill>
              <a:srgbClr val="8080FF"/>
            </a:solidFill>
            <a:ln w="12600">
              <a:solidFill>
                <a:srgbClr val="E0E0E0"/>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91" name="Line 31"/>
            <p:cNvSpPr>
              <a:spLocks noChangeShapeType="1"/>
            </p:cNvSpPr>
            <p:nvPr/>
          </p:nvSpPr>
          <p:spPr bwMode="auto">
            <a:xfrm flipV="1">
              <a:off x="6546850" y="5867400"/>
              <a:ext cx="1073150" cy="360363"/>
            </a:xfrm>
            <a:prstGeom prst="line">
              <a:avLst/>
            </a:prstGeom>
            <a:noFill/>
            <a:ln w="507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 name="AutoShape 32"/>
            <p:cNvSpPr>
              <a:spLocks noChangeArrowheads="1"/>
            </p:cNvSpPr>
            <p:nvPr/>
          </p:nvSpPr>
          <p:spPr bwMode="auto">
            <a:xfrm>
              <a:off x="3388519" y="5566814"/>
              <a:ext cx="974725" cy="319088"/>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b="1" dirty="0" err="1">
                  <a:solidFill>
                    <a:schemeClr val="tx1"/>
                  </a:solidFill>
                </a:rPr>
                <a:t>head_ptr</a:t>
              </a:r>
              <a:endParaRPr lang="en-GB" altLang="en-US" b="1" dirty="0">
                <a:solidFill>
                  <a:schemeClr val="tx1"/>
                </a:solidFill>
              </a:endParaRPr>
            </a:p>
          </p:txBody>
        </p:sp>
        <p:sp>
          <p:nvSpPr>
            <p:cNvPr id="93" name="AutoShape 33"/>
            <p:cNvSpPr>
              <a:spLocks noChangeArrowheads="1"/>
            </p:cNvSpPr>
            <p:nvPr/>
          </p:nvSpPr>
          <p:spPr bwMode="auto">
            <a:xfrm>
              <a:off x="5915025" y="6521450"/>
              <a:ext cx="841375" cy="319088"/>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b="1" dirty="0" err="1">
                  <a:solidFill>
                    <a:schemeClr val="tx1"/>
                  </a:solidFill>
                </a:rPr>
                <a:t>tail_ptr</a:t>
              </a:r>
              <a:endParaRPr lang="en-GB" altLang="en-US" b="1" dirty="0">
                <a:solidFill>
                  <a:schemeClr val="tx1"/>
                </a:solidFill>
              </a:endParaRPr>
            </a:p>
          </p:txBody>
        </p:sp>
      </p:grpSp>
      <p:sp>
        <p:nvSpPr>
          <p:cNvPr id="94" name="Rectangle 93"/>
          <p:cNvSpPr/>
          <p:nvPr/>
        </p:nvSpPr>
        <p:spPr>
          <a:xfrm>
            <a:off x="1417904" y="2468182"/>
            <a:ext cx="9349047" cy="523220"/>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Which end do you think is the front of the queue?  Why?</a:t>
            </a:r>
          </a:p>
        </p:txBody>
      </p:sp>
    </p:spTree>
    <p:extLst>
      <p:ext uri="{BB962C8B-B14F-4D97-AF65-F5344CB8AC3E}">
        <p14:creationId xmlns:p14="http://schemas.microsoft.com/office/powerpoint/2010/main" val="3282715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3999" y="1195392"/>
            <a:ext cx="9349047" cy="3970318"/>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 </a:t>
            </a:r>
            <a:r>
              <a:rPr lang="en-US" altLang="en-US" sz="2800" dirty="0" smtClean="0">
                <a:solidFill>
                  <a:srgbClr val="0070C0"/>
                </a:solidFill>
                <a:latin typeface="Georgia" panose="02040502050405020303" pitchFamily="18" charset="0"/>
              </a:rPr>
              <a:t>Queue</a:t>
            </a:r>
            <a:r>
              <a:rPr lang="en-US" altLang="en-US" sz="2800" dirty="0" smtClean="0">
                <a:latin typeface="Georgia" panose="02040502050405020303" pitchFamily="18" charset="0"/>
              </a:rPr>
              <a:t> is a kind of abstract data type (a linear data structure) </a:t>
            </a:r>
          </a:p>
          <a:p>
            <a:pPr marL="342900" indent="-342900">
              <a:buFont typeface="Arial" panose="020B0604020202020204" pitchFamily="34" charset="0"/>
              <a:buChar char="•"/>
            </a:pPr>
            <a:r>
              <a:rPr lang="en-US" altLang="en-US" sz="2800" dirty="0" smtClean="0">
                <a:latin typeface="Georgia" panose="02040502050405020303" pitchFamily="18" charset="0"/>
              </a:rPr>
              <a:t>With a queue insertion is done at one end whereas deletion is done at the other end</a:t>
            </a:r>
          </a:p>
          <a:p>
            <a:pPr marL="342900" indent="-342900">
              <a:buFont typeface="Arial" panose="020B0604020202020204" pitchFamily="34" charset="0"/>
              <a:buChar char="•"/>
            </a:pPr>
            <a:r>
              <a:rPr lang="en-US" altLang="en-US" sz="2800" dirty="0" smtClean="0">
                <a:latin typeface="Georgia" panose="02040502050405020303" pitchFamily="18" charset="0"/>
              </a:rPr>
              <a:t>Queues implement the </a:t>
            </a:r>
            <a:r>
              <a:rPr lang="en-US" altLang="en-US" sz="2800" dirty="0" smtClean="0">
                <a:solidFill>
                  <a:srgbClr val="0070C0"/>
                </a:solidFill>
                <a:latin typeface="Georgia" panose="02040502050405020303" pitchFamily="18" charset="0"/>
              </a:rPr>
              <a:t>FIFO</a:t>
            </a:r>
            <a:r>
              <a:rPr lang="en-US" altLang="en-US" sz="2800" dirty="0" smtClean="0">
                <a:latin typeface="Georgia" panose="02040502050405020303" pitchFamily="18" charset="0"/>
              </a:rPr>
              <a:t> (first-in first-out) policy. E.g., a printer/job queue!</a:t>
            </a:r>
          </a:p>
          <a:p>
            <a:pPr marL="342900" indent="-342900">
              <a:buFont typeface="Arial" panose="020B0604020202020204" pitchFamily="34" charset="0"/>
              <a:buChar char="•"/>
            </a:pPr>
            <a:r>
              <a:rPr lang="en-US" altLang="en-US" sz="2800" dirty="0" smtClean="0">
                <a:latin typeface="Georgia" panose="02040502050405020303" pitchFamily="18" charset="0"/>
              </a:rPr>
              <a:t>Two basic operations of queues:</a:t>
            </a:r>
          </a:p>
          <a:p>
            <a:pPr marL="800100" lvl="1" indent="-342900">
              <a:buFont typeface="Arial" panose="020B0604020202020204" pitchFamily="34" charset="0"/>
              <a:buChar char="•"/>
            </a:pPr>
            <a:r>
              <a:rPr lang="en-US" altLang="en-US" sz="2800" dirty="0" err="1" smtClean="0">
                <a:solidFill>
                  <a:srgbClr val="0070C0"/>
                </a:solidFill>
                <a:latin typeface="Georgia" panose="02040502050405020303" pitchFamily="18" charset="0"/>
              </a:rPr>
              <a:t>dequeue</a:t>
            </a:r>
            <a:r>
              <a:rPr lang="en-US" altLang="en-US" sz="2800" dirty="0" smtClean="0">
                <a:latin typeface="Georgia" panose="02040502050405020303" pitchFamily="18" charset="0"/>
              </a:rPr>
              <a:t>: remove an item/element from front</a:t>
            </a:r>
          </a:p>
          <a:p>
            <a:pPr marL="800100" lvl="1" indent="-342900">
              <a:buFont typeface="Arial" panose="020B0604020202020204" pitchFamily="34" charset="0"/>
              <a:buChar char="•"/>
            </a:pPr>
            <a:r>
              <a:rPr lang="en-US" altLang="en-US" sz="2800" dirty="0" err="1" smtClean="0">
                <a:solidFill>
                  <a:srgbClr val="0070C0"/>
                </a:solidFill>
                <a:latin typeface="Georgia" panose="02040502050405020303" pitchFamily="18" charset="0"/>
              </a:rPr>
              <a:t>enqueue</a:t>
            </a:r>
            <a:r>
              <a:rPr lang="en-US" altLang="en-US" sz="2800" dirty="0" smtClean="0">
                <a:latin typeface="Georgia" panose="02040502050405020303" pitchFamily="18" charset="0"/>
              </a:rPr>
              <a:t>: add an item/element at the back</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What </a:t>
            </a:r>
            <a:r>
              <a:rPr lang="en-US" altLang="en-US" sz="4800" dirty="0">
                <a:latin typeface="Georgia" panose="02040502050405020303" pitchFamily="18" charset="0"/>
              </a:rPr>
              <a:t>is a Queue?</a:t>
            </a:r>
            <a:endParaRPr lang="en-US" sz="4800" dirty="0">
              <a:latin typeface="Georgia" panose="02040502050405020303" pitchFamily="18" charset="0"/>
            </a:endParaRPr>
          </a:p>
        </p:txBody>
      </p:sp>
      <p:pic>
        <p:nvPicPr>
          <p:cNvPr id="3" name="Picture 2"/>
          <p:cNvPicPr>
            <a:picLocks noChangeAspect="1"/>
          </p:cNvPicPr>
          <p:nvPr/>
        </p:nvPicPr>
        <p:blipFill>
          <a:blip r:embed="rId2"/>
          <a:stretch>
            <a:fillRect/>
          </a:stretch>
        </p:blipFill>
        <p:spPr>
          <a:xfrm>
            <a:off x="2424771" y="5165710"/>
            <a:ext cx="7547502" cy="1231499"/>
          </a:xfrm>
          <a:prstGeom prst="rect">
            <a:avLst/>
          </a:prstGeom>
        </p:spPr>
      </p:pic>
    </p:spTree>
    <p:extLst>
      <p:ext uri="{BB962C8B-B14F-4D97-AF65-F5344CB8AC3E}">
        <p14:creationId xmlns:p14="http://schemas.microsoft.com/office/powerpoint/2010/main" val="2655602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3999" y="1195392"/>
            <a:ext cx="9349047" cy="954107"/>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Like stacks, queues are lists. With a queue, however, insertion is done at one end whereas deletion is done at</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What </a:t>
            </a:r>
            <a:r>
              <a:rPr lang="en-US" altLang="en-US" sz="4800" dirty="0">
                <a:latin typeface="Georgia" panose="02040502050405020303" pitchFamily="18" charset="0"/>
              </a:rPr>
              <a:t>is a Queue?</a:t>
            </a:r>
            <a:endParaRPr lang="en-US" sz="4800"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1963138" y="2480961"/>
            <a:ext cx="8278171" cy="3385001"/>
          </a:xfrm>
          <a:prstGeom prst="rect">
            <a:avLst/>
          </a:prstGeom>
        </p:spPr>
      </p:pic>
    </p:spTree>
    <p:extLst>
      <p:ext uri="{BB962C8B-B14F-4D97-AF65-F5344CB8AC3E}">
        <p14:creationId xmlns:p14="http://schemas.microsoft.com/office/powerpoint/2010/main" val="52943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altLang="en-US" sz="5300" dirty="0">
                <a:latin typeface="Georgia" panose="02040502050405020303" pitchFamily="18" charset="0"/>
              </a:rPr>
              <a:t>C</a:t>
            </a:r>
            <a:r>
              <a:rPr lang="en-US" altLang="en-US" sz="5300" dirty="0" smtClean="0">
                <a:latin typeface="Georgia" panose="02040502050405020303" pitchFamily="18" charset="0"/>
              </a:rPr>
              <a:t>ircular array </a:t>
            </a:r>
            <a:endParaRPr lang="en-US" dirty="0">
              <a:latin typeface="Georgia" panose="02040502050405020303" pitchFamily="18" charset="0"/>
            </a:endParaRPr>
          </a:p>
        </p:txBody>
      </p:sp>
      <p:grpSp>
        <p:nvGrpSpPr>
          <p:cNvPr id="38" name="Group 37"/>
          <p:cNvGrpSpPr/>
          <p:nvPr/>
        </p:nvGrpSpPr>
        <p:grpSpPr>
          <a:xfrm>
            <a:off x="2420937" y="1617143"/>
            <a:ext cx="7350125" cy="2868328"/>
            <a:chOff x="1096963" y="4160838"/>
            <a:chExt cx="7350125" cy="2868328"/>
          </a:xfrm>
        </p:grpSpPr>
        <p:sp>
          <p:nvSpPr>
            <p:cNvPr id="39" name="AutoShape 4"/>
            <p:cNvSpPr>
              <a:spLocks noChangeArrowheads="1"/>
            </p:cNvSpPr>
            <p:nvPr/>
          </p:nvSpPr>
          <p:spPr bwMode="auto">
            <a:xfrm>
              <a:off x="1708150" y="4670425"/>
              <a:ext cx="6046788" cy="785813"/>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0" name="Line 5"/>
            <p:cNvSpPr>
              <a:spLocks noChangeShapeType="1"/>
            </p:cNvSpPr>
            <p:nvPr/>
          </p:nvSpPr>
          <p:spPr bwMode="auto">
            <a:xfrm>
              <a:off x="2620963" y="4667250"/>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6"/>
            <p:cNvSpPr>
              <a:spLocks noChangeShapeType="1"/>
            </p:cNvSpPr>
            <p:nvPr/>
          </p:nvSpPr>
          <p:spPr bwMode="auto">
            <a:xfrm>
              <a:off x="3535363" y="4667250"/>
              <a:ext cx="1587"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7"/>
            <p:cNvSpPr>
              <a:spLocks noChangeShapeType="1"/>
            </p:cNvSpPr>
            <p:nvPr/>
          </p:nvSpPr>
          <p:spPr bwMode="auto">
            <a:xfrm>
              <a:off x="4448175" y="4667250"/>
              <a:ext cx="1588" cy="792163"/>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8"/>
            <p:cNvSpPr>
              <a:spLocks noChangeShapeType="1"/>
            </p:cNvSpPr>
            <p:nvPr/>
          </p:nvSpPr>
          <p:spPr bwMode="auto">
            <a:xfrm>
              <a:off x="5364163" y="4670425"/>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9"/>
            <p:cNvSpPr>
              <a:spLocks noChangeShapeType="1"/>
            </p:cNvSpPr>
            <p:nvPr/>
          </p:nvSpPr>
          <p:spPr bwMode="auto">
            <a:xfrm>
              <a:off x="6278563" y="4670425"/>
              <a:ext cx="1587"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0"/>
            <p:cNvSpPr>
              <a:spLocks noChangeShapeType="1"/>
            </p:cNvSpPr>
            <p:nvPr/>
          </p:nvSpPr>
          <p:spPr bwMode="auto">
            <a:xfrm>
              <a:off x="7192963" y="4665663"/>
              <a:ext cx="1587"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AutoShape 11"/>
            <p:cNvSpPr>
              <a:spLocks noChangeArrowheads="1"/>
            </p:cNvSpPr>
            <p:nvPr/>
          </p:nvSpPr>
          <p:spPr bwMode="auto">
            <a:xfrm>
              <a:off x="1828800" y="4217988"/>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[ 0 ]</a:t>
              </a:r>
            </a:p>
          </p:txBody>
        </p:sp>
        <p:sp>
          <p:nvSpPr>
            <p:cNvPr id="47" name="AutoShape 12"/>
            <p:cNvSpPr>
              <a:spLocks noChangeArrowheads="1"/>
            </p:cNvSpPr>
            <p:nvPr/>
          </p:nvSpPr>
          <p:spPr bwMode="auto">
            <a:xfrm>
              <a:off x="2781300" y="4217988"/>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[1]</a:t>
              </a:r>
            </a:p>
          </p:txBody>
        </p:sp>
        <p:sp>
          <p:nvSpPr>
            <p:cNvPr id="48" name="AutoShape 13"/>
            <p:cNvSpPr>
              <a:spLocks noChangeArrowheads="1"/>
            </p:cNvSpPr>
            <p:nvPr/>
          </p:nvSpPr>
          <p:spPr bwMode="auto">
            <a:xfrm>
              <a:off x="3619500" y="4217988"/>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[ 2 ]</a:t>
              </a:r>
            </a:p>
          </p:txBody>
        </p:sp>
        <p:sp>
          <p:nvSpPr>
            <p:cNvPr id="49" name="AutoShape 14"/>
            <p:cNvSpPr>
              <a:spLocks noChangeArrowheads="1"/>
            </p:cNvSpPr>
            <p:nvPr/>
          </p:nvSpPr>
          <p:spPr bwMode="auto">
            <a:xfrm>
              <a:off x="4500563" y="4217988"/>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[ 3 ]</a:t>
              </a:r>
            </a:p>
          </p:txBody>
        </p:sp>
        <p:sp>
          <p:nvSpPr>
            <p:cNvPr id="50" name="AutoShape 15"/>
            <p:cNvSpPr>
              <a:spLocks noChangeArrowheads="1"/>
            </p:cNvSpPr>
            <p:nvPr/>
          </p:nvSpPr>
          <p:spPr bwMode="auto">
            <a:xfrm>
              <a:off x="5414963" y="4217988"/>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[ 4 ]</a:t>
              </a:r>
            </a:p>
          </p:txBody>
        </p:sp>
        <p:sp>
          <p:nvSpPr>
            <p:cNvPr id="51" name="AutoShape 16"/>
            <p:cNvSpPr>
              <a:spLocks noChangeArrowheads="1"/>
            </p:cNvSpPr>
            <p:nvPr/>
          </p:nvSpPr>
          <p:spPr bwMode="auto">
            <a:xfrm>
              <a:off x="6386513" y="4217988"/>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[ 5 ]</a:t>
              </a:r>
            </a:p>
          </p:txBody>
        </p:sp>
        <p:sp>
          <p:nvSpPr>
            <p:cNvPr id="52" name="AutoShape 17"/>
            <p:cNvSpPr>
              <a:spLocks noChangeArrowheads="1"/>
            </p:cNvSpPr>
            <p:nvPr/>
          </p:nvSpPr>
          <p:spPr bwMode="auto">
            <a:xfrm>
              <a:off x="7234238" y="4217988"/>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latin typeface="Times New Roman" pitchFamily="16" charset="0"/>
                  <a:ea typeface="+mn-ea"/>
                  <a:cs typeface="+mn-cs"/>
                </a:rPr>
                <a:t>. . .</a:t>
              </a:r>
            </a:p>
          </p:txBody>
        </p:sp>
        <p:sp>
          <p:nvSpPr>
            <p:cNvPr id="53" name="AutoShape 18"/>
            <p:cNvSpPr>
              <a:spLocks noChangeArrowheads="1"/>
            </p:cNvSpPr>
            <p:nvPr/>
          </p:nvSpPr>
          <p:spPr bwMode="auto">
            <a:xfrm>
              <a:off x="1096963" y="5565775"/>
              <a:ext cx="2713037" cy="1463391"/>
            </a:xfrm>
            <a:prstGeom prst="roundRect">
              <a:avLst>
                <a:gd name="adj" fmla="val 347"/>
              </a:avLst>
            </a:prstGeom>
            <a:noFill/>
            <a:ln w="9525">
              <a:noFill/>
              <a:round/>
              <a:headEnd/>
              <a:tailEnd/>
            </a:ln>
          </p:spPr>
          <p:txBody>
            <a:bodyPr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Georgia" panose="02040502050405020303" pitchFamily="18" charset="0"/>
                </a:rPr>
                <a:t>An array of integers to implement a queue of integers</a:t>
              </a:r>
            </a:p>
          </p:txBody>
        </p:sp>
        <p:sp>
          <p:nvSpPr>
            <p:cNvPr id="54" name="AutoShape 19"/>
            <p:cNvSpPr>
              <a:spLocks noChangeArrowheads="1"/>
            </p:cNvSpPr>
            <p:nvPr/>
          </p:nvSpPr>
          <p:spPr bwMode="auto">
            <a:xfrm>
              <a:off x="1971675" y="4833938"/>
              <a:ext cx="354013" cy="4572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55" name="AutoShape 20"/>
            <p:cNvSpPr>
              <a:spLocks noChangeArrowheads="1"/>
            </p:cNvSpPr>
            <p:nvPr/>
          </p:nvSpPr>
          <p:spPr bwMode="auto">
            <a:xfrm>
              <a:off x="2886075" y="4833938"/>
              <a:ext cx="354013" cy="4572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dirty="0">
                  <a:solidFill>
                    <a:srgbClr val="0000FF"/>
                  </a:solidFill>
                </a:rPr>
                <a:t>8</a:t>
              </a:r>
            </a:p>
          </p:txBody>
        </p:sp>
        <p:sp>
          <p:nvSpPr>
            <p:cNvPr id="56" name="AutoShape 21"/>
            <p:cNvSpPr>
              <a:spLocks noChangeArrowheads="1"/>
            </p:cNvSpPr>
            <p:nvPr/>
          </p:nvSpPr>
          <p:spPr bwMode="auto">
            <a:xfrm>
              <a:off x="3832225" y="4833938"/>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6</a:t>
              </a:r>
            </a:p>
          </p:txBody>
        </p:sp>
        <p:sp>
          <p:nvSpPr>
            <p:cNvPr id="57" name="Freeform 22"/>
            <p:cNvSpPr>
              <a:spLocks noChangeArrowheads="1"/>
            </p:cNvSpPr>
            <p:nvPr/>
          </p:nvSpPr>
          <p:spPr bwMode="auto">
            <a:xfrm>
              <a:off x="4492625" y="5543550"/>
              <a:ext cx="3622675" cy="422275"/>
            </a:xfrm>
            <a:custGeom>
              <a:avLst/>
              <a:gdLst>
                <a:gd name="T0" fmla="*/ 5181 w 10064"/>
                <a:gd name="T1" fmla="*/ 666 h 1174"/>
                <a:gd name="T2" fmla="*/ 9287 w 10064"/>
                <a:gd name="T3" fmla="*/ 666 h 1174"/>
                <a:gd name="T4" fmla="*/ 9463 w 10064"/>
                <a:gd name="T5" fmla="*/ 635 h 1174"/>
                <a:gd name="T6" fmla="*/ 9635 w 10064"/>
                <a:gd name="T7" fmla="*/ 586 h 1174"/>
                <a:gd name="T8" fmla="*/ 9781 w 10064"/>
                <a:gd name="T9" fmla="*/ 498 h 1174"/>
                <a:gd name="T10" fmla="*/ 9891 w 10064"/>
                <a:gd name="T11" fmla="*/ 397 h 1174"/>
                <a:gd name="T12" fmla="*/ 9984 w 10064"/>
                <a:gd name="T13" fmla="*/ 273 h 1174"/>
                <a:gd name="T14" fmla="*/ 10045 w 10064"/>
                <a:gd name="T15" fmla="*/ 136 h 1174"/>
                <a:gd name="T16" fmla="*/ 10063 w 10064"/>
                <a:gd name="T17" fmla="*/ 0 h 1174"/>
                <a:gd name="T18" fmla="*/ 10015 w 10064"/>
                <a:gd name="T19" fmla="*/ 119 h 1174"/>
                <a:gd name="T20" fmla="*/ 9940 w 10064"/>
                <a:gd name="T21" fmla="*/ 247 h 1174"/>
                <a:gd name="T22" fmla="*/ 9829 w 10064"/>
                <a:gd name="T23" fmla="*/ 357 h 1174"/>
                <a:gd name="T24" fmla="*/ 9697 w 10064"/>
                <a:gd name="T25" fmla="*/ 436 h 1174"/>
                <a:gd name="T26" fmla="*/ 9529 w 10064"/>
                <a:gd name="T27" fmla="*/ 502 h 1174"/>
                <a:gd name="T28" fmla="*/ 9362 w 10064"/>
                <a:gd name="T29" fmla="*/ 538 h 1174"/>
                <a:gd name="T30" fmla="*/ 9194 w 10064"/>
                <a:gd name="T31" fmla="*/ 542 h 1174"/>
                <a:gd name="T32" fmla="*/ 5027 w 10064"/>
                <a:gd name="T33" fmla="*/ 666 h 1174"/>
                <a:gd name="T34" fmla="*/ 868 w 10064"/>
                <a:gd name="T35" fmla="*/ 542 h 1174"/>
                <a:gd name="T36" fmla="*/ 701 w 10064"/>
                <a:gd name="T37" fmla="*/ 538 h 1174"/>
                <a:gd name="T38" fmla="*/ 529 w 10064"/>
                <a:gd name="T39" fmla="*/ 502 h 1174"/>
                <a:gd name="T40" fmla="*/ 366 w 10064"/>
                <a:gd name="T41" fmla="*/ 436 h 1174"/>
                <a:gd name="T42" fmla="*/ 233 w 10064"/>
                <a:gd name="T43" fmla="*/ 357 h 1174"/>
                <a:gd name="T44" fmla="*/ 119 w 10064"/>
                <a:gd name="T45" fmla="*/ 247 h 1174"/>
                <a:gd name="T46" fmla="*/ 44 w 10064"/>
                <a:gd name="T47" fmla="*/ 119 h 1174"/>
                <a:gd name="T48" fmla="*/ 0 w 10064"/>
                <a:gd name="T49" fmla="*/ 0 h 1174"/>
                <a:gd name="T50" fmla="*/ 17 w 10064"/>
                <a:gd name="T51" fmla="*/ 136 h 1174"/>
                <a:gd name="T52" fmla="*/ 79 w 10064"/>
                <a:gd name="T53" fmla="*/ 273 h 1174"/>
                <a:gd name="T54" fmla="*/ 158 w 10064"/>
                <a:gd name="T55" fmla="*/ 397 h 1174"/>
                <a:gd name="T56" fmla="*/ 291 w 10064"/>
                <a:gd name="T57" fmla="*/ 498 h 1174"/>
                <a:gd name="T58" fmla="*/ 427 w 10064"/>
                <a:gd name="T59" fmla="*/ 586 h 1174"/>
                <a:gd name="T60" fmla="*/ 595 w 10064"/>
                <a:gd name="T61" fmla="*/ 635 h 1174"/>
                <a:gd name="T62" fmla="*/ 776 w 10064"/>
                <a:gd name="T63" fmla="*/ 666 h 1174"/>
                <a:gd name="T64" fmla="*/ 4881 w 10064"/>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64"/>
                <a:gd name="T100" fmla="*/ 0 h 1174"/>
                <a:gd name="T101" fmla="*/ 10064 w 10064"/>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64" h="117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w="12600">
              <a:solidFill>
                <a:srgbClr val="000000"/>
              </a:solidFill>
              <a:round/>
              <a:headEnd/>
              <a:tailEnd/>
            </a:ln>
          </p:spPr>
          <p:txBody>
            <a:bodyPr wrap="none" anchor="ctr"/>
            <a:lstStyle/>
            <a:p>
              <a:endParaRPr lang="en-US"/>
            </a:p>
          </p:txBody>
        </p:sp>
        <p:sp>
          <p:nvSpPr>
            <p:cNvPr id="58" name="Freeform 23"/>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AutoShape 24"/>
            <p:cNvSpPr>
              <a:spLocks noChangeArrowheads="1"/>
            </p:cNvSpPr>
            <p:nvPr/>
          </p:nvSpPr>
          <p:spPr bwMode="auto">
            <a:xfrm>
              <a:off x="4621902" y="5897563"/>
              <a:ext cx="3330784" cy="802249"/>
            </a:xfrm>
            <a:prstGeom prst="roundRect">
              <a:avLst>
                <a:gd name="adj" fmla="val 190"/>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Georgia" panose="02040502050405020303" pitchFamily="18" charset="0"/>
                </a:rPr>
                <a:t>We don't care what's in</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Georgia" panose="02040502050405020303" pitchFamily="18" charset="0"/>
                </a:rPr>
                <a:t>this part of the </a:t>
              </a:r>
              <a:r>
                <a:rPr lang="en-GB" sz="2400" dirty="0" smtClean="0">
                  <a:latin typeface="Georgia" panose="02040502050405020303" pitchFamily="18" charset="0"/>
                </a:rPr>
                <a:t>array</a:t>
              </a:r>
              <a:endParaRPr lang="en-GB" sz="2400" dirty="0">
                <a:latin typeface="Georgia" panose="02040502050405020303" pitchFamily="18" charset="0"/>
              </a:endParaRPr>
            </a:p>
          </p:txBody>
        </p:sp>
      </p:grpSp>
    </p:spTree>
    <p:extLst>
      <p:ext uri="{BB962C8B-B14F-4D97-AF65-F5344CB8AC3E}">
        <p14:creationId xmlns:p14="http://schemas.microsoft.com/office/powerpoint/2010/main" val="2278272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altLang="en-US" sz="5300" dirty="0">
                <a:latin typeface="Georgia" panose="02040502050405020303" pitchFamily="18" charset="0"/>
              </a:rPr>
              <a:t>C</a:t>
            </a:r>
            <a:r>
              <a:rPr lang="en-US" altLang="en-US" sz="5300" dirty="0" smtClean="0">
                <a:latin typeface="Georgia" panose="02040502050405020303" pitchFamily="18" charset="0"/>
              </a:rPr>
              <a:t>ircular array </a:t>
            </a:r>
            <a:endParaRPr lang="en-US" dirty="0">
              <a:latin typeface="Georgia" panose="02040502050405020303" pitchFamily="18" charset="0"/>
            </a:endParaRPr>
          </a:p>
        </p:txBody>
      </p:sp>
      <p:sp>
        <p:nvSpPr>
          <p:cNvPr id="25" name="Rectangle 24"/>
          <p:cNvSpPr/>
          <p:nvPr/>
        </p:nvSpPr>
        <p:spPr>
          <a:xfrm>
            <a:off x="1523999" y="1195392"/>
            <a:ext cx="9349047" cy="1815882"/>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The easiest implementation also keeps track of the number of items in the queue and the index of the first element (at the front of the queue), the last element (at the rear)</a:t>
            </a:r>
          </a:p>
        </p:txBody>
      </p:sp>
      <p:grpSp>
        <p:nvGrpSpPr>
          <p:cNvPr id="26" name="Group 25"/>
          <p:cNvGrpSpPr/>
          <p:nvPr/>
        </p:nvGrpSpPr>
        <p:grpSpPr>
          <a:xfrm>
            <a:off x="9070975" y="2703022"/>
            <a:ext cx="1597025" cy="2614613"/>
            <a:chOff x="7391400" y="1905000"/>
            <a:chExt cx="1597025" cy="2614613"/>
          </a:xfrm>
        </p:grpSpPr>
        <p:grpSp>
          <p:nvGrpSpPr>
            <p:cNvPr id="27" name="Group 29"/>
            <p:cNvGrpSpPr>
              <a:grpSpLocks/>
            </p:cNvGrpSpPr>
            <p:nvPr/>
          </p:nvGrpSpPr>
          <p:grpSpPr bwMode="auto">
            <a:xfrm>
              <a:off x="7391400" y="1905000"/>
              <a:ext cx="1579563" cy="785813"/>
              <a:chOff x="4656" y="1200"/>
              <a:chExt cx="995" cy="495"/>
            </a:xfrm>
          </p:grpSpPr>
          <p:sp>
            <p:nvSpPr>
              <p:cNvPr id="37" name="AutoShape 26"/>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size</a:t>
                </a:r>
              </a:p>
            </p:txBody>
          </p:sp>
          <p:sp>
            <p:nvSpPr>
              <p:cNvPr id="60" name="AutoShape 27"/>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28" name="AutoShape 28"/>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3</a:t>
              </a:r>
            </a:p>
          </p:txBody>
        </p:sp>
        <p:grpSp>
          <p:nvGrpSpPr>
            <p:cNvPr id="29" name="Group 33"/>
            <p:cNvGrpSpPr>
              <a:grpSpLocks/>
            </p:cNvGrpSpPr>
            <p:nvPr/>
          </p:nvGrpSpPr>
          <p:grpSpPr bwMode="auto">
            <a:xfrm>
              <a:off x="7391400" y="2819400"/>
              <a:ext cx="1597025" cy="785813"/>
              <a:chOff x="4656" y="1200"/>
              <a:chExt cx="1006" cy="495"/>
            </a:xfrm>
          </p:grpSpPr>
          <p:sp>
            <p:nvSpPr>
              <p:cNvPr id="35" name="AutoShape 34"/>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first</a:t>
                </a:r>
              </a:p>
            </p:txBody>
          </p:sp>
          <p:sp>
            <p:nvSpPr>
              <p:cNvPr id="36" name="AutoShape 35"/>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30" name="AutoShape 36"/>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0</a:t>
              </a:r>
            </a:p>
          </p:txBody>
        </p:sp>
        <p:grpSp>
          <p:nvGrpSpPr>
            <p:cNvPr id="31" name="Group 37"/>
            <p:cNvGrpSpPr>
              <a:grpSpLocks/>
            </p:cNvGrpSpPr>
            <p:nvPr/>
          </p:nvGrpSpPr>
          <p:grpSpPr bwMode="auto">
            <a:xfrm>
              <a:off x="7391400" y="3733800"/>
              <a:ext cx="1528763" cy="785813"/>
              <a:chOff x="4656" y="1200"/>
              <a:chExt cx="963" cy="495"/>
            </a:xfrm>
          </p:grpSpPr>
          <p:sp>
            <p:nvSpPr>
              <p:cNvPr id="33" name="AutoShape 38"/>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last</a:t>
                </a:r>
              </a:p>
            </p:txBody>
          </p:sp>
          <p:sp>
            <p:nvSpPr>
              <p:cNvPr id="34" name="AutoShape 39"/>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chemeClr val="accent1"/>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32" name="AutoShape 40"/>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2</a:t>
              </a:r>
            </a:p>
          </p:txBody>
        </p:sp>
      </p:grpSp>
      <p:grpSp>
        <p:nvGrpSpPr>
          <p:cNvPr id="61" name="Group 60"/>
          <p:cNvGrpSpPr/>
          <p:nvPr/>
        </p:nvGrpSpPr>
        <p:grpSpPr>
          <a:xfrm>
            <a:off x="1523999" y="4531822"/>
            <a:ext cx="6091237" cy="1241425"/>
            <a:chOff x="1703388" y="4800600"/>
            <a:chExt cx="6091237" cy="1241425"/>
          </a:xfrm>
        </p:grpSpPr>
        <p:sp>
          <p:nvSpPr>
            <p:cNvPr id="62" name="AutoShape 4"/>
            <p:cNvSpPr>
              <a:spLocks noChangeArrowheads="1"/>
            </p:cNvSpPr>
            <p:nvPr/>
          </p:nvSpPr>
          <p:spPr bwMode="auto">
            <a:xfrm>
              <a:off x="1703388" y="5253038"/>
              <a:ext cx="6046787" cy="785812"/>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3"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10"/>
            <p:cNvSpPr>
              <a:spLocks noChangeShapeType="1"/>
            </p:cNvSpPr>
            <p:nvPr/>
          </p:nvSpPr>
          <p:spPr bwMode="auto">
            <a:xfrm>
              <a:off x="7188200" y="5248275"/>
              <a:ext cx="1588"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[ 0 ]</a:t>
              </a:r>
            </a:p>
          </p:txBody>
        </p:sp>
        <p:sp>
          <p:nvSpPr>
            <p:cNvPr id="70"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[1]</a:t>
              </a:r>
            </a:p>
          </p:txBody>
        </p:sp>
        <p:sp>
          <p:nvSpPr>
            <p:cNvPr id="71"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[ 2 ]</a:t>
              </a:r>
            </a:p>
          </p:txBody>
        </p:sp>
        <p:sp>
          <p:nvSpPr>
            <p:cNvPr id="72"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[ 3 ]</a:t>
              </a:r>
            </a:p>
          </p:txBody>
        </p:sp>
        <p:sp>
          <p:nvSpPr>
            <p:cNvPr id="73"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[ 4 ]</a:t>
              </a:r>
            </a:p>
          </p:txBody>
        </p:sp>
        <p:sp>
          <p:nvSpPr>
            <p:cNvPr id="74"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[ 5 ]</a:t>
              </a:r>
            </a:p>
          </p:txBody>
        </p:sp>
        <p:sp>
          <p:nvSpPr>
            <p:cNvPr id="75"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latin typeface="Times New Roman" pitchFamily="16" charset="0"/>
                  <a:ea typeface="+mn-ea"/>
                  <a:cs typeface="+mn-cs"/>
                </a:rPr>
                <a:t>. . .</a:t>
              </a:r>
            </a:p>
          </p:txBody>
        </p:sp>
        <p:sp>
          <p:nvSpPr>
            <p:cNvPr id="76" name="AutoShape 19"/>
            <p:cNvSpPr>
              <a:spLocks noChangeArrowheads="1"/>
            </p:cNvSpPr>
            <p:nvPr/>
          </p:nvSpPr>
          <p:spPr bwMode="auto">
            <a:xfrm>
              <a:off x="19748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77" name="AutoShape 20"/>
            <p:cNvSpPr>
              <a:spLocks noChangeArrowheads="1"/>
            </p:cNvSpPr>
            <p:nvPr/>
          </p:nvSpPr>
          <p:spPr bwMode="auto">
            <a:xfrm>
              <a:off x="28892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8</a:t>
              </a:r>
            </a:p>
          </p:txBody>
        </p:sp>
        <p:sp>
          <p:nvSpPr>
            <p:cNvPr id="78" name="AutoShape 21"/>
            <p:cNvSpPr>
              <a:spLocks noChangeArrowheads="1"/>
            </p:cNvSpPr>
            <p:nvPr/>
          </p:nvSpPr>
          <p:spPr bwMode="auto">
            <a:xfrm>
              <a:off x="3827463"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6</a:t>
              </a:r>
            </a:p>
          </p:txBody>
        </p:sp>
      </p:grpSp>
    </p:spTree>
    <p:extLst>
      <p:ext uri="{BB962C8B-B14F-4D97-AF65-F5344CB8AC3E}">
        <p14:creationId xmlns:p14="http://schemas.microsoft.com/office/powerpoint/2010/main" val="43275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altLang="en-US" sz="5300" dirty="0">
                <a:latin typeface="Georgia" panose="02040502050405020303" pitchFamily="18" charset="0"/>
              </a:rPr>
              <a:t>C</a:t>
            </a:r>
            <a:r>
              <a:rPr lang="en-US" altLang="en-US" sz="5300" dirty="0" smtClean="0">
                <a:latin typeface="Georgia" panose="02040502050405020303" pitchFamily="18" charset="0"/>
              </a:rPr>
              <a:t>ircular array </a:t>
            </a:r>
            <a:endParaRPr lang="en-US" dirty="0">
              <a:latin typeface="Georgia" panose="02040502050405020303" pitchFamily="18" charset="0"/>
            </a:endParaRPr>
          </a:p>
        </p:txBody>
      </p:sp>
      <p:sp>
        <p:nvSpPr>
          <p:cNvPr id="25" name="Rectangle 24"/>
          <p:cNvSpPr/>
          <p:nvPr/>
        </p:nvSpPr>
        <p:spPr>
          <a:xfrm>
            <a:off x="1523999" y="1195392"/>
            <a:ext cx="9349047" cy="954107"/>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When an element leaves the queue, size is decremented, and first changes, too</a:t>
            </a:r>
          </a:p>
        </p:txBody>
      </p:sp>
      <p:grpSp>
        <p:nvGrpSpPr>
          <p:cNvPr id="26" name="Group 25"/>
          <p:cNvGrpSpPr/>
          <p:nvPr/>
        </p:nvGrpSpPr>
        <p:grpSpPr>
          <a:xfrm>
            <a:off x="9070975" y="2703022"/>
            <a:ext cx="1597025" cy="2614613"/>
            <a:chOff x="7391400" y="1905000"/>
            <a:chExt cx="1597025" cy="2614613"/>
          </a:xfrm>
        </p:grpSpPr>
        <p:grpSp>
          <p:nvGrpSpPr>
            <p:cNvPr id="27" name="Group 29"/>
            <p:cNvGrpSpPr>
              <a:grpSpLocks/>
            </p:cNvGrpSpPr>
            <p:nvPr/>
          </p:nvGrpSpPr>
          <p:grpSpPr bwMode="auto">
            <a:xfrm>
              <a:off x="7391400" y="1905000"/>
              <a:ext cx="1579563" cy="785813"/>
              <a:chOff x="4656" y="1200"/>
              <a:chExt cx="995" cy="495"/>
            </a:xfrm>
          </p:grpSpPr>
          <p:sp>
            <p:nvSpPr>
              <p:cNvPr id="37" name="AutoShape 26"/>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size</a:t>
                </a:r>
              </a:p>
            </p:txBody>
          </p:sp>
          <p:sp>
            <p:nvSpPr>
              <p:cNvPr id="60" name="AutoShape 27"/>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28" name="AutoShape 28"/>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dirty="0" smtClean="0">
                  <a:solidFill>
                    <a:srgbClr val="0000FF"/>
                  </a:solidFill>
                </a:rPr>
                <a:t>2</a:t>
              </a:r>
              <a:endParaRPr lang="en-GB" altLang="en-US" sz="2400" b="1" dirty="0">
                <a:solidFill>
                  <a:srgbClr val="0000FF"/>
                </a:solidFill>
              </a:endParaRPr>
            </a:p>
          </p:txBody>
        </p:sp>
        <p:grpSp>
          <p:nvGrpSpPr>
            <p:cNvPr id="29" name="Group 33"/>
            <p:cNvGrpSpPr>
              <a:grpSpLocks/>
            </p:cNvGrpSpPr>
            <p:nvPr/>
          </p:nvGrpSpPr>
          <p:grpSpPr bwMode="auto">
            <a:xfrm>
              <a:off x="7391400" y="2819400"/>
              <a:ext cx="1597025" cy="785813"/>
              <a:chOff x="4656" y="1200"/>
              <a:chExt cx="1006" cy="495"/>
            </a:xfrm>
          </p:grpSpPr>
          <p:sp>
            <p:nvSpPr>
              <p:cNvPr id="35" name="AutoShape 34"/>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first</a:t>
                </a:r>
              </a:p>
            </p:txBody>
          </p:sp>
          <p:sp>
            <p:nvSpPr>
              <p:cNvPr id="36" name="AutoShape 35"/>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30" name="AutoShape 36"/>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dirty="0" smtClean="0">
                  <a:solidFill>
                    <a:srgbClr val="0000FF"/>
                  </a:solidFill>
                </a:rPr>
                <a:t>1</a:t>
              </a:r>
              <a:endParaRPr lang="en-GB" altLang="en-US" sz="2400" b="1" dirty="0">
                <a:solidFill>
                  <a:srgbClr val="0000FF"/>
                </a:solidFill>
              </a:endParaRPr>
            </a:p>
          </p:txBody>
        </p:sp>
        <p:grpSp>
          <p:nvGrpSpPr>
            <p:cNvPr id="31" name="Group 37"/>
            <p:cNvGrpSpPr>
              <a:grpSpLocks/>
            </p:cNvGrpSpPr>
            <p:nvPr/>
          </p:nvGrpSpPr>
          <p:grpSpPr bwMode="auto">
            <a:xfrm>
              <a:off x="7391400" y="3733800"/>
              <a:ext cx="1528763" cy="785813"/>
              <a:chOff x="4656" y="1200"/>
              <a:chExt cx="963" cy="495"/>
            </a:xfrm>
          </p:grpSpPr>
          <p:sp>
            <p:nvSpPr>
              <p:cNvPr id="33" name="AutoShape 38"/>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last</a:t>
                </a:r>
              </a:p>
            </p:txBody>
          </p:sp>
          <p:sp>
            <p:nvSpPr>
              <p:cNvPr id="34" name="AutoShape 39"/>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chemeClr val="accent1"/>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32" name="AutoShape 40"/>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2</a:t>
              </a:r>
            </a:p>
          </p:txBody>
        </p:sp>
      </p:grpSp>
      <p:grpSp>
        <p:nvGrpSpPr>
          <p:cNvPr id="38" name="Group 37"/>
          <p:cNvGrpSpPr/>
          <p:nvPr/>
        </p:nvGrpSpPr>
        <p:grpSpPr>
          <a:xfrm>
            <a:off x="1703388" y="4800600"/>
            <a:ext cx="6091237" cy="1371600"/>
            <a:chOff x="1703388" y="4800600"/>
            <a:chExt cx="6091237" cy="1371600"/>
          </a:xfrm>
        </p:grpSpPr>
        <p:sp>
          <p:nvSpPr>
            <p:cNvPr id="39" name="AutoShape 4"/>
            <p:cNvSpPr>
              <a:spLocks noChangeArrowheads="1"/>
            </p:cNvSpPr>
            <p:nvPr/>
          </p:nvSpPr>
          <p:spPr bwMode="auto">
            <a:xfrm>
              <a:off x="1703388" y="5253038"/>
              <a:ext cx="6046787" cy="785812"/>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0"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0"/>
            <p:cNvSpPr>
              <a:spLocks noChangeShapeType="1"/>
            </p:cNvSpPr>
            <p:nvPr/>
          </p:nvSpPr>
          <p:spPr bwMode="auto">
            <a:xfrm>
              <a:off x="7188200" y="5248275"/>
              <a:ext cx="1588"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[ 0 ]</a:t>
              </a:r>
            </a:p>
          </p:txBody>
        </p:sp>
        <p:sp>
          <p:nvSpPr>
            <p:cNvPr id="47"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[1]</a:t>
              </a:r>
            </a:p>
          </p:txBody>
        </p:sp>
        <p:sp>
          <p:nvSpPr>
            <p:cNvPr id="48"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[ 2 ]</a:t>
              </a:r>
            </a:p>
          </p:txBody>
        </p:sp>
        <p:sp>
          <p:nvSpPr>
            <p:cNvPr id="49"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[ 3 ]</a:t>
              </a:r>
            </a:p>
          </p:txBody>
        </p:sp>
        <p:sp>
          <p:nvSpPr>
            <p:cNvPr id="50"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[ 4 ]</a:t>
              </a:r>
            </a:p>
          </p:txBody>
        </p:sp>
        <p:sp>
          <p:nvSpPr>
            <p:cNvPr id="51"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[ 5 ]</a:t>
              </a:r>
            </a:p>
          </p:txBody>
        </p:sp>
        <p:sp>
          <p:nvSpPr>
            <p:cNvPr id="52"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latin typeface="Times New Roman" pitchFamily="16" charset="0"/>
                  <a:ea typeface="+mn-ea"/>
                  <a:cs typeface="+mn-cs"/>
                </a:rPr>
                <a:t>. . .</a:t>
              </a:r>
            </a:p>
          </p:txBody>
        </p:sp>
        <p:sp>
          <p:nvSpPr>
            <p:cNvPr id="53" name="AutoShape 18"/>
            <p:cNvSpPr>
              <a:spLocks noChangeArrowheads="1"/>
            </p:cNvSpPr>
            <p:nvPr/>
          </p:nvSpPr>
          <p:spPr bwMode="auto">
            <a:xfrm>
              <a:off x="19748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4</a:t>
              </a:r>
            </a:p>
          </p:txBody>
        </p:sp>
        <p:sp>
          <p:nvSpPr>
            <p:cNvPr id="54" name="AutoShape 19"/>
            <p:cNvSpPr>
              <a:spLocks noChangeArrowheads="1"/>
            </p:cNvSpPr>
            <p:nvPr/>
          </p:nvSpPr>
          <p:spPr bwMode="auto">
            <a:xfrm>
              <a:off x="28892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8</a:t>
              </a:r>
            </a:p>
          </p:txBody>
        </p:sp>
        <p:sp>
          <p:nvSpPr>
            <p:cNvPr id="55" name="AutoShape 20"/>
            <p:cNvSpPr>
              <a:spLocks noChangeArrowheads="1"/>
            </p:cNvSpPr>
            <p:nvPr/>
          </p:nvSpPr>
          <p:spPr bwMode="auto">
            <a:xfrm>
              <a:off x="3827463"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6</a:t>
              </a:r>
            </a:p>
          </p:txBody>
        </p:sp>
        <p:grpSp>
          <p:nvGrpSpPr>
            <p:cNvPr id="56" name="Group 36"/>
            <p:cNvGrpSpPr>
              <a:grpSpLocks/>
            </p:cNvGrpSpPr>
            <p:nvPr/>
          </p:nvGrpSpPr>
          <p:grpSpPr bwMode="auto">
            <a:xfrm>
              <a:off x="2133600" y="5181600"/>
              <a:ext cx="76200" cy="990600"/>
              <a:chOff x="384" y="2496"/>
              <a:chExt cx="48" cy="624"/>
            </a:xfrm>
          </p:grpSpPr>
          <p:sp>
            <p:nvSpPr>
              <p:cNvPr id="57" name="Rectangle 34"/>
              <p:cNvSpPr>
                <a:spLocks noChangeArrowheads="1"/>
              </p:cNvSpPr>
              <p:nvPr/>
            </p:nvSpPr>
            <p:spPr bwMode="auto">
              <a:xfrm rot="2379613">
                <a:off x="384" y="2496"/>
                <a:ext cx="48" cy="624"/>
              </a:xfrm>
              <a:prstGeom prst="rect">
                <a:avLst/>
              </a:prstGeom>
              <a:solidFill>
                <a:schemeClr val="tx1"/>
              </a:solidFill>
              <a:ln w="9525">
                <a:solidFill>
                  <a:schemeClr val="tx1"/>
                </a:solidFill>
                <a:miter lim="800000"/>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endParaRPr lang="en-US" altLang="en-US">
                  <a:solidFill>
                    <a:schemeClr val="tx1"/>
                  </a:solidFill>
                </a:endParaRPr>
              </a:p>
            </p:txBody>
          </p:sp>
          <p:sp>
            <p:nvSpPr>
              <p:cNvPr id="58" name="Rectangle 35"/>
              <p:cNvSpPr>
                <a:spLocks noChangeArrowheads="1"/>
              </p:cNvSpPr>
              <p:nvPr/>
            </p:nvSpPr>
            <p:spPr bwMode="auto">
              <a:xfrm rot="19220387" flipH="1">
                <a:off x="384" y="2496"/>
                <a:ext cx="48" cy="624"/>
              </a:xfrm>
              <a:prstGeom prst="rect">
                <a:avLst/>
              </a:prstGeom>
              <a:solidFill>
                <a:schemeClr val="tx1"/>
              </a:solidFill>
              <a:ln w="9525">
                <a:solidFill>
                  <a:schemeClr val="tx1"/>
                </a:solidFill>
                <a:miter lim="800000"/>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endParaRPr lang="en-US" altLang="en-US">
                  <a:solidFill>
                    <a:schemeClr val="tx1"/>
                  </a:solidFill>
                </a:endParaRPr>
              </a:p>
            </p:txBody>
          </p:sp>
        </p:grpSp>
      </p:grpSp>
    </p:spTree>
    <p:extLst>
      <p:ext uri="{BB962C8B-B14F-4D97-AF65-F5344CB8AC3E}">
        <p14:creationId xmlns:p14="http://schemas.microsoft.com/office/powerpoint/2010/main" val="1063132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altLang="en-US" sz="5300" dirty="0">
                <a:latin typeface="Georgia" panose="02040502050405020303" pitchFamily="18" charset="0"/>
              </a:rPr>
              <a:t>C</a:t>
            </a:r>
            <a:r>
              <a:rPr lang="en-US" altLang="en-US" sz="5300" dirty="0" smtClean="0">
                <a:latin typeface="Georgia" panose="02040502050405020303" pitchFamily="18" charset="0"/>
              </a:rPr>
              <a:t>ircular array </a:t>
            </a:r>
            <a:endParaRPr lang="en-US" dirty="0">
              <a:latin typeface="Georgia" panose="02040502050405020303" pitchFamily="18" charset="0"/>
            </a:endParaRPr>
          </a:p>
        </p:txBody>
      </p:sp>
      <p:sp>
        <p:nvSpPr>
          <p:cNvPr id="25" name="Rectangle 24"/>
          <p:cNvSpPr/>
          <p:nvPr/>
        </p:nvSpPr>
        <p:spPr>
          <a:xfrm>
            <a:off x="1523999" y="1195392"/>
            <a:ext cx="9349047" cy="954107"/>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When an element enters the queue, size is incremented, and last changes, too.</a:t>
            </a:r>
          </a:p>
        </p:txBody>
      </p:sp>
      <p:grpSp>
        <p:nvGrpSpPr>
          <p:cNvPr id="26" name="Group 25"/>
          <p:cNvGrpSpPr/>
          <p:nvPr/>
        </p:nvGrpSpPr>
        <p:grpSpPr>
          <a:xfrm>
            <a:off x="9070975" y="2703022"/>
            <a:ext cx="1597025" cy="2614613"/>
            <a:chOff x="7391400" y="1905000"/>
            <a:chExt cx="1597025" cy="2614613"/>
          </a:xfrm>
        </p:grpSpPr>
        <p:grpSp>
          <p:nvGrpSpPr>
            <p:cNvPr id="27" name="Group 29"/>
            <p:cNvGrpSpPr>
              <a:grpSpLocks/>
            </p:cNvGrpSpPr>
            <p:nvPr/>
          </p:nvGrpSpPr>
          <p:grpSpPr bwMode="auto">
            <a:xfrm>
              <a:off x="7391400" y="1905000"/>
              <a:ext cx="1579563" cy="785813"/>
              <a:chOff x="4656" y="1200"/>
              <a:chExt cx="995" cy="495"/>
            </a:xfrm>
          </p:grpSpPr>
          <p:sp>
            <p:nvSpPr>
              <p:cNvPr id="37" name="AutoShape 26"/>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size</a:t>
                </a:r>
              </a:p>
            </p:txBody>
          </p:sp>
          <p:sp>
            <p:nvSpPr>
              <p:cNvPr id="60" name="AutoShape 27"/>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28" name="AutoShape 28"/>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dirty="0" smtClean="0">
                  <a:solidFill>
                    <a:srgbClr val="0000FF"/>
                  </a:solidFill>
                </a:rPr>
                <a:t>3</a:t>
              </a:r>
              <a:endParaRPr lang="en-GB" altLang="en-US" sz="2400" b="1" dirty="0">
                <a:solidFill>
                  <a:srgbClr val="0000FF"/>
                </a:solidFill>
              </a:endParaRPr>
            </a:p>
          </p:txBody>
        </p:sp>
        <p:grpSp>
          <p:nvGrpSpPr>
            <p:cNvPr id="29" name="Group 33"/>
            <p:cNvGrpSpPr>
              <a:grpSpLocks/>
            </p:cNvGrpSpPr>
            <p:nvPr/>
          </p:nvGrpSpPr>
          <p:grpSpPr bwMode="auto">
            <a:xfrm>
              <a:off x="7391400" y="2819400"/>
              <a:ext cx="1597025" cy="785813"/>
              <a:chOff x="4656" y="1200"/>
              <a:chExt cx="1006" cy="495"/>
            </a:xfrm>
          </p:grpSpPr>
          <p:sp>
            <p:nvSpPr>
              <p:cNvPr id="35" name="AutoShape 34"/>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first</a:t>
                </a:r>
              </a:p>
            </p:txBody>
          </p:sp>
          <p:sp>
            <p:nvSpPr>
              <p:cNvPr id="36" name="AutoShape 35"/>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30" name="AutoShape 36"/>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dirty="0" smtClean="0">
                  <a:solidFill>
                    <a:srgbClr val="0000FF"/>
                  </a:solidFill>
                </a:rPr>
                <a:t>1</a:t>
              </a:r>
              <a:endParaRPr lang="en-GB" altLang="en-US" sz="2400" b="1" dirty="0">
                <a:solidFill>
                  <a:srgbClr val="0000FF"/>
                </a:solidFill>
              </a:endParaRPr>
            </a:p>
          </p:txBody>
        </p:sp>
        <p:grpSp>
          <p:nvGrpSpPr>
            <p:cNvPr id="31" name="Group 37"/>
            <p:cNvGrpSpPr>
              <a:grpSpLocks/>
            </p:cNvGrpSpPr>
            <p:nvPr/>
          </p:nvGrpSpPr>
          <p:grpSpPr bwMode="auto">
            <a:xfrm>
              <a:off x="7391400" y="3733800"/>
              <a:ext cx="1528763" cy="785813"/>
              <a:chOff x="4656" y="1200"/>
              <a:chExt cx="963" cy="495"/>
            </a:xfrm>
          </p:grpSpPr>
          <p:sp>
            <p:nvSpPr>
              <p:cNvPr id="33" name="AutoShape 38"/>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last</a:t>
                </a:r>
              </a:p>
            </p:txBody>
          </p:sp>
          <p:sp>
            <p:nvSpPr>
              <p:cNvPr id="34" name="AutoShape 39"/>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chemeClr val="accent1"/>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32" name="AutoShape 40"/>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dirty="0" smtClean="0">
                  <a:solidFill>
                    <a:srgbClr val="0000FF"/>
                  </a:solidFill>
                </a:rPr>
                <a:t>3</a:t>
              </a:r>
              <a:endParaRPr lang="en-GB" altLang="en-US" sz="2400" b="1" dirty="0">
                <a:solidFill>
                  <a:srgbClr val="0000FF"/>
                </a:solidFill>
              </a:endParaRPr>
            </a:p>
          </p:txBody>
        </p:sp>
      </p:grpSp>
      <p:grpSp>
        <p:nvGrpSpPr>
          <p:cNvPr id="59" name="Group 58"/>
          <p:cNvGrpSpPr/>
          <p:nvPr/>
        </p:nvGrpSpPr>
        <p:grpSpPr>
          <a:xfrm>
            <a:off x="1703388" y="4800600"/>
            <a:ext cx="6091237" cy="1600200"/>
            <a:chOff x="1703388" y="4800600"/>
            <a:chExt cx="6091237" cy="1600200"/>
          </a:xfrm>
        </p:grpSpPr>
        <p:sp>
          <p:nvSpPr>
            <p:cNvPr id="61" name="AutoShape 4"/>
            <p:cNvSpPr>
              <a:spLocks noChangeArrowheads="1"/>
            </p:cNvSpPr>
            <p:nvPr/>
          </p:nvSpPr>
          <p:spPr bwMode="auto">
            <a:xfrm>
              <a:off x="1703388" y="5253038"/>
              <a:ext cx="6046787" cy="785812"/>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2"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10"/>
            <p:cNvSpPr>
              <a:spLocks noChangeShapeType="1"/>
            </p:cNvSpPr>
            <p:nvPr/>
          </p:nvSpPr>
          <p:spPr bwMode="auto">
            <a:xfrm>
              <a:off x="7188200" y="5248275"/>
              <a:ext cx="1588" cy="793750"/>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[ 0 ]</a:t>
              </a:r>
            </a:p>
          </p:txBody>
        </p:sp>
        <p:sp>
          <p:nvSpPr>
            <p:cNvPr id="69"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[1]</a:t>
              </a:r>
            </a:p>
          </p:txBody>
        </p:sp>
        <p:sp>
          <p:nvSpPr>
            <p:cNvPr id="70"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[ 2 ]</a:t>
              </a:r>
            </a:p>
          </p:txBody>
        </p:sp>
        <p:sp>
          <p:nvSpPr>
            <p:cNvPr id="71"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[ 3 ]</a:t>
              </a:r>
            </a:p>
          </p:txBody>
        </p:sp>
        <p:sp>
          <p:nvSpPr>
            <p:cNvPr id="72"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[ 4 ]</a:t>
              </a:r>
            </a:p>
          </p:txBody>
        </p:sp>
        <p:sp>
          <p:nvSpPr>
            <p:cNvPr id="73"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[ 5 ]</a:t>
              </a:r>
            </a:p>
          </p:txBody>
        </p:sp>
        <p:sp>
          <p:nvSpPr>
            <p:cNvPr id="74" name="AutoShape 17"/>
            <p:cNvSpPr>
              <a:spLocks noChangeArrowheads="1"/>
            </p:cNvSpPr>
            <p:nvPr/>
          </p:nvSpPr>
          <p:spPr bwMode="auto">
            <a:xfrm>
              <a:off x="7229475" y="4800600"/>
              <a:ext cx="565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latin typeface="Times New Roman" pitchFamily="16" charset="0"/>
                  <a:ea typeface="+mn-ea"/>
                  <a:cs typeface="+mn-cs"/>
                </a:rPr>
                <a:t>. . .</a:t>
              </a:r>
            </a:p>
          </p:txBody>
        </p:sp>
        <p:sp>
          <p:nvSpPr>
            <p:cNvPr id="75" name="AutoShape 18"/>
            <p:cNvSpPr>
              <a:spLocks noChangeArrowheads="1"/>
            </p:cNvSpPr>
            <p:nvPr/>
          </p:nvSpPr>
          <p:spPr bwMode="auto">
            <a:xfrm>
              <a:off x="47244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2</a:t>
              </a:r>
            </a:p>
          </p:txBody>
        </p:sp>
        <p:sp>
          <p:nvSpPr>
            <p:cNvPr id="76" name="AutoShape 19"/>
            <p:cNvSpPr>
              <a:spLocks noChangeArrowheads="1"/>
            </p:cNvSpPr>
            <p:nvPr/>
          </p:nvSpPr>
          <p:spPr bwMode="auto">
            <a:xfrm>
              <a:off x="2889250"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8</a:t>
              </a:r>
            </a:p>
          </p:txBody>
        </p:sp>
        <p:sp>
          <p:nvSpPr>
            <p:cNvPr id="77" name="AutoShape 20"/>
            <p:cNvSpPr>
              <a:spLocks noChangeArrowheads="1"/>
            </p:cNvSpPr>
            <p:nvPr/>
          </p:nvSpPr>
          <p:spPr bwMode="auto">
            <a:xfrm>
              <a:off x="3827463" y="541655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6</a:t>
              </a:r>
            </a:p>
          </p:txBody>
        </p:sp>
        <p:sp>
          <p:nvSpPr>
            <p:cNvPr id="78" name="Line 37"/>
            <p:cNvSpPr>
              <a:spLocks noChangeShapeType="1"/>
            </p:cNvSpPr>
            <p:nvPr/>
          </p:nvSpPr>
          <p:spPr bwMode="auto">
            <a:xfrm flipV="1">
              <a:off x="3200400" y="5943600"/>
              <a:ext cx="15240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673724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altLang="en-US" sz="5300" dirty="0">
                <a:latin typeface="Georgia" panose="02040502050405020303" pitchFamily="18" charset="0"/>
              </a:rPr>
              <a:t>C</a:t>
            </a:r>
            <a:r>
              <a:rPr lang="en-US" altLang="en-US" sz="5300" dirty="0" smtClean="0">
                <a:latin typeface="Georgia" panose="02040502050405020303" pitchFamily="18" charset="0"/>
              </a:rPr>
              <a:t>ircular array </a:t>
            </a:r>
            <a:endParaRPr lang="en-US" dirty="0">
              <a:latin typeface="Georgia" panose="02040502050405020303" pitchFamily="18" charset="0"/>
            </a:endParaRPr>
          </a:p>
        </p:txBody>
      </p:sp>
      <p:sp>
        <p:nvSpPr>
          <p:cNvPr id="25" name="Rectangle 24"/>
          <p:cNvSpPr/>
          <p:nvPr/>
        </p:nvSpPr>
        <p:spPr>
          <a:xfrm>
            <a:off x="1523999" y="1195392"/>
            <a:ext cx="9349047" cy="1384995"/>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There is special behavior at the end of the array. For example, suppose we want to add a new element to this queue, where the last index is [5]:</a:t>
            </a:r>
          </a:p>
        </p:txBody>
      </p:sp>
      <p:grpSp>
        <p:nvGrpSpPr>
          <p:cNvPr id="26" name="Group 25"/>
          <p:cNvGrpSpPr/>
          <p:nvPr/>
        </p:nvGrpSpPr>
        <p:grpSpPr>
          <a:xfrm>
            <a:off x="9070975" y="2703022"/>
            <a:ext cx="1597025" cy="2614613"/>
            <a:chOff x="7391400" y="1905000"/>
            <a:chExt cx="1597025" cy="2614613"/>
          </a:xfrm>
        </p:grpSpPr>
        <p:grpSp>
          <p:nvGrpSpPr>
            <p:cNvPr id="27" name="Group 29"/>
            <p:cNvGrpSpPr>
              <a:grpSpLocks/>
            </p:cNvGrpSpPr>
            <p:nvPr/>
          </p:nvGrpSpPr>
          <p:grpSpPr bwMode="auto">
            <a:xfrm>
              <a:off x="7391400" y="1905000"/>
              <a:ext cx="1579563" cy="785813"/>
              <a:chOff x="4656" y="1200"/>
              <a:chExt cx="995" cy="495"/>
            </a:xfrm>
          </p:grpSpPr>
          <p:sp>
            <p:nvSpPr>
              <p:cNvPr id="37" name="AutoShape 26"/>
              <p:cNvSpPr>
                <a:spLocks noChangeArrowheads="1"/>
              </p:cNvSpPr>
              <p:nvPr/>
            </p:nvSpPr>
            <p:spPr bwMode="auto">
              <a:xfrm>
                <a:off x="5237" y="1266"/>
                <a:ext cx="414"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size</a:t>
                </a:r>
              </a:p>
            </p:txBody>
          </p:sp>
          <p:sp>
            <p:nvSpPr>
              <p:cNvPr id="60" name="AutoShape 27"/>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28" name="AutoShape 28"/>
            <p:cNvSpPr>
              <a:spLocks noChangeArrowheads="1"/>
            </p:cNvSpPr>
            <p:nvPr/>
          </p:nvSpPr>
          <p:spPr bwMode="auto">
            <a:xfrm>
              <a:off x="7688263" y="20685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dirty="0" smtClean="0">
                  <a:solidFill>
                    <a:srgbClr val="0000FF"/>
                  </a:solidFill>
                </a:rPr>
                <a:t>3</a:t>
              </a:r>
              <a:endParaRPr lang="en-GB" altLang="en-US" sz="2400" b="1" dirty="0">
                <a:solidFill>
                  <a:srgbClr val="0000FF"/>
                </a:solidFill>
              </a:endParaRPr>
            </a:p>
          </p:txBody>
        </p:sp>
        <p:grpSp>
          <p:nvGrpSpPr>
            <p:cNvPr id="29" name="Group 33"/>
            <p:cNvGrpSpPr>
              <a:grpSpLocks/>
            </p:cNvGrpSpPr>
            <p:nvPr/>
          </p:nvGrpSpPr>
          <p:grpSpPr bwMode="auto">
            <a:xfrm>
              <a:off x="7391400" y="2819400"/>
              <a:ext cx="1597025" cy="785813"/>
              <a:chOff x="4656" y="1200"/>
              <a:chExt cx="1006" cy="495"/>
            </a:xfrm>
          </p:grpSpPr>
          <p:sp>
            <p:nvSpPr>
              <p:cNvPr id="35" name="AutoShape 34"/>
              <p:cNvSpPr>
                <a:spLocks noChangeArrowheads="1"/>
              </p:cNvSpPr>
              <p:nvPr/>
            </p:nvSpPr>
            <p:spPr bwMode="auto">
              <a:xfrm>
                <a:off x="5237" y="1266"/>
                <a:ext cx="425"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first</a:t>
                </a:r>
              </a:p>
            </p:txBody>
          </p:sp>
          <p:sp>
            <p:nvSpPr>
              <p:cNvPr id="36" name="AutoShape 35"/>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30" name="AutoShape 36"/>
            <p:cNvSpPr>
              <a:spLocks noChangeArrowheads="1"/>
            </p:cNvSpPr>
            <p:nvPr/>
          </p:nvSpPr>
          <p:spPr bwMode="auto">
            <a:xfrm>
              <a:off x="7688263" y="29829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dirty="0" smtClean="0">
                  <a:solidFill>
                    <a:srgbClr val="0000FF"/>
                  </a:solidFill>
                </a:rPr>
                <a:t>3</a:t>
              </a:r>
              <a:endParaRPr lang="en-GB" altLang="en-US" sz="2400" b="1" dirty="0">
                <a:solidFill>
                  <a:srgbClr val="0000FF"/>
                </a:solidFill>
              </a:endParaRPr>
            </a:p>
          </p:txBody>
        </p:sp>
        <p:grpSp>
          <p:nvGrpSpPr>
            <p:cNvPr id="31" name="Group 37"/>
            <p:cNvGrpSpPr>
              <a:grpSpLocks/>
            </p:cNvGrpSpPr>
            <p:nvPr/>
          </p:nvGrpSpPr>
          <p:grpSpPr bwMode="auto">
            <a:xfrm>
              <a:off x="7391400" y="3733800"/>
              <a:ext cx="1528763" cy="785813"/>
              <a:chOff x="4656" y="1200"/>
              <a:chExt cx="963" cy="495"/>
            </a:xfrm>
          </p:grpSpPr>
          <p:sp>
            <p:nvSpPr>
              <p:cNvPr id="33" name="AutoShape 38"/>
              <p:cNvSpPr>
                <a:spLocks noChangeArrowheads="1"/>
              </p:cNvSpPr>
              <p:nvPr/>
            </p:nvSpPr>
            <p:spPr bwMode="auto">
              <a:xfrm>
                <a:off x="5237" y="1266"/>
                <a:ext cx="382" cy="272"/>
              </a:xfrm>
              <a:prstGeom prst="roundRect">
                <a:avLst>
                  <a:gd name="adj" fmla="val 190"/>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last</a:t>
                </a:r>
              </a:p>
            </p:txBody>
          </p:sp>
          <p:sp>
            <p:nvSpPr>
              <p:cNvPr id="34" name="AutoShape 39"/>
              <p:cNvSpPr>
                <a:spLocks noChangeArrowheads="1"/>
              </p:cNvSpPr>
              <p:nvPr/>
            </p:nvSpPr>
            <p:spPr bwMode="auto">
              <a:xfrm>
                <a:off x="4656" y="1200"/>
                <a:ext cx="573" cy="495"/>
              </a:xfrm>
              <a:prstGeom prst="roundRect">
                <a:avLst>
                  <a:gd name="adj" fmla="val 199"/>
                </a:avLst>
              </a:prstGeom>
              <a:solidFill>
                <a:schemeClr val="accent1">
                  <a:lumMod val="20000"/>
                  <a:lumOff val="80000"/>
                </a:schemeClr>
              </a:solidFill>
              <a:ln w="12600">
                <a:solidFill>
                  <a:schemeClr val="accent1"/>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32" name="AutoShape 40"/>
            <p:cNvSpPr>
              <a:spLocks noChangeArrowheads="1"/>
            </p:cNvSpPr>
            <p:nvPr/>
          </p:nvSpPr>
          <p:spPr bwMode="auto">
            <a:xfrm>
              <a:off x="7688263" y="3897313"/>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dirty="0" smtClean="0">
                  <a:solidFill>
                    <a:srgbClr val="0000FF"/>
                  </a:solidFill>
                </a:rPr>
                <a:t>5</a:t>
              </a:r>
              <a:endParaRPr lang="en-GB" altLang="en-US" sz="2400" b="1" dirty="0">
                <a:solidFill>
                  <a:srgbClr val="0000FF"/>
                </a:solidFill>
              </a:endParaRPr>
            </a:p>
          </p:txBody>
        </p:sp>
      </p:grpSp>
      <p:grpSp>
        <p:nvGrpSpPr>
          <p:cNvPr id="38" name="Group 37"/>
          <p:cNvGrpSpPr/>
          <p:nvPr/>
        </p:nvGrpSpPr>
        <p:grpSpPr>
          <a:xfrm>
            <a:off x="1703388" y="4800600"/>
            <a:ext cx="5459412" cy="1241425"/>
            <a:chOff x="1703388" y="4800600"/>
            <a:chExt cx="5459412" cy="1241425"/>
          </a:xfrm>
        </p:grpSpPr>
        <p:sp>
          <p:nvSpPr>
            <p:cNvPr id="39" name="AutoShape 4"/>
            <p:cNvSpPr>
              <a:spLocks noChangeArrowheads="1"/>
            </p:cNvSpPr>
            <p:nvPr/>
          </p:nvSpPr>
          <p:spPr bwMode="auto">
            <a:xfrm>
              <a:off x="1703388" y="5253038"/>
              <a:ext cx="5459412" cy="785812"/>
            </a:xfrm>
            <a:prstGeom prst="roundRect">
              <a:avLst>
                <a:gd name="adj" fmla="val 199"/>
              </a:avLst>
            </a:prstGeom>
            <a:solidFill>
              <a:schemeClr val="accent1">
                <a:lumMod val="20000"/>
                <a:lumOff val="80000"/>
              </a:schemeClr>
            </a:solidFill>
            <a:ln w="12600">
              <a:solidFill>
                <a:srgbClr val="0000FF"/>
              </a:solidFill>
              <a:round/>
              <a:headEnd/>
              <a:tailEnd/>
            </a:ln>
          </p:spPr>
          <p:txBody>
            <a:bodyPr wrap="none"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0" name="Line 5"/>
            <p:cNvSpPr>
              <a:spLocks noChangeShapeType="1"/>
            </p:cNvSpPr>
            <p:nvPr/>
          </p:nvSpPr>
          <p:spPr bwMode="auto">
            <a:xfrm>
              <a:off x="26162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6"/>
            <p:cNvSpPr>
              <a:spLocks noChangeShapeType="1"/>
            </p:cNvSpPr>
            <p:nvPr/>
          </p:nvSpPr>
          <p:spPr bwMode="auto">
            <a:xfrm>
              <a:off x="3530600" y="5249863"/>
              <a:ext cx="1588"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7"/>
            <p:cNvSpPr>
              <a:spLocks noChangeShapeType="1"/>
            </p:cNvSpPr>
            <p:nvPr/>
          </p:nvSpPr>
          <p:spPr bwMode="auto">
            <a:xfrm>
              <a:off x="4443413" y="5249863"/>
              <a:ext cx="1587" cy="792162"/>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8"/>
            <p:cNvSpPr>
              <a:spLocks noChangeShapeType="1"/>
            </p:cNvSpPr>
            <p:nvPr/>
          </p:nvSpPr>
          <p:spPr bwMode="auto">
            <a:xfrm>
              <a:off x="53594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9"/>
            <p:cNvSpPr>
              <a:spLocks noChangeShapeType="1"/>
            </p:cNvSpPr>
            <p:nvPr/>
          </p:nvSpPr>
          <p:spPr bwMode="auto">
            <a:xfrm>
              <a:off x="6273800" y="5253038"/>
              <a:ext cx="1588" cy="784225"/>
            </a:xfrm>
            <a:prstGeom prst="line">
              <a:avLst/>
            </a:prstGeom>
            <a:noFill/>
            <a:ln w="126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AutoShape 11"/>
            <p:cNvSpPr>
              <a:spLocks noChangeArrowheads="1"/>
            </p:cNvSpPr>
            <p:nvPr/>
          </p:nvSpPr>
          <p:spPr bwMode="auto">
            <a:xfrm>
              <a:off x="1824038" y="4800600"/>
              <a:ext cx="692150" cy="431800"/>
            </a:xfrm>
            <a:prstGeom prst="roundRect">
              <a:avLst>
                <a:gd name="adj" fmla="val 347"/>
              </a:avLst>
            </a:prstGeom>
            <a:noFill/>
            <a:ln w="9525">
              <a:noFill/>
              <a:round/>
              <a:headEnd/>
              <a:tailEnd/>
            </a:ln>
          </p:spPr>
          <p:txBody>
            <a:bodyPr wrap="none" lIns="90360" tIns="44280" rIns="90360" bIns="44280">
              <a:spAutoFit/>
            </a:bodyPr>
            <a:lstStyle/>
            <a:p>
              <a:pP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[ 0 ]</a:t>
              </a:r>
            </a:p>
          </p:txBody>
        </p:sp>
        <p:sp>
          <p:nvSpPr>
            <p:cNvPr id="46" name="AutoShape 12"/>
            <p:cNvSpPr>
              <a:spLocks noChangeArrowheads="1"/>
            </p:cNvSpPr>
            <p:nvPr/>
          </p:nvSpPr>
          <p:spPr bwMode="auto">
            <a:xfrm>
              <a:off x="2776538" y="4800600"/>
              <a:ext cx="5397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[1]</a:t>
              </a:r>
            </a:p>
          </p:txBody>
        </p:sp>
        <p:sp>
          <p:nvSpPr>
            <p:cNvPr id="47" name="AutoShape 13"/>
            <p:cNvSpPr>
              <a:spLocks noChangeArrowheads="1"/>
            </p:cNvSpPr>
            <p:nvPr/>
          </p:nvSpPr>
          <p:spPr bwMode="auto">
            <a:xfrm>
              <a:off x="3614738"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[ 2 ]</a:t>
              </a:r>
            </a:p>
          </p:txBody>
        </p:sp>
        <p:sp>
          <p:nvSpPr>
            <p:cNvPr id="48" name="AutoShape 14"/>
            <p:cNvSpPr>
              <a:spLocks noChangeArrowheads="1"/>
            </p:cNvSpPr>
            <p:nvPr/>
          </p:nvSpPr>
          <p:spPr bwMode="auto">
            <a:xfrm>
              <a:off x="44958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[ 3 ]</a:t>
              </a:r>
            </a:p>
          </p:txBody>
        </p:sp>
        <p:sp>
          <p:nvSpPr>
            <p:cNvPr id="49" name="AutoShape 15"/>
            <p:cNvSpPr>
              <a:spLocks noChangeArrowheads="1"/>
            </p:cNvSpPr>
            <p:nvPr/>
          </p:nvSpPr>
          <p:spPr bwMode="auto">
            <a:xfrm>
              <a:off x="541020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[ 4 ]</a:t>
              </a:r>
            </a:p>
          </p:txBody>
        </p:sp>
        <p:sp>
          <p:nvSpPr>
            <p:cNvPr id="50" name="AutoShape 16"/>
            <p:cNvSpPr>
              <a:spLocks noChangeArrowheads="1"/>
            </p:cNvSpPr>
            <p:nvPr/>
          </p:nvSpPr>
          <p:spPr bwMode="auto">
            <a:xfrm>
              <a:off x="6381750" y="4800600"/>
              <a:ext cx="692150" cy="431800"/>
            </a:xfrm>
            <a:prstGeom prst="roundRect">
              <a:avLst>
                <a:gd name="adj" fmla="val 347"/>
              </a:avLst>
            </a:prstGeom>
            <a:noFill/>
            <a:ln w="9525">
              <a:noFill/>
              <a:round/>
              <a:headEnd/>
              <a:tailEnd/>
            </a:ln>
          </p:spPr>
          <p:txBody>
            <a:bodyPr wrap="none"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dirty="0">
                  <a:latin typeface="Times New Roman" pitchFamily="16" charset="0"/>
                  <a:ea typeface="+mn-ea"/>
                  <a:cs typeface="+mn-cs"/>
                </a:rPr>
                <a:t>[ 5 ]</a:t>
              </a:r>
            </a:p>
          </p:txBody>
        </p:sp>
        <p:sp>
          <p:nvSpPr>
            <p:cNvPr id="51" name="AutoShape 18"/>
            <p:cNvSpPr>
              <a:spLocks noChangeArrowheads="1"/>
            </p:cNvSpPr>
            <p:nvPr/>
          </p:nvSpPr>
          <p:spPr bwMode="auto">
            <a:xfrm>
              <a:off x="47244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2</a:t>
              </a:r>
            </a:p>
          </p:txBody>
        </p:sp>
        <p:sp>
          <p:nvSpPr>
            <p:cNvPr id="52" name="AutoShape 19"/>
            <p:cNvSpPr>
              <a:spLocks noChangeArrowheads="1"/>
            </p:cNvSpPr>
            <p:nvPr/>
          </p:nvSpPr>
          <p:spPr bwMode="auto">
            <a:xfrm>
              <a:off x="65532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1</a:t>
              </a:r>
            </a:p>
          </p:txBody>
        </p:sp>
        <p:sp>
          <p:nvSpPr>
            <p:cNvPr id="53" name="AutoShape 20"/>
            <p:cNvSpPr>
              <a:spLocks noChangeArrowheads="1"/>
            </p:cNvSpPr>
            <p:nvPr/>
          </p:nvSpPr>
          <p:spPr bwMode="auto">
            <a:xfrm>
              <a:off x="5638800" y="5410200"/>
              <a:ext cx="336550" cy="431800"/>
            </a:xfrm>
            <a:prstGeom prst="roundRect">
              <a:avLst>
                <a:gd name="adj" fmla="val 44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0000FF"/>
                </a:buClr>
                <a:buSzPct val="100000"/>
                <a:buFont typeface="Arial" panose="020B0604020202020204" pitchFamily="34" charset="0"/>
                <a:buNone/>
              </a:pPr>
              <a:r>
                <a:rPr lang="en-GB" altLang="en-US" sz="2400" b="1">
                  <a:solidFill>
                    <a:srgbClr val="0000FF"/>
                  </a:solidFill>
                </a:rPr>
                <a:t>6</a:t>
              </a:r>
            </a:p>
          </p:txBody>
        </p:sp>
      </p:grpSp>
    </p:spTree>
    <p:extLst>
      <p:ext uri="{BB962C8B-B14F-4D97-AF65-F5344CB8AC3E}">
        <p14:creationId xmlns:p14="http://schemas.microsoft.com/office/powerpoint/2010/main" val="2009511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altLang="en-US" sz="5300" dirty="0" smtClean="0">
                <a:latin typeface="Georgia" panose="02040502050405020303" pitchFamily="18" charset="0"/>
              </a:rPr>
              <a:t>Circular array </a:t>
            </a:r>
            <a:endParaRPr lang="en-US" dirty="0">
              <a:latin typeface="Georgia" panose="02040502050405020303" pitchFamily="18" charset="0"/>
            </a:endParaRPr>
          </a:p>
        </p:txBody>
      </p:sp>
      <p:sp>
        <p:nvSpPr>
          <p:cNvPr id="3" name="Subtitle 2"/>
          <p:cNvSpPr>
            <a:spLocks noGrp="1"/>
          </p:cNvSpPr>
          <p:nvPr>
            <p:ph type="subTitle" idx="1"/>
          </p:nvPr>
        </p:nvSpPr>
        <p:spPr>
          <a:xfrm>
            <a:off x="1524000" y="1355271"/>
            <a:ext cx="9144000" cy="5060043"/>
          </a:xfrm>
        </p:spPr>
        <p:txBody>
          <a:bodyPr>
            <a:noAutofit/>
          </a:bodyPr>
          <a:lstStyle/>
          <a:p>
            <a:pPr marL="342900" indent="-342900" algn="l">
              <a:lnSpc>
                <a:spcPct val="100000"/>
              </a:lnSpc>
              <a:spcBef>
                <a:spcPts val="0"/>
              </a:spcBef>
              <a:buFont typeface="Arial" panose="020B0604020202020204" pitchFamily="34" charset="0"/>
              <a:buChar char="•"/>
            </a:pPr>
            <a:r>
              <a:rPr lang="en-US" altLang="en-US" sz="2800" dirty="0" smtClean="0">
                <a:latin typeface="Georgia" panose="02040502050405020303" pitchFamily="18" charset="0"/>
              </a:rPr>
              <a:t>The mod operator (%) is used to calculate remainders:</a:t>
            </a:r>
          </a:p>
          <a:p>
            <a:pPr lvl="1" algn="l">
              <a:lnSpc>
                <a:spcPct val="100000"/>
              </a:lnSpc>
              <a:spcBef>
                <a:spcPts val="0"/>
              </a:spcBef>
            </a:pPr>
            <a:r>
              <a:rPr lang="en-US" altLang="en-US" sz="2800" b="1" dirty="0" smtClean="0">
                <a:solidFill>
                  <a:srgbClr val="0070C0"/>
                </a:solidFill>
                <a:latin typeface="Courier New" panose="02070309020205020404" pitchFamily="49" charset="0"/>
                <a:cs typeface="Courier New" panose="02070309020205020404" pitchFamily="49" charset="0"/>
              </a:rPr>
              <a:t>1%5 = 1, 2%5 = 2, 5%5 = 0, 8%5 = 3</a:t>
            </a:r>
          </a:p>
          <a:p>
            <a:pPr marL="342900" indent="-342900" algn="l">
              <a:lnSpc>
                <a:spcPct val="100000"/>
              </a:lnSpc>
              <a:spcBef>
                <a:spcPts val="0"/>
              </a:spcBef>
              <a:buFont typeface="Arial" panose="020B0604020202020204" pitchFamily="34" charset="0"/>
              <a:buChar char="•"/>
            </a:pPr>
            <a:r>
              <a:rPr lang="en-US" altLang="en-US" sz="2800" b="1" dirty="0" smtClean="0">
                <a:solidFill>
                  <a:srgbClr val="0070C0"/>
                </a:solidFill>
                <a:latin typeface="Courier New" panose="02070309020205020404" pitchFamily="49" charset="0"/>
                <a:cs typeface="Courier New" panose="02070309020205020404" pitchFamily="49" charset="0"/>
              </a:rPr>
              <a:t>mod</a:t>
            </a:r>
            <a:r>
              <a:rPr lang="en-US" altLang="en-US" sz="2800" dirty="0" smtClean="0">
                <a:solidFill>
                  <a:srgbClr val="0070C0"/>
                </a:solidFill>
                <a:latin typeface="Georgia" panose="02040502050405020303" pitchFamily="18" charset="0"/>
              </a:rPr>
              <a:t> </a:t>
            </a:r>
            <a:r>
              <a:rPr lang="en-US" altLang="en-US" sz="2800" dirty="0" smtClean="0">
                <a:latin typeface="Georgia" panose="02040502050405020303" pitchFamily="18" charset="0"/>
              </a:rPr>
              <a:t>can be used to calculate the front and back positions in a circular array, therefore avoiding comparisons to the array size</a:t>
            </a:r>
          </a:p>
          <a:p>
            <a:pPr marL="800100" lvl="1" indent="-342900" algn="l">
              <a:lnSpc>
                <a:spcPct val="100000"/>
              </a:lnSpc>
              <a:spcBef>
                <a:spcPts val="0"/>
              </a:spcBef>
              <a:buFont typeface="Arial" panose="020B0604020202020204" pitchFamily="34" charset="0"/>
              <a:buChar char="•"/>
            </a:pPr>
            <a:r>
              <a:rPr lang="en-US" altLang="en-US" sz="2800" dirty="0" smtClean="0">
                <a:latin typeface="Georgia" panose="02040502050405020303" pitchFamily="18" charset="0"/>
              </a:rPr>
              <a:t>The back of the queue is:</a:t>
            </a:r>
          </a:p>
          <a:p>
            <a:pPr lvl="2" algn="l">
              <a:lnSpc>
                <a:spcPct val="100000"/>
              </a:lnSpc>
              <a:spcBef>
                <a:spcPts val="0"/>
              </a:spcBef>
            </a:pPr>
            <a:r>
              <a:rPr lang="en-US" altLang="en-US" sz="2800" b="1" dirty="0" smtClean="0">
                <a:solidFill>
                  <a:srgbClr val="0070C0"/>
                </a:solidFill>
                <a:latin typeface="Courier New" panose="02070309020205020404" pitchFamily="49" charset="0"/>
                <a:cs typeface="Courier New" panose="02070309020205020404" pitchFamily="49" charset="0"/>
              </a:rPr>
              <a:t>(front + </a:t>
            </a:r>
            <a:r>
              <a:rPr lang="en-US" altLang="en-US" sz="2800" b="1" smtClean="0">
                <a:solidFill>
                  <a:srgbClr val="0070C0"/>
                </a:solidFill>
                <a:latin typeface="Courier New" panose="02070309020205020404" pitchFamily="49" charset="0"/>
                <a:cs typeface="Courier New" panose="02070309020205020404" pitchFamily="49" charset="0"/>
              </a:rPr>
              <a:t>size - </a:t>
            </a:r>
            <a:r>
              <a:rPr lang="en-US" altLang="en-US" sz="2800" b="1" dirty="0" smtClean="0">
                <a:solidFill>
                  <a:srgbClr val="0070C0"/>
                </a:solidFill>
                <a:latin typeface="Courier New" panose="02070309020205020404" pitchFamily="49" charset="0"/>
                <a:cs typeface="Courier New" panose="02070309020205020404" pitchFamily="49" charset="0"/>
              </a:rPr>
              <a:t>1) % capacity;</a:t>
            </a:r>
          </a:p>
          <a:p>
            <a:pPr lvl="2" algn="l">
              <a:lnSpc>
                <a:spcPct val="100000"/>
              </a:lnSpc>
              <a:spcBef>
                <a:spcPts val="0"/>
              </a:spcBef>
            </a:pPr>
            <a:r>
              <a:rPr lang="en-US" altLang="en-US" sz="2600" dirty="0" smtClean="0">
                <a:latin typeface="Georgia" panose="02040502050405020303" pitchFamily="18" charset="0"/>
              </a:rPr>
              <a:t>where count is the number of items currently in the queue</a:t>
            </a:r>
          </a:p>
          <a:p>
            <a:pPr marL="800100" lvl="1" indent="-342900" algn="l">
              <a:lnSpc>
                <a:spcPct val="100000"/>
              </a:lnSpc>
              <a:spcBef>
                <a:spcPts val="0"/>
              </a:spcBef>
              <a:buFont typeface="Arial" panose="020B0604020202020204" pitchFamily="34" charset="0"/>
              <a:buChar char="•"/>
            </a:pPr>
            <a:r>
              <a:rPr lang="en-US" altLang="en-US" sz="2800" dirty="0" smtClean="0">
                <a:latin typeface="Georgia" panose="02040502050405020303" pitchFamily="18" charset="0"/>
              </a:rPr>
              <a:t>After removing an item the front of the queue is:</a:t>
            </a:r>
          </a:p>
          <a:p>
            <a:pPr lvl="2" algn="l">
              <a:lnSpc>
                <a:spcPct val="100000"/>
              </a:lnSpc>
              <a:spcBef>
                <a:spcPts val="0"/>
              </a:spcBef>
            </a:pPr>
            <a:r>
              <a:rPr lang="en-US" altLang="en-US" sz="2800" b="1" dirty="0" smtClean="0">
                <a:solidFill>
                  <a:srgbClr val="0070C0"/>
                </a:solidFill>
                <a:latin typeface="Courier New" panose="02070309020205020404" pitchFamily="49" charset="0"/>
                <a:cs typeface="Courier New" panose="02070309020205020404" pitchFamily="49" charset="0"/>
              </a:rPr>
              <a:t>(front + 1) % capacity;</a:t>
            </a:r>
            <a:endParaRPr lang="en-US" altLang="en-US" sz="2800" dirty="0" smtClean="0">
              <a:solidFill>
                <a:srgbClr val="0070C0"/>
              </a:solidFill>
              <a:latin typeface="Georgia" panose="02040502050405020303" pitchFamily="18" charset="0"/>
            </a:endParaRPr>
          </a:p>
        </p:txBody>
      </p:sp>
    </p:spTree>
    <p:extLst>
      <p:ext uri="{BB962C8B-B14F-4D97-AF65-F5344CB8AC3E}">
        <p14:creationId xmlns:p14="http://schemas.microsoft.com/office/powerpoint/2010/main" val="3586664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787</Words>
  <Application>Microsoft Office PowerPoint</Application>
  <PresentationFormat>Widescreen</PresentationFormat>
  <Paragraphs>125</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Arial</vt:lpstr>
      <vt:lpstr>Calibri</vt:lpstr>
      <vt:lpstr>Calibri Light</vt:lpstr>
      <vt:lpstr>Courier New</vt:lpstr>
      <vt:lpstr>Georgia</vt:lpstr>
      <vt:lpstr>Times New Roman</vt:lpstr>
      <vt:lpstr>Office Theme</vt:lpstr>
      <vt:lpstr>Queue</vt:lpstr>
      <vt:lpstr>PowerPoint Presentation</vt:lpstr>
      <vt:lpstr>PowerPoint Presentation</vt:lpstr>
      <vt:lpstr>Circular array </vt:lpstr>
      <vt:lpstr>Circular array </vt:lpstr>
      <vt:lpstr>Circular array </vt:lpstr>
      <vt:lpstr>Circular array </vt:lpstr>
      <vt:lpstr>Circular array </vt:lpstr>
      <vt:lpstr>Circular array </vt:lpstr>
      <vt:lpstr>PowerPoint Presentation</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lenaR</dc:creator>
  <cp:lastModifiedBy>lenaR</cp:lastModifiedBy>
  <cp:revision>10</cp:revision>
  <dcterms:created xsi:type="dcterms:W3CDTF">2017-02-19T19:17:31Z</dcterms:created>
  <dcterms:modified xsi:type="dcterms:W3CDTF">2017-02-21T14:32:14Z</dcterms:modified>
</cp:coreProperties>
</file>