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4" r:id="rId4"/>
    <p:sldId id="263" r:id="rId5"/>
    <p:sldId id="272" r:id="rId6"/>
    <p:sldId id="259" r:id="rId7"/>
    <p:sldId id="262" r:id="rId8"/>
    <p:sldId id="260" r:id="rId9"/>
    <p:sldId id="261" r:id="rId10"/>
    <p:sldId id="265" r:id="rId11"/>
    <p:sldId id="266" r:id="rId12"/>
    <p:sldId id="268" r:id="rId13"/>
    <p:sldId id="279" r:id="rId14"/>
    <p:sldId id="275" r:id="rId15"/>
    <p:sldId id="276" r:id="rId16"/>
    <p:sldId id="270" r:id="rId17"/>
    <p:sldId id="267" r:id="rId18"/>
    <p:sldId id="281" r:id="rId19"/>
    <p:sldId id="271" r:id="rId20"/>
    <p:sldId id="269" r:id="rId21"/>
    <p:sldId id="282" r:id="rId22"/>
    <p:sldId id="278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85AC0-0C63-4831-A556-5BF3625DAE4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322F-08BE-442A-B1D7-46E86E57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1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7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4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7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3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32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8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6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4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8F20-84E2-4592-BC10-B797070E5AE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F125-1612-4ED3-8EB6-A4BC456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9500" y="1346459"/>
            <a:ext cx="5778500" cy="4406899"/>
          </a:xfrm>
        </p:spPr>
        <p:txBody>
          <a:bodyPr>
            <a:noAutofit/>
          </a:bodyPr>
          <a:lstStyle/>
          <a:p>
            <a:pPr marL="514350" indent="-5143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size is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12</a:t>
            </a:r>
          </a:p>
          <a:p>
            <a:pPr marL="514350" indent="-5143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</a:t>
            </a:r>
            <a:r>
              <a:rPr lang="en-US" sz="2800" dirty="0" smtClean="0">
                <a:latin typeface="Georgia" panose="02040502050405020303" pitchFamily="18" charset="0"/>
              </a:rPr>
              <a:t> is at depth zero</a:t>
            </a:r>
          </a:p>
          <a:p>
            <a:pPr marL="514350" indent="-5143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e</a:t>
            </a:r>
            <a:r>
              <a:rPr lang="en-US" sz="2800" dirty="0" smtClean="0">
                <a:latin typeface="Georgia" panose="02040502050405020303" pitchFamily="18" charset="0"/>
              </a:rPr>
              <a:t> is at depth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2</a:t>
            </a:r>
          </a:p>
          <a:p>
            <a:pPr marL="514350" indent="-5143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 depth of a binary tree is the depth of its deepest node</a:t>
            </a:r>
          </a:p>
          <a:p>
            <a:pPr marL="514350" indent="-5143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This tree has depth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4</a:t>
            </a:r>
          </a:p>
          <a:p>
            <a:pPr marL="514350" indent="-5143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Georgia" panose="02040502050405020303" pitchFamily="18" charset="0"/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998621" y="1636295"/>
            <a:ext cx="4102768" cy="4507832"/>
            <a:chOff x="144" y="912"/>
            <a:chExt cx="2016" cy="2352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624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1392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c</a:t>
              </a: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384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d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912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e</a:t>
              </a: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f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14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g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67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h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15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i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j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1920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k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l</a:t>
              </a: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152" y="1200"/>
              <a:ext cx="28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528" y="1680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768" y="1680"/>
              <a:ext cx="192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1584" y="1680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H="1">
              <a:off x="288" y="2208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H="1">
              <a:off x="816" y="2208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1056" y="2208"/>
              <a:ext cx="144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1056" y="2784"/>
              <a:ext cx="14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 flipH="1">
              <a:off x="1632" y="2208"/>
              <a:ext cx="14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1824" y="2208"/>
              <a:ext cx="19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0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Balance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1329576"/>
            <a:ext cx="9091114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 binary tree is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balanced </a:t>
            </a:r>
            <a:r>
              <a:rPr lang="en-US" sz="2800" dirty="0" smtClean="0">
                <a:latin typeface="Georgia" panose="02040502050405020303" pitchFamily="18" charset="0"/>
              </a:rPr>
              <a:t>if every level above the lowest is “full” (contains 2</a:t>
            </a:r>
            <a:r>
              <a:rPr lang="en-US" sz="2800" baseline="30000" dirty="0" smtClean="0">
                <a:latin typeface="Georgia" panose="02040502050405020303" pitchFamily="18" charset="0"/>
              </a:rPr>
              <a:t>n</a:t>
            </a:r>
            <a:r>
              <a:rPr lang="en-US" sz="2800" dirty="0" smtClean="0">
                <a:latin typeface="Georgia" panose="02040502050405020303" pitchFamily="18" charset="0"/>
              </a:rPr>
              <a:t> nodes)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 most applications, a reasonably balanced binary tree is desirable</a:t>
            </a:r>
          </a:p>
          <a:p>
            <a:pPr algn="l"/>
            <a:endParaRPr lang="en-US" sz="2800" dirty="0" smtClean="0">
              <a:latin typeface="Georgia" panose="02040502050405020303" pitchFamily="18" charset="0"/>
            </a:endParaRPr>
          </a:p>
        </p:txBody>
      </p: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720638" y="3662178"/>
            <a:ext cx="3124200" cy="2819400"/>
            <a:chOff x="240" y="768"/>
            <a:chExt cx="1968" cy="1776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816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680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c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76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d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056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e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440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f</a:t>
              </a: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872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g</a:t>
              </a: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432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h</a:t>
              </a:r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720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i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j</a:t>
              </a:r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>
              <a:off x="1008" y="1056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344" y="1056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720" y="1392"/>
              <a:ext cx="192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912" y="1392"/>
              <a:ext cx="24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 flipH="1">
              <a:off x="1584" y="1392"/>
              <a:ext cx="192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1776" y="1392"/>
              <a:ext cx="19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 flipH="1">
              <a:off x="576" y="1824"/>
              <a:ext cx="9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672" y="1824"/>
              <a:ext cx="9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 flipH="1">
              <a:off x="1824" y="1824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40" y="2256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A balanced binary tree</a:t>
              </a:r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7081006" y="2900178"/>
            <a:ext cx="4067509" cy="3581400"/>
            <a:chOff x="2784" y="768"/>
            <a:chExt cx="2160" cy="2256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3744" y="7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3552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52" name="Text Box 16"/>
            <p:cNvSpPr txBox="1">
              <a:spLocks noChangeArrowheads="1"/>
            </p:cNvSpPr>
            <p:nvPr/>
          </p:nvSpPr>
          <p:spPr bwMode="auto">
            <a:xfrm>
              <a:off x="3312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c</a:t>
              </a: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120" y="17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d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3744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e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3600" y="1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f</a:t>
              </a: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3408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g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374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h</a:t>
              </a: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326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i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355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MS PGothic" panose="020B0600070205080204" pitchFamily="34" charset="-128"/>
                </a:rPr>
                <a:t>j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96" y="1008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3456" y="1392"/>
              <a:ext cx="144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 flipH="1">
              <a:off x="3264" y="1680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3648" y="1392"/>
              <a:ext cx="144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3744" y="1728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 flipH="1">
              <a:off x="3552" y="2064"/>
              <a:ext cx="144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696" y="2064"/>
              <a:ext cx="144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" name="Line 40"/>
            <p:cNvSpPr>
              <a:spLocks noChangeShapeType="1"/>
            </p:cNvSpPr>
            <p:nvPr/>
          </p:nvSpPr>
          <p:spPr bwMode="auto">
            <a:xfrm flipH="1">
              <a:off x="3360" y="2448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3504" y="2448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9" name="Text Box 44"/>
            <p:cNvSpPr txBox="1">
              <a:spLocks noChangeArrowheads="1"/>
            </p:cNvSpPr>
            <p:nvPr/>
          </p:nvSpPr>
          <p:spPr bwMode="auto">
            <a:xfrm>
              <a:off x="2784" y="273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An unbalanced binary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56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Tree traversals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091114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 binary tree is defined recursively: it consists of a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root</a:t>
            </a:r>
            <a:r>
              <a:rPr lang="en-US" sz="2800" dirty="0" smtClean="0">
                <a:latin typeface="Georgia" panose="02040502050405020303" pitchFamily="18" charset="0"/>
              </a:rPr>
              <a:t>, a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left </a:t>
            </a:r>
            <a:r>
              <a:rPr lang="en-US" sz="2800" i="1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, and a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right </a:t>
            </a:r>
            <a:r>
              <a:rPr lang="en-US" sz="2800" i="1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subtree</a:t>
            </a:r>
            <a:endParaRPr lang="en-US" sz="2800" i="1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To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traverse</a:t>
            </a:r>
            <a:r>
              <a:rPr lang="en-US" sz="2800" dirty="0" smtClean="0">
                <a:latin typeface="Georgia" panose="02040502050405020303" pitchFamily="18" charset="0"/>
              </a:rPr>
              <a:t> (or walk) the binary tree is to visit each node in the binary tree exactly once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Tree traversals are naturally recursive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Georgia" panose="02040502050405020303" pitchFamily="18" charset="0"/>
              </a:rPr>
              <a:t>Inorder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Preorder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Georgia" panose="02040502050405020303" pitchFamily="18" charset="0"/>
              </a:rPr>
              <a:t>Postorder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Georgia" panose="02040502050405020303" pitchFamily="18" charset="0"/>
            </a:endParaRPr>
          </a:p>
          <a:p>
            <a:pPr algn="l"/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Full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091114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 full binary tree (sometimes proper binary tree or 2-tree) is a tree in which every node other than the leaves has two children</a:t>
            </a:r>
          </a:p>
        </p:txBody>
      </p:sp>
      <p:pic>
        <p:nvPicPr>
          <p:cNvPr id="2050" name="Picture 2" descr="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92" y="2894817"/>
            <a:ext cx="4020927" cy="37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Complete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091114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 complete binary tree is a binary tree in which every level, except possibly the last, is completely filled, and all nodes are as far left as possible</a:t>
            </a:r>
          </a:p>
        </p:txBody>
      </p:sp>
      <p:pic>
        <p:nvPicPr>
          <p:cNvPr id="1026" name="Picture 2" descr="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90" y="2883402"/>
            <a:ext cx="4512677" cy="34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Complete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091114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16" y="1777625"/>
            <a:ext cx="4336382" cy="3252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0168" y="5293466"/>
            <a:ext cx="598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A full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but </a:t>
            </a:r>
            <a:r>
              <a:rPr lang="en-US" sz="2800" i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not</a:t>
            </a:r>
            <a:r>
              <a:rPr lang="en-US" sz="28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complete binary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tree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75" y="1777625"/>
            <a:ext cx="5330093" cy="32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search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091114" cy="4406899"/>
          </a:xfrm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</a:pPr>
            <a:r>
              <a:rPr lang="en-US" sz="2800" dirty="0" smtClean="0">
                <a:latin typeface="Georgia" panose="02040502050405020303" pitchFamily="18" charset="0"/>
              </a:rPr>
              <a:t>A binary tree that has the following properties: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 left </a:t>
            </a:r>
            <a:r>
              <a:rPr lang="en-US" sz="2800" dirty="0" err="1" smtClean="0"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 of a node contains only nodes with data less than the node's data.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 right </a:t>
            </a:r>
            <a:r>
              <a:rPr lang="en-US" sz="2800" dirty="0" err="1" smtClean="0"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 of a node contains only nodes with data greater than the node's data.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Both the left and right </a:t>
            </a:r>
            <a:r>
              <a:rPr lang="en-US" sz="2800" dirty="0" err="1" smtClean="0">
                <a:latin typeface="Georgia" panose="02040502050405020303" pitchFamily="18" charset="0"/>
              </a:rPr>
              <a:t>subtrees</a:t>
            </a:r>
            <a:r>
              <a:rPr lang="en-US" sz="2800" dirty="0" smtClean="0">
                <a:latin typeface="Georgia" panose="02040502050405020303" pitchFamily="18" charset="0"/>
              </a:rPr>
              <a:t> are also binary search trees.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Binary search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1329576"/>
            <a:ext cx="9091114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Equal nodes can go either on the left or the right (but it has to be consistent)</a:t>
            </a:r>
          </a:p>
          <a:p>
            <a:pPr algn="l"/>
            <a:endParaRPr lang="en-US" sz="2800" dirty="0" smtClean="0">
              <a:latin typeface="Georgia" panose="02040502050405020303" pitchFamily="18" charset="0"/>
            </a:endParaRPr>
          </a:p>
        </p:txBody>
      </p: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4469358" y="2663595"/>
            <a:ext cx="3200400" cy="2819400"/>
            <a:chOff x="1488" y="2448"/>
            <a:chExt cx="2016" cy="1776"/>
          </a:xfrm>
        </p:grpSpPr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>
              <a:off x="2304" y="24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MS PGothic" panose="020B0600070205080204" pitchFamily="34" charset="-128"/>
                </a:rPr>
                <a:t>10</a:t>
              </a:r>
            </a:p>
          </p:txBody>
        </p:sp>
        <p:sp>
          <p:nvSpPr>
            <p:cNvPr id="72" name="AutoShape 5"/>
            <p:cNvSpPr>
              <a:spLocks noChangeArrowheads="1"/>
            </p:cNvSpPr>
            <p:nvPr/>
          </p:nvSpPr>
          <p:spPr bwMode="auto">
            <a:xfrm>
              <a:off x="1872" y="297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MS PGothic" panose="020B0600070205080204" pitchFamily="34" charset="-128"/>
                </a:rPr>
                <a:t>8</a:t>
              </a:r>
            </a:p>
          </p:txBody>
        </p:sp>
        <p:sp>
          <p:nvSpPr>
            <p:cNvPr id="73" name="AutoShape 6"/>
            <p:cNvSpPr>
              <a:spLocks noChangeArrowheads="1"/>
            </p:cNvSpPr>
            <p:nvPr/>
          </p:nvSpPr>
          <p:spPr bwMode="auto">
            <a:xfrm>
              <a:off x="2736" y="297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MS PGothic" panose="020B0600070205080204" pitchFamily="34" charset="-128"/>
                </a:rPr>
                <a:t>15</a:t>
              </a:r>
            </a:p>
          </p:txBody>
        </p:sp>
        <p:sp>
          <p:nvSpPr>
            <p:cNvPr id="74" name="AutoShape 7"/>
            <p:cNvSpPr>
              <a:spLocks noChangeArrowheads="1"/>
            </p:cNvSpPr>
            <p:nvPr/>
          </p:nvSpPr>
          <p:spPr bwMode="auto">
            <a:xfrm>
              <a:off x="1488" y="345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75" name="AutoShape 8"/>
            <p:cNvSpPr>
              <a:spLocks noChangeArrowheads="1"/>
            </p:cNvSpPr>
            <p:nvPr/>
          </p:nvSpPr>
          <p:spPr bwMode="auto">
            <a:xfrm>
              <a:off x="2256" y="345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MS PGothic" panose="020B0600070205080204" pitchFamily="34" charset="-128"/>
                </a:rPr>
                <a:t>12</a:t>
              </a:r>
            </a:p>
          </p:txBody>
        </p:sp>
        <p:sp>
          <p:nvSpPr>
            <p:cNvPr id="76" name="AutoShape 9"/>
            <p:cNvSpPr>
              <a:spLocks noChangeArrowheads="1"/>
            </p:cNvSpPr>
            <p:nvPr/>
          </p:nvSpPr>
          <p:spPr bwMode="auto">
            <a:xfrm>
              <a:off x="3072" y="345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MS PGothic" panose="020B0600070205080204" pitchFamily="34" charset="-128"/>
                </a:rPr>
                <a:t>20</a:t>
              </a:r>
            </a:p>
          </p:txBody>
        </p:sp>
        <p:sp>
          <p:nvSpPr>
            <p:cNvPr id="77" name="AutoShape 10"/>
            <p:cNvSpPr>
              <a:spLocks noChangeArrowheads="1"/>
            </p:cNvSpPr>
            <p:nvPr/>
          </p:nvSpPr>
          <p:spPr bwMode="auto">
            <a:xfrm>
              <a:off x="2496" y="39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MS PGothic" panose="020B0600070205080204" pitchFamily="34" charset="-128"/>
                </a:rPr>
                <a:t>17</a:t>
              </a:r>
            </a:p>
          </p:txBody>
        </p:sp>
        <p:cxnSp>
          <p:nvCxnSpPr>
            <p:cNvPr id="78" name="AutoShape 11"/>
            <p:cNvCxnSpPr>
              <a:cxnSpLocks noChangeShapeType="1"/>
              <a:stCxn id="71" idx="2"/>
              <a:endCxn id="72" idx="0"/>
            </p:cNvCxnSpPr>
            <p:nvPr/>
          </p:nvCxnSpPr>
          <p:spPr bwMode="auto">
            <a:xfrm flipH="1">
              <a:off x="2088" y="2688"/>
              <a:ext cx="432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12"/>
            <p:cNvCxnSpPr>
              <a:cxnSpLocks noChangeShapeType="1"/>
              <a:stCxn id="72" idx="2"/>
              <a:endCxn id="74" idx="0"/>
            </p:cNvCxnSpPr>
            <p:nvPr/>
          </p:nvCxnSpPr>
          <p:spPr bwMode="auto">
            <a:xfrm flipH="1">
              <a:off x="1704" y="3216"/>
              <a:ext cx="384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5"/>
            <p:cNvCxnSpPr>
              <a:cxnSpLocks noChangeShapeType="1"/>
              <a:stCxn id="73" idx="0"/>
              <a:endCxn id="71" idx="2"/>
            </p:cNvCxnSpPr>
            <p:nvPr/>
          </p:nvCxnSpPr>
          <p:spPr bwMode="auto">
            <a:xfrm flipH="1" flipV="1">
              <a:off x="2520" y="2688"/>
              <a:ext cx="432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16"/>
            <p:cNvCxnSpPr>
              <a:cxnSpLocks noChangeShapeType="1"/>
              <a:stCxn id="75" idx="0"/>
              <a:endCxn id="73" idx="2"/>
            </p:cNvCxnSpPr>
            <p:nvPr/>
          </p:nvCxnSpPr>
          <p:spPr bwMode="auto">
            <a:xfrm flipV="1">
              <a:off x="2472" y="3216"/>
              <a:ext cx="48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17"/>
            <p:cNvCxnSpPr>
              <a:cxnSpLocks noChangeShapeType="1"/>
              <a:stCxn id="76" idx="0"/>
              <a:endCxn id="73" idx="2"/>
            </p:cNvCxnSpPr>
            <p:nvPr/>
          </p:nvCxnSpPr>
          <p:spPr bwMode="auto">
            <a:xfrm flipH="1" flipV="1">
              <a:off x="2952" y="3216"/>
              <a:ext cx="336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18"/>
            <p:cNvCxnSpPr>
              <a:cxnSpLocks noChangeShapeType="1"/>
              <a:stCxn id="76" idx="2"/>
              <a:endCxn id="77" idx="0"/>
            </p:cNvCxnSpPr>
            <p:nvPr/>
          </p:nvCxnSpPr>
          <p:spPr bwMode="auto">
            <a:xfrm flipH="1">
              <a:off x="2712" y="3696"/>
              <a:ext cx="576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52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search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091114" cy="4406899"/>
          </a:xfrm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</a:pP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Consequences</a:t>
            </a:r>
            <a:r>
              <a:rPr lang="en-US" sz="2800" dirty="0" smtClean="0">
                <a:latin typeface="Georgia" panose="02040502050405020303" pitchFamily="18" charset="0"/>
              </a:rPr>
              <a:t>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 smallest element in a binary search tree (BST) is the “left-most” node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 largest element in a BST is the “right-most” node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Inorder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traversal of a BST encounters nodes in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increasing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order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search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8638" y="1470643"/>
            <a:ext cx="7811635" cy="4160136"/>
            <a:chOff x="228600" y="1526458"/>
            <a:chExt cx="8686849" cy="4876800"/>
          </a:xfrm>
        </p:grpSpPr>
        <p:grpSp>
          <p:nvGrpSpPr>
            <p:cNvPr id="7" name="Group 6"/>
            <p:cNvGrpSpPr/>
            <p:nvPr/>
          </p:nvGrpSpPr>
          <p:grpSpPr>
            <a:xfrm>
              <a:off x="4033059" y="1526458"/>
              <a:ext cx="951115" cy="541728"/>
              <a:chOff x="3750243" y="1524000"/>
              <a:chExt cx="1143000" cy="5334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50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5808474" y="2609914"/>
              <a:ext cx="951115" cy="541728"/>
              <a:chOff x="3750243" y="1524000"/>
              <a:chExt cx="1143000" cy="5334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76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2194237" y="2609914"/>
              <a:ext cx="951115" cy="541728"/>
              <a:chOff x="3750243" y="1524000"/>
              <a:chExt cx="1143000" cy="533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25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1116307" y="4195997"/>
              <a:ext cx="951115" cy="541728"/>
              <a:chOff x="3750243" y="1524000"/>
              <a:chExt cx="1143000" cy="5334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12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2891722" y="4189886"/>
              <a:ext cx="951115" cy="541728"/>
              <a:chOff x="3750243" y="1524000"/>
              <a:chExt cx="1143000" cy="533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37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237805" y="4187442"/>
              <a:ext cx="951115" cy="541728"/>
              <a:chOff x="3750243" y="1524000"/>
              <a:chExt cx="1143000" cy="5334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65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3" name="Group 12"/>
            <p:cNvGrpSpPr/>
            <p:nvPr/>
          </p:nvGrpSpPr>
          <p:grpSpPr>
            <a:xfrm>
              <a:off x="7057938" y="4157708"/>
              <a:ext cx="951115" cy="541728"/>
              <a:chOff x="3750243" y="1524000"/>
              <a:chExt cx="1143000" cy="533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89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4667136" y="5860282"/>
              <a:ext cx="951115" cy="541728"/>
              <a:chOff x="3750243" y="1524000"/>
              <a:chExt cx="1143000" cy="533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59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5710359" y="5860282"/>
              <a:ext cx="951115" cy="541728"/>
              <a:chOff x="3750243" y="1524000"/>
              <a:chExt cx="1143000" cy="5334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72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6" name="Group 15"/>
            <p:cNvGrpSpPr/>
            <p:nvPr/>
          </p:nvGrpSpPr>
          <p:grpSpPr>
            <a:xfrm>
              <a:off x="6911434" y="5861530"/>
              <a:ext cx="951115" cy="541728"/>
              <a:chOff x="3750243" y="1524000"/>
              <a:chExt cx="1143000" cy="533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83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7964334" y="5860282"/>
              <a:ext cx="951115" cy="541728"/>
              <a:chOff x="3750243" y="1524000"/>
              <a:chExt cx="1143000" cy="5334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95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228600" y="5856537"/>
              <a:ext cx="951115" cy="541728"/>
              <a:chOff x="3750243" y="1524000"/>
              <a:chExt cx="1143000" cy="533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1271823" y="5856537"/>
              <a:ext cx="951115" cy="541728"/>
              <a:chOff x="3750243" y="1524000"/>
              <a:chExt cx="1143000" cy="5334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17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2472898" y="5857785"/>
              <a:ext cx="951115" cy="541728"/>
              <a:chOff x="3750243" y="1524000"/>
              <a:chExt cx="1143000" cy="533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32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21" name="Group 20"/>
            <p:cNvGrpSpPr/>
            <p:nvPr/>
          </p:nvGrpSpPr>
          <p:grpSpPr>
            <a:xfrm>
              <a:off x="3525798" y="5856537"/>
              <a:ext cx="951115" cy="541728"/>
              <a:chOff x="3750243" y="1524000"/>
              <a:chExt cx="1143000" cy="533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50243" y="1524000"/>
                <a:ext cx="1143000" cy="533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41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3962400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77075" y="1524000"/>
                <a:ext cx="0" cy="533400"/>
              </a:xfrm>
              <a:prstGeom prst="line">
                <a:avLst/>
              </a:prstGeom>
              <a:solidFill>
                <a:srgbClr val="B88472"/>
              </a:solidFill>
              <a:ln w="19050" cap="flat" cmpd="sng" algn="ctr">
                <a:solidFill>
                  <a:srgbClr val="B88472">
                    <a:shade val="50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2" name="Straight Arrow Connector 21"/>
            <p:cNvCxnSpPr>
              <a:stCxn id="78" idx="1"/>
            </p:cNvCxnSpPr>
            <p:nvPr/>
          </p:nvCxnSpPr>
          <p:spPr>
            <a:xfrm flipH="1">
              <a:off x="2948455" y="1797322"/>
              <a:ext cx="1084604" cy="735202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4967396" y="1793693"/>
              <a:ext cx="1201743" cy="735202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endCxn id="63" idx="0"/>
            </p:cNvCxnSpPr>
            <p:nvPr/>
          </p:nvCxnSpPr>
          <p:spPr>
            <a:xfrm flipH="1">
              <a:off x="5713362" y="2880778"/>
              <a:ext cx="173537" cy="1306664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endCxn id="60" idx="0"/>
            </p:cNvCxnSpPr>
            <p:nvPr/>
          </p:nvCxnSpPr>
          <p:spPr>
            <a:xfrm>
              <a:off x="6666479" y="2894325"/>
              <a:ext cx="867016" cy="1263383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endCxn id="69" idx="0"/>
            </p:cNvCxnSpPr>
            <p:nvPr/>
          </p:nvCxnSpPr>
          <p:spPr>
            <a:xfrm flipH="1">
              <a:off x="1591865" y="2996863"/>
              <a:ext cx="631073" cy="1199134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endCxn id="66" idx="0"/>
            </p:cNvCxnSpPr>
            <p:nvPr/>
          </p:nvCxnSpPr>
          <p:spPr>
            <a:xfrm>
              <a:off x="3068263" y="2996863"/>
              <a:ext cx="299016" cy="1193023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>
            <a:xfrm flipH="1">
              <a:off x="548641" y="4657403"/>
              <a:ext cx="631073" cy="1199134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 flipH="1">
              <a:off x="1887544" y="4635356"/>
              <a:ext cx="126999" cy="1199134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2948456" y="4610391"/>
              <a:ext cx="21283" cy="1193023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endCxn id="36" idx="0"/>
            </p:cNvCxnSpPr>
            <p:nvPr/>
          </p:nvCxnSpPr>
          <p:spPr>
            <a:xfrm>
              <a:off x="3734485" y="4610390"/>
              <a:ext cx="266871" cy="1246147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 flipH="1">
              <a:off x="5142693" y="4554866"/>
              <a:ext cx="173537" cy="1306664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endCxn id="54" idx="0"/>
            </p:cNvCxnSpPr>
            <p:nvPr/>
          </p:nvCxnSpPr>
          <p:spPr>
            <a:xfrm>
              <a:off x="6107320" y="4544880"/>
              <a:ext cx="78596" cy="1315402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>
            <a:xfrm>
              <a:off x="7895146" y="4469357"/>
              <a:ext cx="433508" cy="1365133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>
            <a:xfrm>
              <a:off x="7142037" y="4485715"/>
              <a:ext cx="92441" cy="1348776"/>
            </a:xfrm>
            <a:prstGeom prst="straightConnector1">
              <a:avLst/>
            </a:prstGeom>
            <a:solidFill>
              <a:srgbClr val="B88472"/>
            </a:solidFill>
            <a:ln w="19050" cap="flat" cmpd="sng" algn="ctr">
              <a:solidFill>
                <a:srgbClr val="B88472">
                  <a:shade val="50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23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Definition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tree</a:t>
            </a:r>
            <a:r>
              <a:rPr lang="en-US" sz="2800" dirty="0" smtClean="0">
                <a:latin typeface="Georgia" panose="02040502050405020303" pitchFamily="18" charset="0"/>
              </a:rPr>
              <a:t> is a finite nonempty set of elements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It is an abstract model of a hierarchical structure.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consists of nodes with a parent-child relation.</a:t>
            </a:r>
          </a:p>
          <a:p>
            <a:pPr algn="l">
              <a:buClr>
                <a:srgbClr val="0070C0"/>
              </a:buClr>
            </a:pPr>
            <a:r>
              <a:rPr lang="en-US" sz="3200" b="1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Applications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Organization charts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File systems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Programming environments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Tree </a:t>
            </a:r>
            <a:r>
              <a:rPr lang="en-US" altLang="en-US" sz="4800" dirty="0" smtClean="0">
                <a:latin typeface="Georgia" panose="02040502050405020303" pitchFamily="18" charset="0"/>
              </a:rPr>
              <a:t>traversal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97493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order in which the nodes are visited during a tree traversal can be easily determined by imagining there is a “flag” attached to each node, as follows: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76501" y="3305708"/>
            <a:ext cx="7238998" cy="1645920"/>
            <a:chOff x="2950564" y="2990914"/>
            <a:chExt cx="7238998" cy="1645920"/>
          </a:xfrm>
        </p:grpSpPr>
        <p:grpSp>
          <p:nvGrpSpPr>
            <p:cNvPr id="6" name="Group 117"/>
            <p:cNvGrpSpPr>
              <a:grpSpLocks/>
            </p:cNvGrpSpPr>
            <p:nvPr/>
          </p:nvGrpSpPr>
          <p:grpSpPr bwMode="auto">
            <a:xfrm>
              <a:off x="2950564" y="2990914"/>
              <a:ext cx="2286000" cy="1645920"/>
              <a:chOff x="720" y="1728"/>
              <a:chExt cx="768" cy="547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192" cy="19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>
                <a:off x="912" y="1920"/>
                <a:ext cx="192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144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" name="AutoShape 14"/>
              <p:cNvSpPr>
                <a:spLocks noChangeArrowheads="1"/>
              </p:cNvSpPr>
              <p:nvPr/>
            </p:nvSpPr>
            <p:spPr bwMode="auto">
              <a:xfrm>
                <a:off x="912" y="1799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H="1">
                <a:off x="960" y="1824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" name="Text Box 21"/>
              <p:cNvSpPr txBox="1">
                <a:spLocks noChangeArrowheads="1"/>
              </p:cNvSpPr>
              <p:nvPr/>
            </p:nvSpPr>
            <p:spPr bwMode="auto">
              <a:xfrm>
                <a:off x="720" y="2112"/>
                <a:ext cx="7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preorder</a:t>
                </a:r>
                <a:endPara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3" name="Group 118"/>
            <p:cNvGrpSpPr>
              <a:grpSpLocks/>
            </p:cNvGrpSpPr>
            <p:nvPr/>
          </p:nvGrpSpPr>
          <p:grpSpPr bwMode="auto">
            <a:xfrm>
              <a:off x="5427063" y="2990914"/>
              <a:ext cx="2286000" cy="1645920"/>
              <a:chOff x="1680" y="1728"/>
              <a:chExt cx="768" cy="552"/>
            </a:xfrm>
          </p:grpSpPr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2016" y="1728"/>
                <a:ext cx="192" cy="19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H="1">
                <a:off x="1872" y="1920"/>
                <a:ext cx="192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-5400000">
                <a:off x="2089" y="2021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rot="16200000" flipH="1">
                <a:off x="2064" y="1968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1680" y="2112"/>
                <a:ext cx="768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inorder</a:t>
                </a:r>
                <a:endPara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>
              <a:off x="7903562" y="2990914"/>
              <a:ext cx="2286000" cy="1645920"/>
              <a:chOff x="2688" y="1728"/>
              <a:chExt cx="768" cy="552"/>
            </a:xfrm>
          </p:grpSpPr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2976" y="1728"/>
                <a:ext cx="192" cy="192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H="1">
                <a:off x="2832" y="1920"/>
                <a:ext cx="192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 flipH="1">
                <a:off x="3178" y="1804"/>
                <a:ext cx="144" cy="48"/>
                <a:chOff x="1008" y="1895"/>
                <a:chExt cx="144" cy="48"/>
              </a:xfrm>
            </p:grpSpPr>
            <p:sp>
              <p:nvSpPr>
                <p:cNvPr id="26" name="AutoShape 18"/>
                <p:cNvSpPr>
                  <a:spLocks noChangeArrowheads="1"/>
                </p:cNvSpPr>
                <p:nvPr/>
              </p:nvSpPr>
              <p:spPr bwMode="auto">
                <a:xfrm>
                  <a:off x="1008" y="1895"/>
                  <a:ext cx="48" cy="48"/>
                </a:xfrm>
                <a:prstGeom prst="flowChartConnector">
                  <a:avLst/>
                </a:prstGeom>
                <a:solidFill>
                  <a:srgbClr val="FF0000"/>
                </a:solidFill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56" y="1920"/>
                  <a:ext cx="96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2688" y="2112"/>
                <a:ext cx="768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postorder</a:t>
                </a:r>
                <a:endPara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93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Preorder traversal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97493"/>
            <a:ext cx="5652002" cy="4406899"/>
          </a:xfrm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 preorder, the root is visited first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Check if the current node is empty / null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Display the data part of the root (or current node)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Traverse the left </a:t>
            </a:r>
            <a:r>
              <a:rPr lang="en-US" dirty="0" err="1" smtClean="0">
                <a:latin typeface="Georgia" panose="02040502050405020303" pitchFamily="18" charset="0"/>
              </a:rPr>
              <a:t>subtree</a:t>
            </a:r>
            <a:r>
              <a:rPr lang="en-US" dirty="0" smtClean="0">
                <a:latin typeface="Georgia" panose="02040502050405020303" pitchFamily="18" charset="0"/>
              </a:rPr>
              <a:t> by recursively calling the </a:t>
            </a:r>
            <a:r>
              <a:rPr lang="en-US" dirty="0" smtClean="0">
                <a:latin typeface="Georgia" panose="02040502050405020303" pitchFamily="18" charset="0"/>
              </a:rPr>
              <a:t>preorder </a:t>
            </a:r>
            <a:r>
              <a:rPr lang="en-US" dirty="0" smtClean="0">
                <a:latin typeface="Georgia" panose="02040502050405020303" pitchFamily="18" charset="0"/>
              </a:rPr>
              <a:t>function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Traverse the right </a:t>
            </a:r>
            <a:r>
              <a:rPr lang="en-US" dirty="0" err="1" smtClean="0">
                <a:latin typeface="Georgia" panose="02040502050405020303" pitchFamily="18" charset="0"/>
              </a:rPr>
              <a:t>subtree</a:t>
            </a:r>
            <a:r>
              <a:rPr lang="en-US" dirty="0" smtClean="0">
                <a:latin typeface="Georgia" panose="02040502050405020303" pitchFamily="18" charset="0"/>
              </a:rPr>
              <a:t> by recursively calling the </a:t>
            </a:r>
            <a:r>
              <a:rPr lang="en-US" dirty="0" smtClean="0">
                <a:latin typeface="Georgia" panose="02040502050405020303" pitchFamily="18" charset="0"/>
              </a:rPr>
              <a:t>preorder </a:t>
            </a:r>
            <a:r>
              <a:rPr lang="en-US" dirty="0" smtClean="0">
                <a:latin typeface="Georgia" panose="02040502050405020303" pitchFamily="18" charset="0"/>
              </a:rPr>
              <a:t>function</a:t>
            </a:r>
          </a:p>
        </p:txBody>
      </p:sp>
      <p:pic>
        <p:nvPicPr>
          <p:cNvPr id="7170" name="Picture 2" descr="https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21" y="1636295"/>
            <a:ext cx="3859449" cy="32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0190" y="5677038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Pre-order: F, B, A, D, C, E, G, I, H.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err="1" smtClean="0">
                <a:latin typeface="Georgia" panose="02040502050405020303" pitchFamily="18" charset="0"/>
              </a:rPr>
              <a:t>Inorder</a:t>
            </a:r>
            <a:r>
              <a:rPr lang="en-US" altLang="en-US" sz="4800" dirty="0" smtClean="0">
                <a:latin typeface="Georgia" panose="02040502050405020303" pitchFamily="18" charset="0"/>
              </a:rPr>
              <a:t> traversal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97493"/>
            <a:ext cx="5652002" cy="4406899"/>
          </a:xfrm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 a search tree, in-order traversal retrieves data in sorted order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Check if the current node is empty / null.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Traverse the left </a:t>
            </a:r>
            <a:r>
              <a:rPr lang="en-US" dirty="0" err="1" smtClean="0">
                <a:latin typeface="Georgia" panose="02040502050405020303" pitchFamily="18" charset="0"/>
              </a:rPr>
              <a:t>subtree</a:t>
            </a:r>
            <a:r>
              <a:rPr lang="en-US" dirty="0" smtClean="0">
                <a:latin typeface="Georgia" panose="02040502050405020303" pitchFamily="18" charset="0"/>
              </a:rPr>
              <a:t> by recursively calling the in-order function.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Display the data part of the root (or current node).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Traverse the right </a:t>
            </a:r>
            <a:r>
              <a:rPr lang="en-US" dirty="0" err="1" smtClean="0">
                <a:latin typeface="Georgia" panose="02040502050405020303" pitchFamily="18" charset="0"/>
              </a:rPr>
              <a:t>subtree</a:t>
            </a:r>
            <a:r>
              <a:rPr lang="en-US" dirty="0" smtClean="0">
                <a:latin typeface="Georgia" panose="02040502050405020303" pitchFamily="18" charset="0"/>
              </a:rPr>
              <a:t> by recursively calling the in-order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0190" y="5677038"/>
            <a:ext cx="458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Georgia" panose="02040502050405020303" pitchFamily="18" charset="0"/>
              </a:rPr>
              <a:t>In-order: A, B, C, D, E, F, G, H, I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20482" name="Picture 2" descr="https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83" y="1710241"/>
            <a:ext cx="3987136" cy="34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5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err="1" smtClean="0">
                <a:latin typeface="Georgia" panose="02040502050405020303" pitchFamily="18" charset="0"/>
              </a:rPr>
              <a:t>Postorder</a:t>
            </a:r>
            <a:r>
              <a:rPr lang="en-US" altLang="en-US" sz="4800" dirty="0" smtClean="0">
                <a:latin typeface="Georgia" panose="02040502050405020303" pitchFamily="18" charset="0"/>
              </a:rPr>
              <a:t> traversal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97493"/>
            <a:ext cx="5652002" cy="4406899"/>
          </a:xfrm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Check if the current node is empty / null.</a:t>
            </a:r>
          </a:p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Traverse the left </a:t>
            </a:r>
            <a:r>
              <a:rPr lang="en-US" dirty="0" err="1" smtClean="0">
                <a:latin typeface="Georgia" panose="02040502050405020303" pitchFamily="18" charset="0"/>
              </a:rPr>
              <a:t>subtree</a:t>
            </a:r>
            <a:r>
              <a:rPr lang="en-US" dirty="0" smtClean="0">
                <a:latin typeface="Georgia" panose="02040502050405020303" pitchFamily="18" charset="0"/>
              </a:rPr>
              <a:t> by recursively calling the post-order function.</a:t>
            </a:r>
          </a:p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Traverse the right </a:t>
            </a:r>
            <a:r>
              <a:rPr lang="en-US" dirty="0" err="1" smtClean="0">
                <a:latin typeface="Georgia" panose="02040502050405020303" pitchFamily="18" charset="0"/>
              </a:rPr>
              <a:t>subtree</a:t>
            </a:r>
            <a:r>
              <a:rPr lang="en-US" dirty="0" smtClean="0">
                <a:latin typeface="Georgia" panose="02040502050405020303" pitchFamily="18" charset="0"/>
              </a:rPr>
              <a:t> by recursively calling the post-order function.</a:t>
            </a:r>
          </a:p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Display the data part of the root (or current node)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0190" y="5677038"/>
            <a:ext cx="466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Georgia" panose="02040502050405020303" pitchFamily="18" charset="0"/>
              </a:rPr>
              <a:t>In-order:  A, C, E, D, B, H, I, G, F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21506" name="Picture 2" descr="https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02" y="1746431"/>
            <a:ext cx="4207603" cy="359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5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search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409787"/>
                <a:ext cx="9091114" cy="4406899"/>
              </a:xfrm>
            </p:spPr>
            <p:txBody>
              <a:bodyPr>
                <a:noAutofit/>
              </a:bodyPr>
              <a:lstStyle/>
              <a:p>
                <a:pPr algn="l">
                  <a:buClr>
                    <a:srgbClr val="0070C0"/>
                  </a:buClr>
                </a:pPr>
                <a:r>
                  <a:rPr lang="en-US" sz="2800" dirty="0" smtClean="0">
                    <a:latin typeface="Georgia" panose="02040502050405020303" pitchFamily="18" charset="0"/>
                  </a:rPr>
                  <a:t>A binary tree can also be stored in arrays</a:t>
                </a:r>
              </a:p>
              <a:p>
                <a:pPr algn="l">
                  <a:buClr>
                    <a:srgbClr val="0070C0"/>
                  </a:buClr>
                </a:pPr>
                <a:r>
                  <a:rPr lang="en-US" sz="28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buClr>
                    <a:srgbClr val="0070C0"/>
                  </a:buClr>
                </a:pPr>
                <a:r>
                  <a:rPr lang="en-US" sz="2800" dirty="0" smtClean="0">
                    <a:latin typeface="Georgia" panose="02040502050405020303" pitchFamily="18" charset="0"/>
                  </a:rPr>
                  <a:t>If a node has an index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800" i="1" dirty="0" err="1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2800" i="1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457200" indent="-457200" algn="l">
                  <a:lnSpc>
                    <a:spcPct val="100000"/>
                  </a:lnSpc>
                  <a:spcBef>
                    <a:spcPts val="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latin typeface="Georgia" panose="02040502050405020303" pitchFamily="18" charset="0"/>
                  </a:rPr>
                  <a:t>its children are found at indices 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2</a:t>
                </a:r>
                <a:r>
                  <a:rPr lang="en-US" sz="3200" i="1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+1</a:t>
                </a:r>
                <a:r>
                  <a:rPr lang="en-US" sz="2800" dirty="0" smtClean="0">
                    <a:latin typeface="Georgia" panose="02040502050405020303" pitchFamily="18" charset="0"/>
                  </a:rPr>
                  <a:t> (for the left child) and 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2</a:t>
                </a:r>
                <a:r>
                  <a:rPr lang="en-US" sz="3200" i="1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3200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+2</a:t>
                </a:r>
                <a:r>
                  <a:rPr lang="en-US" sz="2800" dirty="0" smtClean="0">
                    <a:latin typeface="Georgia" panose="02040502050405020303" pitchFamily="18" charset="0"/>
                  </a:rPr>
                  <a:t> (for the right)</a:t>
                </a:r>
              </a:p>
              <a:p>
                <a:pPr marL="457200" indent="-457200" algn="l">
                  <a:lnSpc>
                    <a:spcPct val="100000"/>
                  </a:lnSpc>
                  <a:spcBef>
                    <a:spcPts val="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latin typeface="Georgia" panose="02040502050405020303" pitchFamily="18" charset="0"/>
                  </a:rPr>
                  <a:t>its parent (if any) is found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409787"/>
                <a:ext cx="9091114" cy="4406899"/>
              </a:xfrm>
              <a:blipFill rotWithShape="0">
                <a:blip r:embed="rId3"/>
                <a:stretch>
                  <a:fillRect l="-1341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 descr="A small complete binary tree stored in an ar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75" y="5005137"/>
            <a:ext cx="5509136" cy="13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0739"/>
            <a:ext cx="9144000" cy="44068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Terminology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Root</a:t>
            </a:r>
            <a:r>
              <a:rPr lang="en-US" sz="2800" dirty="0" smtClean="0">
                <a:latin typeface="Georgia" panose="02040502050405020303" pitchFamily="18" charset="0"/>
              </a:rPr>
              <a:t>: node without parent (A)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Siblings</a:t>
            </a:r>
            <a:r>
              <a:rPr lang="en-US" sz="2800" dirty="0" smtClean="0">
                <a:latin typeface="Georgia" panose="02040502050405020303" pitchFamily="18" charset="0"/>
              </a:rPr>
              <a:t>: nodes share the same parent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Internal node</a:t>
            </a:r>
            <a:r>
              <a:rPr lang="en-US" sz="2800" dirty="0" smtClean="0">
                <a:latin typeface="Georgia" panose="02040502050405020303" pitchFamily="18" charset="0"/>
              </a:rPr>
              <a:t>: node with at least one child (A, B, C, F)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External node </a:t>
            </a:r>
            <a:r>
              <a:rPr lang="en-US" sz="2800" dirty="0" smtClean="0">
                <a:latin typeface="Georgia" panose="02040502050405020303" pitchFamily="18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leaf</a:t>
            </a:r>
            <a:r>
              <a:rPr lang="en-US" sz="2800" dirty="0" smtClean="0">
                <a:latin typeface="Georgia" panose="02040502050405020303" pitchFamily="18" charset="0"/>
              </a:rPr>
              <a:t> ): node without children (E, I, J, K, G, H, D)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Ancestors</a:t>
            </a:r>
            <a:r>
              <a:rPr lang="en-US" sz="2800" dirty="0" smtClean="0">
                <a:latin typeface="Georgia" panose="02040502050405020303" pitchFamily="18" charset="0"/>
              </a:rPr>
              <a:t> of a node: parent, grandparent, grand-grandparent, etc.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Descendant</a:t>
            </a:r>
            <a:r>
              <a:rPr lang="en-US" sz="2800" dirty="0" smtClean="0">
                <a:latin typeface="Georgia" panose="02040502050405020303" pitchFamily="18" charset="0"/>
              </a:rPr>
              <a:t> of a node: child, grandchild, grand-grandchild, etc.</a:t>
            </a:r>
          </a:p>
        </p:txBody>
      </p:sp>
    </p:spTree>
    <p:extLst>
      <p:ext uri="{BB962C8B-B14F-4D97-AF65-F5344CB8AC3E}">
        <p14:creationId xmlns:p14="http://schemas.microsoft.com/office/powerpoint/2010/main" val="14406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205" y="1338078"/>
            <a:ext cx="5915612" cy="44068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Terminology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Depth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of a node</a:t>
            </a:r>
            <a:r>
              <a:rPr lang="en-US" sz="2800" dirty="0" smtClean="0">
                <a:latin typeface="Georgia" panose="02040502050405020303" pitchFamily="18" charset="0"/>
              </a:rPr>
              <a:t>: 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number of ancestors </a:t>
            </a:r>
            <a:r>
              <a:rPr lang="en-US" sz="24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or</a:t>
            </a: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its distance from the root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Height of a tree</a:t>
            </a:r>
            <a:r>
              <a:rPr lang="en-US" sz="2800" dirty="0" smtClean="0">
                <a:latin typeface="Georgia" panose="02040502050405020303" pitchFamily="18" charset="0"/>
              </a:rPr>
              <a:t>: maximum depth of any node (3)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Degree of a node</a:t>
            </a:r>
            <a:r>
              <a:rPr lang="en-US" sz="2800" dirty="0" smtClean="0">
                <a:latin typeface="Georgia" panose="02040502050405020303" pitchFamily="18" charset="0"/>
              </a:rPr>
              <a:t>: the number of its children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Degree of a tree</a:t>
            </a:r>
            <a:r>
              <a:rPr lang="en-US" sz="2800" dirty="0" smtClean="0">
                <a:latin typeface="Georgia" panose="02040502050405020303" pitchFamily="18" charset="0"/>
              </a:rPr>
              <a:t>: the maximum number of its node.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: tree consisting of a node and its descendants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Georgia" panose="02040502050405020303" pitchFamily="18" charset="0"/>
            </a:endParaRPr>
          </a:p>
        </p:txBody>
      </p:sp>
      <p:pic>
        <p:nvPicPr>
          <p:cNvPr id="28" name="Picture 4" descr="P45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42" y="1740568"/>
            <a:ext cx="35814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205" y="1338078"/>
            <a:ext cx="5915612" cy="44068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Terminology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Subtree</a:t>
            </a:r>
            <a:r>
              <a:rPr lang="en-US" sz="2800" dirty="0" smtClean="0">
                <a:latin typeface="Georgia" panose="02040502050405020303" pitchFamily="18" charset="0"/>
              </a:rPr>
              <a:t>: tree consisting of a node and its descendants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Georgia" panose="02040502050405020303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561179" y="2244541"/>
            <a:ext cx="3724275" cy="3116262"/>
            <a:chOff x="7625348" y="3126857"/>
            <a:chExt cx="3724275" cy="3116262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9368423" y="3645969"/>
              <a:ext cx="1981200" cy="1828800"/>
            </a:xfrm>
            <a:prstGeom prst="triangle">
              <a:avLst>
                <a:gd name="adj" fmla="val 50000"/>
              </a:avLst>
            </a:prstGeom>
            <a:solidFill>
              <a:srgbClr val="CCB37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651760" bIns="0" anchor="b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subtree</a:t>
              </a:r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7625348" y="3126857"/>
              <a:ext cx="3708400" cy="3116262"/>
              <a:chOff x="3135" y="1253"/>
              <a:chExt cx="2336" cy="1963"/>
            </a:xfrm>
          </p:grpSpPr>
          <p:sp>
            <p:nvSpPr>
              <p:cNvPr id="6" name="AutoShape 6"/>
              <p:cNvSpPr>
                <a:spLocks noChangeAspect="1" noChangeArrowheads="1"/>
              </p:cNvSpPr>
              <p:nvPr/>
            </p:nvSpPr>
            <p:spPr bwMode="auto">
              <a:xfrm>
                <a:off x="4217" y="1253"/>
                <a:ext cx="213" cy="23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7" name="AutoShape 7"/>
              <p:cNvSpPr>
                <a:spLocks noChangeAspect="1" noChangeArrowheads="1"/>
              </p:cNvSpPr>
              <p:nvPr/>
            </p:nvSpPr>
            <p:spPr bwMode="auto">
              <a:xfrm>
                <a:off x="3385" y="1829"/>
                <a:ext cx="211" cy="23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8" name="AutoShape 8"/>
              <p:cNvSpPr>
                <a:spLocks noChangeAspect="1" noChangeArrowheads="1"/>
              </p:cNvSpPr>
              <p:nvPr/>
            </p:nvSpPr>
            <p:spPr bwMode="auto">
              <a:xfrm>
                <a:off x="5247" y="1828"/>
                <a:ext cx="224" cy="233"/>
              </a:xfrm>
              <a:prstGeom prst="roundRect">
                <a:avLst>
                  <a:gd name="adj" fmla="val 16667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9" name="AutoShape 9"/>
              <p:cNvSpPr>
                <a:spLocks noChangeAspect="1" noChangeArrowheads="1"/>
              </p:cNvSpPr>
              <p:nvPr/>
            </p:nvSpPr>
            <p:spPr bwMode="auto">
              <a:xfrm>
                <a:off x="4755" y="1829"/>
                <a:ext cx="213" cy="23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0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4494" y="2404"/>
                <a:ext cx="222" cy="233"/>
              </a:xfrm>
              <a:prstGeom prst="roundRect">
                <a:avLst>
                  <a:gd name="adj" fmla="val 16667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11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5007" y="2404"/>
                <a:ext cx="223" cy="233"/>
              </a:xfrm>
              <a:prstGeom prst="roundRect">
                <a:avLst>
                  <a:gd name="adj" fmla="val 16667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H</a:t>
                </a:r>
              </a:p>
            </p:txBody>
          </p:sp>
          <p:sp>
            <p:nvSpPr>
              <p:cNvPr id="12" name="AutoShape 12"/>
              <p:cNvSpPr>
                <a:spLocks noChangeAspect="1" noChangeArrowheads="1"/>
              </p:cNvSpPr>
              <p:nvPr/>
            </p:nvSpPr>
            <p:spPr bwMode="auto">
              <a:xfrm>
                <a:off x="3135" y="2404"/>
                <a:ext cx="208" cy="232"/>
              </a:xfrm>
              <a:prstGeom prst="roundRect">
                <a:avLst>
                  <a:gd name="adj" fmla="val 16667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E</a:t>
                </a:r>
              </a:p>
            </p:txBody>
          </p:sp>
          <p:sp>
            <p:nvSpPr>
              <p:cNvPr id="13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3639" y="2405"/>
                <a:ext cx="202" cy="23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F</a:t>
                </a:r>
              </a:p>
            </p:txBody>
          </p:sp>
          <p:cxnSp>
            <p:nvCxnSpPr>
              <p:cNvPr id="14" name="AutoShape 14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flipH="1">
                <a:off x="3491" y="1494"/>
                <a:ext cx="833" cy="32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15"/>
              <p:cNvCxnSpPr>
                <a:cxnSpLocks noChangeShapeType="1"/>
                <a:stCxn id="6" idx="2"/>
                <a:endCxn id="9" idx="0"/>
              </p:cNvCxnSpPr>
              <p:nvPr/>
            </p:nvCxnSpPr>
            <p:spPr bwMode="auto">
              <a:xfrm>
                <a:off x="4324" y="1494"/>
                <a:ext cx="538" cy="32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6"/>
              <p:cNvCxnSpPr>
                <a:cxnSpLocks noChangeShapeType="1"/>
                <a:stCxn id="6" idx="2"/>
                <a:endCxn id="8" idx="0"/>
              </p:cNvCxnSpPr>
              <p:nvPr/>
            </p:nvCxnSpPr>
            <p:spPr bwMode="auto">
              <a:xfrm>
                <a:off x="4324" y="1494"/>
                <a:ext cx="1036" cy="32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7"/>
              <p:cNvCxnSpPr>
                <a:cxnSpLocks noChangeShapeType="1"/>
                <a:stCxn id="9" idx="2"/>
                <a:endCxn id="11" idx="0"/>
              </p:cNvCxnSpPr>
              <p:nvPr/>
            </p:nvCxnSpPr>
            <p:spPr bwMode="auto">
              <a:xfrm>
                <a:off x="4862" y="2071"/>
                <a:ext cx="257" cy="3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8"/>
              <p:cNvCxnSpPr>
                <a:cxnSpLocks noChangeShapeType="1"/>
                <a:stCxn id="9" idx="2"/>
                <a:endCxn id="10" idx="0"/>
              </p:cNvCxnSpPr>
              <p:nvPr/>
            </p:nvCxnSpPr>
            <p:spPr bwMode="auto">
              <a:xfrm flipH="1">
                <a:off x="4606" y="2071"/>
                <a:ext cx="256" cy="3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9"/>
              <p:cNvCxnSpPr>
                <a:cxnSpLocks noChangeShapeType="1"/>
                <a:stCxn id="7" idx="2"/>
                <a:endCxn id="13" idx="0"/>
              </p:cNvCxnSpPr>
              <p:nvPr/>
            </p:nvCxnSpPr>
            <p:spPr bwMode="auto">
              <a:xfrm>
                <a:off x="3491" y="2070"/>
                <a:ext cx="250" cy="32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20"/>
              <p:cNvCxnSpPr>
                <a:cxnSpLocks noChangeShapeType="1"/>
                <a:stCxn id="7" idx="2"/>
                <a:endCxn id="12" idx="0"/>
              </p:cNvCxnSpPr>
              <p:nvPr/>
            </p:nvCxnSpPr>
            <p:spPr bwMode="auto">
              <a:xfrm flipH="1">
                <a:off x="3239" y="2070"/>
                <a:ext cx="252" cy="32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3289" y="2985"/>
                <a:ext cx="181" cy="229"/>
              </a:xfrm>
              <a:prstGeom prst="roundRect">
                <a:avLst>
                  <a:gd name="adj" fmla="val 16667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I</a:t>
                </a:r>
              </a:p>
            </p:txBody>
          </p:sp>
          <p:sp>
            <p:nvSpPr>
              <p:cNvPr id="22" name="AutoShape 22"/>
              <p:cNvSpPr>
                <a:spLocks noChangeAspect="1" noChangeArrowheads="1"/>
              </p:cNvSpPr>
              <p:nvPr/>
            </p:nvSpPr>
            <p:spPr bwMode="auto">
              <a:xfrm>
                <a:off x="3655" y="2985"/>
                <a:ext cx="187" cy="230"/>
              </a:xfrm>
              <a:prstGeom prst="roundRect">
                <a:avLst>
                  <a:gd name="adj" fmla="val 16667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J</a:t>
                </a:r>
              </a:p>
            </p:txBody>
          </p:sp>
          <p:cxnSp>
            <p:nvCxnSpPr>
              <p:cNvPr id="23" name="AutoShape 23"/>
              <p:cNvCxnSpPr>
                <a:cxnSpLocks noChangeShapeType="1"/>
                <a:stCxn id="13" idx="2"/>
                <a:endCxn id="22" idx="0"/>
              </p:cNvCxnSpPr>
              <p:nvPr/>
            </p:nvCxnSpPr>
            <p:spPr bwMode="auto">
              <a:xfrm>
                <a:off x="3741" y="2646"/>
                <a:ext cx="8" cy="3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4"/>
              <p:cNvCxnSpPr>
                <a:cxnSpLocks noChangeShapeType="1"/>
                <a:stCxn id="13" idx="2"/>
                <a:endCxn id="21" idx="0"/>
              </p:cNvCxnSpPr>
              <p:nvPr/>
            </p:nvCxnSpPr>
            <p:spPr bwMode="auto">
              <a:xfrm flipH="1">
                <a:off x="3380" y="2646"/>
                <a:ext cx="361" cy="3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027" y="2984"/>
                <a:ext cx="211" cy="232"/>
              </a:xfrm>
              <a:prstGeom prst="roundRect">
                <a:avLst>
                  <a:gd name="adj" fmla="val 16667"/>
                </a:avLst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K</a:t>
                </a:r>
              </a:p>
            </p:txBody>
          </p:sp>
          <p:cxnSp>
            <p:nvCxnSpPr>
              <p:cNvPr id="26" name="AutoShape 26"/>
              <p:cNvCxnSpPr>
                <a:cxnSpLocks noChangeShapeType="1"/>
                <a:stCxn id="13" idx="2"/>
                <a:endCxn id="25" idx="0"/>
              </p:cNvCxnSpPr>
              <p:nvPr/>
            </p:nvCxnSpPr>
            <p:spPr bwMode="auto">
              <a:xfrm>
                <a:off x="3741" y="2646"/>
                <a:ext cx="392" cy="32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5473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altLang="en-US" sz="3600" dirty="0" smtClean="0">
              <a:latin typeface="Georgia" panose="02040502050405020303" pitchFamily="18" charset="0"/>
            </a:endParaRPr>
          </a:p>
          <a:p>
            <a:r>
              <a:rPr lang="en-US" altLang="en-US" sz="4000" dirty="0" smtClean="0">
                <a:latin typeface="Georgia" panose="02040502050405020303" pitchFamily="18" charset="0"/>
              </a:rPr>
              <a:t>Binary Trees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0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 </a:t>
            </a:r>
            <a:r>
              <a:rPr lang="en-US" sz="2800" b="1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Definition</a:t>
            </a:r>
            <a:r>
              <a:rPr lang="en-US" sz="2800" dirty="0" smtClean="0">
                <a:latin typeface="Georgia" panose="02040502050405020303" pitchFamily="18" charset="0"/>
              </a:rPr>
              <a:t>:  A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binary</a:t>
            </a:r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tree</a:t>
            </a:r>
            <a:r>
              <a:rPr lang="en-US" sz="2800" dirty="0" smtClean="0">
                <a:latin typeface="Georgia" panose="02040502050405020303" pitchFamily="18" charset="0"/>
              </a:rPr>
              <a:t> is a rooted tree in which no vertex has more than two children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73769" y="2455361"/>
            <a:ext cx="2168525" cy="2743200"/>
            <a:chOff x="266" y="1824"/>
            <a:chExt cx="1366" cy="172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418" y="2346"/>
              <a:ext cx="214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66" y="2823"/>
              <a:ext cx="214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50" y="2823"/>
              <a:ext cx="214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418" y="2823"/>
              <a:ext cx="214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768" y="2064"/>
              <a:ext cx="336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200" y="2064"/>
              <a:ext cx="336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372" y="2592"/>
              <a:ext cx="300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756" y="2583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514" y="2583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662" y="1824"/>
              <a:ext cx="382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50" y="3303"/>
              <a:ext cx="214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746" y="3063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056" y="1824"/>
              <a:ext cx="214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660" y="2346"/>
              <a:ext cx="214" cy="249"/>
            </a:xfrm>
            <a:prstGeom prst="rect">
              <a:avLst/>
            </a:prstGeom>
            <a:solidFill>
              <a:srgbClr val="6767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pic>
        <p:nvPicPr>
          <p:cNvPr id="19" name="Picture 4" descr="fig04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1" y="2455361"/>
            <a:ext cx="807720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19300" y="1403684"/>
            <a:ext cx="8153400" cy="5030788"/>
            <a:chOff x="457200" y="1371600"/>
            <a:chExt cx="8153400" cy="5030788"/>
          </a:xfrm>
        </p:grpSpPr>
        <p:grpSp>
          <p:nvGrpSpPr>
            <p:cNvPr id="21" name="Group 92"/>
            <p:cNvGrpSpPr>
              <a:grpSpLocks/>
            </p:cNvGrpSpPr>
            <p:nvPr/>
          </p:nvGrpSpPr>
          <p:grpSpPr bwMode="auto">
            <a:xfrm>
              <a:off x="457200" y="1676400"/>
              <a:ext cx="8153400" cy="4725988"/>
              <a:chOff x="288" y="1056"/>
              <a:chExt cx="5136" cy="2977"/>
            </a:xfrm>
          </p:grpSpPr>
          <p:grpSp>
            <p:nvGrpSpPr>
              <p:cNvPr id="23" name="Group 11"/>
              <p:cNvGrpSpPr>
                <a:grpSpLocks/>
              </p:cNvGrpSpPr>
              <p:nvPr/>
            </p:nvGrpSpPr>
            <p:grpSpPr bwMode="auto">
              <a:xfrm>
                <a:off x="2544" y="1056"/>
                <a:ext cx="673" cy="192"/>
                <a:chOff x="1151" y="1392"/>
                <a:chExt cx="625" cy="145"/>
              </a:xfrm>
            </p:grpSpPr>
            <p:sp>
              <p:nvSpPr>
                <p:cNvPr id="101" name="Rectangle 4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2" name="Oval 6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3" name="Rectangle 7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4" name="Oval 8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5" name="AutoShape 10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</p:grpSp>
          <p:grpSp>
            <p:nvGrpSpPr>
              <p:cNvPr id="24" name="Group 12"/>
              <p:cNvGrpSpPr>
                <a:grpSpLocks/>
              </p:cNvGrpSpPr>
              <p:nvPr/>
            </p:nvGrpSpPr>
            <p:grpSpPr bwMode="auto">
              <a:xfrm>
                <a:off x="1392" y="1680"/>
                <a:ext cx="672" cy="192"/>
                <a:chOff x="1151" y="1392"/>
                <a:chExt cx="625" cy="145"/>
              </a:xfrm>
            </p:grpSpPr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0" name="AutoShape 17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b</a:t>
                  </a:r>
                </a:p>
              </p:txBody>
            </p:sp>
          </p:grpSp>
          <p:grpSp>
            <p:nvGrpSpPr>
              <p:cNvPr id="25" name="Group 18"/>
              <p:cNvGrpSpPr>
                <a:grpSpLocks/>
              </p:cNvGrpSpPr>
              <p:nvPr/>
            </p:nvGrpSpPr>
            <p:grpSpPr bwMode="auto">
              <a:xfrm>
                <a:off x="3648" y="1680"/>
                <a:ext cx="672" cy="192"/>
                <a:chOff x="1151" y="1392"/>
                <a:chExt cx="625" cy="145"/>
              </a:xfrm>
            </p:grpSpPr>
            <p:sp>
              <p:nvSpPr>
                <p:cNvPr id="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2" name="Oval 20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3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4" name="Oval 22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" name="AutoShape 23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c</a:t>
                  </a:r>
                </a:p>
              </p:txBody>
            </p:sp>
          </p:grpSp>
          <p:grpSp>
            <p:nvGrpSpPr>
              <p:cNvPr id="26" name="Group 24"/>
              <p:cNvGrpSpPr>
                <a:grpSpLocks/>
              </p:cNvGrpSpPr>
              <p:nvPr/>
            </p:nvGrpSpPr>
            <p:grpSpPr bwMode="auto">
              <a:xfrm>
                <a:off x="816" y="2495"/>
                <a:ext cx="673" cy="193"/>
                <a:chOff x="1151" y="1392"/>
                <a:chExt cx="625" cy="145"/>
              </a:xfrm>
            </p:grpSpPr>
            <p:sp>
              <p:nvSpPr>
                <p:cNvPr id="86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7" name="Oval 26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9" name="Oval 28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7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0" name="AutoShape 29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d</a:t>
                  </a:r>
                </a:p>
              </p:txBody>
            </p:sp>
          </p:grpSp>
          <p:grpSp>
            <p:nvGrpSpPr>
              <p:cNvPr id="27" name="Group 30"/>
              <p:cNvGrpSpPr>
                <a:grpSpLocks/>
              </p:cNvGrpSpPr>
              <p:nvPr/>
            </p:nvGrpSpPr>
            <p:grpSpPr bwMode="auto">
              <a:xfrm>
                <a:off x="1872" y="2496"/>
                <a:ext cx="673" cy="192"/>
                <a:chOff x="1151" y="1392"/>
                <a:chExt cx="625" cy="145"/>
              </a:xfrm>
            </p:grpSpPr>
            <p:sp>
              <p:nvSpPr>
                <p:cNvPr id="81" name="Rectangle 31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2" name="Oval 3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4" name="Oval 34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5" name="AutoShape 35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e</a:t>
                  </a:r>
                </a:p>
              </p:txBody>
            </p:sp>
          </p:grp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288" y="3168"/>
                <a:ext cx="673" cy="192"/>
                <a:chOff x="1151" y="1392"/>
                <a:chExt cx="625" cy="145"/>
              </a:xfrm>
            </p:grpSpPr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7" name="Oval 38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8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9" name="Oval 40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0" name="AutoShape 41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g</a:t>
                  </a:r>
                </a:p>
              </p:txBody>
            </p:sp>
          </p:grpSp>
          <p:grpSp>
            <p:nvGrpSpPr>
              <p:cNvPr id="29" name="Group 42"/>
              <p:cNvGrpSpPr>
                <a:grpSpLocks/>
              </p:cNvGrpSpPr>
              <p:nvPr/>
            </p:nvGrpSpPr>
            <p:grpSpPr bwMode="auto">
              <a:xfrm>
                <a:off x="1440" y="3168"/>
                <a:ext cx="672" cy="192"/>
                <a:chOff x="1151" y="1392"/>
                <a:chExt cx="625" cy="145"/>
              </a:xfrm>
            </p:grpSpPr>
            <p:sp>
              <p:nvSpPr>
                <p:cNvPr id="71" name="Rectangle 43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2" name="Oval 44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" name="Rectangle 45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" name="Oval 46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" name="AutoShape 47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h</a:t>
                  </a:r>
                </a:p>
              </p:txBody>
            </p:sp>
          </p:grpSp>
          <p:grpSp>
            <p:nvGrpSpPr>
              <p:cNvPr id="30" name="Group 48"/>
              <p:cNvGrpSpPr>
                <a:grpSpLocks/>
              </p:cNvGrpSpPr>
              <p:nvPr/>
            </p:nvGrpSpPr>
            <p:grpSpPr bwMode="auto">
              <a:xfrm>
                <a:off x="2448" y="3168"/>
                <a:ext cx="672" cy="192"/>
                <a:chOff x="1151" y="1392"/>
                <a:chExt cx="625" cy="145"/>
              </a:xfrm>
            </p:grpSpPr>
            <p:sp>
              <p:nvSpPr>
                <p:cNvPr id="66" name="Rectangle 49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7" name="Oval 50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8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9" name="Oval 52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" name="AutoShape 53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i</a:t>
                  </a:r>
                </a:p>
              </p:txBody>
            </p:sp>
          </p:grpSp>
          <p:grpSp>
            <p:nvGrpSpPr>
              <p:cNvPr id="31" name="Group 54"/>
              <p:cNvGrpSpPr>
                <a:grpSpLocks/>
              </p:cNvGrpSpPr>
              <p:nvPr/>
            </p:nvGrpSpPr>
            <p:grpSpPr bwMode="auto">
              <a:xfrm>
                <a:off x="1824" y="3888"/>
                <a:ext cx="625" cy="145"/>
                <a:chOff x="1151" y="1392"/>
                <a:chExt cx="625" cy="145"/>
              </a:xfrm>
            </p:grpSpPr>
            <p:sp>
              <p:nvSpPr>
                <p:cNvPr id="61" name="Rectangle 55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2" name="Oval 56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3" name="Rectangle 57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4" name="Oval 58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5" name="AutoShape 59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l</a:t>
                  </a:r>
                </a:p>
              </p:txBody>
            </p:sp>
          </p:grpSp>
          <p:grpSp>
            <p:nvGrpSpPr>
              <p:cNvPr id="32" name="Group 60"/>
              <p:cNvGrpSpPr>
                <a:grpSpLocks/>
              </p:cNvGrpSpPr>
              <p:nvPr/>
            </p:nvGrpSpPr>
            <p:grpSpPr bwMode="auto">
              <a:xfrm>
                <a:off x="4272" y="2496"/>
                <a:ext cx="672" cy="192"/>
                <a:chOff x="1151" y="1392"/>
                <a:chExt cx="625" cy="145"/>
              </a:xfrm>
            </p:grpSpPr>
            <p:sp>
              <p:nvSpPr>
                <p:cNvPr id="56" name="Rectangle 61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7" name="Oval 6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8" name="Rectangle 63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9" name="Oval 64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7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" name="AutoShape 65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f</a:t>
                  </a:r>
                </a:p>
              </p:txBody>
            </p:sp>
          </p:grpSp>
          <p:grpSp>
            <p:nvGrpSpPr>
              <p:cNvPr id="33" name="Group 66"/>
              <p:cNvGrpSpPr>
                <a:grpSpLocks/>
              </p:cNvGrpSpPr>
              <p:nvPr/>
            </p:nvGrpSpPr>
            <p:grpSpPr bwMode="auto">
              <a:xfrm>
                <a:off x="3791" y="3168"/>
                <a:ext cx="625" cy="145"/>
                <a:chOff x="1151" y="1392"/>
                <a:chExt cx="625" cy="145"/>
              </a:xfrm>
            </p:grpSpPr>
            <p:sp>
              <p:nvSpPr>
                <p:cNvPr id="51" name="Rectangle 67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2" name="Oval 68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3" name="Rectangle 69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4" name="Oval 70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" name="AutoShape 71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j</a:t>
                  </a:r>
                </a:p>
              </p:txBody>
            </p:sp>
          </p:grpSp>
          <p:grpSp>
            <p:nvGrpSpPr>
              <p:cNvPr id="34" name="Group 72"/>
              <p:cNvGrpSpPr>
                <a:grpSpLocks/>
              </p:cNvGrpSpPr>
              <p:nvPr/>
            </p:nvGrpSpPr>
            <p:grpSpPr bwMode="auto">
              <a:xfrm>
                <a:off x="4799" y="3168"/>
                <a:ext cx="625" cy="145"/>
                <a:chOff x="1151" y="1392"/>
                <a:chExt cx="625" cy="145"/>
              </a:xfrm>
            </p:grpSpPr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1151" y="1393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7" name="Oval 74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8" name="Rectangle 75"/>
                <p:cNvSpPr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9" name="Oval 76"/>
                <p:cNvSpPr>
                  <a:spLocks noChangeArrowheads="1"/>
                </p:cNvSpPr>
                <p:nvPr/>
              </p:nvSpPr>
              <p:spPr bwMode="auto">
                <a:xfrm>
                  <a:off x="1681" y="1439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0" name="AutoShape 77"/>
                <p:cNvSpPr>
                  <a:spLocks noChangeArrowheads="1"/>
                </p:cNvSpPr>
                <p:nvPr/>
              </p:nvSpPr>
              <p:spPr bwMode="auto">
                <a:xfrm>
                  <a:off x="1296" y="1392"/>
                  <a:ext cx="336" cy="144"/>
                </a:xfrm>
                <a:prstGeom prst="flowChartProcess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MS PGothic" panose="020B0600070205080204" pitchFamily="34" charset="-128"/>
                    </a:rPr>
                    <a:t>k</a:t>
                  </a:r>
                </a:p>
              </p:txBody>
            </p:sp>
          </p:grp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H="1">
                <a:off x="1776" y="1152"/>
                <a:ext cx="864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768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" name="Line 82"/>
              <p:cNvSpPr>
                <a:spLocks noChangeShapeType="1"/>
              </p:cNvSpPr>
              <p:nvPr/>
            </p:nvSpPr>
            <p:spPr bwMode="auto">
              <a:xfrm flipH="1">
                <a:off x="1152" y="1776"/>
                <a:ext cx="336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Line 83"/>
              <p:cNvSpPr>
                <a:spLocks noChangeShapeType="1"/>
              </p:cNvSpPr>
              <p:nvPr/>
            </p:nvSpPr>
            <p:spPr bwMode="auto">
              <a:xfrm>
                <a:off x="1968" y="1776"/>
                <a:ext cx="240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Line 84"/>
              <p:cNvSpPr>
                <a:spLocks noChangeShapeType="1"/>
              </p:cNvSpPr>
              <p:nvPr/>
            </p:nvSpPr>
            <p:spPr bwMode="auto">
              <a:xfrm flipH="1">
                <a:off x="624" y="2592"/>
                <a:ext cx="288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0" name="Line 86"/>
              <p:cNvSpPr>
                <a:spLocks noChangeShapeType="1"/>
              </p:cNvSpPr>
              <p:nvPr/>
            </p:nvSpPr>
            <p:spPr bwMode="auto">
              <a:xfrm flipH="1">
                <a:off x="1776" y="2592"/>
                <a:ext cx="192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" name="Line 87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Line 88"/>
              <p:cNvSpPr>
                <a:spLocks noChangeShapeType="1"/>
              </p:cNvSpPr>
              <p:nvPr/>
            </p:nvSpPr>
            <p:spPr bwMode="auto">
              <a:xfrm flipH="1">
                <a:off x="2160" y="3264"/>
                <a:ext cx="384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Line 89"/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336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4" name="Line 90"/>
              <p:cNvSpPr>
                <a:spLocks noChangeShapeType="1"/>
              </p:cNvSpPr>
              <p:nvPr/>
            </p:nvSpPr>
            <p:spPr bwMode="auto">
              <a:xfrm flipH="1">
                <a:off x="4128" y="2592"/>
                <a:ext cx="24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5" name="Line 91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24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2" name="AutoShape 93"/>
            <p:cNvSpPr>
              <a:spLocks noChangeArrowheads="1"/>
            </p:cNvSpPr>
            <p:nvPr/>
          </p:nvSpPr>
          <p:spPr bwMode="auto">
            <a:xfrm>
              <a:off x="533400" y="1371600"/>
              <a:ext cx="1981200" cy="914400"/>
            </a:xfrm>
            <a:prstGeom prst="wedgeRoundRectCallout">
              <a:avLst>
                <a:gd name="adj1" fmla="val 120273"/>
                <a:gd name="adj2" fmla="val -1907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MS PGothic" panose="020B0600070205080204" pitchFamily="34" charset="-128"/>
                </a:rPr>
                <a:t>The root is drawn at the top</a:t>
              </a:r>
            </a:p>
          </p:txBody>
        </p:sp>
      </p:grpSp>
      <p:sp>
        <p:nvSpPr>
          <p:cNvPr id="106" name="Subtitle 10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Binary Tree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8606"/>
            <a:ext cx="9144000" cy="44068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Each node contains: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value</a:t>
            </a:r>
            <a:r>
              <a:rPr 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latin typeface="Georgia" panose="02040502050405020303" pitchFamily="18" charset="0"/>
              </a:rPr>
              <a:t>(some sort of data item)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 reference or pointer to a left child (may be null),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 reference or pointer to a right child (may be null)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 binary tree may be empty (contain no nodes)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If not empty, a binary tree has a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root</a:t>
            </a:r>
            <a:r>
              <a:rPr lang="en-US" sz="2800" dirty="0" smtClean="0">
                <a:latin typeface="Georgia" panose="02040502050405020303" pitchFamily="18" charset="0"/>
              </a:rPr>
              <a:t>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Every node in the binary tree is reachable from the root node by a unique path</a:t>
            </a:r>
          </a:p>
        </p:txBody>
      </p:sp>
    </p:spTree>
    <p:extLst>
      <p:ext uri="{BB962C8B-B14F-4D97-AF65-F5344CB8AC3E}">
        <p14:creationId xmlns:p14="http://schemas.microsoft.com/office/powerpoint/2010/main" val="33178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1017</Words>
  <Application>Microsoft Office PowerPoint</Application>
  <PresentationFormat>Widescreen</PresentationFormat>
  <Paragraphs>222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MS PGothic</vt:lpstr>
      <vt:lpstr>Arial</vt:lpstr>
      <vt:lpstr>Calibri</vt:lpstr>
      <vt:lpstr>Calibri Light</vt:lpstr>
      <vt:lpstr>Cambria Math</vt:lpstr>
      <vt:lpstr>Consolas</vt:lpstr>
      <vt:lpstr>Georgia</vt:lpstr>
      <vt:lpstr>Gill Sans MT</vt:lpstr>
      <vt:lpstr>Tahoma</vt:lpstr>
      <vt:lpstr>Times</vt:lpstr>
      <vt:lpstr>Times New Roman</vt:lpstr>
      <vt:lpstr>Trebuchet MS</vt:lpstr>
      <vt:lpstr>Wingdings</vt:lpstr>
      <vt:lpstr>Office Theme</vt:lpstr>
      <vt:lpstr>Trees</vt:lpstr>
      <vt:lpstr>Tree</vt:lpstr>
      <vt:lpstr>Tree</vt:lpstr>
      <vt:lpstr>Tree</vt:lpstr>
      <vt:lpstr>Tree</vt:lpstr>
      <vt:lpstr>PowerPoint Presentation</vt:lpstr>
      <vt:lpstr>Binary Tree</vt:lpstr>
      <vt:lpstr>Binary Tree</vt:lpstr>
      <vt:lpstr>Binary Tree</vt:lpstr>
      <vt:lpstr>Binary Tree</vt:lpstr>
      <vt:lpstr>Balance</vt:lpstr>
      <vt:lpstr>Tree traversals</vt:lpstr>
      <vt:lpstr>Full Tree</vt:lpstr>
      <vt:lpstr>Complete Tree</vt:lpstr>
      <vt:lpstr>Complete Tree</vt:lpstr>
      <vt:lpstr>Binary search tree</vt:lpstr>
      <vt:lpstr>Binary search tree</vt:lpstr>
      <vt:lpstr>Binary search tree</vt:lpstr>
      <vt:lpstr>Binary search tree</vt:lpstr>
      <vt:lpstr>Tree traversal</vt:lpstr>
      <vt:lpstr>Preorder traversal</vt:lpstr>
      <vt:lpstr>Inorder traversal</vt:lpstr>
      <vt:lpstr>Postorder traversal</vt:lpstr>
      <vt:lpstr>Binary search tree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lenaR</dc:creator>
  <cp:lastModifiedBy>lenaR</cp:lastModifiedBy>
  <cp:revision>26</cp:revision>
  <dcterms:created xsi:type="dcterms:W3CDTF">2017-03-13T18:16:17Z</dcterms:created>
  <dcterms:modified xsi:type="dcterms:W3CDTF">2017-03-26T13:49:42Z</dcterms:modified>
</cp:coreProperties>
</file>