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56" r:id="rId6"/>
    <p:sldId id="262" r:id="rId7"/>
    <p:sldId id="261" r:id="rId8"/>
    <p:sldId id="273" r:id="rId9"/>
    <p:sldId id="274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CF29-29F7-4193-B9D3-AC7388E665AF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FC716-C911-4E60-A21F-803F05A5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5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6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8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6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4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9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2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1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43978-DB50-4CDB-8CEF-1F8DF493B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E0A6-1308-4292-8F67-FFA8B0F9F42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CAEE-C041-4885-8E78-A0624975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sfca.edu/~galles/visualization/BinomialQueu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HeapSort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</a:t>
            </a:r>
            <a:r>
              <a:rPr lang="en-US" altLang="en-US" sz="4800" dirty="0" smtClean="0">
                <a:latin typeface="Georgia" panose="02040502050405020303" pitchFamily="18" charset="0"/>
              </a:rPr>
              <a:t>Queues: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Definition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Georgia" panose="02040502050405020303" pitchFamily="18" charset="0"/>
              </a:rPr>
              <a:t>A </a:t>
            </a:r>
            <a:r>
              <a:rPr lang="en-US" sz="3200" i="1" dirty="0">
                <a:solidFill>
                  <a:srgbClr val="0070C0"/>
                </a:solidFill>
                <a:latin typeface="Georgia" panose="02040502050405020303" pitchFamily="18" charset="0"/>
              </a:rPr>
              <a:t>Binomial Queue </a:t>
            </a:r>
            <a:r>
              <a:rPr lang="en-US" sz="3200" dirty="0">
                <a:latin typeface="Georgia" panose="02040502050405020303" pitchFamily="18" charset="0"/>
              </a:rPr>
              <a:t>is a collection of heap-ordered trees known as a forest.  Each tree is a binomial tree.  A recursive definition is</a:t>
            </a:r>
            <a:r>
              <a:rPr lang="en-US" sz="3200" dirty="0" smtClean="0">
                <a:latin typeface="Georgia" panose="02040502050405020303" pitchFamily="18" charset="0"/>
              </a:rPr>
              <a:t>:</a:t>
            </a:r>
            <a:endParaRPr lang="en-US" sz="3200" dirty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A binomial tree of height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Georgia" panose="02040502050405020303" pitchFamily="18" charset="0"/>
              </a:rPr>
              <a:t> is a one-node </a:t>
            </a:r>
            <a:r>
              <a:rPr lang="en-US" sz="2800" dirty="0" smtClean="0">
                <a:latin typeface="Georgia" panose="02040502050405020303" pitchFamily="18" charset="0"/>
              </a:rPr>
              <a:t>tree</a:t>
            </a:r>
            <a:endParaRPr lang="en-US" sz="2800" dirty="0">
              <a:latin typeface="Georgia" panose="02040502050405020303" pitchFamily="18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 A binomial tree, </a:t>
            </a:r>
            <a:r>
              <a:rPr 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B</a:t>
            </a:r>
            <a:r>
              <a:rPr lang="en-US" sz="2800" i="1" baseline="-25000" dirty="0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</a:rPr>
              <a:t>, of height </a:t>
            </a:r>
            <a:r>
              <a:rPr 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</a:rPr>
              <a:t> is formed by attaching a binomial tree </a:t>
            </a:r>
            <a:r>
              <a:rPr 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B</a:t>
            </a:r>
            <a:r>
              <a:rPr lang="en-US" sz="2800" i="1" baseline="-25000" dirty="0">
                <a:solidFill>
                  <a:srgbClr val="0070C0"/>
                </a:solidFill>
                <a:latin typeface="Georgia" panose="02040502050405020303" pitchFamily="18" charset="0"/>
              </a:rPr>
              <a:t>k−1</a:t>
            </a:r>
            <a:r>
              <a:rPr lang="en-US" sz="2800" dirty="0">
                <a:latin typeface="Georgia" panose="02040502050405020303" pitchFamily="18" charset="0"/>
              </a:rPr>
              <a:t> to the root of another binomial tree </a:t>
            </a:r>
            <a:r>
              <a:rPr 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B</a:t>
            </a:r>
            <a:r>
              <a:rPr lang="en-US" sz="2800" i="1" baseline="-25000" dirty="0">
                <a:solidFill>
                  <a:srgbClr val="0070C0"/>
                </a:solidFill>
                <a:latin typeface="Georgia" panose="02040502050405020303" pitchFamily="18" charset="0"/>
              </a:rPr>
              <a:t>k−1</a:t>
            </a:r>
            <a:endParaRPr 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Binary Numbers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Consider binary numbers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Positional notation: 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	1  	0  	1  	1  	0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+ 0 +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+ 2 + 0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22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010110</a:t>
            </a:r>
            <a:r>
              <a:rPr lang="en-US" sz="2800" b="1" baseline="-25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22</a:t>
            </a:r>
            <a:r>
              <a:rPr lang="en-US" sz="28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What is the decimal value of these binary numbers?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	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	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=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1001011	=</a:t>
            </a:r>
          </a:p>
        </p:txBody>
      </p:sp>
    </p:spTree>
    <p:extLst>
      <p:ext uri="{BB962C8B-B14F-4D97-AF65-F5344CB8AC3E}">
        <p14:creationId xmlns:p14="http://schemas.microsoft.com/office/powerpoint/2010/main" val="34777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Binary Numbers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Consider binary numbers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Positional notation: 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2</a:t>
            </a:r>
            <a:r>
              <a:rPr 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	1  	0  	1  	1  	0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+ 0 +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+ 2 + 0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22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010110</a:t>
            </a:r>
            <a:r>
              <a:rPr lang="en-US" sz="2800" b="1" baseline="-25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22</a:t>
            </a:r>
            <a:r>
              <a:rPr lang="en-US" sz="2800" b="1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What is the decimal value of these binary numbers?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	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	3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	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	5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	22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1001011	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	75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</a:t>
            </a:r>
            <a:r>
              <a:rPr lang="en-US" altLang="en-US" sz="4800" dirty="0" smtClean="0">
                <a:latin typeface="Georgia" panose="02040502050405020303" pitchFamily="18" charset="0"/>
              </a:rPr>
              <a:t>Queues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Binomial tree of height </a:t>
            </a:r>
            <a:r>
              <a:rPr lang="en-US" sz="2800" i="1" dirty="0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r>
              <a:rPr lang="en-US" sz="2800" dirty="0">
                <a:latin typeface="Georgia" panose="02040502050405020303" pitchFamily="18" charset="0"/>
              </a:rPr>
              <a:t> has exactly </a:t>
            </a:r>
            <a:r>
              <a:rPr lang="en-US" sz="2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2</a:t>
            </a:r>
            <a:r>
              <a:rPr lang="en-US" sz="2800" i="1" baseline="300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k</a:t>
            </a:r>
            <a:endParaRPr lang="en-US" sz="2800" b="1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274950" y="2396945"/>
            <a:ext cx="3084348" cy="4110389"/>
            <a:chOff x="8274950" y="2396945"/>
            <a:chExt cx="3084348" cy="4110389"/>
          </a:xfrm>
        </p:grpSpPr>
        <p:grpSp>
          <p:nvGrpSpPr>
            <p:cNvPr id="62" name="Group 61"/>
            <p:cNvGrpSpPr/>
            <p:nvPr/>
          </p:nvGrpSpPr>
          <p:grpSpPr>
            <a:xfrm>
              <a:off x="8274950" y="2396945"/>
              <a:ext cx="3084348" cy="1211262"/>
              <a:chOff x="8274950" y="2396945"/>
              <a:chExt cx="3084348" cy="121126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8274950" y="2396945"/>
                <a:ext cx="1107996" cy="1211262"/>
                <a:chOff x="2015551" y="2396945"/>
                <a:chExt cx="1107996" cy="1211262"/>
              </a:xfrm>
            </p:grpSpPr>
            <p:sp>
              <p:nvSpPr>
                <p:cNvPr id="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015551" y="2396945"/>
                  <a:ext cx="1107996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en-US" sz="2800" dirty="0">
                      <a:solidFill>
                        <a:srgbClr val="FF0000"/>
                      </a:solidFill>
                    </a:rPr>
                    <a:t>B</a:t>
                  </a:r>
                  <a:r>
                    <a:rPr lang="en-US" altLang="en-US" sz="2800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en-US" sz="2800" dirty="0">
                      <a:solidFill>
                        <a:srgbClr val="FF0000"/>
                      </a:solidFill>
                    </a:rPr>
                    <a:t>	</a:t>
                  </a:r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2093920" y="3263720"/>
                  <a:ext cx="347064" cy="34448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9210891" y="3201461"/>
                <a:ext cx="2148407" cy="400110"/>
                <a:chOff x="9955148" y="3047164"/>
                <a:chExt cx="2132463" cy="40011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955148" y="3247219"/>
                  <a:ext cx="46147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10533496" y="3047164"/>
                  <a:ext cx="155411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height = 0 </a:t>
                  </a:r>
                  <a:endParaRPr lang="en-US" sz="2000" b="1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68" name="TextBox 67"/>
            <p:cNvSpPr txBox="1"/>
            <p:nvPr/>
          </p:nvSpPr>
          <p:spPr>
            <a:xfrm>
              <a:off x="8625527" y="5984114"/>
              <a:ext cx="115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70C0"/>
                </a:buClr>
              </a:pP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2</a:t>
              </a:r>
              <a:r>
                <a:rPr lang="en-US" sz="2800" i="1" baseline="300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0  </a:t>
              </a: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= 1</a:t>
              </a:r>
              <a:endParaRPr 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923748" y="2393851"/>
            <a:ext cx="4435551" cy="4078217"/>
            <a:chOff x="6923748" y="2393851"/>
            <a:chExt cx="4435551" cy="4078217"/>
          </a:xfrm>
        </p:grpSpPr>
        <p:grpSp>
          <p:nvGrpSpPr>
            <p:cNvPr id="65" name="Group 64"/>
            <p:cNvGrpSpPr/>
            <p:nvPr/>
          </p:nvGrpSpPr>
          <p:grpSpPr>
            <a:xfrm>
              <a:off x="7072924" y="2393851"/>
              <a:ext cx="4286375" cy="2065257"/>
              <a:chOff x="7072924" y="2393851"/>
              <a:chExt cx="4286375" cy="206525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072924" y="2393851"/>
                <a:ext cx="1107996" cy="2065257"/>
                <a:chOff x="2981692" y="2393851"/>
                <a:chExt cx="1107996" cy="2065257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145164" y="3263720"/>
                  <a:ext cx="344488" cy="1195388"/>
                  <a:chOff x="3145164" y="3263720"/>
                  <a:chExt cx="344488" cy="1195388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145164" y="3263720"/>
                    <a:ext cx="344488" cy="1195388"/>
                    <a:chOff x="1957387" y="4011613"/>
                    <a:chExt cx="344488" cy="1195388"/>
                  </a:xfrm>
                </p:grpSpPr>
                <p:sp>
                  <p:nvSpPr>
                    <p:cNvPr id="7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7387" y="4011613"/>
                      <a:ext cx="344488" cy="34448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7387" y="4862513"/>
                      <a:ext cx="344488" cy="3444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1164" y="3608207"/>
                    <a:ext cx="12489" cy="5362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981692" y="2393851"/>
                  <a:ext cx="1107996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en-US" sz="2800" dirty="0" smtClean="0">
                      <a:solidFill>
                        <a:srgbClr val="FF0000"/>
                      </a:solidFill>
                    </a:rPr>
                    <a:t>B</a:t>
                  </a:r>
                  <a:r>
                    <a:rPr lang="en-US" altLang="en-US" sz="2800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800" dirty="0">
                      <a:solidFill>
                        <a:srgbClr val="FF0000"/>
                      </a:solidFill>
                    </a:rPr>
                    <a:t>	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157495" y="3855819"/>
                <a:ext cx="2201804" cy="400110"/>
                <a:chOff x="9679184" y="3600609"/>
                <a:chExt cx="2201804" cy="40011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9679184" y="3800664"/>
                  <a:ext cx="46147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0257532" y="3600609"/>
                  <a:ext cx="16234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height = 1 </a:t>
                  </a:r>
                  <a:endParaRPr lang="en-US" sz="2000" b="1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6923748" y="5948848"/>
              <a:ext cx="1173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70C0"/>
                </a:buClr>
              </a:pP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2</a:t>
              </a:r>
              <a:r>
                <a:rPr lang="en-US" sz="2800" i="1" baseline="300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1  </a:t>
              </a: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= 2</a:t>
              </a:r>
              <a:endParaRPr 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998591" y="2377934"/>
            <a:ext cx="6291367" cy="4103465"/>
            <a:chOff x="4998591" y="2377934"/>
            <a:chExt cx="6291367" cy="4103465"/>
          </a:xfrm>
        </p:grpSpPr>
        <p:grpSp>
          <p:nvGrpSpPr>
            <p:cNvPr id="66" name="Group 65"/>
            <p:cNvGrpSpPr/>
            <p:nvPr/>
          </p:nvGrpSpPr>
          <p:grpSpPr>
            <a:xfrm>
              <a:off x="4998591" y="2377934"/>
              <a:ext cx="6291367" cy="2856675"/>
              <a:chOff x="4998591" y="2377934"/>
              <a:chExt cx="6291367" cy="285667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998591" y="2377934"/>
                <a:ext cx="1278490" cy="2856675"/>
                <a:chOff x="4093612" y="2377934"/>
                <a:chExt cx="1278490" cy="285667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248589" y="3263720"/>
                  <a:ext cx="1123513" cy="1970889"/>
                  <a:chOff x="3658037" y="3986213"/>
                  <a:chExt cx="1123513" cy="1970889"/>
                </a:xfrm>
              </p:grpSpPr>
              <p:sp>
                <p:nvSpPr>
                  <p:cNvPr id="1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58037" y="3986213"/>
                    <a:ext cx="344488" cy="34448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658037" y="4775200"/>
                    <a:ext cx="344488" cy="34448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855990" y="4330700"/>
                    <a:ext cx="1266" cy="4572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437063" y="4787900"/>
                    <a:ext cx="344487" cy="34448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434418" y="5612615"/>
                    <a:ext cx="344487" cy="34448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611055" y="5181600"/>
                    <a:ext cx="1" cy="4310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962400" y="4267200"/>
                    <a:ext cx="557213" cy="56991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4093612" y="2377934"/>
                  <a:ext cx="1107996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en-US" sz="2800" dirty="0" smtClean="0">
                      <a:solidFill>
                        <a:srgbClr val="FF0000"/>
                      </a:solidFill>
                    </a:rPr>
                    <a:t>B</a:t>
                  </a:r>
                  <a:r>
                    <a:rPr lang="en-US" altLang="en-US" sz="2800" baseline="-25000" dirty="0" smtClean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800" dirty="0">
                      <a:solidFill>
                        <a:srgbClr val="FF0000"/>
                      </a:solidFill>
                    </a:rPr>
                    <a:t>	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9157495" y="4679863"/>
                <a:ext cx="2132463" cy="400110"/>
                <a:chOff x="9309895" y="3184175"/>
                <a:chExt cx="2132463" cy="40011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9309895" y="3384230"/>
                  <a:ext cx="46147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9888243" y="3184175"/>
                  <a:ext cx="155411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height = 2 </a:t>
                  </a:r>
                  <a:endParaRPr lang="en-US" sz="2000" b="1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5245294" y="5958179"/>
              <a:ext cx="1150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70C0"/>
                </a:buClr>
              </a:pP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2</a:t>
              </a:r>
              <a:r>
                <a:rPr lang="en-US" sz="2800" i="1" baseline="300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2  </a:t>
              </a: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= 4</a:t>
              </a:r>
              <a:endParaRPr 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12507" y="2377934"/>
            <a:ext cx="9546792" cy="4129400"/>
            <a:chOff x="1812507" y="2377934"/>
            <a:chExt cx="9546792" cy="4129400"/>
          </a:xfrm>
        </p:grpSpPr>
        <p:grpSp>
          <p:nvGrpSpPr>
            <p:cNvPr id="67" name="Group 66"/>
            <p:cNvGrpSpPr/>
            <p:nvPr/>
          </p:nvGrpSpPr>
          <p:grpSpPr>
            <a:xfrm>
              <a:off x="1875084" y="2377934"/>
              <a:ext cx="9484215" cy="3570914"/>
              <a:chOff x="1875084" y="2377934"/>
              <a:chExt cx="9484215" cy="3570914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875084" y="2377934"/>
                <a:ext cx="2787804" cy="3570914"/>
                <a:chOff x="6022880" y="2377934"/>
                <a:chExt cx="2787804" cy="357091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6193461" y="3229117"/>
                  <a:ext cx="2617223" cy="2719731"/>
                  <a:chOff x="5727700" y="3983038"/>
                  <a:chExt cx="2617223" cy="2719731"/>
                </a:xfrm>
              </p:grpSpPr>
              <p:sp>
                <p:nvSpPr>
                  <p:cNvPr id="2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5727700" y="3983038"/>
                    <a:ext cx="344488" cy="34448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5780087" y="4819328"/>
                    <a:ext cx="344488" cy="34448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30262" y="4314825"/>
                    <a:ext cx="1" cy="5835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6497638" y="4784725"/>
                    <a:ext cx="344487" cy="34448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539566" y="5609440"/>
                    <a:ext cx="344487" cy="34448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57692" y="5116513"/>
                    <a:ext cx="1883" cy="4929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022975" y="4264025"/>
                    <a:ext cx="557213" cy="56991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177088" y="4751388"/>
                    <a:ext cx="344487" cy="34448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7266781" y="5589587"/>
                    <a:ext cx="344487" cy="34448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379650" y="5083175"/>
                    <a:ext cx="0" cy="51911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947025" y="5553075"/>
                    <a:ext cx="344488" cy="34448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8000435" y="6358282"/>
                    <a:ext cx="344488" cy="34448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31703" y="5884863"/>
                    <a:ext cx="6010" cy="47341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472363" y="5032375"/>
                    <a:ext cx="557212" cy="56991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6048375" y="4189413"/>
                    <a:ext cx="1160463" cy="635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022880" y="2377934"/>
                  <a:ext cx="1107996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en-US" sz="2800" dirty="0" smtClean="0">
                      <a:solidFill>
                        <a:srgbClr val="FF0000"/>
                      </a:solidFill>
                    </a:rPr>
                    <a:t>B</a:t>
                  </a:r>
                  <a:r>
                    <a:rPr lang="en-US" altLang="en-US" sz="2800" baseline="-25000" dirty="0" smtClean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800" dirty="0">
                      <a:solidFill>
                        <a:srgbClr val="FF0000"/>
                      </a:solidFill>
                    </a:rPr>
                    <a:t>	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9157495" y="5503906"/>
                <a:ext cx="2201804" cy="400110"/>
                <a:chOff x="9309895" y="3184175"/>
                <a:chExt cx="2201804" cy="40011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9309895" y="3384230"/>
                  <a:ext cx="46147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9888243" y="3184175"/>
                  <a:ext cx="16234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height = 3 </a:t>
                  </a:r>
                  <a:endParaRPr lang="en-US" sz="2000" b="1" dirty="0">
                    <a:solidFill>
                      <a:srgbClr val="0070C0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1812507" y="5984114"/>
              <a:ext cx="126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70C0"/>
                </a:buClr>
              </a:pP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2</a:t>
              </a:r>
              <a:r>
                <a:rPr lang="en-US" sz="2800" i="1" baseline="300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3  </a:t>
              </a: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= 8</a:t>
              </a:r>
              <a:endParaRPr 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861917" y="2285494"/>
            <a:ext cx="1258678" cy="4221840"/>
            <a:chOff x="9861917" y="2285494"/>
            <a:chExt cx="1258678" cy="4221840"/>
          </a:xfrm>
        </p:grpSpPr>
        <p:sp>
          <p:nvSpPr>
            <p:cNvPr id="73" name="TextBox 72"/>
            <p:cNvSpPr txBox="1"/>
            <p:nvPr/>
          </p:nvSpPr>
          <p:spPr>
            <a:xfrm>
              <a:off x="9916221" y="5984114"/>
              <a:ext cx="115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70C0"/>
                </a:buClr>
              </a:pPr>
              <a:r>
                <a:rPr lang="en-US" sz="2800" i="1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15</a:t>
              </a:r>
              <a:endParaRPr lang="en-US" sz="2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1917" y="2285494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=  </a:t>
              </a:r>
              <a:r>
                <a:rPr lang="en-US" altLang="en-US" sz="2800" dirty="0" smtClean="0">
                  <a:solidFill>
                    <a:srgbClr val="FF0000"/>
                  </a:solidFill>
                </a:rPr>
                <a:t>1111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3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23625" y="2428972"/>
            <a:ext cx="970784" cy="1187447"/>
            <a:chOff x="1919925" y="2428972"/>
            <a:chExt cx="970784" cy="1187447"/>
          </a:xfrm>
        </p:grpSpPr>
        <p:grpSp>
          <p:nvGrpSpPr>
            <p:cNvPr id="77" name="Group 76"/>
            <p:cNvGrpSpPr/>
            <p:nvPr/>
          </p:nvGrpSpPr>
          <p:grpSpPr>
            <a:xfrm>
              <a:off x="1919925" y="2428972"/>
              <a:ext cx="640080" cy="1187447"/>
              <a:chOff x="1919925" y="2428972"/>
              <a:chExt cx="640080" cy="1187447"/>
            </a:xfrm>
          </p:grpSpPr>
          <p:sp>
            <p:nvSpPr>
              <p:cNvPr id="43" name="Oval 4"/>
              <p:cNvSpPr>
                <a:spLocks noChangeAspect="1" noChangeArrowheads="1"/>
              </p:cNvSpPr>
              <p:nvPr/>
            </p:nvSpPr>
            <p:spPr bwMode="auto">
              <a:xfrm>
                <a:off x="1919925" y="2428972"/>
                <a:ext cx="640080" cy="654857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en-US" dirty="0" smtClean="0"/>
                  <a:t> </a:t>
                </a:r>
                <a:r>
                  <a:rPr lang="en-US" altLang="en-US" sz="2800" dirty="0" smtClean="0"/>
                  <a:t>1</a:t>
                </a:r>
                <a:endParaRPr lang="en-US" altLang="en-US" dirty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2139176" y="3083829"/>
                <a:ext cx="201577" cy="532590"/>
                <a:chOff x="2139176" y="3083829"/>
                <a:chExt cx="201577" cy="532590"/>
              </a:xfrm>
            </p:grpSpPr>
            <p:cxnSp>
              <p:nvCxnSpPr>
                <p:cNvPr id="70" name="Straight Connector 69"/>
                <p:cNvCxnSpPr>
                  <a:stCxn id="43" idx="4"/>
                </p:cNvCxnSpPr>
                <p:nvPr/>
              </p:nvCxnSpPr>
              <p:spPr>
                <a:xfrm>
                  <a:off x="2239965" y="3083829"/>
                  <a:ext cx="3614" cy="3192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2139176" y="3399602"/>
                  <a:ext cx="201577" cy="2168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2466267" y="2987927"/>
              <a:ext cx="424442" cy="628492"/>
              <a:chOff x="2466267" y="2987927"/>
              <a:chExt cx="424442" cy="628492"/>
            </a:xfrm>
          </p:grpSpPr>
          <p:cxnSp>
            <p:nvCxnSpPr>
              <p:cNvPr id="79" name="Straight Connector 78"/>
              <p:cNvCxnSpPr>
                <a:stCxn id="43" idx="5"/>
              </p:cNvCxnSpPr>
              <p:nvPr/>
            </p:nvCxnSpPr>
            <p:spPr>
              <a:xfrm>
                <a:off x="2466267" y="2987927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2689132" y="3399602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Insert 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1,2,</a:t>
            </a:r>
            <a:r>
              <a:rPr lang="en-US" sz="2800" dirty="0">
                <a:latin typeface="Georgia" panose="02040502050405020303" pitchFamily="18" charset="0"/>
              </a:rPr>
              <a:t>…,7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Queues: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Insertion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8875" y="2502180"/>
            <a:ext cx="4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21708" y="2502180"/>
            <a:ext cx="4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290847" y="2443750"/>
            <a:ext cx="1009599" cy="2150255"/>
            <a:chOff x="5290847" y="2443750"/>
            <a:chExt cx="1009599" cy="2150255"/>
          </a:xfrm>
        </p:grpSpPr>
        <p:grpSp>
          <p:nvGrpSpPr>
            <p:cNvPr id="56" name="Group 55"/>
            <p:cNvGrpSpPr/>
            <p:nvPr/>
          </p:nvGrpSpPr>
          <p:grpSpPr>
            <a:xfrm>
              <a:off x="5290847" y="2443750"/>
              <a:ext cx="640080" cy="2150255"/>
              <a:chOff x="5512359" y="2428971"/>
              <a:chExt cx="640080" cy="2150255"/>
            </a:xfrm>
          </p:grpSpPr>
          <p:sp>
            <p:nvSpPr>
              <p:cNvPr id="45" name="Oval 4"/>
              <p:cNvSpPr>
                <a:spLocks noChangeAspect="1" noChangeArrowheads="1"/>
              </p:cNvSpPr>
              <p:nvPr/>
            </p:nvSpPr>
            <p:spPr bwMode="auto">
              <a:xfrm>
                <a:off x="5512359" y="2428971"/>
                <a:ext cx="640080" cy="654857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en-US" dirty="0" smtClean="0"/>
                  <a:t> </a:t>
                </a:r>
                <a:r>
                  <a:rPr lang="en-US" altLang="en-US" sz="2800" dirty="0" smtClean="0"/>
                  <a:t>2</a:t>
                </a:r>
                <a:endParaRPr lang="en-US" altLang="en-US" dirty="0"/>
              </a:p>
            </p:txBody>
          </p:sp>
          <p:sp>
            <p:nvSpPr>
              <p:cNvPr id="46" name="Oval 4"/>
              <p:cNvSpPr>
                <a:spLocks noChangeAspect="1" noChangeArrowheads="1"/>
              </p:cNvSpPr>
              <p:nvPr/>
            </p:nvSpPr>
            <p:spPr bwMode="auto">
              <a:xfrm>
                <a:off x="5512359" y="3964373"/>
                <a:ext cx="640080" cy="614853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en-US" dirty="0" smtClean="0"/>
                  <a:t> </a:t>
                </a:r>
                <a:r>
                  <a:rPr lang="en-US" altLang="en-US" sz="2800" dirty="0" smtClean="0"/>
                  <a:t>1</a:t>
                </a:r>
                <a:endParaRPr lang="en-US" altLang="en-US" dirty="0"/>
              </a:p>
            </p:txBody>
          </p:sp>
          <p:cxnSp>
            <p:nvCxnSpPr>
              <p:cNvPr id="48" name="Straight Connector 47"/>
              <p:cNvCxnSpPr>
                <a:stCxn id="45" idx="4"/>
                <a:endCxn id="46" idx="0"/>
              </p:cNvCxnSpPr>
              <p:nvPr/>
            </p:nvCxnSpPr>
            <p:spPr>
              <a:xfrm>
                <a:off x="5832399" y="3083828"/>
                <a:ext cx="0" cy="88054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>
              <a:off x="5876004" y="2962417"/>
              <a:ext cx="312608" cy="411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098869" y="3374092"/>
              <a:ext cx="201577" cy="2168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97364" y="2443750"/>
            <a:ext cx="971190" cy="1172669"/>
            <a:chOff x="3497364" y="2443750"/>
            <a:chExt cx="971190" cy="1172669"/>
          </a:xfrm>
        </p:grpSpPr>
        <p:sp>
          <p:nvSpPr>
            <p:cNvPr id="42" name="Oval 4"/>
            <p:cNvSpPr>
              <a:spLocks noChangeAspect="1" noChangeArrowheads="1"/>
            </p:cNvSpPr>
            <p:nvPr/>
          </p:nvSpPr>
          <p:spPr bwMode="auto">
            <a:xfrm>
              <a:off x="3497364" y="2443750"/>
              <a:ext cx="640080" cy="64008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2</a:t>
              </a:r>
              <a:endParaRPr lang="en-US" altLang="en-US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044112" y="2954204"/>
              <a:ext cx="424442" cy="628492"/>
              <a:chOff x="2618667" y="3140327"/>
              <a:chExt cx="424442" cy="628492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618667" y="3140327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2841532" y="3552002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9" name="Straight Connector 88"/>
            <p:cNvCxnSpPr/>
            <p:nvPr/>
          </p:nvCxnSpPr>
          <p:spPr>
            <a:xfrm>
              <a:off x="3817317" y="3083829"/>
              <a:ext cx="3614" cy="3192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716528" y="3399602"/>
              <a:ext cx="201577" cy="216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7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Queues: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Insertion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Insert </a:t>
            </a:r>
            <a:r>
              <a:rPr lang="en-US" sz="2800" dirty="0" smtClean="0">
                <a:latin typeface="Georgia" panose="02040502050405020303" pitchFamily="18" charset="0"/>
              </a:rPr>
              <a:t>1, 2,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r>
              <a:rPr lang="en-US" sz="2800" dirty="0" smtClean="0">
                <a:latin typeface="Georgia" panose="02040502050405020303" pitchFamily="18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r>
              <a:rPr lang="en-US" sz="2800" dirty="0" smtClean="0">
                <a:latin typeface="Georgia" panose="02040502050405020303" pitchFamily="18" charset="0"/>
              </a:rPr>
              <a:t>, …, 7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73146" y="2537685"/>
            <a:ext cx="4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stCxn id="45" idx="6"/>
            <a:endCxn id="42" idx="2"/>
          </p:cNvCxnSpPr>
          <p:nvPr/>
        </p:nvCxnSpPr>
        <p:spPr>
          <a:xfrm flipV="1">
            <a:off x="2647305" y="2797112"/>
            <a:ext cx="850059" cy="218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4114" y="2469684"/>
            <a:ext cx="4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497364" y="2477072"/>
            <a:ext cx="998258" cy="1178047"/>
            <a:chOff x="3497364" y="2477072"/>
            <a:chExt cx="998258" cy="1178047"/>
          </a:xfrm>
        </p:grpSpPr>
        <p:sp>
          <p:nvSpPr>
            <p:cNvPr id="42" name="Oval 4"/>
            <p:cNvSpPr>
              <a:spLocks noChangeAspect="1" noChangeArrowheads="1"/>
            </p:cNvSpPr>
            <p:nvPr/>
          </p:nvSpPr>
          <p:spPr bwMode="auto">
            <a:xfrm>
              <a:off x="3497364" y="2477072"/>
              <a:ext cx="640080" cy="64008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3</a:t>
              </a:r>
              <a:endParaRPr lang="en-US" alt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43596" y="2992904"/>
              <a:ext cx="752026" cy="662215"/>
              <a:chOff x="3716528" y="2954204"/>
              <a:chExt cx="752026" cy="662215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044112" y="2954204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266977" y="3365879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3817317" y="3083829"/>
                <a:ext cx="3614" cy="3192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3716528" y="3399602"/>
                <a:ext cx="201577" cy="216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4302958" y="2469684"/>
            <a:ext cx="1645890" cy="1212536"/>
            <a:chOff x="4302958" y="2469684"/>
            <a:chExt cx="1645890" cy="1212536"/>
          </a:xfrm>
        </p:grpSpPr>
        <p:grpSp>
          <p:nvGrpSpPr>
            <p:cNvPr id="7" name="Group 6"/>
            <p:cNvGrpSpPr/>
            <p:nvPr/>
          </p:nvGrpSpPr>
          <p:grpSpPr>
            <a:xfrm>
              <a:off x="4302958" y="2469684"/>
              <a:ext cx="1314668" cy="654857"/>
              <a:chOff x="4302958" y="2469684"/>
              <a:chExt cx="1314668" cy="654857"/>
            </a:xfrm>
          </p:grpSpPr>
          <p:sp>
            <p:nvSpPr>
              <p:cNvPr id="43" name="Oval 4"/>
              <p:cNvSpPr>
                <a:spLocks noChangeAspect="1" noChangeArrowheads="1"/>
              </p:cNvSpPr>
              <p:nvPr/>
            </p:nvSpPr>
            <p:spPr bwMode="auto">
              <a:xfrm>
                <a:off x="4977546" y="2469684"/>
                <a:ext cx="640080" cy="654857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en-US" altLang="en-US" dirty="0" smtClean="0"/>
                  <a:t> </a:t>
                </a:r>
                <a:r>
                  <a:rPr lang="en-US" altLang="en-US" sz="2800" dirty="0" smtClean="0"/>
                  <a:t>4</a:t>
                </a:r>
                <a:endParaRPr lang="en-US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302958" y="2535502"/>
                <a:ext cx="499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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196822" y="3020005"/>
              <a:ext cx="752026" cy="662215"/>
              <a:chOff x="3716528" y="2954204"/>
              <a:chExt cx="752026" cy="66221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4044112" y="2954204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4266977" y="3365879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817317" y="3083829"/>
                <a:ext cx="3614" cy="3192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16528" y="3399602"/>
                <a:ext cx="201577" cy="216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007225" y="2471867"/>
            <a:ext cx="991861" cy="2384872"/>
            <a:chOff x="2007225" y="2471867"/>
            <a:chExt cx="991861" cy="2384872"/>
          </a:xfrm>
        </p:grpSpPr>
        <p:grpSp>
          <p:nvGrpSpPr>
            <p:cNvPr id="74" name="Group 73"/>
            <p:cNvGrpSpPr/>
            <p:nvPr/>
          </p:nvGrpSpPr>
          <p:grpSpPr>
            <a:xfrm>
              <a:off x="2007225" y="2471867"/>
              <a:ext cx="960120" cy="2384872"/>
              <a:chOff x="2007225" y="2471867"/>
              <a:chExt cx="960120" cy="238487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007225" y="2471867"/>
                <a:ext cx="640080" cy="1860421"/>
                <a:chOff x="5427104" y="2428971"/>
                <a:chExt cx="640080" cy="1860421"/>
              </a:xfrm>
            </p:grpSpPr>
            <p:sp>
              <p:nvSpPr>
                <p:cNvPr id="45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28971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4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83131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48" name="Straight Connector 47"/>
                <p:cNvCxnSpPr>
                  <a:stCxn id="45" idx="4"/>
                  <a:endCxn id="46" idx="0"/>
                </p:cNvCxnSpPr>
                <p:nvPr/>
              </p:nvCxnSpPr>
              <p:spPr>
                <a:xfrm>
                  <a:off x="5747144" y="3083828"/>
                  <a:ext cx="0" cy="59930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2215319" y="4194524"/>
                <a:ext cx="752026" cy="662215"/>
                <a:chOff x="3716528" y="2954204"/>
                <a:chExt cx="752026" cy="66221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044112" y="2954204"/>
                  <a:ext cx="312608" cy="4116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4266977" y="3365879"/>
                  <a:ext cx="201577" cy="21681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817317" y="3083829"/>
                  <a:ext cx="3614" cy="3192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67"/>
                <p:cNvSpPr/>
                <p:nvPr/>
              </p:nvSpPr>
              <p:spPr>
                <a:xfrm>
                  <a:off x="3716528" y="3399602"/>
                  <a:ext cx="201577" cy="2168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2574644" y="2976192"/>
              <a:ext cx="424442" cy="628492"/>
              <a:chOff x="4223580" y="3145304"/>
              <a:chExt cx="424442" cy="628492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4223580" y="3145304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4446445" y="3556979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6556115" y="2458771"/>
            <a:ext cx="2165472" cy="1851689"/>
            <a:chOff x="6556115" y="2458771"/>
            <a:chExt cx="2165472" cy="1851689"/>
          </a:xfrm>
        </p:grpSpPr>
        <p:grpSp>
          <p:nvGrpSpPr>
            <p:cNvPr id="84" name="Group 83"/>
            <p:cNvGrpSpPr/>
            <p:nvPr/>
          </p:nvGrpSpPr>
          <p:grpSpPr>
            <a:xfrm>
              <a:off x="6556115" y="2458771"/>
              <a:ext cx="1813781" cy="1851689"/>
              <a:chOff x="6556115" y="2458771"/>
              <a:chExt cx="1813781" cy="185168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556115" y="2458771"/>
                <a:ext cx="1813781" cy="1851689"/>
                <a:chOff x="6556115" y="2458771"/>
                <a:chExt cx="1813781" cy="1851689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556115" y="2458771"/>
                  <a:ext cx="640080" cy="1800911"/>
                  <a:chOff x="5427104" y="2418058"/>
                  <a:chExt cx="640080" cy="1800911"/>
                </a:xfrm>
              </p:grpSpPr>
              <p:sp>
                <p:nvSpPr>
                  <p:cNvPr id="18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18058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2</a:t>
                    </a:r>
                    <a:endParaRPr lang="en-US" altLang="en-US" dirty="0"/>
                  </a:p>
                </p:txBody>
              </p:sp>
              <p:sp>
                <p:nvSpPr>
                  <p:cNvPr id="19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12708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1</a:t>
                    </a:r>
                    <a:endParaRPr lang="en-US" altLang="en-US" dirty="0"/>
                  </a:p>
                </p:txBody>
              </p:sp>
              <p:cxnSp>
                <p:nvCxnSpPr>
                  <p:cNvPr id="20" name="Straight Connector 19"/>
                  <p:cNvCxnSpPr>
                    <a:stCxn id="18" idx="4"/>
                    <a:endCxn id="19" idx="0"/>
                  </p:cNvCxnSpPr>
                  <p:nvPr/>
                </p:nvCxnSpPr>
                <p:spPr>
                  <a:xfrm>
                    <a:off x="5747144" y="3072915"/>
                    <a:ext cx="0" cy="539793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729816" y="2458771"/>
                  <a:ext cx="640080" cy="1851689"/>
                  <a:chOff x="5427104" y="2439885"/>
                  <a:chExt cx="640080" cy="1851689"/>
                </a:xfrm>
              </p:grpSpPr>
              <p:sp>
                <p:nvSpPr>
                  <p:cNvPr id="22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39885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4</a:t>
                    </a:r>
                    <a:endParaRPr lang="en-US" altLang="en-US" dirty="0"/>
                  </a:p>
                </p:txBody>
              </p:sp>
              <p:sp>
                <p:nvSpPr>
                  <p:cNvPr id="23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85313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3</a:t>
                    </a:r>
                    <a:endParaRPr lang="en-US" altLang="en-US" dirty="0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5747144" y="3094742"/>
                    <a:ext cx="0" cy="5905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Straight Connector 52"/>
                <p:cNvCxnSpPr>
                  <a:stCxn id="18" idx="6"/>
                  <a:endCxn id="22" idx="2"/>
                </p:cNvCxnSpPr>
                <p:nvPr/>
              </p:nvCxnSpPr>
              <p:spPr>
                <a:xfrm>
                  <a:off x="7196195" y="2786200"/>
                  <a:ext cx="533621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7099034" y="3006812"/>
                <a:ext cx="424442" cy="628492"/>
                <a:chOff x="4223580" y="3145304"/>
                <a:chExt cx="424442" cy="628492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223580" y="3145304"/>
                  <a:ext cx="312608" cy="4116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4446445" y="3556979"/>
                  <a:ext cx="201577" cy="21681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5" name="Straight Connector 84"/>
            <p:cNvCxnSpPr/>
            <p:nvPr/>
          </p:nvCxnSpPr>
          <p:spPr>
            <a:xfrm>
              <a:off x="8297145" y="2976192"/>
              <a:ext cx="312608" cy="411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520010" y="3387867"/>
              <a:ext cx="201577" cy="2168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120021" y="2447857"/>
            <a:ext cx="2023582" cy="3146130"/>
            <a:chOff x="9120021" y="2447857"/>
            <a:chExt cx="2023582" cy="3146130"/>
          </a:xfrm>
        </p:grpSpPr>
        <p:grpSp>
          <p:nvGrpSpPr>
            <p:cNvPr id="90" name="Group 89"/>
            <p:cNvGrpSpPr/>
            <p:nvPr/>
          </p:nvGrpSpPr>
          <p:grpSpPr>
            <a:xfrm>
              <a:off x="9120021" y="2447857"/>
              <a:ext cx="2023582" cy="2617368"/>
              <a:chOff x="9120021" y="2447857"/>
              <a:chExt cx="2023582" cy="2617368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120021" y="2447857"/>
                <a:ext cx="1651871" cy="2617368"/>
                <a:chOff x="9120021" y="2447857"/>
                <a:chExt cx="1651871" cy="2617368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9120021" y="2447857"/>
                  <a:ext cx="640080" cy="1862603"/>
                  <a:chOff x="5427104" y="2428971"/>
                  <a:chExt cx="640080" cy="1862603"/>
                </a:xfrm>
              </p:grpSpPr>
              <p:sp>
                <p:nvSpPr>
                  <p:cNvPr id="38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28971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4</a:t>
                    </a:r>
                    <a:endParaRPr lang="en-US" altLang="en-US" dirty="0"/>
                  </a:p>
                </p:txBody>
              </p:sp>
              <p:sp>
                <p:nvSpPr>
                  <p:cNvPr id="39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85313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3</a:t>
                    </a:r>
                    <a:endParaRPr lang="en-US" altLang="en-US" dirty="0"/>
                  </a:p>
                </p:txBody>
              </p:sp>
              <p:cxnSp>
                <p:nvCxnSpPr>
                  <p:cNvPr id="40" name="Straight Connector 39"/>
                  <p:cNvCxnSpPr>
                    <a:stCxn id="38" idx="4"/>
                    <a:endCxn id="39" idx="0"/>
                  </p:cNvCxnSpPr>
                  <p:nvPr/>
                </p:nvCxnSpPr>
                <p:spPr>
                  <a:xfrm>
                    <a:off x="5747144" y="3083828"/>
                    <a:ext cx="0" cy="60148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0131812" y="3275227"/>
                  <a:ext cx="640080" cy="1789998"/>
                  <a:chOff x="5427104" y="2428971"/>
                  <a:chExt cx="640080" cy="1789998"/>
                </a:xfrm>
              </p:grpSpPr>
              <p:sp>
                <p:nvSpPr>
                  <p:cNvPr id="50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28971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2</a:t>
                    </a:r>
                    <a:endParaRPr lang="en-US" altLang="en-US" dirty="0"/>
                  </a:p>
                </p:txBody>
              </p:sp>
              <p:sp>
                <p:nvSpPr>
                  <p:cNvPr id="51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12708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1</a:t>
                    </a:r>
                    <a:endParaRPr lang="en-US" altLang="en-US" dirty="0"/>
                  </a:p>
                </p:txBody>
              </p:sp>
              <p:cxnSp>
                <p:nvCxnSpPr>
                  <p:cNvPr id="52" name="Straight Connector 51"/>
                  <p:cNvCxnSpPr>
                    <a:stCxn id="50" idx="4"/>
                    <a:endCxn id="51" idx="0"/>
                  </p:cNvCxnSpPr>
                  <p:nvPr/>
                </p:nvCxnSpPr>
                <p:spPr>
                  <a:xfrm>
                    <a:off x="5747144" y="3083828"/>
                    <a:ext cx="0" cy="52888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>
                  <a:stCxn id="38" idx="5"/>
                  <a:endCxn id="50" idx="1"/>
                </p:cNvCxnSpPr>
                <p:nvPr/>
              </p:nvCxnSpPr>
              <p:spPr>
                <a:xfrm>
                  <a:off x="9666363" y="3006812"/>
                  <a:ext cx="559187" cy="364317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10719161" y="3812204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0942026" y="4223879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347288" y="4199258"/>
              <a:ext cx="752026" cy="662215"/>
              <a:chOff x="5349222" y="3172405"/>
              <a:chExt cx="752026" cy="662215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5676806" y="3172405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5899671" y="3584080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5450011" y="3302030"/>
                <a:ext cx="3614" cy="3192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5349222" y="3617803"/>
                <a:ext cx="201577" cy="216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391577" y="4931772"/>
              <a:ext cx="752026" cy="662215"/>
              <a:chOff x="5349222" y="3172405"/>
              <a:chExt cx="752026" cy="662215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676806" y="3172405"/>
                <a:ext cx="312608" cy="411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899671" y="3584080"/>
                <a:ext cx="201577" cy="21681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5450011" y="3302030"/>
                <a:ext cx="3614" cy="3192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5349222" y="3617803"/>
                <a:ext cx="201577" cy="2168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68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Queues: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Insertion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Insert </a:t>
            </a:r>
            <a:r>
              <a:rPr lang="en-US" sz="2800" dirty="0" smtClean="0">
                <a:latin typeface="Georgia" panose="02040502050405020303" pitchFamily="18" charset="0"/>
              </a:rPr>
              <a:t>1, 2, 3, 4,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5 </a:t>
            </a:r>
            <a:r>
              <a:rPr lang="en-US" sz="2800" dirty="0" smtClean="0">
                <a:latin typeface="Georgia" panose="02040502050405020303" pitchFamily="18" charset="0"/>
              </a:rPr>
              <a:t>,…, 7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41409" y="2410025"/>
            <a:ext cx="2691108" cy="2617368"/>
            <a:chOff x="1641409" y="2410025"/>
            <a:chExt cx="2691108" cy="2617368"/>
          </a:xfrm>
        </p:grpSpPr>
        <p:grpSp>
          <p:nvGrpSpPr>
            <p:cNvPr id="30" name="Group 29"/>
            <p:cNvGrpSpPr/>
            <p:nvPr/>
          </p:nvGrpSpPr>
          <p:grpSpPr>
            <a:xfrm>
              <a:off x="1641409" y="2410025"/>
              <a:ext cx="1651871" cy="2617368"/>
              <a:chOff x="9120021" y="2447857"/>
              <a:chExt cx="1651871" cy="261736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120021" y="2447857"/>
                <a:ext cx="640080" cy="1862603"/>
                <a:chOff x="5427104" y="2428971"/>
                <a:chExt cx="640080" cy="1862603"/>
              </a:xfrm>
            </p:grpSpPr>
            <p:sp>
              <p:nvSpPr>
                <p:cNvPr id="3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28971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4</a:t>
                  </a:r>
                  <a:endParaRPr lang="en-US" altLang="en-US" dirty="0"/>
                </a:p>
              </p:txBody>
            </p:sp>
            <p:sp>
              <p:nvSpPr>
                <p:cNvPr id="39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85313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3</a:t>
                  </a:r>
                  <a:endParaRPr lang="en-US" altLang="en-US" dirty="0"/>
                </a:p>
              </p:txBody>
            </p:sp>
            <p:cxnSp>
              <p:nvCxnSpPr>
                <p:cNvPr id="40" name="Straight Connector 39"/>
                <p:cNvCxnSpPr>
                  <a:stCxn id="38" idx="4"/>
                  <a:endCxn id="39" idx="0"/>
                </p:cNvCxnSpPr>
                <p:nvPr/>
              </p:nvCxnSpPr>
              <p:spPr>
                <a:xfrm>
                  <a:off x="5747144" y="3083828"/>
                  <a:ext cx="0" cy="6014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0131812" y="3275227"/>
                <a:ext cx="640080" cy="1789998"/>
                <a:chOff x="5427104" y="2428971"/>
                <a:chExt cx="640080" cy="1789998"/>
              </a:xfrm>
            </p:grpSpPr>
            <p:sp>
              <p:nvSpPr>
                <p:cNvPr id="50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28971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51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12708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52" name="Straight Connector 51"/>
                <p:cNvCxnSpPr>
                  <a:stCxn id="50" idx="4"/>
                  <a:endCxn id="51" idx="0"/>
                </p:cNvCxnSpPr>
                <p:nvPr/>
              </p:nvCxnSpPr>
              <p:spPr>
                <a:xfrm>
                  <a:off x="5747144" y="3083828"/>
                  <a:ext cx="0" cy="5288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>
                <a:stCxn id="38" idx="5"/>
                <a:endCxn id="50" idx="1"/>
              </p:cNvCxnSpPr>
              <p:nvPr/>
            </p:nvCxnSpPr>
            <p:spPr>
              <a:xfrm>
                <a:off x="9666363" y="3006812"/>
                <a:ext cx="559187" cy="36431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38" idx="6"/>
              <a:endCxn id="54" idx="2"/>
            </p:cNvCxnSpPr>
            <p:nvPr/>
          </p:nvCxnSpPr>
          <p:spPr>
            <a:xfrm>
              <a:off x="2281489" y="2737454"/>
              <a:ext cx="1410948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4"/>
            <p:cNvSpPr>
              <a:spLocks noChangeAspect="1" noChangeArrowheads="1"/>
            </p:cNvSpPr>
            <p:nvPr/>
          </p:nvSpPr>
          <p:spPr bwMode="auto">
            <a:xfrm>
              <a:off x="3692437" y="2410025"/>
              <a:ext cx="640080" cy="65485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5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Queues: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Insertion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Insert </a:t>
            </a:r>
            <a:r>
              <a:rPr lang="en-US" sz="2800" dirty="0" smtClean="0">
                <a:latin typeface="Georgia" panose="02040502050405020303" pitchFamily="18" charset="0"/>
              </a:rPr>
              <a:t>1, 2, 3, 4, 5,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  <a:r>
              <a:rPr lang="en-US" sz="2800" dirty="0" smtClean="0">
                <a:latin typeface="Georgia" panose="02040502050405020303" pitchFamily="18" charset="0"/>
              </a:rPr>
              <a:t>,…, 7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45042" y="2458771"/>
            <a:ext cx="4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47025" y="2403865"/>
            <a:ext cx="1314668" cy="654857"/>
            <a:chOff x="4302958" y="2469684"/>
            <a:chExt cx="1314668" cy="654857"/>
          </a:xfrm>
        </p:grpSpPr>
        <p:sp>
          <p:nvSpPr>
            <p:cNvPr id="43" name="Oval 4"/>
            <p:cNvSpPr>
              <a:spLocks noChangeAspect="1" noChangeArrowheads="1"/>
            </p:cNvSpPr>
            <p:nvPr/>
          </p:nvSpPr>
          <p:spPr bwMode="auto">
            <a:xfrm>
              <a:off x="4977546" y="2469684"/>
              <a:ext cx="640080" cy="65485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6</a:t>
              </a:r>
              <a:endParaRPr lang="en-US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2958" y="2535502"/>
              <a:ext cx="499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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13305" y="2403865"/>
            <a:ext cx="2691108" cy="2617368"/>
            <a:chOff x="1641409" y="2410025"/>
            <a:chExt cx="2691108" cy="2617368"/>
          </a:xfrm>
        </p:grpSpPr>
        <p:grpSp>
          <p:nvGrpSpPr>
            <p:cNvPr id="30" name="Group 29"/>
            <p:cNvGrpSpPr/>
            <p:nvPr/>
          </p:nvGrpSpPr>
          <p:grpSpPr>
            <a:xfrm>
              <a:off x="1641409" y="2410025"/>
              <a:ext cx="1651871" cy="2617368"/>
              <a:chOff x="9120021" y="2447857"/>
              <a:chExt cx="1651871" cy="261736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120021" y="2447857"/>
                <a:ext cx="640080" cy="1862603"/>
                <a:chOff x="5427104" y="2428971"/>
                <a:chExt cx="640080" cy="1862603"/>
              </a:xfrm>
            </p:grpSpPr>
            <p:sp>
              <p:nvSpPr>
                <p:cNvPr id="3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28971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4</a:t>
                  </a:r>
                  <a:endParaRPr lang="en-US" altLang="en-US" dirty="0"/>
                </a:p>
              </p:txBody>
            </p:sp>
            <p:sp>
              <p:nvSpPr>
                <p:cNvPr id="39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85313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3</a:t>
                  </a:r>
                  <a:endParaRPr lang="en-US" altLang="en-US" dirty="0"/>
                </a:p>
              </p:txBody>
            </p:sp>
            <p:cxnSp>
              <p:nvCxnSpPr>
                <p:cNvPr id="40" name="Straight Connector 39"/>
                <p:cNvCxnSpPr>
                  <a:stCxn id="38" idx="4"/>
                  <a:endCxn id="39" idx="0"/>
                </p:cNvCxnSpPr>
                <p:nvPr/>
              </p:nvCxnSpPr>
              <p:spPr>
                <a:xfrm>
                  <a:off x="5747144" y="3083828"/>
                  <a:ext cx="0" cy="6014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0131812" y="3275227"/>
                <a:ext cx="640080" cy="1789998"/>
                <a:chOff x="5427104" y="2428971"/>
                <a:chExt cx="640080" cy="1789998"/>
              </a:xfrm>
            </p:grpSpPr>
            <p:sp>
              <p:nvSpPr>
                <p:cNvPr id="50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28971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2</a:t>
                  </a:r>
                  <a:endParaRPr lang="en-US" altLang="en-US" dirty="0"/>
                </a:p>
              </p:txBody>
            </p:sp>
            <p:sp>
              <p:nvSpPr>
                <p:cNvPr id="51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12708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1</a:t>
                  </a:r>
                  <a:endParaRPr lang="en-US" altLang="en-US" dirty="0"/>
                </a:p>
              </p:txBody>
            </p:sp>
            <p:cxnSp>
              <p:nvCxnSpPr>
                <p:cNvPr id="52" name="Straight Connector 51"/>
                <p:cNvCxnSpPr>
                  <a:stCxn id="50" idx="4"/>
                  <a:endCxn id="51" idx="0"/>
                </p:cNvCxnSpPr>
                <p:nvPr/>
              </p:nvCxnSpPr>
              <p:spPr>
                <a:xfrm>
                  <a:off x="5747144" y="3083828"/>
                  <a:ext cx="0" cy="52888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>
                <a:stCxn id="38" idx="5"/>
                <a:endCxn id="50" idx="1"/>
              </p:cNvCxnSpPr>
              <p:nvPr/>
            </p:nvCxnSpPr>
            <p:spPr>
              <a:xfrm>
                <a:off x="9666363" y="3006812"/>
                <a:ext cx="559187" cy="36431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38" idx="6"/>
              <a:endCxn id="54" idx="2"/>
            </p:cNvCxnSpPr>
            <p:nvPr/>
          </p:nvCxnSpPr>
          <p:spPr>
            <a:xfrm>
              <a:off x="2281489" y="2737454"/>
              <a:ext cx="1410948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4"/>
            <p:cNvSpPr>
              <a:spLocks noChangeAspect="1" noChangeArrowheads="1"/>
            </p:cNvSpPr>
            <p:nvPr/>
          </p:nvSpPr>
          <p:spPr bwMode="auto">
            <a:xfrm>
              <a:off x="3692437" y="2410025"/>
              <a:ext cx="640080" cy="65485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5</a:t>
              </a:r>
              <a:endParaRPr lang="en-US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44485" y="2403865"/>
            <a:ext cx="2687785" cy="2617368"/>
            <a:chOff x="7344485" y="2403865"/>
            <a:chExt cx="2687785" cy="2617368"/>
          </a:xfrm>
        </p:grpSpPr>
        <p:cxnSp>
          <p:nvCxnSpPr>
            <p:cNvPr id="53" name="Straight Connector 52"/>
            <p:cNvCxnSpPr>
              <a:stCxn id="66" idx="6"/>
              <a:endCxn id="22" idx="2"/>
            </p:cNvCxnSpPr>
            <p:nvPr/>
          </p:nvCxnSpPr>
          <p:spPr>
            <a:xfrm>
              <a:off x="7984565" y="2731294"/>
              <a:ext cx="1407625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7344485" y="2403865"/>
              <a:ext cx="2687785" cy="2617368"/>
              <a:chOff x="6572589" y="2458771"/>
              <a:chExt cx="2687785" cy="26173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620294" y="2458771"/>
                <a:ext cx="640080" cy="1851689"/>
                <a:chOff x="5427104" y="2439885"/>
                <a:chExt cx="640080" cy="1851689"/>
              </a:xfrm>
            </p:grpSpPr>
            <p:sp>
              <p:nvSpPr>
                <p:cNvPr id="2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39885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6</a:t>
                  </a:r>
                  <a:endParaRPr lang="en-US" altLang="en-US" dirty="0"/>
                </a:p>
              </p:txBody>
            </p:sp>
            <p:sp>
              <p:nvSpPr>
                <p:cNvPr id="23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85313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5</a:t>
                  </a:r>
                  <a:endParaRPr lang="en-US" altLang="en-US" dirty="0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5747144" y="3094742"/>
                  <a:ext cx="0" cy="59057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6572589" y="2458771"/>
                <a:ext cx="1651871" cy="2617368"/>
                <a:chOff x="9120021" y="2447857"/>
                <a:chExt cx="1651871" cy="2617368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9120021" y="2447857"/>
                  <a:ext cx="640080" cy="1862603"/>
                  <a:chOff x="5427104" y="2428971"/>
                  <a:chExt cx="640080" cy="1862603"/>
                </a:xfrm>
              </p:grpSpPr>
              <p:sp>
                <p:nvSpPr>
                  <p:cNvPr id="66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28971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4</a:t>
                    </a:r>
                    <a:endParaRPr lang="en-US" altLang="en-US" dirty="0"/>
                  </a:p>
                </p:txBody>
              </p:sp>
              <p:sp>
                <p:nvSpPr>
                  <p:cNvPr id="67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85313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3</a:t>
                    </a:r>
                    <a:endParaRPr lang="en-US" altLang="en-US" dirty="0"/>
                  </a:p>
                </p:txBody>
              </p:sp>
              <p:cxnSp>
                <p:nvCxnSpPr>
                  <p:cNvPr id="68" name="Straight Connector 67"/>
                  <p:cNvCxnSpPr>
                    <a:stCxn id="66" idx="4"/>
                    <a:endCxn id="67" idx="0"/>
                  </p:cNvCxnSpPr>
                  <p:nvPr/>
                </p:nvCxnSpPr>
                <p:spPr>
                  <a:xfrm>
                    <a:off x="5747144" y="3083828"/>
                    <a:ext cx="0" cy="60148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0131812" y="3275227"/>
                  <a:ext cx="640080" cy="1789998"/>
                  <a:chOff x="5427104" y="2428971"/>
                  <a:chExt cx="640080" cy="1789998"/>
                </a:xfrm>
              </p:grpSpPr>
              <p:sp>
                <p:nvSpPr>
                  <p:cNvPr id="63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28971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2</a:t>
                    </a:r>
                    <a:endParaRPr lang="en-US" altLang="en-US" dirty="0"/>
                  </a:p>
                </p:txBody>
              </p:sp>
              <p:sp>
                <p:nvSpPr>
                  <p:cNvPr id="64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12708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1</a:t>
                    </a:r>
                    <a:endParaRPr lang="en-US" altLang="en-US" dirty="0"/>
                  </a:p>
                </p:txBody>
              </p:sp>
              <p:cxnSp>
                <p:nvCxnSpPr>
                  <p:cNvPr id="65" name="Straight Connector 64"/>
                  <p:cNvCxnSpPr>
                    <a:stCxn id="63" idx="4"/>
                    <a:endCxn id="64" idx="0"/>
                  </p:cNvCxnSpPr>
                  <p:nvPr/>
                </p:nvCxnSpPr>
                <p:spPr>
                  <a:xfrm>
                    <a:off x="5747144" y="3083828"/>
                    <a:ext cx="0" cy="52888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Connector 61"/>
                <p:cNvCxnSpPr>
                  <a:stCxn id="66" idx="5"/>
                  <a:endCxn id="63" idx="1"/>
                </p:cNvCxnSpPr>
                <p:nvPr/>
              </p:nvCxnSpPr>
              <p:spPr>
                <a:xfrm>
                  <a:off x="9666363" y="3006812"/>
                  <a:ext cx="559187" cy="364317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846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Queues: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Insertion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Insert </a:t>
            </a:r>
            <a:r>
              <a:rPr lang="en-US" sz="2800" dirty="0" smtClean="0">
                <a:latin typeface="Georgia" panose="02040502050405020303" pitchFamily="18" charset="0"/>
              </a:rPr>
              <a:t>1, 2, 3, 4, 5, 6, </a:t>
            </a:r>
            <a:r>
              <a:rPr lang="en-US" sz="2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74019" y="2380398"/>
            <a:ext cx="1314668" cy="671560"/>
            <a:chOff x="4302958" y="2469684"/>
            <a:chExt cx="1314668" cy="671560"/>
          </a:xfrm>
        </p:grpSpPr>
        <p:sp>
          <p:nvSpPr>
            <p:cNvPr id="43" name="Oval 4"/>
            <p:cNvSpPr>
              <a:spLocks noChangeAspect="1" noChangeArrowheads="1"/>
            </p:cNvSpPr>
            <p:nvPr/>
          </p:nvSpPr>
          <p:spPr bwMode="auto">
            <a:xfrm>
              <a:off x="4977546" y="2469684"/>
              <a:ext cx="640080" cy="67156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7</a:t>
              </a:r>
              <a:endParaRPr lang="en-US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2958" y="2535502"/>
              <a:ext cx="499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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11726" y="2380399"/>
            <a:ext cx="2687785" cy="2617368"/>
            <a:chOff x="7265328" y="2435872"/>
            <a:chExt cx="2687785" cy="2617368"/>
          </a:xfrm>
        </p:grpSpPr>
        <p:cxnSp>
          <p:nvCxnSpPr>
            <p:cNvPr id="53" name="Straight Connector 52"/>
            <p:cNvCxnSpPr>
              <a:stCxn id="66" idx="6"/>
              <a:endCxn id="22" idx="2"/>
            </p:cNvCxnSpPr>
            <p:nvPr/>
          </p:nvCxnSpPr>
          <p:spPr>
            <a:xfrm>
              <a:off x="7905408" y="2763301"/>
              <a:ext cx="1407625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7265328" y="2435872"/>
              <a:ext cx="2687785" cy="2617368"/>
              <a:chOff x="6572589" y="2458771"/>
              <a:chExt cx="2687785" cy="26173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620294" y="2458771"/>
                <a:ext cx="640080" cy="1851689"/>
                <a:chOff x="5427104" y="2439885"/>
                <a:chExt cx="640080" cy="1851689"/>
              </a:xfrm>
            </p:grpSpPr>
            <p:sp>
              <p:nvSpPr>
                <p:cNvPr id="2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2439885"/>
                  <a:ext cx="640080" cy="654857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6</a:t>
                  </a:r>
                  <a:endParaRPr lang="en-US" altLang="en-US" dirty="0"/>
                </a:p>
              </p:txBody>
            </p:sp>
            <p:sp>
              <p:nvSpPr>
                <p:cNvPr id="23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104" y="3685313"/>
                  <a:ext cx="640080" cy="60626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en-US" altLang="en-US" dirty="0" smtClean="0"/>
                    <a:t> </a:t>
                  </a:r>
                  <a:r>
                    <a:rPr lang="en-US" altLang="en-US" sz="2800" dirty="0" smtClean="0"/>
                    <a:t>5</a:t>
                  </a:r>
                  <a:endParaRPr lang="en-US" altLang="en-US" dirty="0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5747144" y="3094742"/>
                  <a:ext cx="0" cy="59057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6572589" y="2458771"/>
                <a:ext cx="1651871" cy="2617368"/>
                <a:chOff x="9120021" y="2447857"/>
                <a:chExt cx="1651871" cy="2617368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9120021" y="2447857"/>
                  <a:ext cx="640080" cy="1862603"/>
                  <a:chOff x="5427104" y="2428971"/>
                  <a:chExt cx="640080" cy="1862603"/>
                </a:xfrm>
              </p:grpSpPr>
              <p:sp>
                <p:nvSpPr>
                  <p:cNvPr id="66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28971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4</a:t>
                    </a:r>
                    <a:endParaRPr lang="en-US" altLang="en-US" dirty="0"/>
                  </a:p>
                </p:txBody>
              </p:sp>
              <p:sp>
                <p:nvSpPr>
                  <p:cNvPr id="67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85313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3</a:t>
                    </a:r>
                    <a:endParaRPr lang="en-US" altLang="en-US" dirty="0"/>
                  </a:p>
                </p:txBody>
              </p:sp>
              <p:cxnSp>
                <p:nvCxnSpPr>
                  <p:cNvPr id="68" name="Straight Connector 67"/>
                  <p:cNvCxnSpPr>
                    <a:stCxn id="66" idx="4"/>
                    <a:endCxn id="67" idx="0"/>
                  </p:cNvCxnSpPr>
                  <p:nvPr/>
                </p:nvCxnSpPr>
                <p:spPr>
                  <a:xfrm>
                    <a:off x="5747144" y="3083828"/>
                    <a:ext cx="0" cy="60148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0131812" y="3275227"/>
                  <a:ext cx="640080" cy="1789998"/>
                  <a:chOff x="5427104" y="2428971"/>
                  <a:chExt cx="640080" cy="1789998"/>
                </a:xfrm>
              </p:grpSpPr>
              <p:sp>
                <p:nvSpPr>
                  <p:cNvPr id="63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28971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2</a:t>
                    </a:r>
                    <a:endParaRPr lang="en-US" altLang="en-US" dirty="0"/>
                  </a:p>
                </p:txBody>
              </p:sp>
              <p:sp>
                <p:nvSpPr>
                  <p:cNvPr id="64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12708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1</a:t>
                    </a:r>
                    <a:endParaRPr lang="en-US" altLang="en-US" dirty="0"/>
                  </a:p>
                </p:txBody>
              </p:sp>
              <p:cxnSp>
                <p:nvCxnSpPr>
                  <p:cNvPr id="65" name="Straight Connector 64"/>
                  <p:cNvCxnSpPr>
                    <a:stCxn id="63" idx="4"/>
                    <a:endCxn id="64" idx="0"/>
                  </p:cNvCxnSpPr>
                  <p:nvPr/>
                </p:nvCxnSpPr>
                <p:spPr>
                  <a:xfrm>
                    <a:off x="5747144" y="3083828"/>
                    <a:ext cx="0" cy="52888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Connector 61"/>
                <p:cNvCxnSpPr>
                  <a:stCxn id="66" idx="5"/>
                  <a:endCxn id="63" idx="1"/>
                </p:cNvCxnSpPr>
                <p:nvPr/>
              </p:nvCxnSpPr>
              <p:spPr>
                <a:xfrm>
                  <a:off x="9666363" y="3006812"/>
                  <a:ext cx="559187" cy="364317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8" name="TextBox 77"/>
          <p:cNvSpPr txBox="1"/>
          <p:nvPr/>
        </p:nvSpPr>
        <p:spPr>
          <a:xfrm>
            <a:off x="5822735" y="2416133"/>
            <a:ext cx="49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30761" y="2356648"/>
            <a:ext cx="4284785" cy="2641118"/>
            <a:chOff x="6656386" y="2356648"/>
            <a:chExt cx="4284785" cy="2641118"/>
          </a:xfrm>
        </p:grpSpPr>
        <p:grpSp>
          <p:nvGrpSpPr>
            <p:cNvPr id="42" name="Group 41"/>
            <p:cNvGrpSpPr/>
            <p:nvPr/>
          </p:nvGrpSpPr>
          <p:grpSpPr>
            <a:xfrm>
              <a:off x="6656386" y="2380398"/>
              <a:ext cx="2687785" cy="2617368"/>
              <a:chOff x="7265328" y="2435872"/>
              <a:chExt cx="2687785" cy="2617368"/>
            </a:xfrm>
          </p:grpSpPr>
          <p:cxnSp>
            <p:nvCxnSpPr>
              <p:cNvPr id="45" name="Straight Connector 44"/>
              <p:cNvCxnSpPr>
                <a:stCxn id="72" idx="6"/>
                <a:endCxn id="75" idx="2"/>
              </p:cNvCxnSpPr>
              <p:nvPr/>
            </p:nvCxnSpPr>
            <p:spPr>
              <a:xfrm>
                <a:off x="7905408" y="2763301"/>
                <a:ext cx="1407625" cy="0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265328" y="2435872"/>
                <a:ext cx="2687785" cy="2617368"/>
                <a:chOff x="6572589" y="2458771"/>
                <a:chExt cx="2687785" cy="2617368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8620294" y="2458771"/>
                  <a:ext cx="640080" cy="1851689"/>
                  <a:chOff x="5427104" y="2439885"/>
                  <a:chExt cx="640080" cy="1851689"/>
                </a:xfrm>
              </p:grpSpPr>
              <p:sp>
                <p:nvSpPr>
                  <p:cNvPr id="75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2439885"/>
                    <a:ext cx="640080" cy="65485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6</a:t>
                    </a:r>
                    <a:endParaRPr lang="en-US" altLang="en-US" dirty="0"/>
                  </a:p>
                </p:txBody>
              </p:sp>
              <p:sp>
                <p:nvSpPr>
                  <p:cNvPr id="76" name="Oval 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104" y="3685313"/>
                    <a:ext cx="640080" cy="606261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r>
                      <a:rPr lang="en-US" altLang="en-US" dirty="0" smtClean="0"/>
                      <a:t> </a:t>
                    </a:r>
                    <a:r>
                      <a:rPr lang="en-US" altLang="en-US" sz="2800" dirty="0" smtClean="0"/>
                      <a:t>5</a:t>
                    </a:r>
                    <a:endParaRPr lang="en-US" altLang="en-US" dirty="0"/>
                  </a:p>
                </p:txBody>
              </p:sp>
              <p:cxnSp>
                <p:nvCxnSpPr>
                  <p:cNvPr id="77" name="Straight Connector 76"/>
                  <p:cNvCxnSpPr>
                    <a:stCxn id="75" idx="4"/>
                    <a:endCxn id="76" idx="0"/>
                  </p:cNvCxnSpPr>
                  <p:nvPr/>
                </p:nvCxnSpPr>
                <p:spPr>
                  <a:xfrm>
                    <a:off x="5747144" y="3094742"/>
                    <a:ext cx="0" cy="5905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6572589" y="2458771"/>
                  <a:ext cx="1651871" cy="2617368"/>
                  <a:chOff x="9120021" y="2447857"/>
                  <a:chExt cx="1651871" cy="2617368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9120021" y="2447857"/>
                    <a:ext cx="640080" cy="1862603"/>
                    <a:chOff x="5427104" y="2428971"/>
                    <a:chExt cx="640080" cy="1862603"/>
                  </a:xfrm>
                </p:grpSpPr>
                <p:sp>
                  <p:nvSpPr>
                    <p:cNvPr id="72" name="Oval 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427104" y="2428971"/>
                      <a:ext cx="640080" cy="65485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r>
                        <a:rPr lang="en-US" altLang="en-US" dirty="0" smtClean="0"/>
                        <a:t> </a:t>
                      </a:r>
                      <a:r>
                        <a:rPr lang="en-US" altLang="en-US" sz="2800" dirty="0" smtClean="0"/>
                        <a:t>4</a:t>
                      </a:r>
                      <a:endParaRPr lang="en-US" altLang="en-US" dirty="0"/>
                    </a:p>
                  </p:txBody>
                </p:sp>
                <p:sp>
                  <p:nvSpPr>
                    <p:cNvPr id="73" name="Oval 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427104" y="3685313"/>
                      <a:ext cx="640080" cy="606261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r>
                        <a:rPr lang="en-US" altLang="en-US" dirty="0" smtClean="0"/>
                        <a:t> </a:t>
                      </a:r>
                      <a:r>
                        <a:rPr lang="en-US" altLang="en-US" sz="2800" dirty="0" smtClean="0"/>
                        <a:t>3</a:t>
                      </a:r>
                      <a:endParaRPr lang="en-US" altLang="en-US" dirty="0"/>
                    </a:p>
                  </p:txBody>
                </p:sp>
                <p:cxnSp>
                  <p:nvCxnSpPr>
                    <p:cNvPr id="74" name="Straight Connector 73"/>
                    <p:cNvCxnSpPr>
                      <a:stCxn id="72" idx="4"/>
                      <a:endCxn id="73" idx="0"/>
                    </p:cNvCxnSpPr>
                    <p:nvPr/>
                  </p:nvCxnSpPr>
                  <p:spPr>
                    <a:xfrm>
                      <a:off x="5747144" y="3083828"/>
                      <a:ext cx="0" cy="60148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0131812" y="3275227"/>
                    <a:ext cx="640080" cy="1789998"/>
                    <a:chOff x="5427104" y="2428971"/>
                    <a:chExt cx="640080" cy="1789998"/>
                  </a:xfrm>
                </p:grpSpPr>
                <p:sp>
                  <p:nvSpPr>
                    <p:cNvPr id="69" name="Oval 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427104" y="2428971"/>
                      <a:ext cx="640080" cy="65485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r>
                        <a:rPr lang="en-US" altLang="en-US" dirty="0" smtClean="0"/>
                        <a:t> </a:t>
                      </a:r>
                      <a:r>
                        <a:rPr lang="en-US" altLang="en-US" sz="2800" dirty="0" smtClean="0"/>
                        <a:t>2</a:t>
                      </a:r>
                      <a:endParaRPr lang="en-US" altLang="en-US" dirty="0"/>
                    </a:p>
                  </p:txBody>
                </p:sp>
                <p:sp>
                  <p:nvSpPr>
                    <p:cNvPr id="70" name="Oval 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427104" y="3612708"/>
                      <a:ext cx="640080" cy="606261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r>
                        <a:rPr lang="en-US" altLang="en-US" dirty="0" smtClean="0"/>
                        <a:t> </a:t>
                      </a:r>
                      <a:r>
                        <a:rPr lang="en-US" altLang="en-US" sz="2800" dirty="0" smtClean="0"/>
                        <a:t>1</a:t>
                      </a:r>
                      <a:endParaRPr lang="en-US" altLang="en-US" dirty="0"/>
                    </a:p>
                  </p:txBody>
                </p:sp>
                <p:cxnSp>
                  <p:nvCxnSpPr>
                    <p:cNvPr id="71" name="Straight Connector 70"/>
                    <p:cNvCxnSpPr>
                      <a:stCxn id="69" idx="4"/>
                      <a:endCxn id="70" idx="0"/>
                    </p:cNvCxnSpPr>
                    <p:nvPr/>
                  </p:nvCxnSpPr>
                  <p:spPr>
                    <a:xfrm>
                      <a:off x="5747144" y="3083828"/>
                      <a:ext cx="0" cy="52888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9" name="Straight Connector 58"/>
                  <p:cNvCxnSpPr>
                    <a:stCxn id="72" idx="5"/>
                    <a:endCxn id="69" idx="1"/>
                  </p:cNvCxnSpPr>
                  <p:nvPr/>
                </p:nvCxnSpPr>
                <p:spPr>
                  <a:xfrm>
                    <a:off x="9666363" y="3006812"/>
                    <a:ext cx="559187" cy="364317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9" name="Oval 4"/>
            <p:cNvSpPr>
              <a:spLocks noChangeAspect="1" noChangeArrowheads="1"/>
            </p:cNvSpPr>
            <p:nvPr/>
          </p:nvSpPr>
          <p:spPr bwMode="auto">
            <a:xfrm>
              <a:off x="10301091" y="2356648"/>
              <a:ext cx="640080" cy="67156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dirty="0" smtClean="0"/>
                <a:t> </a:t>
              </a:r>
              <a:r>
                <a:rPr lang="en-US" altLang="en-US" sz="2800" dirty="0" smtClean="0"/>
                <a:t>7</a:t>
              </a:r>
              <a:endParaRPr lang="en-US" altLang="en-US" dirty="0"/>
            </a:p>
          </p:txBody>
        </p:sp>
        <p:cxnSp>
          <p:nvCxnSpPr>
            <p:cNvPr id="80" name="Straight Connector 79"/>
            <p:cNvCxnSpPr>
              <a:stCxn id="75" idx="6"/>
              <a:endCxn id="79" idx="2"/>
            </p:cNvCxnSpPr>
            <p:nvPr/>
          </p:nvCxnSpPr>
          <p:spPr>
            <a:xfrm flipV="1">
              <a:off x="9344171" y="2692428"/>
              <a:ext cx="956920" cy="15399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Queues: </a:t>
            </a:r>
            <a:r>
              <a:rPr lang="en-US" sz="48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Implementation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60459"/>
            <a:ext cx="9425149" cy="38831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57167" y="6110061"/>
            <a:ext cx="787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https://www.cs.usfca.edu/~</a:t>
            </a:r>
            <a:r>
              <a:rPr lang="en-US" dirty="0" smtClean="0">
                <a:hlinkClick r:id="rId4"/>
              </a:rPr>
              <a:t>galles/visualization/BinomialQueue.html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Heap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091114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A max-heap is a complete binary tree in which the value in each internal node is greater than or equal to the values in the children of that node.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96" y="5698065"/>
            <a:ext cx="8515522" cy="1021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44" y="2681521"/>
            <a:ext cx="5953712" cy="27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Heap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start with the last internal node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swap the current internal node with its larger child, if necessary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then follow the swapped node down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continue until all internal nodes are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10" y="4114613"/>
            <a:ext cx="4957504" cy="232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14" y="4204532"/>
            <a:ext cx="5008212" cy="21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Heap: </a:t>
            </a:r>
            <a:r>
              <a:rPr lang="en-US" altLang="en-US" sz="4800" smtClean="0">
                <a:latin typeface="Georgia" panose="02040502050405020303" pitchFamily="18" charset="0"/>
              </a:rPr>
              <a:t>root deletion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38" y="1256419"/>
            <a:ext cx="7746124" cy="53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galles/visualization/HeapSort.html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Priority </a:t>
            </a:r>
            <a:r>
              <a:rPr lang="en-US" altLang="en-US" dirty="0">
                <a:latin typeface="Georgia" panose="02040502050405020303" pitchFamily="18" charset="0"/>
              </a:rPr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Priority Queues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94931"/>
              </p:ext>
            </p:extLst>
          </p:nvPr>
        </p:nvGraphicFramePr>
        <p:xfrm>
          <a:off x="1337953" y="1409787"/>
          <a:ext cx="9516094" cy="315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20">
                  <a:extLst>
                    <a:ext uri="{9D8B030D-6E8A-4147-A177-3AD203B41FA5}">
                      <a16:colId xmlns:a16="http://schemas.microsoft.com/office/drawing/2014/main" val="1301375628"/>
                    </a:ext>
                  </a:extLst>
                </a:gridCol>
                <a:gridCol w="1829067">
                  <a:extLst>
                    <a:ext uri="{9D8B030D-6E8A-4147-A177-3AD203B41FA5}">
                      <a16:colId xmlns:a16="http://schemas.microsoft.com/office/drawing/2014/main" val="2007447101"/>
                    </a:ext>
                  </a:extLst>
                </a:gridCol>
                <a:gridCol w="3102000">
                  <a:extLst>
                    <a:ext uri="{9D8B030D-6E8A-4147-A177-3AD203B41FA5}">
                      <a16:colId xmlns:a16="http://schemas.microsoft.com/office/drawing/2014/main" val="1083886189"/>
                    </a:ext>
                  </a:extLst>
                </a:gridCol>
                <a:gridCol w="2006207">
                  <a:extLst>
                    <a:ext uri="{9D8B030D-6E8A-4147-A177-3AD203B41FA5}">
                      <a16:colId xmlns:a16="http://schemas.microsoft.com/office/drawing/2014/main" val="3794156564"/>
                    </a:ext>
                  </a:extLst>
                </a:gridCol>
              </a:tblGrid>
              <a:tr h="526328">
                <a:tc>
                  <a:txBody>
                    <a:bodyPr/>
                    <a:lstStyle/>
                    <a:p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insert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Find/remove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merge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81851"/>
                  </a:ext>
                </a:extLst>
              </a:tr>
              <a:tr h="52632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Unsorted array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O(1)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81837"/>
                  </a:ext>
                </a:extLst>
              </a:tr>
              <a:tr h="52632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Sorted array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O(1)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87423"/>
                  </a:ext>
                </a:extLst>
              </a:tr>
              <a:tr h="52632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Unsorted list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O(1)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56505"/>
                  </a:ext>
                </a:extLst>
              </a:tr>
              <a:tr h="52632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Sorted list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O(1)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O(N)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07033"/>
                  </a:ext>
                </a:extLst>
              </a:tr>
              <a:tr h="52632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Max heap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</a:t>
                      </a:r>
                      <a:r>
                        <a:rPr lang="en-US" sz="2800" dirty="0" err="1" smtClean="0">
                          <a:latin typeface="Georgia" panose="02040502050405020303" pitchFamily="18" charset="0"/>
                        </a:rPr>
                        <a:t>logN</a:t>
                      </a:r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</a:t>
                      </a:r>
                      <a:r>
                        <a:rPr lang="en-US" sz="2800" dirty="0" err="1" smtClean="0">
                          <a:latin typeface="Georgia" panose="02040502050405020303" pitchFamily="18" charset="0"/>
                        </a:rPr>
                        <a:t>logN</a:t>
                      </a:r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O(</a:t>
                      </a:r>
                      <a:r>
                        <a:rPr lang="en-US" sz="2800" dirty="0" err="1" smtClean="0">
                          <a:latin typeface="Georgia" panose="02040502050405020303" pitchFamily="18" charset="0"/>
                        </a:rPr>
                        <a:t>NlogN</a:t>
                      </a:r>
                      <a:r>
                        <a:rPr lang="en-US" sz="2800" dirty="0" smtClean="0">
                          <a:latin typeface="Georgia" panose="02040502050405020303" pitchFamily="18" charset="0"/>
                        </a:rPr>
                        <a:t>)</a:t>
                      </a:r>
                      <a:endParaRPr lang="en-US" sz="2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Binomial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>
                <a:latin typeface="Georgia" panose="02040502050405020303" pitchFamily="18" charset="0"/>
              </a:rPr>
              <a:t>Binomial </a:t>
            </a:r>
            <a:r>
              <a:rPr lang="en-US" altLang="en-US" sz="4800" dirty="0" smtClean="0">
                <a:latin typeface="Georgia" panose="02040502050405020303" pitchFamily="18" charset="0"/>
              </a:rPr>
              <a:t>Queues: </a:t>
            </a:r>
            <a:r>
              <a:rPr lang="en-US" sz="4800" i="1" dirty="0">
                <a:solidFill>
                  <a:srgbClr val="0070C0"/>
                </a:solidFill>
                <a:latin typeface="Georgia" panose="02040502050405020303" pitchFamily="18" charset="0"/>
              </a:rPr>
              <a:t>Motivation</a:t>
            </a:r>
            <a:endParaRPr lang="en-US" sz="4800" i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9787"/>
            <a:ext cx="9144000" cy="4406899"/>
          </a:xfrm>
        </p:spPr>
        <p:txBody>
          <a:bodyPr>
            <a:no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Binary </a:t>
            </a:r>
            <a:r>
              <a:rPr lang="en-US" sz="3200" i="1" dirty="0">
                <a:solidFill>
                  <a:srgbClr val="0070C0"/>
                </a:solidFill>
                <a:latin typeface="Georgia" panose="02040502050405020303" pitchFamily="18" charset="0"/>
              </a:rPr>
              <a:t>heap </a:t>
            </a:r>
            <a:endParaRPr 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O(log N) </a:t>
            </a:r>
            <a:r>
              <a:rPr lang="en-US" sz="2800" dirty="0">
                <a:latin typeface="Georgia" panose="02040502050405020303" pitchFamily="18" charset="0"/>
              </a:rPr>
              <a:t>inserts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O(log N) </a:t>
            </a:r>
            <a:r>
              <a:rPr lang="en-US" sz="2800" dirty="0">
                <a:latin typeface="Georgia" panose="02040502050405020303" pitchFamily="18" charset="0"/>
              </a:rPr>
              <a:t>deletes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O(N </a:t>
            </a:r>
            <a:r>
              <a:rPr lang="en-US" sz="2800" dirty="0">
                <a:latin typeface="Georgia" panose="02040502050405020303" pitchFamily="18" charset="0"/>
              </a:rPr>
              <a:t>log </a:t>
            </a:r>
            <a:r>
              <a:rPr lang="en-US" sz="2800" dirty="0" smtClean="0">
                <a:latin typeface="Georgia" panose="02040502050405020303" pitchFamily="18" charset="0"/>
              </a:rPr>
              <a:t>N) </a:t>
            </a:r>
            <a:r>
              <a:rPr lang="en-US" sz="2800" dirty="0">
                <a:latin typeface="Georgia" panose="02040502050405020303" pitchFamily="18" charset="0"/>
              </a:rPr>
              <a:t>merges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Binomial </a:t>
            </a:r>
            <a:r>
              <a:rPr 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queue </a:t>
            </a:r>
            <a:endParaRPr lang="en-US" sz="3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O(log N) </a:t>
            </a:r>
            <a:r>
              <a:rPr lang="en-US" sz="2800" dirty="0">
                <a:latin typeface="Georgia" panose="02040502050405020303" pitchFamily="18" charset="0"/>
              </a:rPr>
              <a:t>inserts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O(log N) </a:t>
            </a:r>
            <a:r>
              <a:rPr lang="en-US" sz="2800" dirty="0">
                <a:latin typeface="Georgia" panose="02040502050405020303" pitchFamily="18" charset="0"/>
              </a:rPr>
              <a:t>deletes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914400" lvl="1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Georgia" panose="02040502050405020303" pitchFamily="18" charset="0"/>
              </a:rPr>
              <a:t>O(log N) merges</a:t>
            </a:r>
          </a:p>
          <a:p>
            <a:pPr lvl="1" algn="l">
              <a:buClr>
                <a:srgbClr val="0070C0"/>
              </a:buClr>
            </a:pPr>
            <a:endParaRPr lang="en-US" sz="2800" dirty="0">
              <a:latin typeface="Georgia" panose="02040502050405020303" pitchFamily="18" charset="0"/>
            </a:endParaRPr>
          </a:p>
          <a:p>
            <a:pPr lvl="1" algn="l">
              <a:buClr>
                <a:srgbClr val="0070C0"/>
              </a:buClr>
            </a:pPr>
            <a:r>
              <a:rPr lang="en-US" sz="2400" i="1" u="sng" dirty="0" smtClean="0">
                <a:latin typeface="Georgia" panose="02040502050405020303" pitchFamily="18" charset="0"/>
              </a:rPr>
              <a:t>Note</a:t>
            </a:r>
            <a:r>
              <a:rPr lang="en-US" sz="2400" dirty="0" smtClean="0">
                <a:latin typeface="Georgia" panose="02040502050405020303" pitchFamily="18" charset="0"/>
              </a:rPr>
              <a:t>: binomial </a:t>
            </a:r>
            <a:r>
              <a:rPr lang="en-US" sz="2400" dirty="0">
                <a:latin typeface="Georgia" panose="02040502050405020303" pitchFamily="18" charset="0"/>
              </a:rPr>
              <a:t>queue inserts and deletes are more expensive than binary heap inserts and deletes</a:t>
            </a:r>
          </a:p>
        </p:txBody>
      </p:sp>
    </p:spTree>
    <p:extLst>
      <p:ext uri="{BB962C8B-B14F-4D97-AF65-F5344CB8AC3E}">
        <p14:creationId xmlns:p14="http://schemas.microsoft.com/office/powerpoint/2010/main" val="35612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506</Words>
  <Application>Microsoft Office PowerPoint</Application>
  <PresentationFormat>Widescreen</PresentationFormat>
  <Paragraphs>177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Georgia</vt:lpstr>
      <vt:lpstr>Symbol</vt:lpstr>
      <vt:lpstr>Wingdings</vt:lpstr>
      <vt:lpstr>Office Theme</vt:lpstr>
      <vt:lpstr>Heap</vt:lpstr>
      <vt:lpstr>Heap</vt:lpstr>
      <vt:lpstr>Heap</vt:lpstr>
      <vt:lpstr>Heap: root deletion</vt:lpstr>
      <vt:lpstr>PowerPoint Presentation</vt:lpstr>
      <vt:lpstr>Priority Queues</vt:lpstr>
      <vt:lpstr>Priority Queues</vt:lpstr>
      <vt:lpstr>Binomial Queues</vt:lpstr>
      <vt:lpstr>Binomial Queues: Motivation</vt:lpstr>
      <vt:lpstr>Binomial Queues: Definition</vt:lpstr>
      <vt:lpstr>Binary Numbers</vt:lpstr>
      <vt:lpstr>Binary Numbers</vt:lpstr>
      <vt:lpstr>Binomial Queues</vt:lpstr>
      <vt:lpstr>Binomial Queues: Insertion</vt:lpstr>
      <vt:lpstr>Binomial Queues: Insertion</vt:lpstr>
      <vt:lpstr>Binomial Queues: Insertion</vt:lpstr>
      <vt:lpstr>Binomial Queues: Insertion</vt:lpstr>
      <vt:lpstr>Binomial Queues: Insertion</vt:lpstr>
      <vt:lpstr>Binomial Queues: Implementation</vt:lpstr>
    </vt:vector>
  </TitlesOfParts>
  <Company>University of Massachusetts Lowell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Rykalova, Yelena</dc:creator>
  <cp:lastModifiedBy>Rykalova, Yelena</cp:lastModifiedBy>
  <cp:revision>35</cp:revision>
  <dcterms:created xsi:type="dcterms:W3CDTF">2017-11-25T05:04:08Z</dcterms:created>
  <dcterms:modified xsi:type="dcterms:W3CDTF">2017-12-08T17:22:22Z</dcterms:modified>
</cp:coreProperties>
</file>