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9" r:id="rId2"/>
    <p:sldId id="272" r:id="rId3"/>
    <p:sldId id="270" r:id="rId4"/>
    <p:sldId id="271" r:id="rId5"/>
    <p:sldId id="264" r:id="rId6"/>
    <p:sldId id="257" r:id="rId7"/>
    <p:sldId id="266" r:id="rId8"/>
    <p:sldId id="267" r:id="rId9"/>
    <p:sldId id="268" r:id="rId10"/>
    <p:sldId id="265" r:id="rId11"/>
    <p:sldId id="273" r:id="rId12"/>
    <p:sldId id="263" r:id="rId13"/>
    <p:sldId id="256" r:id="rId14"/>
    <p:sldId id="258" r:id="rId15"/>
    <p:sldId id="262" r:id="rId16"/>
    <p:sldId id="261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5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F400F-1F23-4C9F-A3D3-FFF4CDBC59C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5D428-24C0-4677-8D33-954A0519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9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D834-5BC9-4BA0-81BC-E6944D11BCB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38C8-F666-4FBB-B41D-D7130330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4learn.com/c-programming/c-pointer-operato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Structures (</a:t>
            </a:r>
            <a:r>
              <a:rPr lang="en-US" altLang="en-US" sz="48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4800" dirty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24000" y="1094014"/>
            <a:ext cx="9144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i="1" dirty="0" err="1" smtClean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32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 is a derived data type composed of members that are each fundamental or derived data types</a:t>
            </a:r>
          </a:p>
          <a:p>
            <a:r>
              <a:rPr lang="en-US" altLang="en-US" sz="32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A single </a:t>
            </a:r>
            <a:r>
              <a:rPr lang="en-US" altLang="en-US" sz="3200" i="1" dirty="0" err="1" smtClean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32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 would store the data for one object.  An array of </a:t>
            </a:r>
            <a:r>
              <a:rPr lang="en-US" altLang="en-US" sz="3200" i="1" dirty="0" err="1" smtClean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3200" dirty="0" err="1" smtClean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2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 would store the data for several objects</a:t>
            </a:r>
          </a:p>
          <a:p>
            <a:r>
              <a:rPr lang="en-US" sz="3200" dirty="0">
                <a:latin typeface="Georgia" panose="02040502050405020303" pitchFamily="18" charset="0"/>
              </a:rPr>
              <a:t>reference a </a:t>
            </a:r>
            <a:r>
              <a:rPr lang="en-US" sz="3200" i="1" dirty="0">
                <a:solidFill>
                  <a:srgbClr val="0070C0"/>
                </a:solidFill>
                <a:latin typeface="Georgia" panose="02040502050405020303" pitchFamily="18" charset="0"/>
              </a:rPr>
              <a:t>contiguous</a:t>
            </a:r>
            <a:r>
              <a:rPr lang="en-US" sz="3200" i="1" dirty="0">
                <a:latin typeface="Georgia" panose="02040502050405020303" pitchFamily="18" charset="0"/>
              </a:rPr>
              <a:t> block</a:t>
            </a:r>
            <a:r>
              <a:rPr lang="en-US" sz="3200" dirty="0">
                <a:latin typeface="Georgia" panose="02040502050405020303" pitchFamily="18" charset="0"/>
              </a:rPr>
              <a:t> of physical memory, usually delimited (sized) by word-length boundaries</a:t>
            </a:r>
            <a:endParaRPr lang="en-US" altLang="en-US" sz="3200" dirty="0" smtClean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Pointer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1959" y="5994899"/>
            <a:ext cx="669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/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	</a:t>
            </a:r>
            <a:r>
              <a:rPr 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array of pointers to</a:t>
            </a:r>
          </a:p>
          <a:p>
            <a:pPr marL="274320"/>
            <a:r>
              <a:rPr 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functions </a:t>
            </a:r>
            <a:r>
              <a:rPr 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return a char */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3195" y="1257227"/>
            <a:ext cx="3411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][5];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3195" y="1769972"/>
            <a:ext cx="304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195" y="2288789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3195" y="3002836"/>
            <a:ext cx="3411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5];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63195" y="3560056"/>
            <a:ext cx="285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57695" y="51976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/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cfpF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*())[5];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3195" y="5994899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cpFf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[5])(); 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63195" y="4404391"/>
            <a:ext cx="3226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CFp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)(); 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1960" y="1257227"/>
            <a:ext cx="6696082" cy="470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array of arrays of chars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1960" y="1769972"/>
            <a:ext cx="6696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array of pointers to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   */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81960" y="2288789"/>
            <a:ext cx="6796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pointer to pointer to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    	("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pointer") 		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81960" y="3002836"/>
            <a:ext cx="6696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pointer to array(s)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chars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1959" y="3506581"/>
            <a:ext cx="6796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which returns a 		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char(s) 		   */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1958" y="4404391"/>
            <a:ext cx="6796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pointer to a function which 	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char 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*/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1960" y="5197695"/>
            <a:ext cx="7745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which returns pointers 		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array of chars        */</a:t>
            </a:r>
          </a:p>
        </p:txBody>
      </p:sp>
    </p:spTree>
    <p:extLst>
      <p:ext uri="{BB962C8B-B14F-4D97-AF65-F5344CB8AC3E}">
        <p14:creationId xmlns:p14="http://schemas.microsoft.com/office/powerpoint/2010/main" val="31089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5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Pointers to </a:t>
            </a:r>
            <a:r>
              <a:rPr lang="en-US" altLang="en-US" sz="4800" dirty="0" err="1" smtClean="0"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8450" y="1279292"/>
            <a:ext cx="10995101" cy="5299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en-US" sz="2600" b="1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450" y="1316240"/>
            <a:ext cx="10995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pc="-15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spc="-15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spc="-15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r>
              <a:rPr lang="en-US" sz="24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pc="-15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my_point</a:t>
            </a:r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{ 3, 7 </a:t>
            </a:r>
            <a:r>
              <a:rPr lang="en-US" sz="24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declare and define p as a pointer of type </a:t>
            </a:r>
            <a:r>
              <a:rPr lang="en-US" sz="2400" b="1" spc="-1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400" b="1" spc="-15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it with the address of </a:t>
            </a:r>
            <a:r>
              <a:rPr lang="en-US" sz="2400" b="1" spc="-1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my_point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*/</a:t>
            </a:r>
            <a:endParaRPr lang="en-US" sz="2400" b="1" spc="-15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pc="-15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*p = &amp;</a:t>
            </a:r>
            <a:r>
              <a:rPr lang="en-US" sz="24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my_point</a:t>
            </a:r>
            <a:r>
              <a:rPr lang="en-US" sz="24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b="1" spc="-15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(*p).x = 8;    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access the first member of the </a:t>
            </a:r>
            <a:r>
              <a:rPr lang="en-US" sz="2400" b="1" spc="-15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endParaRPr lang="en-US" sz="2400" b="1" spc="-15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p-</a:t>
            </a:r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&gt;x = 8;     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 way to access the first member of the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sz="2400" b="1" spc="-15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*/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Pointer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217164"/>
            <a:ext cx="9144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 </a:t>
            </a:r>
            <a:r>
              <a:rPr lang="en-US" sz="2800" dirty="0">
                <a:latin typeface="Georgia" panose="02040502050405020303" pitchFamily="18" charset="0"/>
              </a:rPr>
              <a:t>special pointer type called the “</a:t>
            </a:r>
            <a:r>
              <a:rPr 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void pointer</a:t>
            </a:r>
            <a:r>
              <a:rPr lang="en-US" sz="2800" dirty="0">
                <a:latin typeface="Georgia" panose="02040502050405020303" pitchFamily="18" charset="0"/>
              </a:rPr>
              <a:t>” allows pointing to any (non-function) variable </a:t>
            </a:r>
            <a:r>
              <a:rPr lang="en-US" sz="2800" dirty="0" smtClean="0">
                <a:latin typeface="Georgia" panose="02040502050405020303" pitchFamily="18" charset="0"/>
              </a:rPr>
              <a:t>type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The void pointer, or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2800" dirty="0" smtClean="0">
                <a:latin typeface="Georgia" panose="02040502050405020303" pitchFamily="18" charset="0"/>
              </a:rPr>
              <a:t>, is supported in ANSI C as a generic pointer type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void pointer (handle) </a:t>
            </a:r>
            <a:r>
              <a:rPr lang="en-US" sz="2800" dirty="0" smtClean="0">
                <a:latin typeface="Georgia" panose="02040502050405020303" pitchFamily="18" charset="0"/>
              </a:rPr>
              <a:t>cannot </a:t>
            </a:r>
            <a:r>
              <a:rPr lang="en-US" sz="2800" dirty="0">
                <a:latin typeface="Georgia" panose="02040502050405020303" pitchFamily="18" charset="0"/>
              </a:rPr>
              <a:t>be dereferenced </a:t>
            </a:r>
            <a:r>
              <a:rPr lang="en-US" sz="2800" dirty="0" smtClean="0">
                <a:latin typeface="Georgia" panose="02040502050405020303" pitchFamily="18" charset="0"/>
              </a:rPr>
              <a:t>directly: shall </a:t>
            </a:r>
            <a:r>
              <a:rPr lang="en-US" sz="2800" dirty="0">
                <a:latin typeface="Georgia" panose="02040502050405020303" pitchFamily="18" charset="0"/>
              </a:rPr>
              <a:t>be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cast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 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algn="ctr">
              <a:spcBef>
                <a:spcPts val="2400"/>
              </a:spcBef>
            </a:pPr>
            <a:r>
              <a:rPr lang="en-US" sz="2800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pDate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800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en-US" sz="2800" b="1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hDate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942" y="5427861"/>
            <a:ext cx="4937760" cy="1104371"/>
          </a:xfrm>
          <a:solidFill>
            <a:srgbClr val="FFF5D9">
              <a:alpha val="55000"/>
            </a:srgb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out_date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hDate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6849" y="1688730"/>
            <a:ext cx="4748213" cy="3957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82942" y="1059115"/>
            <a:ext cx="4937760" cy="3801467"/>
            <a:chOff x="1125838" y="347915"/>
            <a:chExt cx="4937760" cy="3801467"/>
          </a:xfrm>
        </p:grpSpPr>
        <p:sp>
          <p:nvSpPr>
            <p:cNvPr id="6" name="Rectangle 5"/>
            <p:cNvSpPr/>
            <p:nvPr/>
          </p:nvSpPr>
          <p:spPr>
            <a:xfrm>
              <a:off x="1125838" y="671507"/>
              <a:ext cx="4937760" cy="3477875"/>
            </a:xfrm>
            <a:prstGeom prst="rect">
              <a:avLst/>
            </a:prstGeom>
            <a:solidFill>
              <a:srgbClr val="FFF5D9">
                <a:alpha val="55000"/>
              </a:srgb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stdio.h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20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date.h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argc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2000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agrv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[])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today = </a:t>
              </a:r>
              <a:r>
                <a:rPr lang="en-US" sz="2000" dirty="0" smtClean="0">
                  <a:solidFill>
                    <a:srgbClr val="6F008A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out_date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(today);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0;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2800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125838" y="347915"/>
              <a:ext cx="4937760" cy="3235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m</a:t>
              </a:r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ain.c</a:t>
              </a:r>
              <a:endParaRPr lang="en-US" sz="2000" u="sng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00762" y="1059114"/>
            <a:ext cx="4937760" cy="5473118"/>
            <a:chOff x="6200762" y="347915"/>
            <a:chExt cx="4937760" cy="4683709"/>
          </a:xfrm>
        </p:grpSpPr>
        <p:sp>
          <p:nvSpPr>
            <p:cNvPr id="7" name="Rectangle 6"/>
            <p:cNvSpPr/>
            <p:nvPr/>
          </p:nvSpPr>
          <p:spPr>
            <a:xfrm>
              <a:off x="6200762" y="671507"/>
              <a:ext cx="4937760" cy="4360117"/>
            </a:xfrm>
            <a:prstGeom prst="rect">
              <a:avLst/>
            </a:prstGeom>
            <a:solidFill>
              <a:srgbClr val="FFF5D9">
                <a:alpha val="55000"/>
              </a:srgb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stdio.h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20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date.h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month;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day;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year;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sz="2000" dirty="0" err="1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20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Date* </a:t>
              </a:r>
              <a:r>
                <a:rPr lang="en-US" sz="2000" dirty="0" err="1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Date_ptr</a:t>
              </a:r>
              <a:r>
                <a:rPr lang="en-US" sz="20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;</a:t>
              </a:r>
              <a:endPara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out_date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hDate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"%d"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pDate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-&gt;month);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6200762" y="347915"/>
              <a:ext cx="4937760" cy="3235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date.c</a:t>
              </a:r>
              <a:endParaRPr lang="en-US" sz="2000" u="sng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882942" y="5104269"/>
            <a:ext cx="4937760" cy="323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date.h</a:t>
            </a:r>
            <a:endParaRPr lang="en-US" sz="2000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36700" y="120841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Patterns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Patterns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24000" y="1442356"/>
            <a:ext cx="9477830" cy="5089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1" y="1258870"/>
            <a:ext cx="9144000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2000" b="1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//(</a:t>
            </a:r>
            <a:r>
              <a:rPr lang="en-US" sz="20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*) casting</a:t>
            </a:r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sz="2000" b="1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"Failed to allocate space for integer\n"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//error        	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exit(1);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*p = 42;</a:t>
            </a:r>
          </a:p>
          <a:p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free(p); 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//dangling pointer</a:t>
            </a:r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000" b="1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523999" y="4624718"/>
            <a:ext cx="9144000" cy="1877437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Georgia" panose="02040502050405020303" pitchFamily="18" charset="0"/>
              </a:rPr>
              <a:t>Opaque Object Pattern</a:t>
            </a:r>
            <a:endParaRPr lang="en-US" sz="2800" dirty="0">
              <a:solidFill>
                <a:srgbClr val="0000FF"/>
              </a:solidFill>
              <a:latin typeface="Georgia" panose="02040502050405020303" pitchFamily="18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sz="2800" b="0" i="0" dirty="0" smtClean="0">
                <a:solidFill>
                  <a:srgbClr val="141412"/>
                </a:solidFill>
                <a:effectLst/>
                <a:latin typeface="Georgia" panose="02040502050405020303" pitchFamily="18" charset="0"/>
              </a:rPr>
              <a:t>Initialize the Object </a:t>
            </a:r>
          </a:p>
          <a:p>
            <a:pPr indent="-457200">
              <a:buFont typeface="+mj-lt"/>
              <a:buAutoNum type="arabicPeriod"/>
            </a:pPr>
            <a:r>
              <a:rPr lang="en-US" sz="2800" b="0" i="0" dirty="0" smtClean="0">
                <a:solidFill>
                  <a:srgbClr val="141412"/>
                </a:solidFill>
                <a:effectLst/>
                <a:latin typeface="Georgia" panose="02040502050405020303" pitchFamily="18" charset="0"/>
              </a:rPr>
              <a:t>Use the Object </a:t>
            </a:r>
          </a:p>
          <a:p>
            <a:pPr indent="-457200">
              <a:buFont typeface="+mj-lt"/>
              <a:buAutoNum type="arabicPeriod"/>
            </a:pPr>
            <a:r>
              <a:rPr lang="en-US" sz="2800" b="0" i="0" dirty="0" smtClean="0">
                <a:solidFill>
                  <a:srgbClr val="141412"/>
                </a:solidFill>
                <a:effectLst/>
                <a:latin typeface="Georgia" panose="02040502050405020303" pitchFamily="18" charset="0"/>
              </a:rPr>
              <a:t>Destruct the Object 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Georgia" panose="02040502050405020303" pitchFamily="18" charset="0"/>
              </a:rPr>
              <a:t>Vectors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24000" y="1442356"/>
            <a:ext cx="9477830" cy="5089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095459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Vectors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are data </a:t>
            </a:r>
            <a:r>
              <a:rPr lang="en-US" sz="2800" dirty="0">
                <a:latin typeface="Georgia" panose="02040502050405020303" pitchFamily="18" charset="0"/>
              </a:rPr>
              <a:t>structure containers.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V</a:t>
            </a:r>
            <a:r>
              <a:rPr lang="en-US" sz="2800" dirty="0" smtClean="0">
                <a:latin typeface="Georgia" panose="02040502050405020303" pitchFamily="18" charset="0"/>
              </a:rPr>
              <a:t>ectors </a:t>
            </a:r>
            <a:r>
              <a:rPr lang="en-US" sz="2800" dirty="0">
                <a:latin typeface="Georgia" panose="02040502050405020303" pitchFamily="18" charset="0"/>
              </a:rPr>
              <a:t>are used for storing objects and collections of objects in an organized </a:t>
            </a:r>
            <a:r>
              <a:rPr lang="en-US" sz="2800" dirty="0" smtClean="0">
                <a:latin typeface="Georgia" panose="02040502050405020303" pitchFamily="18" charset="0"/>
              </a:rPr>
              <a:t>structure.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Difference </a:t>
            </a:r>
            <a:r>
              <a:rPr lang="en-US" sz="2800" dirty="0">
                <a:latin typeface="Georgia" panose="02040502050405020303" pitchFamily="18" charset="0"/>
              </a:rPr>
              <a:t>between and array and a vector is </a:t>
            </a:r>
            <a:r>
              <a:rPr lang="en-US" sz="2800" dirty="0" smtClean="0">
                <a:latin typeface="Georgia" panose="02040502050405020303" pitchFamily="18" charset="0"/>
              </a:rPr>
              <a:t>that </a:t>
            </a:r>
            <a:r>
              <a:rPr lang="en-US" sz="2800" dirty="0">
                <a:latin typeface="Georgia" panose="02040502050405020303" pitchFamily="18" charset="0"/>
              </a:rPr>
              <a:t>the container size of a vector can be easily increased and decreased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Vectors </a:t>
            </a:r>
            <a:r>
              <a:rPr lang="en-US" sz="2800" dirty="0">
                <a:latin typeface="Georgia" panose="02040502050405020303" pitchFamily="18" charset="0"/>
              </a:rPr>
              <a:t>can be thought of as dynamic </a:t>
            </a:r>
            <a:r>
              <a:rPr lang="en-US" sz="2800" dirty="0" smtClean="0">
                <a:latin typeface="Georgia" panose="02040502050405020303" pitchFamily="18" charset="0"/>
              </a:rPr>
              <a:t>arrays.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5324" y="6396896"/>
            <a:ext cx="735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https://www.techopedia.com/definition/22817/vector-programming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s://upload.wikimedia.org/wikipedia/commons/thumb/9/9a/Basis_graph_%28no_label%29.svg/466px-Basis_graph_%28no_label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5" y="4204002"/>
            <a:ext cx="44386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Structures (</a:t>
            </a:r>
            <a:r>
              <a:rPr lang="en-US" altLang="en-US" sz="48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4800" dirty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24000" y="1094014"/>
            <a:ext cx="9144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Georgia" panose="02040502050405020303" pitchFamily="18" charset="0"/>
              </a:rPr>
              <a:t>The </a:t>
            </a:r>
            <a:r>
              <a:rPr lang="en-US" sz="3200" dirty="0">
                <a:latin typeface="Georgia" panose="02040502050405020303" pitchFamily="18" charset="0"/>
              </a:rPr>
              <a:t>general syntax for a </a:t>
            </a:r>
            <a:r>
              <a:rPr lang="en-US" sz="3200" dirty="0" err="1">
                <a:latin typeface="Georgia" panose="02040502050405020303" pitchFamily="18" charset="0"/>
              </a:rPr>
              <a:t>struct</a:t>
            </a:r>
            <a:r>
              <a:rPr lang="en-US" sz="3200" dirty="0">
                <a:latin typeface="Georgia" panose="02040502050405020303" pitchFamily="18" charset="0"/>
              </a:rPr>
              <a:t> declaration</a:t>
            </a:r>
            <a:endParaRPr lang="en-US" altLang="en-US" sz="3200" dirty="0" smtClean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9418" y="1812586"/>
            <a:ext cx="9033164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member1;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member2;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declare as many members as desired, but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entire structure size must be known to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compiler. */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79418" y="4952878"/>
            <a:ext cx="9033164" cy="4616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struct_alias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9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Structures (</a:t>
            </a:r>
            <a:r>
              <a:rPr lang="en-US" altLang="en-US" sz="48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4800" dirty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2365" y="1346200"/>
            <a:ext cx="4183056" cy="40362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b="1" u="sng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Reserves Space</a:t>
            </a:r>
          </a:p>
          <a:p>
            <a:pPr algn="ctr">
              <a:buFontTx/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my_example</a:t>
            </a:r>
            <a:endParaRPr lang="en-US" altLang="en-US" sz="2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label;</a:t>
            </a:r>
          </a:p>
          <a:p>
            <a:pP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letter;</a:t>
            </a:r>
          </a:p>
          <a:p>
            <a:pP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</a:p>
          <a:p>
            <a:pP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3830" y="1346200"/>
            <a:ext cx="4760716" cy="40362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Does Not Reserve Space</a:t>
            </a:r>
          </a:p>
          <a:p>
            <a:pPr>
              <a:spcBef>
                <a:spcPct val="20000"/>
              </a:spcBef>
            </a:pPr>
            <a:endParaRPr lang="en-US" alt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my_example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			 </a:t>
            </a:r>
          </a:p>
          <a:p>
            <a:pPr>
              <a:spcBef>
                <a:spcPct val="20000"/>
              </a:spcBef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label;</a:t>
            </a:r>
          </a:p>
          <a:p>
            <a:pPr>
              <a:spcBef>
                <a:spcPct val="20000"/>
              </a:spcBef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letter;</a:t>
            </a:r>
          </a:p>
          <a:p>
            <a:pPr>
              <a:spcBef>
                <a:spcPct val="20000"/>
              </a:spcBef>
            </a:pP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name[20];</a:t>
            </a:r>
          </a:p>
          <a:p>
            <a:pPr>
              <a:spcBef>
                <a:spcPct val="20000"/>
              </a:spcBef>
            </a:pP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;	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en-US" sz="2600" b="1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3828" y="5634676"/>
            <a:ext cx="9194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name "</a:t>
            </a:r>
            <a:r>
              <a:rPr lang="en-US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my_example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called a structure tag </a:t>
            </a:r>
            <a:r>
              <a:rPr lang="en-US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7651" y="5665454"/>
            <a:ext cx="17815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Members (field)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8429" y="3297439"/>
            <a:ext cx="2988527" cy="1408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Down Arrow 17"/>
          <p:cNvSpPr/>
          <p:nvPr/>
        </p:nvSpPr>
        <p:spPr>
          <a:xfrm rot="13249448" flipV="1">
            <a:off x="9540063" y="4349486"/>
            <a:ext cx="2109362" cy="63204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Structures (</a:t>
            </a:r>
            <a:r>
              <a:rPr lang="en-US" altLang="en-US" sz="48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4800" dirty="0"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4800" dirty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8450" y="1279293"/>
            <a:ext cx="10995101" cy="5076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en-US" sz="2600" b="1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450" y="1323897"/>
            <a:ext cx="1099510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Forward declare a type "point" to be a </a:t>
            </a:r>
            <a:r>
              <a:rPr lang="en-US" sz="2400" b="1" spc="-1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r>
              <a:rPr lang="en-US" sz="2400" b="1" spc="-15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24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spc="-15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type point to be a </a:t>
            </a:r>
            <a:r>
              <a:rPr lang="en-US" sz="2400" b="1" spc="-15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integer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members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*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ts val="1800"/>
              </a:spcBef>
            </a:pP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variable p of type point, and initialize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 </a:t>
            </a:r>
            <a:r>
              <a:rPr 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members </a:t>
            </a:r>
            <a:r>
              <a:rPr lang="en-US" sz="2400" b="1" spc="-1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inline! */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{1,3};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Change the member x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have the value of 3 */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3;</a:t>
            </a:r>
          </a:p>
        </p:txBody>
      </p:sp>
    </p:spTree>
    <p:extLst>
      <p:ext uri="{BB962C8B-B14F-4D97-AF65-F5344CB8AC3E}">
        <p14:creationId xmlns:p14="http://schemas.microsoft.com/office/powerpoint/2010/main" val="32399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Pointer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609194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 pointer references a location in memory, and obtaining the value stored at that location is known as </a:t>
            </a:r>
            <a:r>
              <a:rPr lang="en-US" sz="2800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dereferencing</a:t>
            </a:r>
            <a:r>
              <a:rPr lang="en-US" sz="2800" dirty="0" smtClean="0">
                <a:latin typeface="Georgia" panose="02040502050405020303" pitchFamily="18" charset="0"/>
              </a:rPr>
              <a:t> the pointer (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Georgia" panose="02040502050405020303" pitchFamily="18" charset="0"/>
              </a:rPr>
              <a:t>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Georgia" panose="02040502050405020303" pitchFamily="18" charset="0"/>
              </a:rPr>
              <a:t>Asterisk(*) indirection operator</a:t>
            </a:r>
            <a:r>
              <a:rPr lang="en-US" sz="2800" dirty="0" smtClean="0">
                <a:latin typeface="Georgia" panose="02040502050405020303" pitchFamily="18" charset="0"/>
              </a:rPr>
              <a:t> is used along with pointer variable while Dereferencing the pointer variable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Asterisk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Georgia" panose="02040502050405020303" pitchFamily="18" charset="0"/>
              </a:rPr>
              <a:t> Operator is also called as </a:t>
            </a:r>
            <a:r>
              <a:rPr lang="en-US" sz="2800" b="1" dirty="0" smtClean="0">
                <a:latin typeface="Georgia" panose="02040502050405020303" pitchFamily="18" charset="0"/>
                <a:hlinkClick r:id="rId2" tooltip="Pointer Operators in C Programming"/>
              </a:rPr>
              <a:t>value at operator</a:t>
            </a:r>
            <a:r>
              <a:rPr lang="en-US" sz="2800" b="1" dirty="0" smtClean="0"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(</a:t>
            </a:r>
            <a:r>
              <a:rPr lang="en-US" sz="2800" dirty="0" smtClean="0"/>
              <a:t>Gives </a:t>
            </a:r>
            <a:r>
              <a:rPr lang="en-US" sz="2800" dirty="0" smtClean="0">
                <a:solidFill>
                  <a:srgbClr val="0070C0"/>
                </a:solidFill>
              </a:rPr>
              <a:t>Value</a:t>
            </a:r>
            <a:r>
              <a:rPr lang="en-US" sz="2800" dirty="0" smtClean="0"/>
              <a:t> stored at Particular address)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100434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P</a:t>
            </a:r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ointer</a:t>
            </a:r>
            <a:r>
              <a:rPr lang="en-US" sz="2800" dirty="0" smtClean="0">
                <a:latin typeface="Georgia" panose="02040502050405020303" pitchFamily="18" charset="0"/>
              </a:rPr>
              <a:t> is a programming language object, whose value refers to (or "points to") another value using its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3552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Pointer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4" name="Picture 2" descr="http://upload.wikimedia.org/wikipedia/commons/thumb/4/43/Zeiger.PNG/180px-Zei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042" y="1550035"/>
            <a:ext cx="3102838" cy="41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99642" y="1550035"/>
            <a:ext cx="6248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P</a:t>
            </a:r>
            <a:r>
              <a:rPr lang="en-US" sz="2800" dirty="0" smtClean="0">
                <a:latin typeface="Georgia" panose="02040502050405020303" pitchFamily="18" charset="0"/>
              </a:rPr>
              <a:t>ointer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b="1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pointing </a:t>
            </a:r>
            <a:r>
              <a:rPr lang="en-US" sz="2800" dirty="0">
                <a:latin typeface="Georgia" panose="02040502050405020303" pitchFamily="18" charset="0"/>
              </a:rPr>
              <a:t>variable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17;</a:t>
            </a:r>
          </a:p>
          <a:p>
            <a:pPr lvl="1">
              <a:spcBef>
                <a:spcPts val="12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 = &amp;b;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Note </a:t>
            </a:r>
            <a:r>
              <a:rPr lang="en-US" sz="2800" dirty="0">
                <a:latin typeface="Georgia" panose="02040502050405020303" pitchFamily="18" charset="0"/>
              </a:rPr>
              <a:t>that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stores number, whereas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stores address </a:t>
            </a:r>
            <a:r>
              <a:rPr lang="en-US" sz="2800" dirty="0" smtClean="0">
                <a:latin typeface="Georgia" panose="02040502050405020303" pitchFamily="18" charset="0"/>
              </a:rPr>
              <a:t>of 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in memory (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1462</a:t>
            </a:r>
            <a:r>
              <a:rPr lang="en-US" sz="2800" dirty="0">
                <a:latin typeface="Georgia" panose="02040502050405020303" pitchFamily="18" charset="0"/>
              </a:rPr>
              <a:t>)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Pointer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1098" y="1361666"/>
            <a:ext cx="96196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 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declaration of the 						</a:t>
            </a:r>
            <a:r>
              <a:rPr lang="en-US" alt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poineter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		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 */</a:t>
            </a:r>
          </a:p>
          <a:p>
            <a:pPr lvl="0"/>
            <a:r>
              <a:rPr lang="en-US" alt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pointer-to-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0"/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0"/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which is 1 */</a:t>
            </a:r>
          </a:p>
          <a:p>
            <a:pPr lvl="0"/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		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 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5 </a:t>
            </a:r>
            <a:r>
              <a:rPr lang="en-US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</a:t>
            </a:r>
            <a:r>
              <a:rPr lang="en-US" altLang="en-US" sz="2400" b="1" spc="-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which is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now */</a:t>
            </a:r>
            <a:endParaRPr lang="en-US" altLang="en-US" sz="2400" b="1" spc="-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7" descr="https://www.eskimo.com/~scs/cclass/notes/p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3180496"/>
            <a:ext cx="1143000" cy="122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1099" y="4682599"/>
            <a:ext cx="9148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/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&amp;j;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spc="-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0"/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 </a:t>
            </a:r>
            <a:r>
              <a:rPr lang="en-US" altLang="en-US" sz="2400" b="1" spc="-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is </a:t>
            </a:r>
            <a:r>
              <a:rPr lang="en-US" altLang="en-US" sz="2400" b="1" spc="-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*/</a:t>
            </a:r>
            <a:endParaRPr lang="en-US" altLang="en-US" sz="2400" b="1" spc="-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9" descr="https://www.eskimo.com/~scs/cclass/notes/p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82" y="5032498"/>
            <a:ext cx="2620770" cy="127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Pointer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3999" y="1123210"/>
            <a:ext cx="9531927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rPr>
              <a:t>Pointers do not have to point to single variables. They can also point at the cells of an array. For example:</a:t>
            </a:r>
            <a:endParaRPr kumimoji="0" lang="en-US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45720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a[10]; </a:t>
            </a:r>
          </a:p>
          <a:p>
            <a:pPr marL="45720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&amp;a[3];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pointing at the fourth cell of the array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(remember, arrays are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-based, so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a[0]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is the first cell). The </a:t>
            </a: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situation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could be illustrated like this: 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</a:rPr>
              <a:t/>
            </a:r>
            <a:b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</a:rPr>
            </a:b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3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https://www.eskimo.com/~scs/cclass/notes/p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18" y="5170059"/>
            <a:ext cx="540726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1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latin typeface="Georgia" panose="02040502050405020303" pitchFamily="18" charset="0"/>
              </a:rPr>
              <a:t>Pointer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3836" y="1104587"/>
            <a:ext cx="968432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har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*pc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ouble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6.5;</a:t>
            </a:r>
          </a:p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&amp;x;</a:t>
            </a:r>
          </a:p>
          <a:p>
            <a:pPr marL="27432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pc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”cast” −  converts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one data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 another,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and pc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  both point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 the same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	  location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memory -- the 					  address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of x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kumimoji="0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http://www.physics.drexel.edu/courses/Comp_Phys/General/C_basics/pointer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4" y="1270843"/>
            <a:ext cx="5349438" cy="2300944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5972200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2800" dirty="0">
                <a:latin typeface="Georgia" panose="02040502050405020303" pitchFamily="18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 () </a:t>
            </a:r>
            <a:r>
              <a:rPr lang="en-US" sz="2800" dirty="0">
                <a:latin typeface="Georgia" panose="02040502050405020303" pitchFamily="18" charset="0"/>
              </a:rPr>
              <a:t>and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 [] </a:t>
            </a:r>
            <a:r>
              <a:rPr lang="en-US" sz="2800" dirty="0">
                <a:latin typeface="Georgia" panose="02040502050405020303" pitchFamily="18" charset="0"/>
              </a:rPr>
              <a:t>have a 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higher</a:t>
            </a:r>
            <a:r>
              <a:rPr lang="en-US" sz="2800" dirty="0">
                <a:latin typeface="Georgia" panose="02040502050405020303" pitchFamily="18" charset="0"/>
              </a:rPr>
              <a:t> priority than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*</a:t>
            </a:r>
            <a:endParaRPr 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648</Words>
  <Application>Microsoft Office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Consolas</vt:lpstr>
      <vt:lpstr>Courier New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lenaR</dc:creator>
  <cp:lastModifiedBy>lenaR</cp:lastModifiedBy>
  <cp:revision>44</cp:revision>
  <cp:lastPrinted>2017-01-17T19:35:15Z</cp:lastPrinted>
  <dcterms:created xsi:type="dcterms:W3CDTF">2016-09-10T21:36:06Z</dcterms:created>
  <dcterms:modified xsi:type="dcterms:W3CDTF">2017-01-19T22:18:33Z</dcterms:modified>
</cp:coreProperties>
</file>