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9" r:id="rId2"/>
    <p:sldId id="258" r:id="rId3"/>
    <p:sldId id="261" r:id="rId4"/>
    <p:sldId id="262" r:id="rId5"/>
    <p:sldId id="260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57" r:id="rId28"/>
    <p:sldId id="284" r:id="rId29"/>
    <p:sldId id="285" r:id="rId30"/>
    <p:sldId id="286" r:id="rId31"/>
    <p:sldId id="287" r:id="rId32"/>
    <p:sldId id="288" r:id="rId33"/>
    <p:sldId id="290" r:id="rId34"/>
    <p:sldId id="289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9900"/>
    <a:srgbClr val="CC00C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D9D2C-0171-4093-A3BE-2B8FF463788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951D9-75CE-4DFF-96EC-64D688EE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3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55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69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0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25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09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81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6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91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59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63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4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33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2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39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13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93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71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16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127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17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81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38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377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744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177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74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25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376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0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41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32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30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94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76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B3F7-F868-4848-BE0E-9D846DFBEE1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DF9-A598-4C0F-9881-E049078E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B3F7-F868-4848-BE0E-9D846DFBEE1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DF9-A598-4C0F-9881-E049078E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B3F7-F868-4848-BE0E-9D846DFBEE1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DF9-A598-4C0F-9881-E049078E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B3F7-F868-4848-BE0E-9D846DFBEE1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DF9-A598-4C0F-9881-E049078E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6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B3F7-F868-4848-BE0E-9D846DFBEE1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DF9-A598-4C0F-9881-E049078E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2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B3F7-F868-4848-BE0E-9D846DFBEE1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DF9-A598-4C0F-9881-E049078E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2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B3F7-F868-4848-BE0E-9D846DFBEE1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DF9-A598-4C0F-9881-E049078E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2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B3F7-F868-4848-BE0E-9D846DFBEE1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DF9-A598-4C0F-9881-E049078E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B3F7-F868-4848-BE0E-9D846DFBEE1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DF9-A598-4C0F-9881-E049078E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0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B3F7-F868-4848-BE0E-9D846DFBEE1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DF9-A598-4C0F-9881-E049078E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3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B3F7-F868-4848-BE0E-9D846DFBEE1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DF9-A598-4C0F-9881-E049078E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3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8B3F7-F868-4848-BE0E-9D846DFBEE1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43DF9-A598-4C0F-9881-E049078E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8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VLtree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dirty="0" smtClean="0">
                <a:latin typeface="Georgia" panose="02040502050405020303" pitchFamily="18" charset="0"/>
              </a:rPr>
              <a:t>AVL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AVL Tree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78606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sz="2600" dirty="0" smtClean="0">
              <a:latin typeface="Georgia" panose="02040502050405020303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833337" y="1994644"/>
            <a:ext cx="4736726" cy="2261670"/>
            <a:chOff x="454480" y="2081730"/>
            <a:chExt cx="4736726" cy="2261670"/>
          </a:xfrm>
        </p:grpSpPr>
        <p:sp>
          <p:nvSpPr>
            <p:cNvPr id="19" name="Text Box 104"/>
            <p:cNvSpPr txBox="1">
              <a:spLocks noChangeArrowheads="1"/>
            </p:cNvSpPr>
            <p:nvPr/>
          </p:nvSpPr>
          <p:spPr bwMode="auto">
            <a:xfrm>
              <a:off x="947737" y="2081730"/>
              <a:ext cx="424346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Height = </a:t>
              </a: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   BF = </a:t>
              </a: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1 – 0 = 1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54480" y="2590800"/>
              <a:ext cx="3126920" cy="1752600"/>
              <a:chOff x="454480" y="2590800"/>
              <a:chExt cx="3126920" cy="1752600"/>
            </a:xfrm>
          </p:grpSpPr>
          <p:sp>
            <p:nvSpPr>
              <p:cNvPr id="21" name="Text Box 101"/>
              <p:cNvSpPr txBox="1">
                <a:spLocks noChangeArrowheads="1"/>
              </p:cNvSpPr>
              <p:nvPr/>
            </p:nvSpPr>
            <p:spPr bwMode="auto">
              <a:xfrm>
                <a:off x="3200400" y="2837544"/>
                <a:ext cx="3690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kumimoji="0" lang="en-US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Text Box 103"/>
              <p:cNvSpPr txBox="1">
                <a:spLocks noChangeArrowheads="1"/>
              </p:cNvSpPr>
              <p:nvPr/>
            </p:nvSpPr>
            <p:spPr bwMode="auto">
              <a:xfrm>
                <a:off x="454480" y="3508830"/>
                <a:ext cx="3690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Text Box 105"/>
              <p:cNvSpPr txBox="1">
                <a:spLocks noChangeArrowheads="1"/>
              </p:cNvSpPr>
              <p:nvPr/>
            </p:nvSpPr>
            <p:spPr bwMode="auto">
              <a:xfrm>
                <a:off x="1828800" y="3523344"/>
                <a:ext cx="3690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Oval 106"/>
              <p:cNvSpPr>
                <a:spLocks noChangeArrowheads="1"/>
              </p:cNvSpPr>
              <p:nvPr/>
            </p:nvSpPr>
            <p:spPr bwMode="auto">
              <a:xfrm>
                <a:off x="2209800" y="25908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5" name="Oval 107"/>
              <p:cNvSpPr>
                <a:spLocks noChangeArrowheads="1"/>
              </p:cNvSpPr>
              <p:nvPr/>
            </p:nvSpPr>
            <p:spPr bwMode="auto">
              <a:xfrm>
                <a:off x="1143000" y="3184525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6" name="Oval 108"/>
              <p:cNvSpPr>
                <a:spLocks noChangeArrowheads="1"/>
              </p:cNvSpPr>
              <p:nvPr/>
            </p:nvSpPr>
            <p:spPr bwMode="auto">
              <a:xfrm>
                <a:off x="3124200" y="3184525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27" name="Oval 110"/>
              <p:cNvSpPr>
                <a:spLocks noChangeArrowheads="1"/>
              </p:cNvSpPr>
              <p:nvPr/>
            </p:nvSpPr>
            <p:spPr bwMode="auto">
              <a:xfrm>
                <a:off x="457200" y="38862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8" name="Oval 111"/>
              <p:cNvSpPr>
                <a:spLocks noChangeArrowheads="1"/>
              </p:cNvSpPr>
              <p:nvPr/>
            </p:nvSpPr>
            <p:spPr bwMode="auto">
              <a:xfrm>
                <a:off x="1752600" y="38862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5</a:t>
                </a:r>
              </a:p>
            </p:txBody>
          </p:sp>
          <p:cxnSp>
            <p:nvCxnSpPr>
              <p:cNvPr id="29" name="AutoShape 112"/>
              <p:cNvCxnSpPr>
                <a:cxnSpLocks noChangeShapeType="1"/>
                <a:stCxn id="24" idx="3"/>
                <a:endCxn id="25" idx="7"/>
              </p:cNvCxnSpPr>
              <p:nvPr/>
            </p:nvCxnSpPr>
            <p:spPr bwMode="auto">
              <a:xfrm flipH="1">
                <a:off x="1533525" y="2981325"/>
                <a:ext cx="742950" cy="26987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AutoShape 113"/>
              <p:cNvCxnSpPr>
                <a:cxnSpLocks noChangeShapeType="1"/>
                <a:stCxn id="24" idx="5"/>
                <a:endCxn id="26" idx="1"/>
              </p:cNvCxnSpPr>
              <p:nvPr/>
            </p:nvCxnSpPr>
            <p:spPr bwMode="auto">
              <a:xfrm>
                <a:off x="2600325" y="2981325"/>
                <a:ext cx="590550" cy="26987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AutoShape 114"/>
              <p:cNvCxnSpPr>
                <a:cxnSpLocks noChangeShapeType="1"/>
                <a:stCxn id="25" idx="3"/>
                <a:endCxn id="27" idx="0"/>
              </p:cNvCxnSpPr>
              <p:nvPr/>
            </p:nvCxnSpPr>
            <p:spPr bwMode="auto">
              <a:xfrm flipH="1">
                <a:off x="685800" y="3575050"/>
                <a:ext cx="523875" cy="3111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115"/>
              <p:cNvCxnSpPr>
                <a:cxnSpLocks noChangeShapeType="1"/>
                <a:stCxn id="25" idx="5"/>
                <a:endCxn id="28" idx="0"/>
              </p:cNvCxnSpPr>
              <p:nvPr/>
            </p:nvCxnSpPr>
            <p:spPr bwMode="auto">
              <a:xfrm>
                <a:off x="1533525" y="3575050"/>
                <a:ext cx="447675" cy="3111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Text Box 118"/>
              <p:cNvSpPr txBox="1">
                <a:spLocks noChangeArrowheads="1"/>
              </p:cNvSpPr>
              <p:nvPr/>
            </p:nvSpPr>
            <p:spPr bwMode="auto">
              <a:xfrm>
                <a:off x="1212850" y="2821669"/>
                <a:ext cx="3690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72620" y="2019894"/>
            <a:ext cx="3124200" cy="2181758"/>
            <a:chOff x="7072620" y="2019894"/>
            <a:chExt cx="3124200" cy="2181758"/>
          </a:xfrm>
        </p:grpSpPr>
        <p:grpSp>
          <p:nvGrpSpPr>
            <p:cNvPr id="34" name="Group 33"/>
            <p:cNvGrpSpPr/>
            <p:nvPr/>
          </p:nvGrpSpPr>
          <p:grpSpPr>
            <a:xfrm>
              <a:off x="7072620" y="2449052"/>
              <a:ext cx="3124200" cy="1752600"/>
              <a:chOff x="4405313" y="2606675"/>
              <a:chExt cx="3124200" cy="1752600"/>
            </a:xfrm>
          </p:grpSpPr>
          <p:sp>
            <p:nvSpPr>
              <p:cNvPr id="35" name="Text Box 21"/>
              <p:cNvSpPr txBox="1">
                <a:spLocks noChangeArrowheads="1"/>
              </p:cNvSpPr>
              <p:nvPr/>
            </p:nvSpPr>
            <p:spPr bwMode="auto">
              <a:xfrm>
                <a:off x="7148513" y="2837544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>
                <a:off x="6538913" y="3499337"/>
                <a:ext cx="3690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37" name="Text Box 23"/>
              <p:cNvSpPr txBox="1">
                <a:spLocks noChangeArrowheads="1"/>
              </p:cNvSpPr>
              <p:nvPr/>
            </p:nvSpPr>
            <p:spPr bwMode="auto">
              <a:xfrm>
                <a:off x="4431168" y="3499337"/>
                <a:ext cx="32702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kumimoji="0" lang="en-US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" name="Text Box 25"/>
              <p:cNvSpPr txBox="1">
                <a:spLocks noChangeArrowheads="1"/>
              </p:cNvSpPr>
              <p:nvPr/>
            </p:nvSpPr>
            <p:spPr bwMode="auto">
              <a:xfrm>
                <a:off x="5776913" y="3499337"/>
                <a:ext cx="3690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39" name="Oval 67"/>
              <p:cNvSpPr>
                <a:spLocks noChangeArrowheads="1"/>
              </p:cNvSpPr>
              <p:nvPr/>
            </p:nvSpPr>
            <p:spPr bwMode="auto">
              <a:xfrm>
                <a:off x="6157913" y="2606675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40" name="Oval 68"/>
              <p:cNvSpPr>
                <a:spLocks noChangeArrowheads="1"/>
              </p:cNvSpPr>
              <p:nvPr/>
            </p:nvSpPr>
            <p:spPr bwMode="auto">
              <a:xfrm>
                <a:off x="5091113" y="3200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41" name="Oval 69"/>
              <p:cNvSpPr>
                <a:spLocks noChangeArrowheads="1"/>
              </p:cNvSpPr>
              <p:nvPr/>
            </p:nvSpPr>
            <p:spPr bwMode="auto">
              <a:xfrm>
                <a:off x="7072313" y="3200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42" name="Oval 70"/>
              <p:cNvSpPr>
                <a:spLocks noChangeArrowheads="1"/>
              </p:cNvSpPr>
              <p:nvPr/>
            </p:nvSpPr>
            <p:spPr bwMode="auto">
              <a:xfrm>
                <a:off x="6462713" y="3902075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43" name="Oval 71"/>
              <p:cNvSpPr>
                <a:spLocks noChangeArrowheads="1"/>
              </p:cNvSpPr>
              <p:nvPr/>
            </p:nvSpPr>
            <p:spPr bwMode="auto">
              <a:xfrm>
                <a:off x="4405313" y="3902075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4" name="Oval 72"/>
              <p:cNvSpPr>
                <a:spLocks noChangeArrowheads="1"/>
              </p:cNvSpPr>
              <p:nvPr/>
            </p:nvSpPr>
            <p:spPr bwMode="auto">
              <a:xfrm>
                <a:off x="5700713" y="3902075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5</a:t>
                </a:r>
              </a:p>
            </p:txBody>
          </p:sp>
          <p:cxnSp>
            <p:nvCxnSpPr>
              <p:cNvPr id="45" name="AutoShape 73"/>
              <p:cNvCxnSpPr>
                <a:cxnSpLocks noChangeShapeType="1"/>
                <a:stCxn id="39" idx="3"/>
                <a:endCxn id="40" idx="7"/>
              </p:cNvCxnSpPr>
              <p:nvPr/>
            </p:nvCxnSpPr>
            <p:spPr bwMode="auto">
              <a:xfrm flipH="1">
                <a:off x="5481638" y="2997200"/>
                <a:ext cx="742950" cy="26987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74"/>
              <p:cNvCxnSpPr>
                <a:cxnSpLocks noChangeShapeType="1"/>
                <a:stCxn id="39" idx="5"/>
                <a:endCxn id="41" idx="1"/>
              </p:cNvCxnSpPr>
              <p:nvPr/>
            </p:nvCxnSpPr>
            <p:spPr bwMode="auto">
              <a:xfrm>
                <a:off x="6548438" y="2997200"/>
                <a:ext cx="590550" cy="26987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AutoShape 75"/>
              <p:cNvCxnSpPr>
                <a:cxnSpLocks noChangeShapeType="1"/>
                <a:stCxn id="40" idx="3"/>
                <a:endCxn id="43" idx="0"/>
              </p:cNvCxnSpPr>
              <p:nvPr/>
            </p:nvCxnSpPr>
            <p:spPr bwMode="auto">
              <a:xfrm flipH="1">
                <a:off x="4633913" y="3590925"/>
                <a:ext cx="523875" cy="3111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AutoShape 76"/>
              <p:cNvCxnSpPr>
                <a:cxnSpLocks noChangeShapeType="1"/>
                <a:stCxn id="40" idx="5"/>
                <a:endCxn id="44" idx="0"/>
              </p:cNvCxnSpPr>
              <p:nvPr/>
            </p:nvCxnSpPr>
            <p:spPr bwMode="auto">
              <a:xfrm>
                <a:off x="5481638" y="3590925"/>
                <a:ext cx="447675" cy="3111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AutoShape 77"/>
              <p:cNvCxnSpPr>
                <a:cxnSpLocks noChangeShapeType="1"/>
                <a:stCxn id="41" idx="3"/>
                <a:endCxn id="42" idx="0"/>
              </p:cNvCxnSpPr>
              <p:nvPr/>
            </p:nvCxnSpPr>
            <p:spPr bwMode="auto">
              <a:xfrm flipH="1">
                <a:off x="6691313" y="3590925"/>
                <a:ext cx="447675" cy="3111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0" name="Text Box 79"/>
              <p:cNvSpPr txBox="1">
                <a:spLocks noChangeArrowheads="1"/>
              </p:cNvSpPr>
              <p:nvPr/>
            </p:nvSpPr>
            <p:spPr bwMode="auto">
              <a:xfrm>
                <a:off x="5160963" y="2837544"/>
                <a:ext cx="3690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</p:grpSp>
        <p:sp>
          <p:nvSpPr>
            <p:cNvPr id="51" name="Text Box 79"/>
            <p:cNvSpPr txBox="1">
              <a:spLocks noChangeArrowheads="1"/>
            </p:cNvSpPr>
            <p:nvPr/>
          </p:nvSpPr>
          <p:spPr bwMode="auto">
            <a:xfrm>
              <a:off x="8847267" y="2019894"/>
              <a:ext cx="3690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436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AVL Tree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78606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sz="2600" dirty="0" smtClean="0">
              <a:latin typeface="Georgia" panose="02040502050405020303" pitchFamily="18" charset="0"/>
            </a:endParaRPr>
          </a:p>
        </p:txBody>
      </p:sp>
      <p:sp>
        <p:nvSpPr>
          <p:cNvPr id="51" name="Text Box 79"/>
          <p:cNvSpPr txBox="1">
            <a:spLocks noChangeArrowheads="1"/>
          </p:cNvSpPr>
          <p:nvPr/>
        </p:nvSpPr>
        <p:spPr bwMode="auto">
          <a:xfrm>
            <a:off x="8847267" y="2019894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3337" y="2503714"/>
            <a:ext cx="3126920" cy="1758263"/>
            <a:chOff x="1833337" y="2503714"/>
            <a:chExt cx="3126920" cy="1758263"/>
          </a:xfrm>
        </p:grpSpPr>
        <p:grpSp>
          <p:nvGrpSpPr>
            <p:cNvPr id="20" name="Group 19"/>
            <p:cNvGrpSpPr/>
            <p:nvPr/>
          </p:nvGrpSpPr>
          <p:grpSpPr>
            <a:xfrm>
              <a:off x="1833337" y="2503714"/>
              <a:ext cx="3126920" cy="1752600"/>
              <a:chOff x="454480" y="2590800"/>
              <a:chExt cx="3126920" cy="1752600"/>
            </a:xfrm>
          </p:grpSpPr>
          <p:sp>
            <p:nvSpPr>
              <p:cNvPr id="21" name="Text Box 101"/>
              <p:cNvSpPr txBox="1">
                <a:spLocks noChangeArrowheads="1"/>
              </p:cNvSpPr>
              <p:nvPr/>
            </p:nvSpPr>
            <p:spPr bwMode="auto">
              <a:xfrm>
                <a:off x="3200400" y="2837544"/>
                <a:ext cx="3690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kumimoji="0" lang="en-US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Text Box 103"/>
              <p:cNvSpPr txBox="1">
                <a:spLocks noChangeArrowheads="1"/>
              </p:cNvSpPr>
              <p:nvPr/>
            </p:nvSpPr>
            <p:spPr bwMode="auto">
              <a:xfrm>
                <a:off x="454480" y="3508830"/>
                <a:ext cx="3690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Text Box 105"/>
              <p:cNvSpPr txBox="1">
                <a:spLocks noChangeArrowheads="1"/>
              </p:cNvSpPr>
              <p:nvPr/>
            </p:nvSpPr>
            <p:spPr bwMode="auto">
              <a:xfrm>
                <a:off x="1828800" y="3523344"/>
                <a:ext cx="3690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Oval 106"/>
              <p:cNvSpPr>
                <a:spLocks noChangeArrowheads="1"/>
              </p:cNvSpPr>
              <p:nvPr/>
            </p:nvSpPr>
            <p:spPr bwMode="auto">
              <a:xfrm>
                <a:off x="2209800" y="25908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5" name="Oval 107"/>
              <p:cNvSpPr>
                <a:spLocks noChangeArrowheads="1"/>
              </p:cNvSpPr>
              <p:nvPr/>
            </p:nvSpPr>
            <p:spPr bwMode="auto">
              <a:xfrm>
                <a:off x="1143000" y="3184525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6" name="Oval 108"/>
              <p:cNvSpPr>
                <a:spLocks noChangeArrowheads="1"/>
              </p:cNvSpPr>
              <p:nvPr/>
            </p:nvSpPr>
            <p:spPr bwMode="auto">
              <a:xfrm>
                <a:off x="3124200" y="3184525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27" name="Oval 110"/>
              <p:cNvSpPr>
                <a:spLocks noChangeArrowheads="1"/>
              </p:cNvSpPr>
              <p:nvPr/>
            </p:nvSpPr>
            <p:spPr bwMode="auto">
              <a:xfrm>
                <a:off x="457200" y="38862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8" name="Oval 111"/>
              <p:cNvSpPr>
                <a:spLocks noChangeArrowheads="1"/>
              </p:cNvSpPr>
              <p:nvPr/>
            </p:nvSpPr>
            <p:spPr bwMode="auto">
              <a:xfrm>
                <a:off x="1752600" y="38862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5</a:t>
                </a:r>
              </a:p>
            </p:txBody>
          </p:sp>
          <p:cxnSp>
            <p:nvCxnSpPr>
              <p:cNvPr id="29" name="AutoShape 112"/>
              <p:cNvCxnSpPr>
                <a:cxnSpLocks noChangeShapeType="1"/>
                <a:stCxn id="24" idx="3"/>
                <a:endCxn id="25" idx="7"/>
              </p:cNvCxnSpPr>
              <p:nvPr/>
            </p:nvCxnSpPr>
            <p:spPr bwMode="auto">
              <a:xfrm flipH="1">
                <a:off x="1533525" y="2981325"/>
                <a:ext cx="742950" cy="26987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AutoShape 113"/>
              <p:cNvCxnSpPr>
                <a:cxnSpLocks noChangeShapeType="1"/>
                <a:stCxn id="24" idx="5"/>
                <a:endCxn id="26" idx="1"/>
              </p:cNvCxnSpPr>
              <p:nvPr/>
            </p:nvCxnSpPr>
            <p:spPr bwMode="auto">
              <a:xfrm>
                <a:off x="2600325" y="2981325"/>
                <a:ext cx="590550" cy="26987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AutoShape 114"/>
              <p:cNvCxnSpPr>
                <a:cxnSpLocks noChangeShapeType="1"/>
                <a:stCxn id="25" idx="3"/>
                <a:endCxn id="27" idx="0"/>
              </p:cNvCxnSpPr>
              <p:nvPr/>
            </p:nvCxnSpPr>
            <p:spPr bwMode="auto">
              <a:xfrm flipH="1">
                <a:off x="685800" y="3575050"/>
                <a:ext cx="523875" cy="3111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115"/>
              <p:cNvCxnSpPr>
                <a:cxnSpLocks noChangeShapeType="1"/>
                <a:stCxn id="25" idx="5"/>
                <a:endCxn id="28" idx="0"/>
              </p:cNvCxnSpPr>
              <p:nvPr/>
            </p:nvCxnSpPr>
            <p:spPr bwMode="auto">
              <a:xfrm>
                <a:off x="1533525" y="3575050"/>
                <a:ext cx="447675" cy="3111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Text Box 118"/>
              <p:cNvSpPr txBox="1">
                <a:spLocks noChangeArrowheads="1"/>
              </p:cNvSpPr>
              <p:nvPr/>
            </p:nvSpPr>
            <p:spPr bwMode="auto">
              <a:xfrm>
                <a:off x="1212850" y="2821669"/>
                <a:ext cx="3690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848167" y="3421744"/>
              <a:ext cx="692990" cy="840233"/>
              <a:chOff x="2497885" y="3493642"/>
              <a:chExt cx="692990" cy="840233"/>
            </a:xfrm>
          </p:grpSpPr>
          <p:sp>
            <p:nvSpPr>
              <p:cNvPr id="52" name="Text Box 52"/>
              <p:cNvSpPr txBox="1">
                <a:spLocks noChangeArrowheads="1"/>
              </p:cNvSpPr>
              <p:nvPr/>
            </p:nvSpPr>
            <p:spPr bwMode="auto">
              <a:xfrm>
                <a:off x="2497885" y="3493642"/>
                <a:ext cx="3690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b="1" dirty="0">
                    <a:solidFill>
                      <a:srgbClr val="33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53" name="Oval 53"/>
              <p:cNvSpPr>
                <a:spLocks noChangeArrowheads="1"/>
              </p:cNvSpPr>
              <p:nvPr/>
            </p:nvSpPr>
            <p:spPr bwMode="auto">
              <a:xfrm>
                <a:off x="2524125" y="3876675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7</a:t>
                </a:r>
              </a:p>
            </p:txBody>
          </p:sp>
          <p:cxnSp>
            <p:nvCxnSpPr>
              <p:cNvPr id="54" name="AutoShape 54"/>
              <p:cNvCxnSpPr>
                <a:cxnSpLocks noChangeShapeType="1"/>
                <a:endCxn id="53" idx="0"/>
              </p:cNvCxnSpPr>
              <p:nvPr/>
            </p:nvCxnSpPr>
            <p:spPr bwMode="auto">
              <a:xfrm flipH="1">
                <a:off x="2752725" y="3575050"/>
                <a:ext cx="438150" cy="3016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55" name="Text Box 118"/>
          <p:cNvSpPr txBox="1">
            <a:spLocks noChangeArrowheads="1"/>
          </p:cNvSpPr>
          <p:nvPr/>
        </p:nvSpPr>
        <p:spPr bwMode="auto">
          <a:xfrm>
            <a:off x="3576669" y="2020767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72620" y="2449052"/>
            <a:ext cx="3124200" cy="2481816"/>
            <a:chOff x="7072620" y="2449052"/>
            <a:chExt cx="3124200" cy="2481816"/>
          </a:xfrm>
        </p:grpSpPr>
        <p:grpSp>
          <p:nvGrpSpPr>
            <p:cNvPr id="34" name="Group 33"/>
            <p:cNvGrpSpPr/>
            <p:nvPr/>
          </p:nvGrpSpPr>
          <p:grpSpPr>
            <a:xfrm>
              <a:off x="7072620" y="2449052"/>
              <a:ext cx="3124200" cy="1752600"/>
              <a:chOff x="4405313" y="2606675"/>
              <a:chExt cx="3124200" cy="1752600"/>
            </a:xfrm>
          </p:grpSpPr>
          <p:sp>
            <p:nvSpPr>
              <p:cNvPr id="35" name="Text Box 21"/>
              <p:cNvSpPr txBox="1">
                <a:spLocks noChangeArrowheads="1"/>
              </p:cNvSpPr>
              <p:nvPr/>
            </p:nvSpPr>
            <p:spPr bwMode="auto">
              <a:xfrm>
                <a:off x="7148513" y="2837544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>
                <a:off x="6538913" y="3499337"/>
                <a:ext cx="3690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37" name="Text Box 23"/>
              <p:cNvSpPr txBox="1">
                <a:spLocks noChangeArrowheads="1"/>
              </p:cNvSpPr>
              <p:nvPr/>
            </p:nvSpPr>
            <p:spPr bwMode="auto">
              <a:xfrm>
                <a:off x="4431168" y="3499337"/>
                <a:ext cx="32702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kumimoji="0" lang="en-US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" name="Text Box 25"/>
              <p:cNvSpPr txBox="1">
                <a:spLocks noChangeArrowheads="1"/>
              </p:cNvSpPr>
              <p:nvPr/>
            </p:nvSpPr>
            <p:spPr bwMode="auto">
              <a:xfrm>
                <a:off x="5776913" y="3499337"/>
                <a:ext cx="3690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39" name="Oval 67"/>
              <p:cNvSpPr>
                <a:spLocks noChangeArrowheads="1"/>
              </p:cNvSpPr>
              <p:nvPr/>
            </p:nvSpPr>
            <p:spPr bwMode="auto">
              <a:xfrm>
                <a:off x="6157913" y="2606675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40" name="Oval 68"/>
              <p:cNvSpPr>
                <a:spLocks noChangeArrowheads="1"/>
              </p:cNvSpPr>
              <p:nvPr/>
            </p:nvSpPr>
            <p:spPr bwMode="auto">
              <a:xfrm>
                <a:off x="5091113" y="3200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41" name="Oval 69"/>
              <p:cNvSpPr>
                <a:spLocks noChangeArrowheads="1"/>
              </p:cNvSpPr>
              <p:nvPr/>
            </p:nvSpPr>
            <p:spPr bwMode="auto">
              <a:xfrm>
                <a:off x="7072313" y="3200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42" name="Oval 70"/>
              <p:cNvSpPr>
                <a:spLocks noChangeArrowheads="1"/>
              </p:cNvSpPr>
              <p:nvPr/>
            </p:nvSpPr>
            <p:spPr bwMode="auto">
              <a:xfrm>
                <a:off x="6462713" y="3902075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43" name="Oval 71"/>
              <p:cNvSpPr>
                <a:spLocks noChangeArrowheads="1"/>
              </p:cNvSpPr>
              <p:nvPr/>
            </p:nvSpPr>
            <p:spPr bwMode="auto">
              <a:xfrm>
                <a:off x="4405313" y="3902075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4" name="Oval 72"/>
              <p:cNvSpPr>
                <a:spLocks noChangeArrowheads="1"/>
              </p:cNvSpPr>
              <p:nvPr/>
            </p:nvSpPr>
            <p:spPr bwMode="auto">
              <a:xfrm>
                <a:off x="5700713" y="3902075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5</a:t>
                </a:r>
              </a:p>
            </p:txBody>
          </p:sp>
          <p:cxnSp>
            <p:nvCxnSpPr>
              <p:cNvPr id="45" name="AutoShape 73"/>
              <p:cNvCxnSpPr>
                <a:cxnSpLocks noChangeShapeType="1"/>
                <a:stCxn id="39" idx="3"/>
                <a:endCxn id="40" idx="7"/>
              </p:cNvCxnSpPr>
              <p:nvPr/>
            </p:nvCxnSpPr>
            <p:spPr bwMode="auto">
              <a:xfrm flipH="1">
                <a:off x="5481638" y="2997200"/>
                <a:ext cx="742950" cy="26987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74"/>
              <p:cNvCxnSpPr>
                <a:cxnSpLocks noChangeShapeType="1"/>
                <a:stCxn id="39" idx="5"/>
                <a:endCxn id="41" idx="1"/>
              </p:cNvCxnSpPr>
              <p:nvPr/>
            </p:nvCxnSpPr>
            <p:spPr bwMode="auto">
              <a:xfrm>
                <a:off x="6548438" y="2997200"/>
                <a:ext cx="590550" cy="26987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AutoShape 75"/>
              <p:cNvCxnSpPr>
                <a:cxnSpLocks noChangeShapeType="1"/>
                <a:stCxn id="40" idx="3"/>
                <a:endCxn id="43" idx="0"/>
              </p:cNvCxnSpPr>
              <p:nvPr/>
            </p:nvCxnSpPr>
            <p:spPr bwMode="auto">
              <a:xfrm flipH="1">
                <a:off x="4633913" y="3590925"/>
                <a:ext cx="523875" cy="3111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AutoShape 76"/>
              <p:cNvCxnSpPr>
                <a:cxnSpLocks noChangeShapeType="1"/>
                <a:stCxn id="40" idx="5"/>
                <a:endCxn id="44" idx="0"/>
              </p:cNvCxnSpPr>
              <p:nvPr/>
            </p:nvCxnSpPr>
            <p:spPr bwMode="auto">
              <a:xfrm>
                <a:off x="5481638" y="3590925"/>
                <a:ext cx="447675" cy="3111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AutoShape 77"/>
              <p:cNvCxnSpPr>
                <a:cxnSpLocks noChangeShapeType="1"/>
                <a:stCxn id="41" idx="3"/>
                <a:endCxn id="42" idx="0"/>
              </p:cNvCxnSpPr>
              <p:nvPr/>
            </p:nvCxnSpPr>
            <p:spPr bwMode="auto">
              <a:xfrm flipH="1">
                <a:off x="6691313" y="3590925"/>
                <a:ext cx="447675" cy="3111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0" name="Text Box 79"/>
              <p:cNvSpPr txBox="1">
                <a:spLocks noChangeArrowheads="1"/>
              </p:cNvSpPr>
              <p:nvPr/>
            </p:nvSpPr>
            <p:spPr bwMode="auto">
              <a:xfrm>
                <a:off x="5160963" y="2837544"/>
                <a:ext cx="3690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515856" y="4090635"/>
              <a:ext cx="692990" cy="840233"/>
              <a:chOff x="8515856" y="4090635"/>
              <a:chExt cx="692990" cy="840233"/>
            </a:xfrm>
          </p:grpSpPr>
          <p:sp>
            <p:nvSpPr>
              <p:cNvPr id="56" name="Text Box 52"/>
              <p:cNvSpPr txBox="1">
                <a:spLocks noChangeArrowheads="1"/>
              </p:cNvSpPr>
              <p:nvPr/>
            </p:nvSpPr>
            <p:spPr bwMode="auto">
              <a:xfrm>
                <a:off x="8515856" y="4090635"/>
                <a:ext cx="3690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b="1" dirty="0">
                    <a:solidFill>
                      <a:srgbClr val="33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57" name="Oval 53"/>
              <p:cNvSpPr>
                <a:spLocks noChangeArrowheads="1"/>
              </p:cNvSpPr>
              <p:nvPr/>
            </p:nvSpPr>
            <p:spPr bwMode="auto">
              <a:xfrm>
                <a:off x="8542096" y="4473668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7</a:t>
                </a:r>
              </a:p>
            </p:txBody>
          </p:sp>
          <p:cxnSp>
            <p:nvCxnSpPr>
              <p:cNvPr id="58" name="AutoShape 54"/>
              <p:cNvCxnSpPr>
                <a:cxnSpLocks noChangeShapeType="1"/>
                <a:endCxn id="57" idx="0"/>
              </p:cNvCxnSpPr>
              <p:nvPr/>
            </p:nvCxnSpPr>
            <p:spPr bwMode="auto">
              <a:xfrm flipH="1">
                <a:off x="8770696" y="4172043"/>
                <a:ext cx="438150" cy="3016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8832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AVL Tree: </a:t>
            </a:r>
            <a:r>
              <a:rPr lang="en-US" sz="4800" dirty="0" smtClean="0">
                <a:latin typeface="Georgia" panose="02040502050405020303" pitchFamily="18" charset="0"/>
              </a:rPr>
              <a:t>Single Rotation </a:t>
            </a:r>
            <a:endParaRPr lang="en-US" sz="4800" dirty="0">
              <a:latin typeface="Georgia" panose="02040502050405020303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60391" y="1787666"/>
            <a:ext cx="3124200" cy="2943481"/>
            <a:chOff x="7058106" y="2019894"/>
            <a:chExt cx="3124200" cy="2943481"/>
          </a:xfrm>
        </p:grpSpPr>
        <p:sp>
          <p:nvSpPr>
            <p:cNvPr id="51" name="Text Box 79"/>
            <p:cNvSpPr txBox="1">
              <a:spLocks noChangeArrowheads="1"/>
            </p:cNvSpPr>
            <p:nvPr/>
          </p:nvSpPr>
          <p:spPr bwMode="auto">
            <a:xfrm>
              <a:off x="8847267" y="2019894"/>
              <a:ext cx="3690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058106" y="2481559"/>
              <a:ext cx="3124200" cy="2481816"/>
              <a:chOff x="7072620" y="2449052"/>
              <a:chExt cx="3124200" cy="248181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7072620" y="2449052"/>
                <a:ext cx="3124200" cy="1752600"/>
                <a:chOff x="4405313" y="2606675"/>
                <a:chExt cx="3124200" cy="1752600"/>
              </a:xfrm>
            </p:grpSpPr>
            <p:sp>
              <p:nvSpPr>
                <p:cNvPr id="3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7148513" y="2837544"/>
                  <a:ext cx="36901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3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538913" y="3499337"/>
                  <a:ext cx="36901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3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431168" y="3499337"/>
                  <a:ext cx="32702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lv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en-US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</a:t>
                  </a:r>
                  <a:endParaRPr kumimoji="0" lang="en-US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76913" y="3499337"/>
                  <a:ext cx="36901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</a:t>
                  </a:r>
                </a:p>
              </p:txBody>
            </p:sp>
            <p:sp>
              <p:nvSpPr>
                <p:cNvPr id="39" name="Oval 67"/>
                <p:cNvSpPr>
                  <a:spLocks noChangeArrowheads="1"/>
                </p:cNvSpPr>
                <p:nvPr/>
              </p:nvSpPr>
              <p:spPr bwMode="auto">
                <a:xfrm>
                  <a:off x="6157913" y="2606675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40" name="Oval 68"/>
                <p:cNvSpPr>
                  <a:spLocks noChangeArrowheads="1"/>
                </p:cNvSpPr>
                <p:nvPr/>
              </p:nvSpPr>
              <p:spPr bwMode="auto">
                <a:xfrm>
                  <a:off x="5091113" y="3200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41" name="Oval 69"/>
                <p:cNvSpPr>
                  <a:spLocks noChangeArrowheads="1"/>
                </p:cNvSpPr>
                <p:nvPr/>
              </p:nvSpPr>
              <p:spPr bwMode="auto">
                <a:xfrm>
                  <a:off x="7072313" y="3200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9</a:t>
                  </a:r>
                </a:p>
              </p:txBody>
            </p:sp>
            <p:sp>
              <p:nvSpPr>
                <p:cNvPr id="42" name="Oval 70"/>
                <p:cNvSpPr>
                  <a:spLocks noChangeArrowheads="1"/>
                </p:cNvSpPr>
                <p:nvPr/>
              </p:nvSpPr>
              <p:spPr bwMode="auto">
                <a:xfrm>
                  <a:off x="6462713" y="3902075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  <p:sp>
              <p:nvSpPr>
                <p:cNvPr id="43" name="Oval 71"/>
                <p:cNvSpPr>
                  <a:spLocks noChangeArrowheads="1"/>
                </p:cNvSpPr>
                <p:nvPr/>
              </p:nvSpPr>
              <p:spPr bwMode="auto">
                <a:xfrm>
                  <a:off x="4405313" y="3902075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4" name="Oval 72"/>
                <p:cNvSpPr>
                  <a:spLocks noChangeArrowheads="1"/>
                </p:cNvSpPr>
                <p:nvPr/>
              </p:nvSpPr>
              <p:spPr bwMode="auto">
                <a:xfrm>
                  <a:off x="5700713" y="3902075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cxnSp>
              <p:nvCxnSpPr>
                <p:cNvPr id="45" name="AutoShape 73"/>
                <p:cNvCxnSpPr>
                  <a:cxnSpLocks noChangeShapeType="1"/>
                  <a:stCxn id="39" idx="3"/>
                  <a:endCxn id="40" idx="7"/>
                </p:cNvCxnSpPr>
                <p:nvPr/>
              </p:nvCxnSpPr>
              <p:spPr bwMode="auto">
                <a:xfrm flipH="1">
                  <a:off x="5481638" y="2997200"/>
                  <a:ext cx="742950" cy="26987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AutoShape 74"/>
                <p:cNvCxnSpPr>
                  <a:cxnSpLocks noChangeShapeType="1"/>
                  <a:stCxn id="39" idx="5"/>
                  <a:endCxn id="41" idx="1"/>
                </p:cNvCxnSpPr>
                <p:nvPr/>
              </p:nvCxnSpPr>
              <p:spPr bwMode="auto">
                <a:xfrm>
                  <a:off x="6548438" y="2997200"/>
                  <a:ext cx="590550" cy="26987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AutoShape 75"/>
                <p:cNvCxnSpPr>
                  <a:cxnSpLocks noChangeShapeType="1"/>
                  <a:stCxn id="40" idx="3"/>
                  <a:endCxn id="43" idx="0"/>
                </p:cNvCxnSpPr>
                <p:nvPr/>
              </p:nvCxnSpPr>
              <p:spPr bwMode="auto">
                <a:xfrm flipH="1">
                  <a:off x="4633913" y="3590925"/>
                  <a:ext cx="523875" cy="3111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AutoShape 76"/>
                <p:cNvCxnSpPr>
                  <a:cxnSpLocks noChangeShapeType="1"/>
                  <a:stCxn id="40" idx="5"/>
                  <a:endCxn id="44" idx="0"/>
                </p:cNvCxnSpPr>
                <p:nvPr/>
              </p:nvCxnSpPr>
              <p:spPr bwMode="auto">
                <a:xfrm>
                  <a:off x="5481638" y="3590925"/>
                  <a:ext cx="447675" cy="3111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AutoShape 77"/>
                <p:cNvCxnSpPr>
                  <a:cxnSpLocks noChangeShapeType="1"/>
                  <a:stCxn id="41" idx="3"/>
                  <a:endCxn id="42" idx="0"/>
                </p:cNvCxnSpPr>
                <p:nvPr/>
              </p:nvCxnSpPr>
              <p:spPr bwMode="auto">
                <a:xfrm flipH="1">
                  <a:off x="6691313" y="3590925"/>
                  <a:ext cx="447675" cy="3111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160963" y="2837544"/>
                  <a:ext cx="36901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</a:t>
                  </a: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8515856" y="4134177"/>
                <a:ext cx="692990" cy="796691"/>
                <a:chOff x="8515856" y="4134177"/>
                <a:chExt cx="692990" cy="796691"/>
              </a:xfrm>
            </p:grpSpPr>
            <p:sp>
              <p:nvSpPr>
                <p:cNvPr id="5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8515856" y="4134177"/>
                  <a:ext cx="36901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2400" b="1" dirty="0">
                      <a:solidFill>
                        <a:srgbClr val="3333CC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</a:t>
                  </a:r>
                </a:p>
              </p:txBody>
            </p:sp>
            <p:sp>
              <p:nvSpPr>
                <p:cNvPr id="57" name="Oval 53"/>
                <p:cNvSpPr>
                  <a:spLocks noChangeArrowheads="1"/>
                </p:cNvSpPr>
                <p:nvPr/>
              </p:nvSpPr>
              <p:spPr bwMode="auto">
                <a:xfrm>
                  <a:off x="8542096" y="4473668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  <p:cxnSp>
              <p:nvCxnSpPr>
                <p:cNvPr id="58" name="AutoShape 54"/>
                <p:cNvCxnSpPr>
                  <a:cxnSpLocks noChangeShapeType="1"/>
                  <a:endCxn id="57" idx="0"/>
                </p:cNvCxnSpPr>
                <p:nvPr/>
              </p:nvCxnSpPr>
              <p:spPr bwMode="auto">
                <a:xfrm flipH="1">
                  <a:off x="8770696" y="4172043"/>
                  <a:ext cx="438150" cy="30162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sp>
        <p:nvSpPr>
          <p:cNvPr id="59" name="Oval 97"/>
          <p:cNvSpPr>
            <a:spLocks noChangeArrowheads="1"/>
          </p:cNvSpPr>
          <p:nvPr/>
        </p:nvSpPr>
        <p:spPr bwMode="auto">
          <a:xfrm rot="18900000">
            <a:off x="3430980" y="2682435"/>
            <a:ext cx="2057400" cy="121998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162800" y="2022941"/>
            <a:ext cx="3618937" cy="2472930"/>
            <a:chOff x="4953000" y="2090058"/>
            <a:chExt cx="3618937" cy="2472930"/>
          </a:xfrm>
        </p:grpSpPr>
        <p:sp>
          <p:nvSpPr>
            <p:cNvPr id="61" name="Text Box 77"/>
            <p:cNvSpPr txBox="1">
              <a:spLocks noChangeArrowheads="1"/>
            </p:cNvSpPr>
            <p:nvPr/>
          </p:nvSpPr>
          <p:spPr bwMode="auto">
            <a:xfrm>
              <a:off x="8058150" y="3352800"/>
              <a:ext cx="3690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2" name="Text Box 78"/>
            <p:cNvSpPr txBox="1">
              <a:spLocks noChangeArrowheads="1"/>
            </p:cNvSpPr>
            <p:nvPr/>
          </p:nvSpPr>
          <p:spPr bwMode="auto">
            <a:xfrm>
              <a:off x="7543800" y="2685144"/>
              <a:ext cx="3690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Text Box 80"/>
            <p:cNvSpPr txBox="1">
              <a:spLocks noChangeArrowheads="1"/>
            </p:cNvSpPr>
            <p:nvPr/>
          </p:nvSpPr>
          <p:spPr bwMode="auto">
            <a:xfrm>
              <a:off x="6717394" y="2090058"/>
              <a:ext cx="3690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66" name="Oval 82"/>
            <p:cNvSpPr>
              <a:spLocks noChangeArrowheads="1"/>
            </p:cNvSpPr>
            <p:nvPr/>
          </p:nvSpPr>
          <p:spPr bwMode="auto">
            <a:xfrm>
              <a:off x="6705600" y="245427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7" name="Oval 83"/>
            <p:cNvSpPr>
              <a:spLocks noChangeArrowheads="1"/>
            </p:cNvSpPr>
            <p:nvPr/>
          </p:nvSpPr>
          <p:spPr bwMode="auto">
            <a:xfrm>
              <a:off x="5638800" y="30480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8" name="Oval 84"/>
            <p:cNvSpPr>
              <a:spLocks noChangeArrowheads="1"/>
            </p:cNvSpPr>
            <p:nvPr/>
          </p:nvSpPr>
          <p:spPr bwMode="auto">
            <a:xfrm>
              <a:off x="7981950" y="37338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69" name="Oval 85"/>
            <p:cNvSpPr>
              <a:spLocks noChangeArrowheads="1"/>
            </p:cNvSpPr>
            <p:nvPr/>
          </p:nvSpPr>
          <p:spPr bwMode="auto">
            <a:xfrm>
              <a:off x="7467600" y="30480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0" name="Oval 86"/>
            <p:cNvSpPr>
              <a:spLocks noChangeArrowheads="1"/>
            </p:cNvSpPr>
            <p:nvPr/>
          </p:nvSpPr>
          <p:spPr bwMode="auto">
            <a:xfrm>
              <a:off x="4953000" y="374967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1" name="Oval 87"/>
            <p:cNvSpPr>
              <a:spLocks noChangeArrowheads="1"/>
            </p:cNvSpPr>
            <p:nvPr/>
          </p:nvSpPr>
          <p:spPr bwMode="auto">
            <a:xfrm>
              <a:off x="6248400" y="374967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72" name="AutoShape 88"/>
            <p:cNvCxnSpPr>
              <a:cxnSpLocks noChangeShapeType="1"/>
              <a:stCxn id="66" idx="3"/>
              <a:endCxn id="67" idx="7"/>
            </p:cNvCxnSpPr>
            <p:nvPr/>
          </p:nvCxnSpPr>
          <p:spPr bwMode="auto">
            <a:xfrm flipH="1">
              <a:off x="6029325" y="2844800"/>
              <a:ext cx="742950" cy="2698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89"/>
            <p:cNvCxnSpPr>
              <a:cxnSpLocks noChangeShapeType="1"/>
              <a:stCxn id="66" idx="5"/>
              <a:endCxn id="69" idx="0"/>
            </p:cNvCxnSpPr>
            <p:nvPr/>
          </p:nvCxnSpPr>
          <p:spPr bwMode="auto">
            <a:xfrm>
              <a:off x="7096125" y="2844800"/>
              <a:ext cx="600075" cy="2032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90"/>
            <p:cNvCxnSpPr>
              <a:cxnSpLocks noChangeShapeType="1"/>
              <a:stCxn id="67" idx="3"/>
              <a:endCxn id="70" idx="0"/>
            </p:cNvCxnSpPr>
            <p:nvPr/>
          </p:nvCxnSpPr>
          <p:spPr bwMode="auto">
            <a:xfrm flipH="1">
              <a:off x="5181600" y="3438525"/>
              <a:ext cx="523875" cy="311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91"/>
            <p:cNvCxnSpPr>
              <a:cxnSpLocks noChangeShapeType="1"/>
              <a:stCxn id="67" idx="5"/>
              <a:endCxn id="71" idx="0"/>
            </p:cNvCxnSpPr>
            <p:nvPr/>
          </p:nvCxnSpPr>
          <p:spPr bwMode="auto">
            <a:xfrm>
              <a:off x="6029325" y="3438525"/>
              <a:ext cx="447675" cy="311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92"/>
            <p:cNvCxnSpPr>
              <a:cxnSpLocks noChangeShapeType="1"/>
              <a:stCxn id="68" idx="0"/>
              <a:endCxn id="69" idx="5"/>
            </p:cNvCxnSpPr>
            <p:nvPr/>
          </p:nvCxnSpPr>
          <p:spPr bwMode="auto">
            <a:xfrm flipH="1" flipV="1">
              <a:off x="7858125" y="3438525"/>
              <a:ext cx="352425" cy="2952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Text Box 94"/>
            <p:cNvSpPr txBox="1">
              <a:spLocks noChangeArrowheads="1"/>
            </p:cNvSpPr>
            <p:nvPr/>
          </p:nvSpPr>
          <p:spPr bwMode="auto">
            <a:xfrm>
              <a:off x="7006774" y="3364524"/>
              <a:ext cx="2748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9" name="Oval 95"/>
            <p:cNvSpPr>
              <a:spLocks noChangeArrowheads="1"/>
            </p:cNvSpPr>
            <p:nvPr/>
          </p:nvSpPr>
          <p:spPr bwMode="auto">
            <a:xfrm>
              <a:off x="7010400" y="3733800"/>
              <a:ext cx="457200" cy="4572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80" name="AutoShape 96"/>
            <p:cNvCxnSpPr>
              <a:cxnSpLocks noChangeShapeType="1"/>
              <a:stCxn id="69" idx="3"/>
              <a:endCxn id="79" idx="0"/>
            </p:cNvCxnSpPr>
            <p:nvPr/>
          </p:nvCxnSpPr>
          <p:spPr bwMode="auto">
            <a:xfrm flipH="1">
              <a:off x="7239000" y="3438525"/>
              <a:ext cx="295275" cy="2952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1" name="Oval 98"/>
            <p:cNvSpPr>
              <a:spLocks noChangeArrowheads="1"/>
            </p:cNvSpPr>
            <p:nvPr/>
          </p:nvSpPr>
          <p:spPr bwMode="auto">
            <a:xfrm rot="2700000">
              <a:off x="7019411" y="3010462"/>
              <a:ext cx="2057400" cy="10476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82" name="Text Box 80"/>
          <p:cNvSpPr txBox="1">
            <a:spLocks noChangeArrowheads="1"/>
          </p:cNvSpPr>
          <p:nvPr/>
        </p:nvSpPr>
        <p:spPr bwMode="auto">
          <a:xfrm>
            <a:off x="7827904" y="2631273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3" name="Text Box 80"/>
          <p:cNvSpPr txBox="1">
            <a:spLocks noChangeArrowheads="1"/>
          </p:cNvSpPr>
          <p:nvPr/>
        </p:nvSpPr>
        <p:spPr bwMode="auto">
          <a:xfrm>
            <a:off x="7192674" y="3320761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4" name="Text Box 80"/>
          <p:cNvSpPr txBox="1">
            <a:spLocks noChangeArrowheads="1"/>
          </p:cNvSpPr>
          <p:nvPr/>
        </p:nvSpPr>
        <p:spPr bwMode="auto">
          <a:xfrm>
            <a:off x="8558292" y="3327423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068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Insertions in AVL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78606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Let the node that needs rebalancing be </a:t>
            </a:r>
            <a:r>
              <a:rPr lang="en-US" sz="2800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a</a:t>
            </a:r>
            <a:r>
              <a:rPr lang="en-US" sz="2800" dirty="0" smtClean="0">
                <a:latin typeface="Georgia" panose="02040502050405020303" pitchFamily="18" charset="0"/>
              </a:rPr>
              <a:t>.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There are 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4 cases</a:t>
            </a:r>
            <a:r>
              <a:rPr lang="en-US" sz="2800" dirty="0" smtClean="0">
                <a:latin typeface="Georgia" panose="02040502050405020303" pitchFamily="18" charset="0"/>
              </a:rPr>
              <a:t>:</a:t>
            </a:r>
          </a:p>
          <a:p>
            <a:pPr marL="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Outside Cases </a:t>
            </a:r>
            <a:r>
              <a:rPr lang="en-US" sz="2800" dirty="0" smtClean="0">
                <a:latin typeface="Georgia" panose="02040502050405020303" pitchFamily="18" charset="0"/>
              </a:rPr>
              <a:t>(require </a:t>
            </a:r>
            <a:r>
              <a:rPr lang="en-US" sz="2800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single</a:t>
            </a:r>
            <a:r>
              <a:rPr lang="en-US" sz="2800" dirty="0" smtClean="0">
                <a:latin typeface="Georgia" panose="02040502050405020303" pitchFamily="18" charset="0"/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rotation</a:t>
            </a:r>
            <a:r>
              <a:rPr lang="en-US" sz="2800" dirty="0" smtClean="0">
                <a:latin typeface="Georgia" panose="02040502050405020303" pitchFamily="18" charset="0"/>
              </a:rPr>
              <a:t>) :</a:t>
            </a:r>
          </a:p>
          <a:p>
            <a:pPr marL="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sz="2800" dirty="0" smtClean="0">
                <a:latin typeface="Georgia" panose="02040502050405020303" pitchFamily="18" charset="0"/>
              </a:rPr>
              <a:t>     1. Insertion into left </a:t>
            </a:r>
            <a:r>
              <a:rPr lang="en-US" sz="2800" dirty="0" err="1" smtClean="0">
                <a:latin typeface="Georgia" panose="02040502050405020303" pitchFamily="18" charset="0"/>
              </a:rPr>
              <a:t>subtree</a:t>
            </a:r>
            <a:r>
              <a:rPr lang="en-US" sz="2800" dirty="0" smtClean="0">
                <a:latin typeface="Georgia" panose="02040502050405020303" pitchFamily="18" charset="0"/>
              </a:rPr>
              <a:t> of left child of </a:t>
            </a:r>
            <a:r>
              <a:rPr lang="en-US" sz="2800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a</a:t>
            </a:r>
            <a:r>
              <a:rPr lang="en-US" sz="2800" dirty="0" smtClean="0">
                <a:latin typeface="Georgia" panose="02040502050405020303" pitchFamily="18" charset="0"/>
              </a:rPr>
              <a:t>.</a:t>
            </a:r>
          </a:p>
          <a:p>
            <a:pPr marL="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sz="2800" dirty="0" smtClean="0">
                <a:latin typeface="Georgia" panose="02040502050405020303" pitchFamily="18" charset="0"/>
              </a:rPr>
              <a:t>     2. Insertion into right </a:t>
            </a:r>
            <a:r>
              <a:rPr lang="en-US" sz="2800" dirty="0" err="1" smtClean="0">
                <a:latin typeface="Georgia" panose="02040502050405020303" pitchFamily="18" charset="0"/>
              </a:rPr>
              <a:t>subtree</a:t>
            </a:r>
            <a:r>
              <a:rPr lang="en-US" sz="2800" dirty="0" smtClean="0">
                <a:latin typeface="Georgia" panose="02040502050405020303" pitchFamily="18" charset="0"/>
              </a:rPr>
              <a:t> of right child of </a:t>
            </a:r>
            <a:r>
              <a:rPr lang="en-US" sz="2800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a</a:t>
            </a:r>
            <a:r>
              <a:rPr lang="en-US" sz="2800" dirty="0" smtClean="0">
                <a:latin typeface="Georgia" panose="02040502050405020303" pitchFamily="18" charset="0"/>
              </a:rPr>
              <a:t>.</a:t>
            </a:r>
          </a:p>
          <a:p>
            <a:pPr marL="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sz="2800" dirty="0" smtClean="0"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Inside Cases </a:t>
            </a:r>
            <a:r>
              <a:rPr lang="en-US" sz="2800" dirty="0" smtClean="0">
                <a:latin typeface="Georgia" panose="02040502050405020303" pitchFamily="18" charset="0"/>
              </a:rPr>
              <a:t>(require </a:t>
            </a:r>
            <a:r>
              <a:rPr lang="en-US" sz="2800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double rotation</a:t>
            </a:r>
            <a:r>
              <a:rPr lang="en-US" sz="2800" dirty="0" smtClean="0">
                <a:latin typeface="Georgia" panose="02040502050405020303" pitchFamily="18" charset="0"/>
              </a:rPr>
              <a:t>) :</a:t>
            </a:r>
          </a:p>
          <a:p>
            <a:pPr marL="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sz="2800" dirty="0" smtClean="0">
                <a:latin typeface="Georgia" panose="02040502050405020303" pitchFamily="18" charset="0"/>
              </a:rPr>
              <a:t>     3. Insertion into right </a:t>
            </a:r>
            <a:r>
              <a:rPr lang="en-US" sz="2800" dirty="0" err="1" smtClean="0">
                <a:latin typeface="Georgia" panose="02040502050405020303" pitchFamily="18" charset="0"/>
              </a:rPr>
              <a:t>subtree</a:t>
            </a:r>
            <a:r>
              <a:rPr lang="en-US" sz="2800" dirty="0" smtClean="0">
                <a:latin typeface="Georgia" panose="02040502050405020303" pitchFamily="18" charset="0"/>
              </a:rPr>
              <a:t> of left child of </a:t>
            </a:r>
            <a:r>
              <a:rPr lang="en-US" sz="2800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a</a:t>
            </a:r>
            <a:r>
              <a:rPr lang="en-US" sz="2800" dirty="0" smtClean="0">
                <a:latin typeface="Georgia" panose="02040502050405020303" pitchFamily="18" charset="0"/>
              </a:rPr>
              <a:t>.</a:t>
            </a:r>
          </a:p>
          <a:p>
            <a:pPr marL="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sz="2800" dirty="0" smtClean="0">
                <a:latin typeface="Georgia" panose="02040502050405020303" pitchFamily="18" charset="0"/>
              </a:rPr>
              <a:t>     4. Insertion into left </a:t>
            </a:r>
            <a:r>
              <a:rPr lang="en-US" sz="2800" dirty="0" err="1" smtClean="0">
                <a:latin typeface="Georgia" panose="02040502050405020303" pitchFamily="18" charset="0"/>
              </a:rPr>
              <a:t>subtree</a:t>
            </a:r>
            <a:r>
              <a:rPr lang="en-US" sz="2800" dirty="0" smtClean="0">
                <a:latin typeface="Georgia" panose="02040502050405020303" pitchFamily="18" charset="0"/>
              </a:rPr>
              <a:t> of right child of </a:t>
            </a:r>
            <a:r>
              <a:rPr lang="en-US" sz="2800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a</a:t>
            </a:r>
            <a:r>
              <a:rPr lang="en-US" sz="2800" dirty="0" smtClean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18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Insertions in AVL Trees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81200" y="1779360"/>
            <a:ext cx="8229600" cy="4114800"/>
            <a:chOff x="554038" y="1692275"/>
            <a:chExt cx="8229600" cy="4114800"/>
          </a:xfrm>
        </p:grpSpPr>
        <p:sp>
          <p:nvSpPr>
            <p:cNvPr id="6" name="Oval 2"/>
            <p:cNvSpPr>
              <a:spLocks noChangeArrowheads="1"/>
            </p:cNvSpPr>
            <p:nvPr/>
          </p:nvSpPr>
          <p:spPr bwMode="auto">
            <a:xfrm>
              <a:off x="3906838" y="1692275"/>
              <a:ext cx="838200" cy="838200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230438" y="3063875"/>
              <a:ext cx="838200" cy="838200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459038" y="2987675"/>
              <a:ext cx="511175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5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k</a:t>
              </a:r>
              <a:endPara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cxnSp>
          <p:nvCxnSpPr>
            <p:cNvPr id="9" name="AutoShape 6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2946400" y="2408238"/>
              <a:ext cx="1082675" cy="77787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554038" y="4435475"/>
              <a:ext cx="1600200" cy="1295400"/>
            </a:xfrm>
            <a:prstGeom prst="triangle">
              <a:avLst>
                <a:gd name="adj" fmla="val 50000"/>
              </a:avLst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cxnSp>
          <p:nvCxnSpPr>
            <p:cNvPr id="11" name="AutoShape 8"/>
            <p:cNvCxnSpPr>
              <a:cxnSpLocks noChangeShapeType="1"/>
              <a:stCxn id="7" idx="3"/>
              <a:endCxn id="10" idx="0"/>
            </p:cNvCxnSpPr>
            <p:nvPr/>
          </p:nvCxnSpPr>
          <p:spPr bwMode="auto">
            <a:xfrm flipH="1">
              <a:off x="1354138" y="3779838"/>
              <a:ext cx="998537" cy="65563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087438" y="4892675"/>
              <a:ext cx="511175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5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endPara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3221038" y="4511675"/>
              <a:ext cx="1524000" cy="1219200"/>
            </a:xfrm>
            <a:prstGeom prst="triangle">
              <a:avLst>
                <a:gd name="adj" fmla="val 50000"/>
              </a:avLst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678238" y="4892675"/>
              <a:ext cx="511175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5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  <a:endPara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5202238" y="3521075"/>
              <a:ext cx="1600200" cy="1295400"/>
            </a:xfrm>
            <a:prstGeom prst="triangle">
              <a:avLst>
                <a:gd name="adj" fmla="val 50000"/>
              </a:avLst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5735638" y="3825875"/>
              <a:ext cx="511175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5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Z</a:t>
              </a:r>
              <a:endPara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cxnSp>
          <p:nvCxnSpPr>
            <p:cNvPr id="17" name="AutoShape 14"/>
            <p:cNvCxnSpPr>
              <a:cxnSpLocks noChangeShapeType="1"/>
              <a:stCxn id="7" idx="5"/>
              <a:endCxn id="13" idx="0"/>
            </p:cNvCxnSpPr>
            <p:nvPr/>
          </p:nvCxnSpPr>
          <p:spPr bwMode="auto">
            <a:xfrm>
              <a:off x="2946400" y="3779838"/>
              <a:ext cx="1036638" cy="73183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5"/>
            <p:cNvCxnSpPr>
              <a:cxnSpLocks noChangeShapeType="1"/>
              <a:stCxn id="6" idx="5"/>
              <a:endCxn id="15" idx="0"/>
            </p:cNvCxnSpPr>
            <p:nvPr/>
          </p:nvCxnSpPr>
          <p:spPr bwMode="auto">
            <a:xfrm>
              <a:off x="4622800" y="2408238"/>
              <a:ext cx="1379538" cy="111283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7183438" y="4816475"/>
              <a:ext cx="16002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7183438" y="5730875"/>
              <a:ext cx="16002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641350" y="1754188"/>
              <a:ext cx="2369559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Consider a valid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AVL </a:t>
              </a:r>
              <a:r>
                <a:rPr kumimoji="0" lang="en-US" altLang="en-US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subtree</a:t>
              </a:r>
              <a:endPara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5181600" y="3200400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1752600" y="4191000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191000" y="4038600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2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12264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Insertions in AVL Trees: </a:t>
            </a:r>
            <a:br>
              <a:rPr lang="en-US" altLang="en-US" sz="4800" dirty="0" smtClean="0">
                <a:latin typeface="Georgia" panose="02040502050405020303" pitchFamily="18" charset="0"/>
              </a:rPr>
            </a:br>
            <a:r>
              <a:rPr lang="en-US" altLang="en-US" sz="4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Outside Case  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220912" y="1762805"/>
            <a:ext cx="7750175" cy="4386262"/>
            <a:chOff x="820738" y="1719263"/>
            <a:chExt cx="7750175" cy="4386262"/>
          </a:xfrm>
        </p:grpSpPr>
        <p:sp>
          <p:nvSpPr>
            <p:cNvPr id="26" name="Oval 2"/>
            <p:cNvSpPr>
              <a:spLocks noChangeArrowheads="1"/>
            </p:cNvSpPr>
            <p:nvPr/>
          </p:nvSpPr>
          <p:spPr bwMode="auto">
            <a:xfrm>
              <a:off x="3978275" y="1719263"/>
              <a:ext cx="788988" cy="742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398713" y="2933700"/>
              <a:ext cx="790575" cy="742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2525713" y="2833688"/>
              <a:ext cx="481012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k</a:t>
              </a:r>
              <a:endParaRPr lang="en-US" altLang="en-US" sz="2800"/>
            </a:p>
          </p:txBody>
        </p:sp>
        <p:cxnSp>
          <p:nvCxnSpPr>
            <p:cNvPr id="29" name="AutoShape 6"/>
            <p:cNvCxnSpPr>
              <a:cxnSpLocks noChangeShapeType="1"/>
              <a:stCxn id="26" idx="3"/>
              <a:endCxn id="27" idx="7"/>
            </p:cNvCxnSpPr>
            <p:nvPr/>
          </p:nvCxnSpPr>
          <p:spPr bwMode="auto">
            <a:xfrm flipH="1">
              <a:off x="3073400" y="2352675"/>
              <a:ext cx="1019175" cy="6889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AutoShape 7"/>
            <p:cNvSpPr>
              <a:spLocks noChangeArrowheads="1"/>
            </p:cNvSpPr>
            <p:nvPr/>
          </p:nvSpPr>
          <p:spPr bwMode="auto">
            <a:xfrm>
              <a:off x="820738" y="4148138"/>
              <a:ext cx="1506537" cy="1957387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" name="AutoShape 8"/>
            <p:cNvCxnSpPr>
              <a:cxnSpLocks noChangeShapeType="1"/>
              <a:stCxn id="27" idx="3"/>
              <a:endCxn id="30" idx="0"/>
            </p:cNvCxnSpPr>
            <p:nvPr/>
          </p:nvCxnSpPr>
          <p:spPr bwMode="auto">
            <a:xfrm flipH="1">
              <a:off x="1574800" y="3568700"/>
              <a:ext cx="939800" cy="5794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1322388" y="5160963"/>
              <a:ext cx="4826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X</a:t>
              </a:r>
              <a:endParaRPr lang="en-US" altLang="en-US" sz="2800"/>
            </a:p>
          </p:txBody>
        </p:sp>
        <p:sp>
          <p:nvSpPr>
            <p:cNvPr id="33" name="AutoShape 10"/>
            <p:cNvSpPr>
              <a:spLocks noChangeArrowheads="1"/>
            </p:cNvSpPr>
            <p:nvPr/>
          </p:nvSpPr>
          <p:spPr bwMode="auto">
            <a:xfrm>
              <a:off x="3332163" y="4216400"/>
              <a:ext cx="1435100" cy="10795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3740150" y="4473575"/>
              <a:ext cx="484188" cy="915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Y</a:t>
              </a:r>
              <a:endParaRPr lang="en-US" altLang="en-US" sz="2800"/>
            </a:p>
          </p:txBody>
        </p:sp>
        <p:sp>
          <p:nvSpPr>
            <p:cNvPr id="35" name="AutoShape 12"/>
            <p:cNvSpPr>
              <a:spLocks noChangeArrowheads="1"/>
            </p:cNvSpPr>
            <p:nvPr/>
          </p:nvSpPr>
          <p:spPr bwMode="auto">
            <a:xfrm>
              <a:off x="5197475" y="3338513"/>
              <a:ext cx="1508125" cy="114776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5656263" y="3554413"/>
              <a:ext cx="4826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Z</a:t>
              </a:r>
              <a:endParaRPr lang="en-US" altLang="en-US" sz="2800"/>
            </a:p>
          </p:txBody>
        </p:sp>
        <p:cxnSp>
          <p:nvCxnSpPr>
            <p:cNvPr id="37" name="AutoShape 14"/>
            <p:cNvCxnSpPr>
              <a:cxnSpLocks noChangeShapeType="1"/>
              <a:stCxn id="27" idx="5"/>
              <a:endCxn id="33" idx="0"/>
            </p:cNvCxnSpPr>
            <p:nvPr/>
          </p:nvCxnSpPr>
          <p:spPr bwMode="auto">
            <a:xfrm>
              <a:off x="3073400" y="3568700"/>
              <a:ext cx="976313" cy="647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5"/>
            <p:cNvCxnSpPr>
              <a:cxnSpLocks noChangeShapeType="1"/>
              <a:stCxn id="26" idx="5"/>
              <a:endCxn id="35" idx="0"/>
            </p:cNvCxnSpPr>
            <p:nvPr/>
          </p:nvCxnSpPr>
          <p:spPr bwMode="auto">
            <a:xfrm>
              <a:off x="4652963" y="2352675"/>
              <a:ext cx="1298575" cy="9858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>
              <a:off x="7064375" y="4486275"/>
              <a:ext cx="15065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>
              <a:off x="7064375" y="5295900"/>
              <a:ext cx="15065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7064375" y="6037263"/>
              <a:ext cx="1506538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5295900" y="1887538"/>
              <a:ext cx="296908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latin typeface="Georgia" panose="02040502050405020303" pitchFamily="18" charset="0"/>
                </a:rPr>
                <a:t>Do a </a:t>
              </a:r>
              <a:r>
                <a:rPr lang="en-US" altLang="en-US" sz="2400" dirty="0">
                  <a:solidFill>
                    <a:schemeClr val="accent2"/>
                  </a:solidFill>
                  <a:latin typeface="Georgia" panose="02040502050405020303" pitchFamily="18" charset="0"/>
                </a:rPr>
                <a:t>“right rotation”</a:t>
              </a:r>
            </a:p>
          </p:txBody>
        </p:sp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2590800" y="1828800"/>
              <a:ext cx="1200150" cy="1014413"/>
            </a:xfrm>
            <a:custGeom>
              <a:avLst/>
              <a:gdLst>
                <a:gd name="T0" fmla="*/ 0 w 639"/>
                <a:gd name="T1" fmla="*/ 579 h 579"/>
                <a:gd name="T2" fmla="*/ 169 w 639"/>
                <a:gd name="T3" fmla="*/ 88 h 579"/>
                <a:gd name="T4" fmla="*/ 639 w 639"/>
                <a:gd name="T5" fmla="*/ 52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9" h="579">
                  <a:moveTo>
                    <a:pt x="0" y="579"/>
                  </a:moveTo>
                  <a:cubicBezTo>
                    <a:pt x="31" y="377"/>
                    <a:pt x="63" y="176"/>
                    <a:pt x="169" y="88"/>
                  </a:cubicBezTo>
                  <a:cubicBezTo>
                    <a:pt x="275" y="0"/>
                    <a:pt x="457" y="26"/>
                    <a:pt x="639" y="5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22"/>
            <p:cNvSpPr>
              <a:spLocks noChangeArrowheads="1"/>
            </p:cNvSpPr>
            <p:nvPr/>
          </p:nvSpPr>
          <p:spPr bwMode="auto">
            <a:xfrm rot="19500000">
              <a:off x="1828800" y="1981200"/>
              <a:ext cx="3429000" cy="14874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27"/>
            <p:cNvSpPr txBox="1">
              <a:spLocks noChangeArrowheads="1"/>
            </p:cNvSpPr>
            <p:nvPr/>
          </p:nvSpPr>
          <p:spPr bwMode="auto">
            <a:xfrm>
              <a:off x="5181600" y="3200400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</a:t>
              </a:r>
            </a:p>
          </p:txBody>
        </p:sp>
        <p:sp>
          <p:nvSpPr>
            <p:cNvPr id="46" name="Text Box 28"/>
            <p:cNvSpPr txBox="1">
              <a:spLocks noChangeArrowheads="1"/>
            </p:cNvSpPr>
            <p:nvPr/>
          </p:nvSpPr>
          <p:spPr bwMode="auto">
            <a:xfrm>
              <a:off x="1828800" y="4038600"/>
              <a:ext cx="6143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h+1</a:t>
              </a:r>
            </a:p>
          </p:txBody>
        </p:sp>
        <p:sp>
          <p:nvSpPr>
            <p:cNvPr id="47" name="Text Box 29"/>
            <p:cNvSpPr txBox="1">
              <a:spLocks noChangeArrowheads="1"/>
            </p:cNvSpPr>
            <p:nvPr/>
          </p:nvSpPr>
          <p:spPr bwMode="auto">
            <a:xfrm>
              <a:off x="4191000" y="4038600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8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129290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Insertions in AVL Trees </a:t>
            </a:r>
            <a:br>
              <a:rPr lang="en-US" altLang="en-US" sz="4800" dirty="0" smtClean="0">
                <a:latin typeface="Georgia" panose="02040502050405020303" pitchFamily="18" charset="0"/>
              </a:rPr>
            </a:br>
            <a:r>
              <a:rPr lang="en-US" altLang="en-US" sz="4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Outside Case</a:t>
            </a:r>
            <a:r>
              <a:rPr lang="en-US" altLang="en-US" sz="4800" dirty="0" smtClean="0">
                <a:latin typeface="Georgia" panose="02040502050405020303" pitchFamily="18" charset="0"/>
              </a:rPr>
              <a:t>: </a:t>
            </a:r>
            <a:r>
              <a:rPr lang="en-US" altLang="en-US" sz="4800" i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Single</a:t>
            </a:r>
            <a:r>
              <a:rPr lang="en-US" altLang="en-US" sz="4800" dirty="0" smtClean="0">
                <a:solidFill>
                  <a:srgbClr val="7030A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4800" dirty="0" smtClean="0">
                <a:latin typeface="Georgia" panose="02040502050405020303" pitchFamily="18" charset="0"/>
              </a:rPr>
              <a:t>right rotation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220912" y="1748292"/>
            <a:ext cx="7750175" cy="4386262"/>
            <a:chOff x="820738" y="1719263"/>
            <a:chExt cx="7750175" cy="4386262"/>
          </a:xfrm>
        </p:grpSpPr>
        <p:sp>
          <p:nvSpPr>
            <p:cNvPr id="49" name="Oval 2"/>
            <p:cNvSpPr>
              <a:spLocks noChangeArrowheads="1"/>
            </p:cNvSpPr>
            <p:nvPr/>
          </p:nvSpPr>
          <p:spPr bwMode="auto">
            <a:xfrm>
              <a:off x="3978275" y="1719263"/>
              <a:ext cx="788988" cy="742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4"/>
            <p:cNvSpPr>
              <a:spLocks noChangeArrowheads="1"/>
            </p:cNvSpPr>
            <p:nvPr/>
          </p:nvSpPr>
          <p:spPr bwMode="auto">
            <a:xfrm>
              <a:off x="2398713" y="2933700"/>
              <a:ext cx="790575" cy="742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5"/>
            <p:cNvSpPr txBox="1">
              <a:spLocks noChangeArrowheads="1"/>
            </p:cNvSpPr>
            <p:nvPr/>
          </p:nvSpPr>
          <p:spPr bwMode="auto">
            <a:xfrm>
              <a:off x="2525713" y="2833688"/>
              <a:ext cx="481012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k</a:t>
              </a:r>
              <a:endParaRPr lang="en-US" altLang="en-US" sz="2800"/>
            </a:p>
          </p:txBody>
        </p:sp>
        <p:sp>
          <p:nvSpPr>
            <p:cNvPr id="52" name="AutoShape 6"/>
            <p:cNvSpPr>
              <a:spLocks noChangeArrowheads="1"/>
            </p:cNvSpPr>
            <p:nvPr/>
          </p:nvSpPr>
          <p:spPr bwMode="auto">
            <a:xfrm>
              <a:off x="820738" y="4148138"/>
              <a:ext cx="1506537" cy="1957387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3" name="AutoShape 7"/>
            <p:cNvCxnSpPr>
              <a:cxnSpLocks noChangeShapeType="1"/>
              <a:stCxn id="50" idx="3"/>
              <a:endCxn id="52" idx="0"/>
            </p:cNvCxnSpPr>
            <p:nvPr/>
          </p:nvCxnSpPr>
          <p:spPr bwMode="auto">
            <a:xfrm flipH="1">
              <a:off x="1574800" y="3568700"/>
              <a:ext cx="939800" cy="5794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Text Box 8"/>
            <p:cNvSpPr txBox="1">
              <a:spLocks noChangeArrowheads="1"/>
            </p:cNvSpPr>
            <p:nvPr/>
          </p:nvSpPr>
          <p:spPr bwMode="auto">
            <a:xfrm>
              <a:off x="1322388" y="5160963"/>
              <a:ext cx="4826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X</a:t>
              </a:r>
              <a:endParaRPr lang="en-US" altLang="en-US" sz="2800"/>
            </a:p>
          </p:txBody>
        </p:sp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3332163" y="4216400"/>
              <a:ext cx="1435100" cy="10795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3740150" y="4473575"/>
              <a:ext cx="484188" cy="915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Y</a:t>
              </a:r>
              <a:endParaRPr lang="en-US" altLang="en-US" sz="2800"/>
            </a:p>
          </p:txBody>
        </p:sp>
        <p:sp>
          <p:nvSpPr>
            <p:cNvPr id="57" name="AutoShape 11"/>
            <p:cNvSpPr>
              <a:spLocks noChangeArrowheads="1"/>
            </p:cNvSpPr>
            <p:nvPr/>
          </p:nvSpPr>
          <p:spPr bwMode="auto">
            <a:xfrm>
              <a:off x="5197475" y="3338513"/>
              <a:ext cx="1508125" cy="114776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5656263" y="3554413"/>
              <a:ext cx="4826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Z</a:t>
              </a:r>
              <a:endParaRPr lang="en-US" altLang="en-US" sz="2800"/>
            </a:p>
          </p:txBody>
        </p:sp>
        <p:cxnSp>
          <p:nvCxnSpPr>
            <p:cNvPr id="59" name="AutoShape 13"/>
            <p:cNvCxnSpPr>
              <a:cxnSpLocks noChangeShapeType="1"/>
              <a:stCxn id="49" idx="5"/>
              <a:endCxn id="57" idx="0"/>
            </p:cNvCxnSpPr>
            <p:nvPr/>
          </p:nvCxnSpPr>
          <p:spPr bwMode="auto">
            <a:xfrm>
              <a:off x="4652963" y="2352675"/>
              <a:ext cx="1298575" cy="9858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Line 14"/>
            <p:cNvSpPr>
              <a:spLocks noChangeShapeType="1"/>
            </p:cNvSpPr>
            <p:nvPr/>
          </p:nvSpPr>
          <p:spPr bwMode="auto">
            <a:xfrm>
              <a:off x="7064375" y="4486275"/>
              <a:ext cx="15065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7064375" y="5295900"/>
              <a:ext cx="15065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7064375" y="6037263"/>
              <a:ext cx="1506538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Text Box 17"/>
            <p:cNvSpPr txBox="1">
              <a:spLocks noChangeArrowheads="1"/>
            </p:cNvSpPr>
            <p:nvPr/>
          </p:nvSpPr>
          <p:spPr bwMode="auto">
            <a:xfrm>
              <a:off x="5295900" y="1887538"/>
              <a:ext cx="296908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latin typeface="Georgia" panose="02040502050405020303" pitchFamily="18" charset="0"/>
                </a:rPr>
                <a:t>Do a “</a:t>
              </a:r>
              <a:r>
                <a:rPr lang="en-US" altLang="en-US" sz="2400" dirty="0">
                  <a:solidFill>
                    <a:srgbClr val="FF0000"/>
                  </a:solidFill>
                  <a:latin typeface="Georgia" panose="02040502050405020303" pitchFamily="18" charset="0"/>
                </a:rPr>
                <a:t>right rotation</a:t>
              </a:r>
              <a:r>
                <a:rPr lang="en-US" altLang="en-US" sz="2400" dirty="0">
                  <a:latin typeface="Georgia" panose="02040502050405020303" pitchFamily="18" charset="0"/>
                </a:rPr>
                <a:t>”</a:t>
              </a:r>
            </a:p>
          </p:txBody>
        </p:sp>
        <p:cxnSp>
          <p:nvCxnSpPr>
            <p:cNvPr id="64" name="AutoShape 20"/>
            <p:cNvCxnSpPr>
              <a:cxnSpLocks noChangeShapeType="1"/>
              <a:stCxn id="49" idx="3"/>
            </p:cNvCxnSpPr>
            <p:nvPr/>
          </p:nvCxnSpPr>
          <p:spPr bwMode="auto">
            <a:xfrm flipH="1">
              <a:off x="4048125" y="2352675"/>
              <a:ext cx="46038" cy="1922463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21"/>
            <p:cNvCxnSpPr>
              <a:cxnSpLocks noChangeShapeType="1"/>
              <a:stCxn id="50" idx="7"/>
              <a:endCxn id="49" idx="3"/>
            </p:cNvCxnSpPr>
            <p:nvPr/>
          </p:nvCxnSpPr>
          <p:spPr bwMode="auto">
            <a:xfrm flipV="1">
              <a:off x="3073400" y="2352675"/>
              <a:ext cx="1020763" cy="6905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" name="Line 23"/>
            <p:cNvSpPr>
              <a:spLocks noChangeShapeType="1"/>
            </p:cNvSpPr>
            <p:nvPr/>
          </p:nvSpPr>
          <p:spPr bwMode="auto">
            <a:xfrm>
              <a:off x="3429000" y="2590800"/>
              <a:ext cx="381000" cy="2286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24"/>
            <p:cNvSpPr>
              <a:spLocks noChangeShapeType="1"/>
            </p:cNvSpPr>
            <p:nvPr/>
          </p:nvSpPr>
          <p:spPr bwMode="auto">
            <a:xfrm flipH="1">
              <a:off x="3429000" y="2514600"/>
              <a:ext cx="304800" cy="3810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8" name="AutoShape 25"/>
            <p:cNvCxnSpPr>
              <a:cxnSpLocks noChangeShapeType="1"/>
              <a:stCxn id="50" idx="5"/>
              <a:endCxn id="55" idx="0"/>
            </p:cNvCxnSpPr>
            <p:nvPr/>
          </p:nvCxnSpPr>
          <p:spPr bwMode="auto">
            <a:xfrm>
              <a:off x="3073400" y="3567113"/>
              <a:ext cx="976313" cy="6492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Line 26"/>
            <p:cNvSpPr>
              <a:spLocks noChangeShapeType="1"/>
            </p:cNvSpPr>
            <p:nvPr/>
          </p:nvSpPr>
          <p:spPr bwMode="auto">
            <a:xfrm>
              <a:off x="3352800" y="3810000"/>
              <a:ext cx="381000" cy="2286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27"/>
            <p:cNvSpPr>
              <a:spLocks noChangeShapeType="1"/>
            </p:cNvSpPr>
            <p:nvPr/>
          </p:nvSpPr>
          <p:spPr bwMode="auto">
            <a:xfrm flipH="1">
              <a:off x="3352800" y="3733800"/>
              <a:ext cx="304800" cy="3810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Text Box 32"/>
            <p:cNvSpPr txBox="1">
              <a:spLocks noChangeArrowheads="1"/>
            </p:cNvSpPr>
            <p:nvPr/>
          </p:nvSpPr>
          <p:spPr bwMode="auto">
            <a:xfrm>
              <a:off x="5181600" y="3200400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</a:t>
              </a:r>
            </a:p>
          </p:txBody>
        </p:sp>
        <p:sp>
          <p:nvSpPr>
            <p:cNvPr id="72" name="Text Box 33"/>
            <p:cNvSpPr txBox="1">
              <a:spLocks noChangeArrowheads="1"/>
            </p:cNvSpPr>
            <p:nvPr/>
          </p:nvSpPr>
          <p:spPr bwMode="auto">
            <a:xfrm>
              <a:off x="1828800" y="4038600"/>
              <a:ext cx="6143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h+1</a:t>
              </a:r>
            </a:p>
          </p:txBody>
        </p:sp>
        <p:sp>
          <p:nvSpPr>
            <p:cNvPr id="73" name="Text Box 34"/>
            <p:cNvSpPr txBox="1">
              <a:spLocks noChangeArrowheads="1"/>
            </p:cNvSpPr>
            <p:nvPr/>
          </p:nvSpPr>
          <p:spPr bwMode="auto">
            <a:xfrm>
              <a:off x="4191000" y="4038600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0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Single right rotation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087562" y="1844675"/>
            <a:ext cx="8301067" cy="4464983"/>
            <a:chOff x="576263" y="1743075"/>
            <a:chExt cx="8301067" cy="4464983"/>
          </a:xfrm>
        </p:grpSpPr>
        <p:sp>
          <p:nvSpPr>
            <p:cNvPr id="30" name="Oval 2"/>
            <p:cNvSpPr>
              <a:spLocks noChangeArrowheads="1"/>
            </p:cNvSpPr>
            <p:nvPr/>
          </p:nvSpPr>
          <p:spPr bwMode="auto">
            <a:xfrm>
              <a:off x="4572000" y="2895600"/>
              <a:ext cx="788988" cy="742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5400" i="1"/>
                <a:t>j</a:t>
              </a:r>
              <a:endParaRPr lang="en-US" altLang="en-US" sz="2400"/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2755900" y="1874838"/>
              <a:ext cx="790575" cy="742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2882900" y="1774825"/>
              <a:ext cx="481013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k</a:t>
              </a:r>
              <a:endParaRPr lang="en-US" altLang="en-US" sz="2800"/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576263" y="3490913"/>
              <a:ext cx="1506537" cy="1957387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1077913" y="4503738"/>
              <a:ext cx="4826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X</a:t>
              </a:r>
              <a:endParaRPr lang="en-US" altLang="en-US" sz="2800"/>
            </a:p>
          </p:txBody>
        </p:sp>
        <p:sp>
          <p:nvSpPr>
            <p:cNvPr id="35" name="AutoShape 8"/>
            <p:cNvSpPr>
              <a:spLocks noChangeArrowheads="1"/>
            </p:cNvSpPr>
            <p:nvPr/>
          </p:nvSpPr>
          <p:spPr bwMode="auto">
            <a:xfrm>
              <a:off x="3321050" y="4362450"/>
              <a:ext cx="1435100" cy="10795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3729038" y="4619625"/>
              <a:ext cx="484187" cy="915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Y</a:t>
              </a:r>
              <a:endParaRPr lang="en-US" altLang="en-US" sz="2800"/>
            </a:p>
          </p:txBody>
        </p:sp>
        <p:sp>
          <p:nvSpPr>
            <p:cNvPr id="37" name="AutoShape 10"/>
            <p:cNvSpPr>
              <a:spLocks noChangeArrowheads="1"/>
            </p:cNvSpPr>
            <p:nvPr/>
          </p:nvSpPr>
          <p:spPr bwMode="auto">
            <a:xfrm>
              <a:off x="5208588" y="4287838"/>
              <a:ext cx="1508125" cy="114776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5667375" y="4503738"/>
              <a:ext cx="4826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Z</a:t>
              </a:r>
              <a:endParaRPr lang="en-US" altLang="en-US" sz="2800"/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>
              <a:off x="7064375" y="4360863"/>
              <a:ext cx="1506538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7086600" y="5437188"/>
              <a:ext cx="1506538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5295900" y="1743075"/>
              <a:ext cx="3581430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latin typeface="Georgia" panose="02040502050405020303" pitchFamily="18" charset="0"/>
                </a:rPr>
                <a:t>“</a:t>
              </a:r>
              <a:r>
                <a:rPr lang="en-US" altLang="en-US" sz="2400" i="1" dirty="0">
                  <a:solidFill>
                    <a:srgbClr val="0070C0"/>
                  </a:solidFill>
                  <a:latin typeface="Georgia" panose="02040502050405020303" pitchFamily="18" charset="0"/>
                </a:rPr>
                <a:t>Right rotation</a:t>
              </a:r>
              <a:r>
                <a:rPr lang="en-US" altLang="en-US" sz="2400" dirty="0">
                  <a:latin typeface="Georgia" panose="02040502050405020303" pitchFamily="18" charset="0"/>
                </a:rPr>
                <a:t>” done!</a:t>
              </a:r>
            </a:p>
            <a:p>
              <a:r>
                <a:rPr lang="en-US" altLang="en-US" sz="2400" dirty="0">
                  <a:latin typeface="Georgia" panose="02040502050405020303" pitchFamily="18" charset="0"/>
                </a:rPr>
                <a:t>(“</a:t>
              </a:r>
              <a:r>
                <a:rPr lang="en-US" altLang="en-US" sz="2400" i="1" dirty="0">
                  <a:solidFill>
                    <a:srgbClr val="0070C0"/>
                  </a:solidFill>
                  <a:latin typeface="Georgia" panose="02040502050405020303" pitchFamily="18" charset="0"/>
                </a:rPr>
                <a:t>Left rotation</a:t>
              </a:r>
              <a:r>
                <a:rPr lang="en-US" altLang="en-US" sz="2400" dirty="0">
                  <a:latin typeface="Georgia" panose="02040502050405020303" pitchFamily="18" charset="0"/>
                </a:rPr>
                <a:t>” is mirror</a:t>
              </a:r>
            </a:p>
            <a:p>
              <a:r>
                <a:rPr lang="en-US" altLang="en-US" sz="2400" dirty="0">
                  <a:latin typeface="Georgia" panose="02040502050405020303" pitchFamily="18" charset="0"/>
                </a:rPr>
                <a:t>   symmetric)</a:t>
              </a:r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 flipV="1">
              <a:off x="1327150" y="2487613"/>
              <a:ext cx="1527175" cy="1014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 flipH="1">
              <a:off x="4037013" y="3546475"/>
              <a:ext cx="657225" cy="825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5264150" y="3524250"/>
              <a:ext cx="701675" cy="7699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3002168" y="5684838"/>
              <a:ext cx="534152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800" dirty="0">
                  <a:solidFill>
                    <a:srgbClr val="00B050"/>
                  </a:solidFill>
                  <a:latin typeface="Georgia" panose="02040502050405020303" pitchFamily="18" charset="0"/>
                </a:rPr>
                <a:t>AVL property has been restored!</a:t>
              </a:r>
              <a:endParaRPr lang="en-US" altLang="en-US" sz="2400" dirty="0">
                <a:solidFill>
                  <a:srgbClr val="00B05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46" name="AutoShape 21"/>
            <p:cNvCxnSpPr>
              <a:cxnSpLocks noChangeShapeType="1"/>
              <a:stCxn id="31" idx="5"/>
              <a:endCxn id="30" idx="0"/>
            </p:cNvCxnSpPr>
            <p:nvPr/>
          </p:nvCxnSpPr>
          <p:spPr bwMode="auto">
            <a:xfrm>
              <a:off x="3430588" y="2508250"/>
              <a:ext cx="1536700" cy="38735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Text Box 28"/>
            <p:cNvSpPr txBox="1">
              <a:spLocks noChangeArrowheads="1"/>
            </p:cNvSpPr>
            <p:nvPr/>
          </p:nvSpPr>
          <p:spPr bwMode="auto">
            <a:xfrm>
              <a:off x="6172200" y="3962400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</a:t>
              </a:r>
            </a:p>
          </p:txBody>
        </p:sp>
        <p:sp>
          <p:nvSpPr>
            <p:cNvPr id="74" name="Text Box 29"/>
            <p:cNvSpPr txBox="1">
              <a:spLocks noChangeArrowheads="1"/>
            </p:cNvSpPr>
            <p:nvPr/>
          </p:nvSpPr>
          <p:spPr bwMode="auto">
            <a:xfrm>
              <a:off x="1600200" y="3429000"/>
              <a:ext cx="6143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h+1</a:t>
              </a:r>
            </a:p>
          </p:txBody>
        </p:sp>
        <p:sp>
          <p:nvSpPr>
            <p:cNvPr id="75" name="Text Box 30"/>
            <p:cNvSpPr txBox="1">
              <a:spLocks noChangeArrowheads="1"/>
            </p:cNvSpPr>
            <p:nvPr/>
          </p:nvSpPr>
          <p:spPr bwMode="auto">
            <a:xfrm>
              <a:off x="4191000" y="4038600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089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Insertions in AVL Trees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81200" y="1669936"/>
            <a:ext cx="8229600" cy="4224224"/>
            <a:chOff x="1981200" y="1669936"/>
            <a:chExt cx="8229600" cy="4224224"/>
          </a:xfrm>
        </p:grpSpPr>
        <p:grpSp>
          <p:nvGrpSpPr>
            <p:cNvPr id="5" name="Group 4"/>
            <p:cNvGrpSpPr/>
            <p:nvPr/>
          </p:nvGrpSpPr>
          <p:grpSpPr>
            <a:xfrm>
              <a:off x="1981200" y="1779360"/>
              <a:ext cx="8229600" cy="4114800"/>
              <a:chOff x="554038" y="1692275"/>
              <a:chExt cx="8229600" cy="4114800"/>
            </a:xfrm>
          </p:grpSpPr>
          <p:sp>
            <p:nvSpPr>
              <p:cNvPr id="6" name="Oval 2"/>
              <p:cNvSpPr>
                <a:spLocks noChangeArrowheads="1"/>
              </p:cNvSpPr>
              <p:nvPr/>
            </p:nvSpPr>
            <p:spPr bwMode="auto">
              <a:xfrm>
                <a:off x="3906838" y="1692275"/>
                <a:ext cx="838200" cy="838200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Oval 4"/>
              <p:cNvSpPr>
                <a:spLocks noChangeArrowheads="1"/>
              </p:cNvSpPr>
              <p:nvPr/>
            </p:nvSpPr>
            <p:spPr bwMode="auto">
              <a:xfrm>
                <a:off x="2230438" y="3063875"/>
                <a:ext cx="838200" cy="838200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2459038" y="2987675"/>
                <a:ext cx="511175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5400" b="0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k</a:t>
                </a:r>
                <a:endParaRPr kumimoji="0" lang="en-US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cxnSp>
            <p:nvCxnSpPr>
              <p:cNvPr id="9" name="AutoShape 6"/>
              <p:cNvCxnSpPr>
                <a:cxnSpLocks noChangeShapeType="1"/>
                <a:stCxn id="6" idx="3"/>
                <a:endCxn id="7" idx="7"/>
              </p:cNvCxnSpPr>
              <p:nvPr/>
            </p:nvCxnSpPr>
            <p:spPr bwMode="auto">
              <a:xfrm flipH="1">
                <a:off x="2946400" y="2408238"/>
                <a:ext cx="1082675" cy="777875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AutoShape 7"/>
              <p:cNvSpPr>
                <a:spLocks noChangeArrowheads="1"/>
              </p:cNvSpPr>
              <p:nvPr/>
            </p:nvSpPr>
            <p:spPr bwMode="auto">
              <a:xfrm>
                <a:off x="554038" y="4435475"/>
                <a:ext cx="1600200" cy="1295400"/>
              </a:xfrm>
              <a:prstGeom prst="triangle">
                <a:avLst>
                  <a:gd name="adj" fmla="val 50000"/>
                </a:avLst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cxnSp>
            <p:nvCxnSpPr>
              <p:cNvPr id="11" name="AutoShape 8"/>
              <p:cNvCxnSpPr>
                <a:cxnSpLocks noChangeShapeType="1"/>
                <a:stCxn id="7" idx="3"/>
                <a:endCxn id="10" idx="0"/>
              </p:cNvCxnSpPr>
              <p:nvPr/>
            </p:nvCxnSpPr>
            <p:spPr bwMode="auto">
              <a:xfrm flipH="1">
                <a:off x="1354138" y="3779838"/>
                <a:ext cx="998537" cy="655637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1087438" y="4892675"/>
                <a:ext cx="511175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5400" b="0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X</a:t>
                </a:r>
                <a:endParaRPr kumimoji="0" lang="en-US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AutoShape 10"/>
              <p:cNvSpPr>
                <a:spLocks noChangeArrowheads="1"/>
              </p:cNvSpPr>
              <p:nvPr/>
            </p:nvSpPr>
            <p:spPr bwMode="auto">
              <a:xfrm>
                <a:off x="3221038" y="4511675"/>
                <a:ext cx="1524000" cy="1219200"/>
              </a:xfrm>
              <a:prstGeom prst="triangle">
                <a:avLst>
                  <a:gd name="adj" fmla="val 50000"/>
                </a:avLst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3678238" y="4892675"/>
                <a:ext cx="511175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5400" b="0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Y</a:t>
                </a:r>
                <a:endParaRPr kumimoji="0" lang="en-US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" name="AutoShape 12"/>
              <p:cNvSpPr>
                <a:spLocks noChangeArrowheads="1"/>
              </p:cNvSpPr>
              <p:nvPr/>
            </p:nvSpPr>
            <p:spPr bwMode="auto">
              <a:xfrm>
                <a:off x="5202238" y="3521075"/>
                <a:ext cx="1600200" cy="1295400"/>
              </a:xfrm>
              <a:prstGeom prst="triangle">
                <a:avLst>
                  <a:gd name="adj" fmla="val 50000"/>
                </a:avLst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5735638" y="3825875"/>
                <a:ext cx="511175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5400" b="0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Z</a:t>
                </a:r>
                <a:endParaRPr kumimoji="0" lang="en-US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cxnSp>
            <p:nvCxnSpPr>
              <p:cNvPr id="17" name="AutoShape 14"/>
              <p:cNvCxnSpPr>
                <a:cxnSpLocks noChangeShapeType="1"/>
                <a:stCxn id="7" idx="5"/>
                <a:endCxn id="13" idx="0"/>
              </p:cNvCxnSpPr>
              <p:nvPr/>
            </p:nvCxnSpPr>
            <p:spPr bwMode="auto">
              <a:xfrm>
                <a:off x="2946400" y="3779838"/>
                <a:ext cx="1036638" cy="731837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15"/>
              <p:cNvCxnSpPr>
                <a:cxnSpLocks noChangeShapeType="1"/>
                <a:stCxn id="6" idx="5"/>
                <a:endCxn id="15" idx="0"/>
              </p:cNvCxnSpPr>
              <p:nvPr/>
            </p:nvCxnSpPr>
            <p:spPr bwMode="auto">
              <a:xfrm>
                <a:off x="4622800" y="2408238"/>
                <a:ext cx="1379538" cy="1112837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7183438" y="4816475"/>
                <a:ext cx="1600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7183438" y="5730875"/>
                <a:ext cx="1600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auto">
              <a:xfrm>
                <a:off x="641350" y="1754188"/>
                <a:ext cx="2369559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Consider a valid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AVL </a:t>
                </a:r>
                <a:r>
                  <a:rPr kumimoji="0" lang="en-US" altLang="en-US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subtree</a:t>
                </a:r>
                <a:endPara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 panose="02040502050405020303" pitchFamily="18" charset="0"/>
                </a:endParaRPr>
              </a:p>
            </p:txBody>
          </p:sp>
          <p:sp>
            <p:nvSpPr>
              <p:cNvPr id="22" name="Text Box 21"/>
              <p:cNvSpPr txBox="1">
                <a:spLocks noChangeArrowheads="1"/>
              </p:cNvSpPr>
              <p:nvPr/>
            </p:nvSpPr>
            <p:spPr bwMode="auto">
              <a:xfrm>
                <a:off x="5181600" y="3200400"/>
                <a:ext cx="3254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h</a:t>
                </a:r>
              </a:p>
            </p:txBody>
          </p:sp>
          <p:sp>
            <p:nvSpPr>
              <p:cNvPr id="23" name="Text Box 22"/>
              <p:cNvSpPr txBox="1">
                <a:spLocks noChangeArrowheads="1"/>
              </p:cNvSpPr>
              <p:nvPr/>
            </p:nvSpPr>
            <p:spPr bwMode="auto">
              <a:xfrm>
                <a:off x="1752600" y="4191000"/>
                <a:ext cx="3254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h</a:t>
                </a:r>
              </a:p>
            </p:txBody>
          </p:sp>
          <p:sp>
            <p:nvSpPr>
              <p:cNvPr id="24" name="Text Box 23"/>
              <p:cNvSpPr txBox="1">
                <a:spLocks noChangeArrowheads="1"/>
              </p:cNvSpPr>
              <p:nvPr/>
            </p:nvSpPr>
            <p:spPr bwMode="auto">
              <a:xfrm>
                <a:off x="4191000" y="4038600"/>
                <a:ext cx="3254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h</a:t>
                </a:r>
              </a:p>
            </p:txBody>
          </p:sp>
        </p:grpSp>
        <p:sp>
          <p:nvSpPr>
            <p:cNvPr id="25" name="Text Box 3"/>
            <p:cNvSpPr txBox="1">
              <a:spLocks noChangeArrowheads="1"/>
            </p:cNvSpPr>
            <p:nvPr/>
          </p:nvSpPr>
          <p:spPr bwMode="auto">
            <a:xfrm>
              <a:off x="5597235" y="1669936"/>
              <a:ext cx="511175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5400" i="1">
                  <a:solidFill>
                    <a:srgbClr val="000000"/>
                  </a:solidFill>
                  <a:latin typeface="Arial" panose="020B0604020202020204" pitchFamily="34" charset="0"/>
                </a:rPr>
                <a:t>j</a:t>
              </a:r>
              <a:endParaRPr lang="en-US" altLang="en-US" sz="2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7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12264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Insertions in AVL Trees: </a:t>
            </a:r>
            <a:br>
              <a:rPr lang="en-US" altLang="en-US" sz="4800" dirty="0" smtClean="0">
                <a:latin typeface="Georgia" panose="02040502050405020303" pitchFamily="18" charset="0"/>
              </a:rPr>
            </a:br>
            <a:r>
              <a:rPr lang="en-US" altLang="en-US" sz="4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Inside Case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20900" y="2043567"/>
            <a:ext cx="8162988" cy="4244975"/>
            <a:chOff x="2120900" y="2043567"/>
            <a:chExt cx="8162988" cy="4244975"/>
          </a:xfrm>
        </p:grpSpPr>
        <p:grpSp>
          <p:nvGrpSpPr>
            <p:cNvPr id="48" name="Group 47"/>
            <p:cNvGrpSpPr/>
            <p:nvPr/>
          </p:nvGrpSpPr>
          <p:grpSpPr>
            <a:xfrm>
              <a:off x="2120900" y="2043567"/>
              <a:ext cx="8162988" cy="4244975"/>
              <a:chOff x="647700" y="1608138"/>
              <a:chExt cx="8162988" cy="4244975"/>
            </a:xfrm>
          </p:grpSpPr>
          <p:sp>
            <p:nvSpPr>
              <p:cNvPr id="49" name="Text Box 2"/>
              <p:cNvSpPr txBox="1">
                <a:spLocks noChangeArrowheads="1"/>
              </p:cNvSpPr>
              <p:nvPr/>
            </p:nvSpPr>
            <p:spPr bwMode="auto">
              <a:xfrm>
                <a:off x="647700" y="1744663"/>
                <a:ext cx="2382383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dirty="0">
                    <a:latin typeface="Georgia" panose="02040502050405020303" pitchFamily="18" charset="0"/>
                  </a:rPr>
                  <a:t>Inserting into </a:t>
                </a:r>
                <a:r>
                  <a:rPr lang="en-US" altLang="en-US" sz="2400" i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Y</a:t>
                </a:r>
                <a:r>
                  <a:rPr lang="en-US" altLang="en-US" sz="24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 </a:t>
                </a:r>
              </a:p>
              <a:p>
                <a:r>
                  <a:rPr lang="en-US" altLang="en-US" sz="2400" dirty="0">
                    <a:latin typeface="Georgia" panose="02040502050405020303" pitchFamily="18" charset="0"/>
                  </a:rPr>
                  <a:t>destroys the</a:t>
                </a:r>
              </a:p>
              <a:p>
                <a:r>
                  <a:rPr lang="en-US" altLang="en-US" sz="2400" dirty="0">
                    <a:latin typeface="Georgia" panose="02040502050405020303" pitchFamily="18" charset="0"/>
                  </a:rPr>
                  <a:t>AVL property</a:t>
                </a:r>
              </a:p>
              <a:p>
                <a:r>
                  <a:rPr lang="en-US" altLang="en-US" sz="2400" dirty="0">
                    <a:latin typeface="Georgia" panose="02040502050405020303" pitchFamily="18" charset="0"/>
                  </a:rPr>
                  <a:t>at node </a:t>
                </a:r>
                <a:r>
                  <a:rPr lang="en-US" altLang="en-US" sz="2400" i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j</a:t>
                </a:r>
                <a:r>
                  <a:rPr lang="en-US" altLang="en-US" sz="2400" dirty="0">
                    <a:latin typeface="Georgia" panose="02040502050405020303" pitchFamily="18" charset="0"/>
                  </a:rPr>
                  <a:t> </a:t>
                </a:r>
              </a:p>
            </p:txBody>
          </p:sp>
          <p:sp>
            <p:nvSpPr>
              <p:cNvPr id="50" name="Oval 3"/>
              <p:cNvSpPr>
                <a:spLocks noChangeArrowheads="1"/>
              </p:cNvSpPr>
              <p:nvPr/>
            </p:nvSpPr>
            <p:spPr bwMode="auto">
              <a:xfrm>
                <a:off x="4478338" y="1830388"/>
                <a:ext cx="693737" cy="66992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4"/>
              <p:cNvSpPr txBox="1">
                <a:spLocks noChangeArrowheads="1"/>
              </p:cNvSpPr>
              <p:nvPr/>
            </p:nvSpPr>
            <p:spPr bwMode="auto">
              <a:xfrm>
                <a:off x="4678363" y="1608138"/>
                <a:ext cx="425450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5400" i="1"/>
                  <a:t>j</a:t>
                </a:r>
                <a:endParaRPr lang="en-US" altLang="en-US" sz="2800"/>
              </a:p>
            </p:txBody>
          </p:sp>
          <p:sp>
            <p:nvSpPr>
              <p:cNvPr id="52" name="Oval 5"/>
              <p:cNvSpPr>
                <a:spLocks noChangeArrowheads="1"/>
              </p:cNvSpPr>
              <p:nvPr/>
            </p:nvSpPr>
            <p:spPr bwMode="auto">
              <a:xfrm>
                <a:off x="3090863" y="2927350"/>
                <a:ext cx="693737" cy="66992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Text Box 6"/>
              <p:cNvSpPr txBox="1">
                <a:spLocks noChangeArrowheads="1"/>
              </p:cNvSpPr>
              <p:nvPr/>
            </p:nvSpPr>
            <p:spPr bwMode="auto">
              <a:xfrm>
                <a:off x="3213100" y="2811463"/>
                <a:ext cx="422275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5400" i="1"/>
                  <a:t>k</a:t>
                </a:r>
                <a:endParaRPr lang="en-US" altLang="en-US" sz="2800"/>
              </a:p>
            </p:txBody>
          </p:sp>
          <p:cxnSp>
            <p:nvCxnSpPr>
              <p:cNvPr id="54" name="AutoShape 7"/>
              <p:cNvCxnSpPr>
                <a:cxnSpLocks noChangeShapeType="1"/>
                <a:stCxn id="50" idx="3"/>
                <a:endCxn id="52" idx="7"/>
              </p:cNvCxnSpPr>
              <p:nvPr/>
            </p:nvCxnSpPr>
            <p:spPr bwMode="auto">
              <a:xfrm flipH="1">
                <a:off x="3683000" y="2403475"/>
                <a:ext cx="896938" cy="62230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5" name="AutoShape 8"/>
              <p:cNvSpPr>
                <a:spLocks noChangeArrowheads="1"/>
              </p:cNvSpPr>
              <p:nvPr/>
            </p:nvSpPr>
            <p:spPr bwMode="auto">
              <a:xfrm>
                <a:off x="1701800" y="4024313"/>
                <a:ext cx="1325563" cy="103663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6" name="AutoShape 9"/>
              <p:cNvCxnSpPr>
                <a:cxnSpLocks noChangeShapeType="1"/>
                <a:stCxn id="52" idx="3"/>
                <a:endCxn id="55" idx="0"/>
              </p:cNvCxnSpPr>
              <p:nvPr/>
            </p:nvCxnSpPr>
            <p:spPr bwMode="auto">
              <a:xfrm flipH="1">
                <a:off x="2363788" y="3500438"/>
                <a:ext cx="827087" cy="523875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7" name="Text Box 10"/>
              <p:cNvSpPr txBox="1">
                <a:spLocks noChangeArrowheads="1"/>
              </p:cNvSpPr>
              <p:nvPr/>
            </p:nvSpPr>
            <p:spPr bwMode="auto">
              <a:xfrm>
                <a:off x="2054225" y="4244975"/>
                <a:ext cx="423863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5400" i="1"/>
                  <a:t>X</a:t>
                </a:r>
                <a:endParaRPr lang="en-US" altLang="en-US" sz="2800"/>
              </a:p>
            </p:txBody>
          </p:sp>
          <p:sp>
            <p:nvSpPr>
              <p:cNvPr id="58" name="AutoShape 11"/>
              <p:cNvSpPr>
                <a:spLocks noChangeArrowheads="1"/>
              </p:cNvSpPr>
              <p:nvPr/>
            </p:nvSpPr>
            <p:spPr bwMode="auto">
              <a:xfrm>
                <a:off x="3910013" y="4084638"/>
                <a:ext cx="1262062" cy="1768475"/>
              </a:xfrm>
              <a:prstGeom prst="triangle">
                <a:avLst>
                  <a:gd name="adj" fmla="val 50000"/>
                </a:avLst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Text Box 12"/>
              <p:cNvSpPr txBox="1">
                <a:spLocks noChangeArrowheads="1"/>
              </p:cNvSpPr>
              <p:nvPr/>
            </p:nvSpPr>
            <p:spPr bwMode="auto">
              <a:xfrm>
                <a:off x="4256088" y="4800600"/>
                <a:ext cx="423862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5400" i="1"/>
                  <a:t>Y</a:t>
                </a:r>
                <a:endParaRPr lang="en-US" altLang="en-US" sz="2800"/>
              </a:p>
            </p:txBody>
          </p:sp>
          <p:sp>
            <p:nvSpPr>
              <p:cNvPr id="60" name="AutoShape 13"/>
              <p:cNvSpPr>
                <a:spLocks noChangeArrowheads="1"/>
              </p:cNvSpPr>
              <p:nvPr/>
            </p:nvSpPr>
            <p:spPr bwMode="auto">
              <a:xfrm>
                <a:off x="5551488" y="3292475"/>
                <a:ext cx="1325562" cy="103663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Text Box 14"/>
              <p:cNvSpPr txBox="1">
                <a:spLocks noChangeArrowheads="1"/>
              </p:cNvSpPr>
              <p:nvPr/>
            </p:nvSpPr>
            <p:spPr bwMode="auto">
              <a:xfrm>
                <a:off x="5903913" y="3471863"/>
                <a:ext cx="423862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5400" i="1"/>
                  <a:t>Z</a:t>
                </a:r>
                <a:endParaRPr lang="en-US" altLang="en-US" sz="2800"/>
              </a:p>
            </p:txBody>
          </p:sp>
          <p:cxnSp>
            <p:nvCxnSpPr>
              <p:cNvPr id="62" name="AutoShape 15"/>
              <p:cNvCxnSpPr>
                <a:cxnSpLocks noChangeShapeType="1"/>
                <a:stCxn id="52" idx="5"/>
                <a:endCxn id="58" idx="0"/>
              </p:cNvCxnSpPr>
              <p:nvPr/>
            </p:nvCxnSpPr>
            <p:spPr bwMode="auto">
              <a:xfrm>
                <a:off x="3683000" y="3500438"/>
                <a:ext cx="858838" cy="58420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" name="AutoShape 16"/>
              <p:cNvCxnSpPr>
                <a:cxnSpLocks noChangeShapeType="1"/>
                <a:stCxn id="50" idx="5"/>
                <a:endCxn id="60" idx="0"/>
              </p:cNvCxnSpPr>
              <p:nvPr/>
            </p:nvCxnSpPr>
            <p:spPr bwMode="auto">
              <a:xfrm>
                <a:off x="5072063" y="2403475"/>
                <a:ext cx="1141412" cy="88900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>
                <a:off x="7191375" y="4329113"/>
                <a:ext cx="13255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18"/>
              <p:cNvSpPr>
                <a:spLocks noChangeShapeType="1"/>
              </p:cNvSpPr>
              <p:nvPr/>
            </p:nvSpPr>
            <p:spPr bwMode="auto">
              <a:xfrm>
                <a:off x="7213600" y="5094288"/>
                <a:ext cx="13255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>
                <a:off x="7221538" y="5853113"/>
                <a:ext cx="13255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Text Box 21"/>
              <p:cNvSpPr txBox="1">
                <a:spLocks noChangeArrowheads="1"/>
              </p:cNvSpPr>
              <p:nvPr/>
            </p:nvSpPr>
            <p:spPr bwMode="auto">
              <a:xfrm>
                <a:off x="5718175" y="1819275"/>
                <a:ext cx="3092513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dirty="0">
                    <a:latin typeface="Georgia" panose="02040502050405020303" pitchFamily="18" charset="0"/>
                  </a:rPr>
                  <a:t>Does “</a:t>
                </a:r>
                <a:r>
                  <a:rPr lang="en-US" altLang="en-US" sz="2400" i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right rotation</a:t>
                </a:r>
                <a:r>
                  <a:rPr lang="en-US" altLang="en-US" sz="2400" dirty="0">
                    <a:latin typeface="Georgia" panose="02040502050405020303" pitchFamily="18" charset="0"/>
                  </a:rPr>
                  <a:t>”</a:t>
                </a:r>
              </a:p>
              <a:p>
                <a:r>
                  <a:rPr lang="en-US" altLang="en-US" sz="2400" dirty="0">
                    <a:latin typeface="Georgia" panose="02040502050405020303" pitchFamily="18" charset="0"/>
                  </a:rPr>
                  <a:t>restore balance?</a:t>
                </a:r>
              </a:p>
            </p:txBody>
          </p:sp>
          <p:sp>
            <p:nvSpPr>
              <p:cNvPr id="68" name="Text Box 23"/>
              <p:cNvSpPr txBox="1">
                <a:spLocks noChangeArrowheads="1"/>
              </p:cNvSpPr>
              <p:nvPr/>
            </p:nvSpPr>
            <p:spPr bwMode="auto">
              <a:xfrm>
                <a:off x="6324600" y="3048000"/>
                <a:ext cx="3254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/>
                  <a:t>h</a:t>
                </a:r>
              </a:p>
            </p:txBody>
          </p:sp>
          <p:sp>
            <p:nvSpPr>
              <p:cNvPr id="69" name="Text Box 25"/>
              <p:cNvSpPr txBox="1">
                <a:spLocks noChangeArrowheads="1"/>
              </p:cNvSpPr>
              <p:nvPr/>
            </p:nvSpPr>
            <p:spPr bwMode="auto">
              <a:xfrm>
                <a:off x="4800600" y="3962400"/>
                <a:ext cx="6143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h+1</a:t>
                </a:r>
              </a:p>
            </p:txBody>
          </p:sp>
          <p:sp>
            <p:nvSpPr>
              <p:cNvPr id="70" name="Text Box 26"/>
              <p:cNvSpPr txBox="1">
                <a:spLocks noChangeArrowheads="1"/>
              </p:cNvSpPr>
              <p:nvPr/>
            </p:nvSpPr>
            <p:spPr bwMode="auto">
              <a:xfrm>
                <a:off x="2514600" y="3962400"/>
                <a:ext cx="3254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h</a:t>
                </a:r>
              </a:p>
            </p:txBody>
          </p:sp>
        </p:grpSp>
        <p:sp>
          <p:nvSpPr>
            <p:cNvPr id="71" name="Oval 22"/>
            <p:cNvSpPr>
              <a:spLocks noChangeArrowheads="1"/>
            </p:cNvSpPr>
            <p:nvPr/>
          </p:nvSpPr>
          <p:spPr bwMode="auto">
            <a:xfrm rot="19500000">
              <a:off x="3720458" y="2447666"/>
              <a:ext cx="3429000" cy="14874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564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Binary Search </a:t>
            </a:r>
            <a:r>
              <a:rPr lang="en-US" altLang="en-US" sz="4800" dirty="0" smtClean="0">
                <a:latin typeface="Georgia" panose="02040502050405020303" pitchFamily="18" charset="0"/>
              </a:rPr>
              <a:t>Tree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78606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All BST operations are 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O(</a:t>
            </a:r>
            <a:r>
              <a:rPr lang="en-US" sz="2800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d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)</a:t>
            </a:r>
            <a:r>
              <a:rPr lang="en-US" sz="2800" dirty="0" smtClean="0">
                <a:latin typeface="Georgia" panose="02040502050405020303" pitchFamily="18" charset="0"/>
              </a:rPr>
              <a:t>, where d is tree depth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minimum </a:t>
            </a:r>
            <a:r>
              <a:rPr lang="en-US" sz="2800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d</a:t>
            </a:r>
            <a:r>
              <a:rPr lang="en-US" sz="2800" dirty="0" smtClean="0">
                <a:latin typeface="Georgia" panose="02040502050405020303" pitchFamily="18" charset="0"/>
              </a:rPr>
              <a:t> is                              for a binary tree with </a:t>
            </a:r>
            <a:r>
              <a:rPr lang="en-US" sz="2800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N </a:t>
            </a:r>
            <a:r>
              <a:rPr lang="en-US" sz="2800" dirty="0" smtClean="0">
                <a:latin typeface="Georgia" panose="02040502050405020303" pitchFamily="18" charset="0"/>
              </a:rPr>
              <a:t>nodes</a:t>
            </a:r>
          </a:p>
          <a:p>
            <a:pPr marL="800100" lvl="1" indent="-342900" algn="l">
              <a:buClr>
                <a:srgbClr val="0070C0"/>
              </a:buClr>
              <a:buFont typeface="Georgia" panose="02040502050405020303" pitchFamily="18" charset="0"/>
              <a:buChar char="─"/>
            </a:pPr>
            <a:r>
              <a:rPr lang="en-US" sz="2600" dirty="0" smtClean="0">
                <a:solidFill>
                  <a:srgbClr val="00B050"/>
                </a:solidFill>
                <a:latin typeface="Georgia" panose="02040502050405020303" pitchFamily="18" charset="0"/>
              </a:rPr>
              <a:t>What is the best case tree? </a:t>
            </a:r>
          </a:p>
          <a:p>
            <a:pPr marL="800100" lvl="1" indent="-342900" algn="l">
              <a:buClr>
                <a:srgbClr val="0070C0"/>
              </a:buClr>
              <a:buFont typeface="Georgia" panose="02040502050405020303" pitchFamily="18" charset="0"/>
              <a:buChar char="─"/>
            </a:pPr>
            <a:r>
              <a:rPr lang="en-US" sz="26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What is the worst case tree?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eorgia" panose="02040502050405020303" pitchFamily="18" charset="0"/>
              </a:rPr>
              <a:t>B</a:t>
            </a:r>
            <a:r>
              <a:rPr lang="en-US" sz="2800" dirty="0" smtClean="0">
                <a:latin typeface="Georgia" panose="02040502050405020303" pitchFamily="18" charset="0"/>
              </a:rPr>
              <a:t>est case running time of BST operations is 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O(log </a:t>
            </a:r>
            <a:r>
              <a:rPr lang="en-US" sz="2800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N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)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176300"/>
              </p:ext>
            </p:extLst>
          </p:nvPr>
        </p:nvGraphicFramePr>
        <p:xfrm>
          <a:off x="4184380" y="1698172"/>
          <a:ext cx="2454999" cy="658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4" imgW="711000" imgH="190440" progId="Equation.3">
                  <p:embed/>
                </p:oleObj>
              </mc:Choice>
              <mc:Fallback>
                <p:oleObj name="Equation" r:id="rId4" imgW="711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380" y="1698172"/>
                        <a:ext cx="2454999" cy="658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828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12264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Insertions in AVL Trees: </a:t>
            </a:r>
            <a:br>
              <a:rPr lang="en-US" altLang="en-US" sz="4800" dirty="0" smtClean="0">
                <a:latin typeface="Georgia" panose="02040502050405020303" pitchFamily="18" charset="0"/>
              </a:rPr>
            </a:br>
            <a:r>
              <a:rPr lang="en-US" altLang="en-US" sz="4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Inside Case 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425700" y="1999116"/>
            <a:ext cx="7255514" cy="4308475"/>
            <a:chOff x="1423988" y="1665288"/>
            <a:chExt cx="7255514" cy="4308475"/>
          </a:xfrm>
        </p:grpSpPr>
        <p:sp>
          <p:nvSpPr>
            <p:cNvPr id="29" name="Oval 2"/>
            <p:cNvSpPr>
              <a:spLocks noChangeArrowheads="1"/>
            </p:cNvSpPr>
            <p:nvPr/>
          </p:nvSpPr>
          <p:spPr bwMode="auto">
            <a:xfrm>
              <a:off x="4643438" y="2676525"/>
              <a:ext cx="777875" cy="7556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4856163" y="2482850"/>
              <a:ext cx="473075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j</a:t>
              </a:r>
              <a:endParaRPr lang="en-US" altLang="en-US" sz="2800"/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2979738" y="1755775"/>
              <a:ext cx="779462" cy="7556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3114675" y="1665288"/>
              <a:ext cx="474663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k</a:t>
              </a:r>
              <a:endParaRPr lang="en-US" altLang="en-US" sz="2800"/>
            </a:p>
          </p:txBody>
        </p:sp>
        <p:cxnSp>
          <p:nvCxnSpPr>
            <p:cNvPr id="33" name="AutoShape 6"/>
            <p:cNvCxnSpPr>
              <a:cxnSpLocks noChangeShapeType="1"/>
              <a:stCxn id="29" idx="3"/>
              <a:endCxn id="37" idx="0"/>
            </p:cNvCxnSpPr>
            <p:nvPr/>
          </p:nvCxnSpPr>
          <p:spPr bwMode="auto">
            <a:xfrm flipH="1">
              <a:off x="4006850" y="3322638"/>
              <a:ext cx="749300" cy="5222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1423988" y="2992438"/>
              <a:ext cx="1450975" cy="112712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" name="AutoShape 8"/>
            <p:cNvCxnSpPr>
              <a:cxnSpLocks noChangeShapeType="1"/>
              <a:stCxn id="31" idx="3"/>
              <a:endCxn id="34" idx="0"/>
            </p:cNvCxnSpPr>
            <p:nvPr/>
          </p:nvCxnSpPr>
          <p:spPr bwMode="auto">
            <a:xfrm flipH="1">
              <a:off x="2149475" y="2401888"/>
              <a:ext cx="944563" cy="5905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851025" y="3214688"/>
              <a:ext cx="474663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X</a:t>
              </a:r>
              <a:endParaRPr lang="en-US" altLang="en-US" sz="2800"/>
            </a:p>
          </p:txBody>
        </p:sp>
        <p:sp>
          <p:nvSpPr>
            <p:cNvPr id="37" name="AutoShape 10"/>
            <p:cNvSpPr>
              <a:spLocks noChangeArrowheads="1"/>
            </p:cNvSpPr>
            <p:nvPr/>
          </p:nvSpPr>
          <p:spPr bwMode="auto">
            <a:xfrm>
              <a:off x="3298825" y="3844925"/>
              <a:ext cx="1414463" cy="2128838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3722688" y="4875213"/>
              <a:ext cx="474662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Y</a:t>
              </a:r>
              <a:endParaRPr lang="en-US" altLang="en-US" sz="2800"/>
            </a:p>
          </p:txBody>
        </p:sp>
        <p:sp>
          <p:nvSpPr>
            <p:cNvPr id="39" name="AutoShape 12"/>
            <p:cNvSpPr>
              <a:spLocks noChangeArrowheads="1"/>
            </p:cNvSpPr>
            <p:nvPr/>
          </p:nvSpPr>
          <p:spPr bwMode="auto">
            <a:xfrm>
              <a:off x="5280025" y="3844925"/>
              <a:ext cx="1485900" cy="1166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13"/>
            <p:cNvSpPr txBox="1">
              <a:spLocks noChangeArrowheads="1"/>
            </p:cNvSpPr>
            <p:nvPr/>
          </p:nvSpPr>
          <p:spPr bwMode="auto">
            <a:xfrm>
              <a:off x="5730875" y="4119563"/>
              <a:ext cx="474663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Z</a:t>
              </a:r>
              <a:endParaRPr lang="en-US" altLang="en-US" sz="2800"/>
            </a:p>
          </p:txBody>
        </p:sp>
        <p:cxnSp>
          <p:nvCxnSpPr>
            <p:cNvPr id="41" name="AutoShape 14"/>
            <p:cNvCxnSpPr>
              <a:cxnSpLocks noChangeShapeType="1"/>
              <a:stCxn id="29" idx="5"/>
              <a:endCxn id="39" idx="0"/>
            </p:cNvCxnSpPr>
            <p:nvPr/>
          </p:nvCxnSpPr>
          <p:spPr bwMode="auto">
            <a:xfrm>
              <a:off x="5308600" y="3322638"/>
              <a:ext cx="714375" cy="5222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5"/>
            <p:cNvCxnSpPr>
              <a:cxnSpLocks noChangeShapeType="1"/>
              <a:stCxn id="31" idx="5"/>
              <a:endCxn id="29" idx="1"/>
            </p:cNvCxnSpPr>
            <p:nvPr/>
          </p:nvCxnSpPr>
          <p:spPr bwMode="auto">
            <a:xfrm>
              <a:off x="3644900" y="2401888"/>
              <a:ext cx="1111250" cy="3841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6978650" y="5011738"/>
              <a:ext cx="14843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>
              <a:off x="6978650" y="4187825"/>
              <a:ext cx="14843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8"/>
            <p:cNvSpPr>
              <a:spLocks noChangeShapeType="1"/>
            </p:cNvSpPr>
            <p:nvPr/>
          </p:nvSpPr>
          <p:spPr bwMode="auto">
            <a:xfrm flipV="1">
              <a:off x="7048500" y="5894388"/>
              <a:ext cx="1485900" cy="11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Text Box 19"/>
            <p:cNvSpPr txBox="1">
              <a:spLocks noChangeArrowheads="1"/>
            </p:cNvSpPr>
            <p:nvPr/>
          </p:nvSpPr>
          <p:spPr bwMode="auto">
            <a:xfrm>
              <a:off x="6019800" y="1768475"/>
              <a:ext cx="2659702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latin typeface="Georgia" panose="02040502050405020303" pitchFamily="18" charset="0"/>
                </a:rPr>
                <a:t>“</a:t>
              </a:r>
              <a:r>
                <a:rPr lang="en-US" altLang="en-US" sz="2400" i="1" dirty="0">
                  <a:solidFill>
                    <a:srgbClr val="0070C0"/>
                  </a:solidFill>
                  <a:latin typeface="Georgia" panose="02040502050405020303" pitchFamily="18" charset="0"/>
                </a:rPr>
                <a:t>Right rotation</a:t>
              </a:r>
              <a:r>
                <a:rPr lang="en-US" altLang="en-US" sz="2400" dirty="0">
                  <a:latin typeface="Georgia" panose="02040502050405020303" pitchFamily="18" charset="0"/>
                </a:rPr>
                <a:t>”</a:t>
              </a:r>
            </a:p>
            <a:p>
              <a:r>
                <a:rPr lang="en-US" altLang="en-US" sz="2400" dirty="0">
                  <a:solidFill>
                    <a:srgbClr val="FF0000"/>
                  </a:solidFill>
                  <a:latin typeface="Georgia" panose="02040502050405020303" pitchFamily="18" charset="0"/>
                </a:rPr>
                <a:t>does not </a:t>
              </a:r>
              <a:r>
                <a:rPr lang="en-US" altLang="en-US" sz="2400" dirty="0">
                  <a:latin typeface="Georgia" panose="02040502050405020303" pitchFamily="18" charset="0"/>
                </a:rPr>
                <a:t>restore</a:t>
              </a:r>
            </a:p>
            <a:p>
              <a:r>
                <a:rPr lang="en-US" altLang="en-US" sz="2400" dirty="0">
                  <a:latin typeface="Georgia" panose="02040502050405020303" pitchFamily="18" charset="0"/>
                </a:rPr>
                <a:t>balance… now </a:t>
              </a:r>
              <a:r>
                <a:rPr lang="en-US" altLang="en-US" sz="2400" i="1" dirty="0">
                  <a:solidFill>
                    <a:srgbClr val="0070C0"/>
                  </a:solidFill>
                  <a:latin typeface="Georgia" panose="02040502050405020303" pitchFamily="18" charset="0"/>
                </a:rPr>
                <a:t>k</a:t>
              </a:r>
              <a:r>
                <a:rPr lang="en-US" altLang="en-US" sz="2400" dirty="0">
                  <a:latin typeface="Georgia" panose="02040502050405020303" pitchFamily="18" charset="0"/>
                </a:rPr>
                <a:t> is</a:t>
              </a:r>
            </a:p>
            <a:p>
              <a:r>
                <a:rPr lang="en-US" altLang="en-US" sz="2400" dirty="0">
                  <a:latin typeface="Georgia" panose="02040502050405020303" pitchFamily="18" charset="0"/>
                </a:rPr>
                <a:t>out of balance</a:t>
              </a:r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auto">
            <a:xfrm rot="1680000">
              <a:off x="2590800" y="1981200"/>
              <a:ext cx="3429000" cy="14874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22"/>
            <p:cNvSpPr txBox="1">
              <a:spLocks noChangeArrowheads="1"/>
            </p:cNvSpPr>
            <p:nvPr/>
          </p:nvSpPr>
          <p:spPr bwMode="auto">
            <a:xfrm>
              <a:off x="6248400" y="3581400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h</a:t>
              </a:r>
            </a:p>
          </p:txBody>
        </p:sp>
        <p:sp>
          <p:nvSpPr>
            <p:cNvPr id="73" name="Text Box 24"/>
            <p:cNvSpPr txBox="1">
              <a:spLocks noChangeArrowheads="1"/>
            </p:cNvSpPr>
            <p:nvPr/>
          </p:nvSpPr>
          <p:spPr bwMode="auto">
            <a:xfrm>
              <a:off x="4191000" y="3733800"/>
              <a:ext cx="6143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h+1</a:t>
              </a:r>
            </a:p>
          </p:txBody>
        </p:sp>
        <p:sp>
          <p:nvSpPr>
            <p:cNvPr id="74" name="Text Box 25"/>
            <p:cNvSpPr txBox="1">
              <a:spLocks noChangeArrowheads="1"/>
            </p:cNvSpPr>
            <p:nvPr/>
          </p:nvSpPr>
          <p:spPr bwMode="auto">
            <a:xfrm>
              <a:off x="2438400" y="2819400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37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12264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Insertions in AVL Trees: </a:t>
            </a:r>
            <a:br>
              <a:rPr lang="en-US" altLang="en-US" sz="4800" dirty="0" smtClean="0">
                <a:latin typeface="Georgia" panose="02040502050405020303" pitchFamily="18" charset="0"/>
              </a:rPr>
            </a:br>
            <a:r>
              <a:rPr lang="en-US" altLang="en-US" sz="4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Inside Case  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673350" y="2043567"/>
            <a:ext cx="6845300" cy="4244975"/>
            <a:chOff x="1701800" y="1608138"/>
            <a:chExt cx="6845300" cy="4244975"/>
          </a:xfrm>
        </p:grpSpPr>
        <p:sp>
          <p:nvSpPr>
            <p:cNvPr id="50" name="Oval 3"/>
            <p:cNvSpPr>
              <a:spLocks noChangeArrowheads="1"/>
            </p:cNvSpPr>
            <p:nvPr/>
          </p:nvSpPr>
          <p:spPr bwMode="auto">
            <a:xfrm>
              <a:off x="4478338" y="1830388"/>
              <a:ext cx="693737" cy="6699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4678363" y="1608138"/>
              <a:ext cx="42545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j</a:t>
              </a:r>
              <a:endParaRPr lang="en-US" altLang="en-US" sz="2800"/>
            </a:p>
          </p:txBody>
        </p:sp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3090863" y="2927350"/>
              <a:ext cx="693737" cy="6699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3213100" y="2811463"/>
              <a:ext cx="422275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k</a:t>
              </a:r>
              <a:endParaRPr lang="en-US" altLang="en-US" sz="2800"/>
            </a:p>
          </p:txBody>
        </p:sp>
        <p:cxnSp>
          <p:nvCxnSpPr>
            <p:cNvPr id="54" name="AutoShape 7"/>
            <p:cNvCxnSpPr>
              <a:cxnSpLocks noChangeShapeType="1"/>
              <a:stCxn id="50" idx="3"/>
              <a:endCxn id="52" idx="7"/>
            </p:cNvCxnSpPr>
            <p:nvPr/>
          </p:nvCxnSpPr>
          <p:spPr bwMode="auto">
            <a:xfrm flipH="1">
              <a:off x="3683000" y="2403475"/>
              <a:ext cx="896938" cy="6223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AutoShape 8"/>
            <p:cNvSpPr>
              <a:spLocks noChangeArrowheads="1"/>
            </p:cNvSpPr>
            <p:nvPr/>
          </p:nvSpPr>
          <p:spPr bwMode="auto">
            <a:xfrm>
              <a:off x="1701800" y="4024313"/>
              <a:ext cx="1325563" cy="103663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" name="AutoShape 9"/>
            <p:cNvCxnSpPr>
              <a:cxnSpLocks noChangeShapeType="1"/>
              <a:stCxn id="52" idx="3"/>
              <a:endCxn id="55" idx="0"/>
            </p:cNvCxnSpPr>
            <p:nvPr/>
          </p:nvCxnSpPr>
          <p:spPr bwMode="auto">
            <a:xfrm flipH="1">
              <a:off x="2363788" y="3500438"/>
              <a:ext cx="827087" cy="5238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2054225" y="4244975"/>
              <a:ext cx="423863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X</a:t>
              </a:r>
              <a:endParaRPr lang="en-US" altLang="en-US" sz="2800"/>
            </a:p>
          </p:txBody>
        </p:sp>
        <p:sp>
          <p:nvSpPr>
            <p:cNvPr id="58" name="AutoShape 11"/>
            <p:cNvSpPr>
              <a:spLocks noChangeArrowheads="1"/>
            </p:cNvSpPr>
            <p:nvPr/>
          </p:nvSpPr>
          <p:spPr bwMode="auto">
            <a:xfrm>
              <a:off x="3910013" y="4084638"/>
              <a:ext cx="1262062" cy="1768475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12"/>
            <p:cNvSpPr txBox="1">
              <a:spLocks noChangeArrowheads="1"/>
            </p:cNvSpPr>
            <p:nvPr/>
          </p:nvSpPr>
          <p:spPr bwMode="auto">
            <a:xfrm>
              <a:off x="4256088" y="4800600"/>
              <a:ext cx="423862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Y</a:t>
              </a:r>
              <a:endParaRPr lang="en-US" altLang="en-US" sz="2800"/>
            </a:p>
          </p:txBody>
        </p:sp>
        <p:sp>
          <p:nvSpPr>
            <p:cNvPr id="60" name="AutoShape 13"/>
            <p:cNvSpPr>
              <a:spLocks noChangeArrowheads="1"/>
            </p:cNvSpPr>
            <p:nvPr/>
          </p:nvSpPr>
          <p:spPr bwMode="auto">
            <a:xfrm>
              <a:off x="5551488" y="3292475"/>
              <a:ext cx="1325562" cy="103663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14"/>
            <p:cNvSpPr txBox="1">
              <a:spLocks noChangeArrowheads="1"/>
            </p:cNvSpPr>
            <p:nvPr/>
          </p:nvSpPr>
          <p:spPr bwMode="auto">
            <a:xfrm>
              <a:off x="5903913" y="3471863"/>
              <a:ext cx="423862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Z</a:t>
              </a:r>
              <a:endParaRPr lang="en-US" altLang="en-US" sz="2800"/>
            </a:p>
          </p:txBody>
        </p:sp>
        <p:cxnSp>
          <p:nvCxnSpPr>
            <p:cNvPr id="62" name="AutoShape 15"/>
            <p:cNvCxnSpPr>
              <a:cxnSpLocks noChangeShapeType="1"/>
              <a:stCxn id="52" idx="5"/>
              <a:endCxn id="58" idx="0"/>
            </p:cNvCxnSpPr>
            <p:nvPr/>
          </p:nvCxnSpPr>
          <p:spPr bwMode="auto">
            <a:xfrm>
              <a:off x="3683000" y="3500438"/>
              <a:ext cx="858838" cy="584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6"/>
            <p:cNvCxnSpPr>
              <a:cxnSpLocks noChangeShapeType="1"/>
              <a:stCxn id="50" idx="5"/>
              <a:endCxn id="60" idx="0"/>
            </p:cNvCxnSpPr>
            <p:nvPr/>
          </p:nvCxnSpPr>
          <p:spPr bwMode="auto">
            <a:xfrm>
              <a:off x="5072063" y="2403475"/>
              <a:ext cx="1141412" cy="8890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Line 17"/>
            <p:cNvSpPr>
              <a:spLocks noChangeShapeType="1"/>
            </p:cNvSpPr>
            <p:nvPr/>
          </p:nvSpPr>
          <p:spPr bwMode="auto">
            <a:xfrm>
              <a:off x="7191375" y="4329113"/>
              <a:ext cx="13255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8"/>
            <p:cNvSpPr>
              <a:spLocks noChangeShapeType="1"/>
            </p:cNvSpPr>
            <p:nvPr/>
          </p:nvSpPr>
          <p:spPr bwMode="auto">
            <a:xfrm>
              <a:off x="7213600" y="5094288"/>
              <a:ext cx="13255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>
              <a:off x="7221538" y="5853113"/>
              <a:ext cx="13255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23"/>
            <p:cNvSpPr txBox="1">
              <a:spLocks noChangeArrowheads="1"/>
            </p:cNvSpPr>
            <p:nvPr/>
          </p:nvSpPr>
          <p:spPr bwMode="auto">
            <a:xfrm>
              <a:off x="6324600" y="3048000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h</a:t>
              </a:r>
            </a:p>
          </p:txBody>
        </p:sp>
        <p:sp>
          <p:nvSpPr>
            <p:cNvPr id="69" name="Text Box 25"/>
            <p:cNvSpPr txBox="1">
              <a:spLocks noChangeArrowheads="1"/>
            </p:cNvSpPr>
            <p:nvPr/>
          </p:nvSpPr>
          <p:spPr bwMode="auto">
            <a:xfrm>
              <a:off x="4800600" y="3962400"/>
              <a:ext cx="6143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h+1</a:t>
              </a:r>
            </a:p>
          </p:txBody>
        </p:sp>
        <p:sp>
          <p:nvSpPr>
            <p:cNvPr id="70" name="Text Box 26"/>
            <p:cNvSpPr txBox="1">
              <a:spLocks noChangeArrowheads="1"/>
            </p:cNvSpPr>
            <p:nvPr/>
          </p:nvSpPr>
          <p:spPr bwMode="auto">
            <a:xfrm>
              <a:off x="2514600" y="3962400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1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12264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Insertions in AVL Trees: </a:t>
            </a:r>
            <a:br>
              <a:rPr lang="en-US" altLang="en-US" sz="4800" dirty="0" smtClean="0">
                <a:latin typeface="Georgia" panose="02040502050405020303" pitchFamily="18" charset="0"/>
              </a:rPr>
            </a:br>
            <a:r>
              <a:rPr lang="en-US" altLang="en-US" sz="4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Inside Case 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140743" y="1613125"/>
            <a:ext cx="7910513" cy="4692650"/>
            <a:chOff x="647700" y="1497013"/>
            <a:chExt cx="7910513" cy="4692650"/>
          </a:xfrm>
        </p:grpSpPr>
        <p:sp>
          <p:nvSpPr>
            <p:cNvPr id="25" name="Oval 2"/>
            <p:cNvSpPr>
              <a:spLocks noChangeArrowheads="1"/>
            </p:cNvSpPr>
            <p:nvPr/>
          </p:nvSpPr>
          <p:spPr bwMode="auto">
            <a:xfrm>
              <a:off x="4051300" y="1695450"/>
              <a:ext cx="762000" cy="7223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3"/>
            <p:cNvSpPr txBox="1">
              <a:spLocks noChangeArrowheads="1"/>
            </p:cNvSpPr>
            <p:nvPr/>
          </p:nvSpPr>
          <p:spPr bwMode="auto">
            <a:xfrm>
              <a:off x="4259263" y="1497013"/>
              <a:ext cx="466725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j</a:t>
              </a:r>
              <a:endParaRPr lang="en-US" altLang="en-US" sz="2800"/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525713" y="2878138"/>
              <a:ext cx="762000" cy="7223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2678113" y="2755900"/>
              <a:ext cx="465137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k</a:t>
              </a:r>
              <a:endParaRPr lang="en-US" altLang="en-US" sz="2800"/>
            </a:p>
          </p:txBody>
        </p:sp>
        <p:cxnSp>
          <p:nvCxnSpPr>
            <p:cNvPr id="29" name="AutoShape 6"/>
            <p:cNvCxnSpPr>
              <a:cxnSpLocks noChangeShapeType="1"/>
              <a:stCxn id="25" idx="3"/>
              <a:endCxn id="27" idx="7"/>
            </p:cNvCxnSpPr>
            <p:nvPr/>
          </p:nvCxnSpPr>
          <p:spPr bwMode="auto">
            <a:xfrm flipH="1">
              <a:off x="3176588" y="2312988"/>
              <a:ext cx="985837" cy="6699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AutoShape 7"/>
            <p:cNvSpPr>
              <a:spLocks noChangeArrowheads="1"/>
            </p:cNvSpPr>
            <p:nvPr/>
          </p:nvSpPr>
          <p:spPr bwMode="auto">
            <a:xfrm>
              <a:off x="1000125" y="4060825"/>
              <a:ext cx="1455738" cy="11160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" name="AutoShape 8"/>
            <p:cNvCxnSpPr>
              <a:cxnSpLocks noChangeShapeType="1"/>
              <a:stCxn id="27" idx="3"/>
              <a:endCxn id="30" idx="0"/>
            </p:cNvCxnSpPr>
            <p:nvPr/>
          </p:nvCxnSpPr>
          <p:spPr bwMode="auto">
            <a:xfrm flipH="1">
              <a:off x="1728788" y="3495675"/>
              <a:ext cx="908050" cy="5651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1462088" y="4298950"/>
              <a:ext cx="465137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X</a:t>
              </a:r>
              <a:endParaRPr lang="en-US" altLang="en-US" sz="2800"/>
            </a:p>
          </p:txBody>
        </p:sp>
        <p:sp>
          <p:nvSpPr>
            <p:cNvPr id="33" name="AutoShape 10"/>
            <p:cNvSpPr>
              <a:spLocks noChangeArrowheads="1"/>
            </p:cNvSpPr>
            <p:nvPr/>
          </p:nvSpPr>
          <p:spPr bwMode="auto">
            <a:xfrm>
              <a:off x="2595563" y="4914900"/>
              <a:ext cx="1317625" cy="1182688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2978150" y="5275263"/>
              <a:ext cx="465138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V</a:t>
              </a:r>
              <a:endParaRPr lang="en-US" altLang="en-US" sz="2800"/>
            </a:p>
          </p:txBody>
        </p:sp>
        <p:sp>
          <p:nvSpPr>
            <p:cNvPr id="35" name="AutoShape 12"/>
            <p:cNvSpPr>
              <a:spLocks noChangeArrowheads="1"/>
            </p:cNvSpPr>
            <p:nvPr/>
          </p:nvSpPr>
          <p:spPr bwMode="auto">
            <a:xfrm>
              <a:off x="5229225" y="3271838"/>
              <a:ext cx="1457325" cy="11176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5646738" y="3546475"/>
              <a:ext cx="465137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Z</a:t>
              </a:r>
              <a:endParaRPr lang="en-US" altLang="en-US" sz="2800"/>
            </a:p>
          </p:txBody>
        </p:sp>
        <p:cxnSp>
          <p:nvCxnSpPr>
            <p:cNvPr id="37" name="AutoShape 14"/>
            <p:cNvCxnSpPr>
              <a:cxnSpLocks noChangeShapeType="1"/>
              <a:stCxn id="27" idx="5"/>
              <a:endCxn id="44" idx="1"/>
            </p:cNvCxnSpPr>
            <p:nvPr/>
          </p:nvCxnSpPr>
          <p:spPr bwMode="auto">
            <a:xfrm>
              <a:off x="3176588" y="3495675"/>
              <a:ext cx="639762" cy="4730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5"/>
            <p:cNvCxnSpPr>
              <a:cxnSpLocks noChangeShapeType="1"/>
              <a:stCxn id="25" idx="5"/>
              <a:endCxn id="35" idx="0"/>
            </p:cNvCxnSpPr>
            <p:nvPr/>
          </p:nvCxnSpPr>
          <p:spPr bwMode="auto">
            <a:xfrm>
              <a:off x="4702175" y="2312988"/>
              <a:ext cx="1255713" cy="958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>
              <a:off x="7032625" y="4389438"/>
              <a:ext cx="14557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>
              <a:off x="7032625" y="5176838"/>
              <a:ext cx="14557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7102475" y="6030913"/>
              <a:ext cx="14557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19"/>
            <p:cNvSpPr>
              <a:spLocks noChangeArrowheads="1"/>
            </p:cNvSpPr>
            <p:nvPr/>
          </p:nvSpPr>
          <p:spPr bwMode="auto">
            <a:xfrm>
              <a:off x="4329113" y="4914900"/>
              <a:ext cx="1316037" cy="1182688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4572000" y="5262563"/>
              <a:ext cx="46355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W</a:t>
              </a:r>
              <a:endParaRPr lang="en-US" altLang="en-US" sz="2800"/>
            </a:p>
          </p:txBody>
        </p:sp>
        <p:sp>
          <p:nvSpPr>
            <p:cNvPr id="44" name="Oval 21"/>
            <p:cNvSpPr>
              <a:spLocks noChangeArrowheads="1"/>
            </p:cNvSpPr>
            <p:nvPr/>
          </p:nvSpPr>
          <p:spPr bwMode="auto">
            <a:xfrm>
              <a:off x="3703638" y="3863975"/>
              <a:ext cx="763587" cy="72231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3890963" y="3763963"/>
              <a:ext cx="465137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i</a:t>
              </a:r>
              <a:endParaRPr lang="en-US" altLang="en-US" sz="2800"/>
            </a:p>
          </p:txBody>
        </p:sp>
        <p:cxnSp>
          <p:nvCxnSpPr>
            <p:cNvPr id="46" name="AutoShape 23"/>
            <p:cNvCxnSpPr>
              <a:cxnSpLocks noChangeShapeType="1"/>
              <a:stCxn id="44" idx="3"/>
              <a:endCxn id="33" idx="0"/>
            </p:cNvCxnSpPr>
            <p:nvPr/>
          </p:nvCxnSpPr>
          <p:spPr bwMode="auto">
            <a:xfrm flipH="1">
              <a:off x="3254375" y="4479925"/>
              <a:ext cx="561975" cy="4349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24"/>
            <p:cNvCxnSpPr>
              <a:cxnSpLocks noChangeShapeType="1"/>
              <a:stCxn id="44" idx="5"/>
              <a:endCxn id="42" idx="0"/>
            </p:cNvCxnSpPr>
            <p:nvPr/>
          </p:nvCxnSpPr>
          <p:spPr bwMode="auto">
            <a:xfrm>
              <a:off x="4356100" y="4479925"/>
              <a:ext cx="631825" cy="4349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Text Box 25"/>
            <p:cNvSpPr txBox="1">
              <a:spLocks noChangeArrowheads="1"/>
            </p:cNvSpPr>
            <p:nvPr/>
          </p:nvSpPr>
          <p:spPr bwMode="auto">
            <a:xfrm>
              <a:off x="647700" y="1744663"/>
              <a:ext cx="2569934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latin typeface="Georgia" panose="02040502050405020303" pitchFamily="18" charset="0"/>
                </a:rPr>
                <a:t>Y = node </a:t>
              </a:r>
              <a:r>
                <a:rPr lang="en-US" altLang="en-US" sz="2400" i="1" dirty="0" err="1">
                  <a:solidFill>
                    <a:srgbClr val="00B0F0"/>
                  </a:solidFill>
                  <a:latin typeface="Georgia" panose="02040502050405020303" pitchFamily="18" charset="0"/>
                </a:rPr>
                <a:t>i</a:t>
              </a:r>
              <a:r>
                <a:rPr lang="en-US" altLang="en-US" sz="2400" dirty="0">
                  <a:latin typeface="Georgia" panose="02040502050405020303" pitchFamily="18" charset="0"/>
                </a:rPr>
                <a:t> and</a:t>
              </a:r>
            </a:p>
            <a:p>
              <a:r>
                <a:rPr lang="en-US" altLang="en-US" sz="2400" dirty="0" err="1">
                  <a:latin typeface="Georgia" panose="02040502050405020303" pitchFamily="18" charset="0"/>
                </a:rPr>
                <a:t>subtrees</a:t>
              </a:r>
              <a:r>
                <a:rPr lang="en-US" altLang="en-US" sz="2400" dirty="0">
                  <a:latin typeface="Georgia" panose="02040502050405020303" pitchFamily="18" charset="0"/>
                </a:rPr>
                <a:t> </a:t>
              </a:r>
              <a:r>
                <a:rPr lang="en-US" altLang="en-US" sz="2400" i="1" dirty="0">
                  <a:solidFill>
                    <a:srgbClr val="00B0F0"/>
                  </a:solidFill>
                  <a:latin typeface="Georgia" panose="02040502050405020303" pitchFamily="18" charset="0"/>
                </a:rPr>
                <a:t>V</a:t>
              </a:r>
              <a:r>
                <a:rPr lang="en-US" altLang="en-US" sz="2400" dirty="0">
                  <a:latin typeface="Georgia" panose="02040502050405020303" pitchFamily="18" charset="0"/>
                </a:rPr>
                <a:t> and </a:t>
              </a:r>
              <a:r>
                <a:rPr lang="en-US" altLang="en-US" sz="2400" i="1" dirty="0">
                  <a:solidFill>
                    <a:srgbClr val="00B0F0"/>
                  </a:solidFill>
                  <a:latin typeface="Georgia" panose="02040502050405020303" pitchFamily="18" charset="0"/>
                </a:rPr>
                <a:t>W</a:t>
              </a:r>
            </a:p>
          </p:txBody>
        </p:sp>
        <p:sp>
          <p:nvSpPr>
            <p:cNvPr id="67" name="Text Box 27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h</a:t>
              </a:r>
            </a:p>
          </p:txBody>
        </p:sp>
        <p:sp>
          <p:nvSpPr>
            <p:cNvPr id="71" name="Text Box 29"/>
            <p:cNvSpPr txBox="1">
              <a:spLocks noChangeArrowheads="1"/>
            </p:cNvSpPr>
            <p:nvPr/>
          </p:nvSpPr>
          <p:spPr bwMode="auto">
            <a:xfrm>
              <a:off x="4495800" y="3962400"/>
              <a:ext cx="6143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h+1</a:t>
              </a:r>
            </a:p>
          </p:txBody>
        </p:sp>
        <p:sp>
          <p:nvSpPr>
            <p:cNvPr id="72" name="Text Box 30"/>
            <p:cNvSpPr txBox="1">
              <a:spLocks noChangeArrowheads="1"/>
            </p:cNvSpPr>
            <p:nvPr/>
          </p:nvSpPr>
          <p:spPr bwMode="auto">
            <a:xfrm>
              <a:off x="1981200" y="3962400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</a:t>
              </a:r>
            </a:p>
          </p:txBody>
        </p:sp>
        <p:sp>
          <p:nvSpPr>
            <p:cNvPr id="73" name="Text Box 31"/>
            <p:cNvSpPr txBox="1">
              <a:spLocks noChangeArrowheads="1"/>
            </p:cNvSpPr>
            <p:nvPr/>
          </p:nvSpPr>
          <p:spPr bwMode="auto">
            <a:xfrm>
              <a:off x="3657600" y="4800600"/>
              <a:ext cx="10572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 or h-1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03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12264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Insertions in AVL Trees: </a:t>
            </a:r>
            <a:br>
              <a:rPr lang="en-US" altLang="en-US" sz="4800" dirty="0" smtClean="0">
                <a:latin typeface="Georgia" panose="02040502050405020303" pitchFamily="18" charset="0"/>
              </a:rPr>
            </a:br>
            <a:r>
              <a:rPr lang="en-US" altLang="en-US" sz="4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Inside Case  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2316956" y="1874385"/>
            <a:ext cx="7772405" cy="4600575"/>
            <a:chOff x="1000125" y="1497013"/>
            <a:chExt cx="7772405" cy="4600575"/>
          </a:xfrm>
        </p:grpSpPr>
        <p:sp>
          <p:nvSpPr>
            <p:cNvPr id="83" name="Oval 2"/>
            <p:cNvSpPr>
              <a:spLocks noChangeArrowheads="1"/>
            </p:cNvSpPr>
            <p:nvPr/>
          </p:nvSpPr>
          <p:spPr bwMode="auto">
            <a:xfrm>
              <a:off x="4051300" y="1695450"/>
              <a:ext cx="762000" cy="7223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Text Box 3"/>
            <p:cNvSpPr txBox="1">
              <a:spLocks noChangeArrowheads="1"/>
            </p:cNvSpPr>
            <p:nvPr/>
          </p:nvSpPr>
          <p:spPr bwMode="auto">
            <a:xfrm>
              <a:off x="4259263" y="1497013"/>
              <a:ext cx="466725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j</a:t>
              </a:r>
              <a:endParaRPr lang="en-US" altLang="en-US" sz="2800"/>
            </a:p>
          </p:txBody>
        </p:sp>
        <p:sp>
          <p:nvSpPr>
            <p:cNvPr id="85" name="Oval 4"/>
            <p:cNvSpPr>
              <a:spLocks noChangeArrowheads="1"/>
            </p:cNvSpPr>
            <p:nvPr/>
          </p:nvSpPr>
          <p:spPr bwMode="auto">
            <a:xfrm>
              <a:off x="2525713" y="2878138"/>
              <a:ext cx="762000" cy="7223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5"/>
            <p:cNvSpPr txBox="1">
              <a:spLocks noChangeArrowheads="1"/>
            </p:cNvSpPr>
            <p:nvPr/>
          </p:nvSpPr>
          <p:spPr bwMode="auto">
            <a:xfrm>
              <a:off x="2678113" y="2755900"/>
              <a:ext cx="465137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k</a:t>
              </a:r>
              <a:endParaRPr lang="en-US" altLang="en-US" sz="2800"/>
            </a:p>
          </p:txBody>
        </p:sp>
        <p:cxnSp>
          <p:nvCxnSpPr>
            <p:cNvPr id="87" name="AutoShape 6"/>
            <p:cNvCxnSpPr>
              <a:cxnSpLocks noChangeShapeType="1"/>
              <a:stCxn id="83" idx="3"/>
              <a:endCxn id="85" idx="7"/>
            </p:cNvCxnSpPr>
            <p:nvPr/>
          </p:nvCxnSpPr>
          <p:spPr bwMode="auto">
            <a:xfrm flipH="1">
              <a:off x="3176588" y="2312988"/>
              <a:ext cx="985837" cy="6699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8" name="AutoShape 7"/>
            <p:cNvSpPr>
              <a:spLocks noChangeArrowheads="1"/>
            </p:cNvSpPr>
            <p:nvPr/>
          </p:nvSpPr>
          <p:spPr bwMode="auto">
            <a:xfrm>
              <a:off x="1000125" y="4060825"/>
              <a:ext cx="1455738" cy="11160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9" name="AutoShape 8"/>
            <p:cNvCxnSpPr>
              <a:cxnSpLocks noChangeShapeType="1"/>
              <a:stCxn id="85" idx="3"/>
              <a:endCxn id="88" idx="0"/>
            </p:cNvCxnSpPr>
            <p:nvPr/>
          </p:nvCxnSpPr>
          <p:spPr bwMode="auto">
            <a:xfrm flipH="1">
              <a:off x="1728788" y="3495675"/>
              <a:ext cx="908050" cy="5651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0" name="Text Box 9"/>
            <p:cNvSpPr txBox="1">
              <a:spLocks noChangeArrowheads="1"/>
            </p:cNvSpPr>
            <p:nvPr/>
          </p:nvSpPr>
          <p:spPr bwMode="auto">
            <a:xfrm>
              <a:off x="1462088" y="4298950"/>
              <a:ext cx="465137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X</a:t>
              </a:r>
              <a:endParaRPr lang="en-US" altLang="en-US" sz="2800"/>
            </a:p>
          </p:txBody>
        </p:sp>
        <p:sp>
          <p:nvSpPr>
            <p:cNvPr id="91" name="AutoShape 10"/>
            <p:cNvSpPr>
              <a:spLocks noChangeArrowheads="1"/>
            </p:cNvSpPr>
            <p:nvPr/>
          </p:nvSpPr>
          <p:spPr bwMode="auto">
            <a:xfrm>
              <a:off x="2595563" y="4914900"/>
              <a:ext cx="1317625" cy="1182688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AutoShape 12"/>
            <p:cNvSpPr>
              <a:spLocks noChangeArrowheads="1"/>
            </p:cNvSpPr>
            <p:nvPr/>
          </p:nvSpPr>
          <p:spPr bwMode="auto">
            <a:xfrm>
              <a:off x="5229225" y="3271838"/>
              <a:ext cx="1457325" cy="11176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13"/>
            <p:cNvSpPr txBox="1">
              <a:spLocks noChangeArrowheads="1"/>
            </p:cNvSpPr>
            <p:nvPr/>
          </p:nvSpPr>
          <p:spPr bwMode="auto">
            <a:xfrm>
              <a:off x="5646738" y="3546475"/>
              <a:ext cx="465137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 dirty="0"/>
                <a:t>Z</a:t>
              </a:r>
              <a:endParaRPr lang="en-US" altLang="en-US" sz="2800" dirty="0"/>
            </a:p>
          </p:txBody>
        </p:sp>
        <p:cxnSp>
          <p:nvCxnSpPr>
            <p:cNvPr id="94" name="AutoShape 14"/>
            <p:cNvCxnSpPr>
              <a:cxnSpLocks noChangeShapeType="1"/>
              <a:stCxn id="85" idx="5"/>
              <a:endCxn id="100" idx="1"/>
            </p:cNvCxnSpPr>
            <p:nvPr/>
          </p:nvCxnSpPr>
          <p:spPr bwMode="auto">
            <a:xfrm>
              <a:off x="3176588" y="3495675"/>
              <a:ext cx="639762" cy="4730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AutoShape 15"/>
            <p:cNvCxnSpPr>
              <a:cxnSpLocks noChangeShapeType="1"/>
              <a:stCxn id="83" idx="5"/>
              <a:endCxn id="92" idx="0"/>
            </p:cNvCxnSpPr>
            <p:nvPr/>
          </p:nvCxnSpPr>
          <p:spPr bwMode="auto">
            <a:xfrm>
              <a:off x="4702175" y="2312988"/>
              <a:ext cx="1255713" cy="958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6" name="Line 16"/>
            <p:cNvSpPr>
              <a:spLocks noChangeShapeType="1"/>
            </p:cNvSpPr>
            <p:nvPr/>
          </p:nvSpPr>
          <p:spPr bwMode="auto">
            <a:xfrm>
              <a:off x="7032625" y="4389438"/>
              <a:ext cx="14557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7"/>
            <p:cNvSpPr>
              <a:spLocks noChangeShapeType="1"/>
            </p:cNvSpPr>
            <p:nvPr/>
          </p:nvSpPr>
          <p:spPr bwMode="auto">
            <a:xfrm>
              <a:off x="7032625" y="5176838"/>
              <a:ext cx="14557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8"/>
            <p:cNvSpPr>
              <a:spLocks noChangeShapeType="1"/>
            </p:cNvSpPr>
            <p:nvPr/>
          </p:nvSpPr>
          <p:spPr bwMode="auto">
            <a:xfrm>
              <a:off x="7102475" y="6030913"/>
              <a:ext cx="14557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AutoShape 19"/>
            <p:cNvSpPr>
              <a:spLocks noChangeArrowheads="1"/>
            </p:cNvSpPr>
            <p:nvPr/>
          </p:nvSpPr>
          <p:spPr bwMode="auto">
            <a:xfrm>
              <a:off x="4329113" y="4914900"/>
              <a:ext cx="1316037" cy="1182688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Oval 21"/>
            <p:cNvSpPr>
              <a:spLocks noChangeArrowheads="1"/>
            </p:cNvSpPr>
            <p:nvPr/>
          </p:nvSpPr>
          <p:spPr bwMode="auto">
            <a:xfrm>
              <a:off x="3703638" y="3863975"/>
              <a:ext cx="763587" cy="72231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Text Box 22"/>
            <p:cNvSpPr txBox="1">
              <a:spLocks noChangeArrowheads="1"/>
            </p:cNvSpPr>
            <p:nvPr/>
          </p:nvSpPr>
          <p:spPr bwMode="auto">
            <a:xfrm>
              <a:off x="3890963" y="3763963"/>
              <a:ext cx="465137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i</a:t>
              </a:r>
              <a:endParaRPr lang="en-US" altLang="en-US" sz="2800"/>
            </a:p>
          </p:txBody>
        </p:sp>
        <p:cxnSp>
          <p:nvCxnSpPr>
            <p:cNvPr id="102" name="AutoShape 23"/>
            <p:cNvCxnSpPr>
              <a:cxnSpLocks noChangeShapeType="1"/>
              <a:stCxn id="100" idx="3"/>
              <a:endCxn id="91" idx="0"/>
            </p:cNvCxnSpPr>
            <p:nvPr/>
          </p:nvCxnSpPr>
          <p:spPr bwMode="auto">
            <a:xfrm flipH="1">
              <a:off x="3254375" y="4479925"/>
              <a:ext cx="561975" cy="4349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AutoShape 24"/>
            <p:cNvCxnSpPr>
              <a:cxnSpLocks noChangeShapeType="1"/>
              <a:stCxn id="100" idx="5"/>
              <a:endCxn id="99" idx="0"/>
            </p:cNvCxnSpPr>
            <p:nvPr/>
          </p:nvCxnSpPr>
          <p:spPr bwMode="auto">
            <a:xfrm>
              <a:off x="4356100" y="4479925"/>
              <a:ext cx="631825" cy="4349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4" name="Text Box 26"/>
            <p:cNvSpPr txBox="1">
              <a:spLocks noChangeArrowheads="1"/>
            </p:cNvSpPr>
            <p:nvPr/>
          </p:nvSpPr>
          <p:spPr bwMode="auto">
            <a:xfrm>
              <a:off x="5357813" y="1768475"/>
              <a:ext cx="3414717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latin typeface="Georgia" panose="02040502050405020303" pitchFamily="18" charset="0"/>
                </a:rPr>
                <a:t>We will do a </a:t>
              </a:r>
              <a:r>
                <a:rPr lang="en-US" altLang="en-US" sz="2400" i="1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Left-Right</a:t>
              </a:r>
              <a:r>
                <a:rPr lang="en-US" altLang="en-US" sz="2400" dirty="0" smtClean="0">
                  <a:solidFill>
                    <a:schemeClr val="accent2"/>
                  </a:solidFill>
                  <a:latin typeface="Georgia" panose="02040502050405020303" pitchFamily="18" charset="0"/>
                </a:rPr>
                <a:t> </a:t>
              </a:r>
              <a:endParaRPr lang="en-US" altLang="en-US" sz="2400" dirty="0">
                <a:solidFill>
                  <a:schemeClr val="accent2"/>
                </a:solidFill>
                <a:latin typeface="Georgia" panose="02040502050405020303" pitchFamily="18" charset="0"/>
              </a:endParaRPr>
            </a:p>
            <a:p>
              <a:r>
                <a:rPr lang="en-US" altLang="en-US" sz="2400" dirty="0">
                  <a:solidFill>
                    <a:schemeClr val="accent2"/>
                  </a:solidFill>
                  <a:latin typeface="Georgia" panose="02040502050405020303" pitchFamily="18" charset="0"/>
                </a:rPr>
                <a:t>“double rotation” .</a:t>
              </a:r>
              <a:r>
                <a:rPr lang="en-US" altLang="en-US" sz="2400" dirty="0">
                  <a:latin typeface="Georgia" panose="02040502050405020303" pitchFamily="18" charset="0"/>
                </a:rPr>
                <a:t> . .</a:t>
              </a:r>
            </a:p>
          </p:txBody>
        </p:sp>
        <p:sp>
          <p:nvSpPr>
            <p:cNvPr id="105" name="Freeform 27"/>
            <p:cNvSpPr>
              <a:spLocks/>
            </p:cNvSpPr>
            <p:nvPr/>
          </p:nvSpPr>
          <p:spPr bwMode="auto">
            <a:xfrm>
              <a:off x="3490913" y="2984500"/>
              <a:ext cx="735012" cy="839788"/>
            </a:xfrm>
            <a:custGeom>
              <a:avLst/>
              <a:gdLst>
                <a:gd name="T0" fmla="*/ 463 w 463"/>
                <a:gd name="T1" fmla="*/ 529 h 529"/>
                <a:gd name="T2" fmla="*/ 365 w 463"/>
                <a:gd name="T3" fmla="*/ 87 h 529"/>
                <a:gd name="T4" fmla="*/ 0 w 463"/>
                <a:gd name="T5" fmla="*/ 1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3" h="529">
                  <a:moveTo>
                    <a:pt x="463" y="529"/>
                  </a:moveTo>
                  <a:cubicBezTo>
                    <a:pt x="452" y="351"/>
                    <a:pt x="442" y="174"/>
                    <a:pt x="365" y="87"/>
                  </a:cubicBezTo>
                  <a:cubicBezTo>
                    <a:pt x="288" y="0"/>
                    <a:pt x="144" y="5"/>
                    <a:pt x="0" y="1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28"/>
            <p:cNvSpPr>
              <a:spLocks/>
            </p:cNvSpPr>
            <p:nvPr/>
          </p:nvSpPr>
          <p:spPr bwMode="auto">
            <a:xfrm>
              <a:off x="3062288" y="2152650"/>
              <a:ext cx="817562" cy="825500"/>
            </a:xfrm>
            <a:custGeom>
              <a:avLst/>
              <a:gdLst>
                <a:gd name="T0" fmla="*/ 206 w 515"/>
                <a:gd name="T1" fmla="*/ 520 h 520"/>
                <a:gd name="T2" fmla="*/ 52 w 515"/>
                <a:gd name="T3" fmla="*/ 91 h 520"/>
                <a:gd name="T4" fmla="*/ 515 w 515"/>
                <a:gd name="T5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5" h="520">
                  <a:moveTo>
                    <a:pt x="206" y="520"/>
                  </a:moveTo>
                  <a:cubicBezTo>
                    <a:pt x="103" y="349"/>
                    <a:pt x="0" y="178"/>
                    <a:pt x="52" y="91"/>
                  </a:cubicBezTo>
                  <a:cubicBezTo>
                    <a:pt x="104" y="4"/>
                    <a:pt x="309" y="2"/>
                    <a:pt x="515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Oval 30"/>
            <p:cNvSpPr>
              <a:spLocks noChangeArrowheads="1"/>
            </p:cNvSpPr>
            <p:nvPr/>
          </p:nvSpPr>
          <p:spPr bwMode="auto">
            <a:xfrm rot="1680000">
              <a:off x="1752600" y="3008313"/>
              <a:ext cx="3429000" cy="148748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Oval 31"/>
            <p:cNvSpPr>
              <a:spLocks noChangeArrowheads="1"/>
            </p:cNvSpPr>
            <p:nvPr/>
          </p:nvSpPr>
          <p:spPr bwMode="auto">
            <a:xfrm rot="19500000">
              <a:off x="1981200" y="1828800"/>
              <a:ext cx="3429000" cy="14874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97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12264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Insertions in AVL Trees </a:t>
            </a:r>
            <a:br>
              <a:rPr lang="en-US" altLang="en-US" sz="4800" dirty="0" smtClean="0">
                <a:latin typeface="Georgia" panose="02040502050405020303" pitchFamily="18" charset="0"/>
              </a:rPr>
            </a:br>
            <a:r>
              <a:rPr lang="en-US" altLang="en-US" sz="4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Inside Case: first rotation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121693" y="1874384"/>
            <a:ext cx="7964158" cy="4675187"/>
            <a:chOff x="609600" y="1497013"/>
            <a:chExt cx="7964158" cy="4675187"/>
          </a:xfrm>
        </p:grpSpPr>
        <p:sp>
          <p:nvSpPr>
            <p:cNvPr id="31" name="Oval 2"/>
            <p:cNvSpPr>
              <a:spLocks noChangeArrowheads="1"/>
            </p:cNvSpPr>
            <p:nvPr/>
          </p:nvSpPr>
          <p:spPr bwMode="auto">
            <a:xfrm>
              <a:off x="4051300" y="1695450"/>
              <a:ext cx="762000" cy="7223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>
              <a:off x="4259263" y="1497013"/>
              <a:ext cx="466725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j</a:t>
              </a:r>
              <a:endParaRPr lang="en-US" altLang="en-US" sz="2800"/>
            </a:p>
          </p:txBody>
        </p:sp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1828800" y="3779838"/>
              <a:ext cx="762000" cy="7223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5400" i="1"/>
                <a:t>k</a:t>
              </a:r>
            </a:p>
          </p:txBody>
        </p:sp>
        <p:cxnSp>
          <p:nvCxnSpPr>
            <p:cNvPr id="34" name="AutoShape 6"/>
            <p:cNvCxnSpPr>
              <a:cxnSpLocks noChangeShapeType="1"/>
              <a:stCxn id="31" idx="3"/>
              <a:endCxn id="48" idx="0"/>
            </p:cNvCxnSpPr>
            <p:nvPr/>
          </p:nvCxnSpPr>
          <p:spPr bwMode="auto">
            <a:xfrm flipH="1">
              <a:off x="2897188" y="2311400"/>
              <a:ext cx="1265237" cy="584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AutoShape 7"/>
            <p:cNvSpPr>
              <a:spLocks noChangeArrowheads="1"/>
            </p:cNvSpPr>
            <p:nvPr/>
          </p:nvSpPr>
          <p:spPr bwMode="auto">
            <a:xfrm>
              <a:off x="609600" y="4953000"/>
              <a:ext cx="1455738" cy="11160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6" name="AutoShape 8"/>
            <p:cNvCxnSpPr>
              <a:cxnSpLocks noChangeShapeType="1"/>
              <a:stCxn id="33" idx="3"/>
              <a:endCxn id="35" idx="0"/>
            </p:cNvCxnSpPr>
            <p:nvPr/>
          </p:nvCxnSpPr>
          <p:spPr bwMode="auto">
            <a:xfrm flipH="1">
              <a:off x="1338263" y="4395788"/>
              <a:ext cx="601662" cy="5572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1071563" y="5257800"/>
              <a:ext cx="465137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X</a:t>
              </a:r>
              <a:endParaRPr lang="en-US" altLang="en-US" sz="2800"/>
            </a:p>
          </p:txBody>
        </p:sp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2357438" y="4876800"/>
              <a:ext cx="1317625" cy="1182688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5400" i="1"/>
                <a:t>V</a:t>
              </a:r>
            </a:p>
          </p:txBody>
        </p:sp>
        <p:sp>
          <p:nvSpPr>
            <p:cNvPr id="39" name="AutoShape 12"/>
            <p:cNvSpPr>
              <a:spLocks noChangeArrowheads="1"/>
            </p:cNvSpPr>
            <p:nvPr/>
          </p:nvSpPr>
          <p:spPr bwMode="auto">
            <a:xfrm>
              <a:off x="5229225" y="3271838"/>
              <a:ext cx="1457325" cy="11176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13"/>
            <p:cNvSpPr txBox="1">
              <a:spLocks noChangeArrowheads="1"/>
            </p:cNvSpPr>
            <p:nvPr/>
          </p:nvSpPr>
          <p:spPr bwMode="auto">
            <a:xfrm>
              <a:off x="5646738" y="3546475"/>
              <a:ext cx="465137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Z</a:t>
              </a:r>
              <a:endParaRPr lang="en-US" altLang="en-US" sz="2800"/>
            </a:p>
          </p:txBody>
        </p:sp>
        <p:cxnSp>
          <p:nvCxnSpPr>
            <p:cNvPr id="41" name="AutoShape 14"/>
            <p:cNvCxnSpPr>
              <a:cxnSpLocks noChangeShapeType="1"/>
              <a:stCxn id="33" idx="5"/>
              <a:endCxn id="38" idx="0"/>
            </p:cNvCxnSpPr>
            <p:nvPr/>
          </p:nvCxnSpPr>
          <p:spPr bwMode="auto">
            <a:xfrm>
              <a:off x="2479675" y="4395788"/>
              <a:ext cx="536575" cy="481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5"/>
            <p:cNvCxnSpPr>
              <a:cxnSpLocks noChangeShapeType="1"/>
              <a:stCxn id="31" idx="5"/>
              <a:endCxn id="39" idx="0"/>
            </p:cNvCxnSpPr>
            <p:nvPr/>
          </p:nvCxnSpPr>
          <p:spPr bwMode="auto">
            <a:xfrm>
              <a:off x="4702175" y="2312988"/>
              <a:ext cx="1255713" cy="958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7032625" y="4389438"/>
              <a:ext cx="14557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>
              <a:off x="7032625" y="5176838"/>
              <a:ext cx="14557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8"/>
            <p:cNvSpPr>
              <a:spLocks noChangeShapeType="1"/>
            </p:cNvSpPr>
            <p:nvPr/>
          </p:nvSpPr>
          <p:spPr bwMode="auto">
            <a:xfrm>
              <a:off x="7102475" y="6030913"/>
              <a:ext cx="14557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19"/>
            <p:cNvSpPr>
              <a:spLocks noChangeArrowheads="1"/>
            </p:cNvSpPr>
            <p:nvPr/>
          </p:nvSpPr>
          <p:spPr bwMode="auto">
            <a:xfrm>
              <a:off x="3810000" y="4038600"/>
              <a:ext cx="1316038" cy="1182688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4052888" y="4386263"/>
              <a:ext cx="46355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W</a:t>
              </a:r>
              <a:endParaRPr lang="en-US" altLang="en-US" sz="2800"/>
            </a:p>
          </p:txBody>
        </p:sp>
        <p:sp>
          <p:nvSpPr>
            <p:cNvPr id="48" name="Oval 21"/>
            <p:cNvSpPr>
              <a:spLocks noChangeArrowheads="1"/>
            </p:cNvSpPr>
            <p:nvPr/>
          </p:nvSpPr>
          <p:spPr bwMode="auto">
            <a:xfrm>
              <a:off x="2514600" y="2895600"/>
              <a:ext cx="763588" cy="72231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5400" i="1"/>
                <a:t>i</a:t>
              </a:r>
            </a:p>
          </p:txBody>
        </p:sp>
        <p:cxnSp>
          <p:nvCxnSpPr>
            <p:cNvPr id="49" name="AutoShape 24"/>
            <p:cNvCxnSpPr>
              <a:cxnSpLocks noChangeShapeType="1"/>
              <a:stCxn id="48" idx="5"/>
              <a:endCxn id="46" idx="0"/>
            </p:cNvCxnSpPr>
            <p:nvPr/>
          </p:nvCxnSpPr>
          <p:spPr bwMode="auto">
            <a:xfrm>
              <a:off x="3167063" y="3511550"/>
              <a:ext cx="1301750" cy="5270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5357813" y="1768475"/>
              <a:ext cx="321594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Left</a:t>
              </a:r>
              <a:r>
                <a:rPr lang="en-US" altLang="en-US" sz="2400" dirty="0" smtClean="0">
                  <a:solidFill>
                    <a:schemeClr val="accent2"/>
                  </a:solidFill>
                  <a:latin typeface="Georgia" panose="02040502050405020303" pitchFamily="18" charset="0"/>
                </a:rPr>
                <a:t> </a:t>
              </a:r>
              <a:r>
                <a:rPr lang="en-US" altLang="en-US" sz="2400" dirty="0">
                  <a:solidFill>
                    <a:schemeClr val="accent2"/>
                  </a:solidFill>
                  <a:latin typeface="Georgia" panose="02040502050405020303" pitchFamily="18" charset="0"/>
                </a:rPr>
                <a:t>rotation complete</a:t>
              </a:r>
            </a:p>
          </p:txBody>
        </p:sp>
        <p:cxnSp>
          <p:nvCxnSpPr>
            <p:cNvPr id="51" name="AutoShape 31"/>
            <p:cNvCxnSpPr>
              <a:cxnSpLocks noChangeShapeType="1"/>
              <a:stCxn id="48" idx="3"/>
              <a:endCxn id="33" idx="0"/>
            </p:cNvCxnSpPr>
            <p:nvPr/>
          </p:nvCxnSpPr>
          <p:spPr bwMode="auto">
            <a:xfrm flipH="1">
              <a:off x="2209800" y="3511550"/>
              <a:ext cx="415925" cy="2682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Oval 34"/>
            <p:cNvSpPr>
              <a:spLocks noChangeArrowheads="1"/>
            </p:cNvSpPr>
            <p:nvPr/>
          </p:nvSpPr>
          <p:spPr bwMode="auto">
            <a:xfrm rot="19500000">
              <a:off x="685800" y="2971800"/>
              <a:ext cx="3429000" cy="14874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78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12264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Insertions in AVL Trees </a:t>
            </a:r>
            <a:br>
              <a:rPr lang="en-US" altLang="en-US" sz="4800" dirty="0" smtClean="0">
                <a:latin typeface="Georgia" panose="02040502050405020303" pitchFamily="18" charset="0"/>
              </a:rPr>
            </a:br>
            <a:r>
              <a:rPr lang="en-US" altLang="en-US" sz="4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Inside Case: second rotation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115343" y="1758270"/>
            <a:ext cx="8179347" cy="4572000"/>
            <a:chOff x="609600" y="1497013"/>
            <a:chExt cx="8179347" cy="4572000"/>
          </a:xfrm>
        </p:grpSpPr>
        <p:sp>
          <p:nvSpPr>
            <p:cNvPr id="27" name="Oval 2"/>
            <p:cNvSpPr>
              <a:spLocks noChangeArrowheads="1"/>
            </p:cNvSpPr>
            <p:nvPr/>
          </p:nvSpPr>
          <p:spPr bwMode="auto">
            <a:xfrm>
              <a:off x="4051300" y="1695450"/>
              <a:ext cx="762000" cy="7223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3"/>
            <p:cNvSpPr txBox="1">
              <a:spLocks noChangeArrowheads="1"/>
            </p:cNvSpPr>
            <p:nvPr/>
          </p:nvSpPr>
          <p:spPr bwMode="auto">
            <a:xfrm>
              <a:off x="4259263" y="1497013"/>
              <a:ext cx="466725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j</a:t>
              </a:r>
              <a:endParaRPr lang="en-US" altLang="en-US" sz="2800"/>
            </a:p>
          </p:txBody>
        </p:sp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1828800" y="3779838"/>
              <a:ext cx="762000" cy="7223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5400" i="1"/>
                <a:t>k</a:t>
              </a:r>
            </a:p>
          </p:txBody>
        </p:sp>
        <p:cxnSp>
          <p:nvCxnSpPr>
            <p:cNvPr id="53" name="AutoShape 5"/>
            <p:cNvCxnSpPr>
              <a:cxnSpLocks noChangeShapeType="1"/>
              <a:stCxn id="27" idx="3"/>
              <a:endCxn id="66" idx="0"/>
            </p:cNvCxnSpPr>
            <p:nvPr/>
          </p:nvCxnSpPr>
          <p:spPr bwMode="auto">
            <a:xfrm flipH="1">
              <a:off x="2897188" y="2311400"/>
              <a:ext cx="1265237" cy="584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AutoShape 6"/>
            <p:cNvSpPr>
              <a:spLocks noChangeArrowheads="1"/>
            </p:cNvSpPr>
            <p:nvPr/>
          </p:nvSpPr>
          <p:spPr bwMode="auto">
            <a:xfrm>
              <a:off x="609600" y="4953000"/>
              <a:ext cx="1455738" cy="11160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5" name="AutoShape 7"/>
            <p:cNvCxnSpPr>
              <a:cxnSpLocks noChangeShapeType="1"/>
              <a:stCxn id="29" idx="3"/>
              <a:endCxn id="54" idx="0"/>
            </p:cNvCxnSpPr>
            <p:nvPr/>
          </p:nvCxnSpPr>
          <p:spPr bwMode="auto">
            <a:xfrm flipH="1">
              <a:off x="1338263" y="4395788"/>
              <a:ext cx="601662" cy="5572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AutoShape 9"/>
            <p:cNvSpPr>
              <a:spLocks noChangeArrowheads="1"/>
            </p:cNvSpPr>
            <p:nvPr/>
          </p:nvSpPr>
          <p:spPr bwMode="auto">
            <a:xfrm>
              <a:off x="2357438" y="4876800"/>
              <a:ext cx="1317625" cy="1182688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5400" i="1"/>
                <a:t>V</a:t>
              </a:r>
            </a:p>
          </p:txBody>
        </p:sp>
        <p:sp>
          <p:nvSpPr>
            <p:cNvPr id="57" name="AutoShape 10"/>
            <p:cNvSpPr>
              <a:spLocks noChangeArrowheads="1"/>
            </p:cNvSpPr>
            <p:nvPr/>
          </p:nvSpPr>
          <p:spPr bwMode="auto">
            <a:xfrm>
              <a:off x="5229225" y="3271838"/>
              <a:ext cx="1457325" cy="11176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11"/>
            <p:cNvSpPr txBox="1">
              <a:spLocks noChangeArrowheads="1"/>
            </p:cNvSpPr>
            <p:nvPr/>
          </p:nvSpPr>
          <p:spPr bwMode="auto">
            <a:xfrm>
              <a:off x="5646738" y="3546475"/>
              <a:ext cx="465137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Z</a:t>
              </a:r>
              <a:endParaRPr lang="en-US" altLang="en-US" sz="2800"/>
            </a:p>
          </p:txBody>
        </p:sp>
        <p:cxnSp>
          <p:nvCxnSpPr>
            <p:cNvPr id="59" name="AutoShape 12"/>
            <p:cNvCxnSpPr>
              <a:cxnSpLocks noChangeShapeType="1"/>
              <a:stCxn id="29" idx="5"/>
              <a:endCxn id="56" idx="0"/>
            </p:cNvCxnSpPr>
            <p:nvPr/>
          </p:nvCxnSpPr>
          <p:spPr bwMode="auto">
            <a:xfrm>
              <a:off x="2479675" y="4395788"/>
              <a:ext cx="536575" cy="481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13"/>
            <p:cNvCxnSpPr>
              <a:cxnSpLocks noChangeShapeType="1"/>
              <a:stCxn id="27" idx="5"/>
              <a:endCxn id="57" idx="0"/>
            </p:cNvCxnSpPr>
            <p:nvPr/>
          </p:nvCxnSpPr>
          <p:spPr bwMode="auto">
            <a:xfrm>
              <a:off x="4702175" y="2312988"/>
              <a:ext cx="1255713" cy="958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Line 14"/>
            <p:cNvSpPr>
              <a:spLocks noChangeShapeType="1"/>
            </p:cNvSpPr>
            <p:nvPr/>
          </p:nvSpPr>
          <p:spPr bwMode="auto">
            <a:xfrm>
              <a:off x="7032625" y="4389438"/>
              <a:ext cx="14557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5"/>
            <p:cNvSpPr>
              <a:spLocks noChangeShapeType="1"/>
            </p:cNvSpPr>
            <p:nvPr/>
          </p:nvSpPr>
          <p:spPr bwMode="auto">
            <a:xfrm>
              <a:off x="7032625" y="5176838"/>
              <a:ext cx="14557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6"/>
            <p:cNvSpPr>
              <a:spLocks noChangeShapeType="1"/>
            </p:cNvSpPr>
            <p:nvPr/>
          </p:nvSpPr>
          <p:spPr bwMode="auto">
            <a:xfrm>
              <a:off x="7102475" y="6030913"/>
              <a:ext cx="14557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AutoShape 17"/>
            <p:cNvSpPr>
              <a:spLocks noChangeArrowheads="1"/>
            </p:cNvSpPr>
            <p:nvPr/>
          </p:nvSpPr>
          <p:spPr bwMode="auto">
            <a:xfrm>
              <a:off x="3810000" y="4038600"/>
              <a:ext cx="1316038" cy="1182688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4052888" y="4386263"/>
              <a:ext cx="46355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 dirty="0"/>
                <a:t>W</a:t>
              </a:r>
              <a:endParaRPr lang="en-US" altLang="en-US" sz="2800" dirty="0"/>
            </a:p>
          </p:txBody>
        </p:sp>
        <p:sp>
          <p:nvSpPr>
            <p:cNvPr id="66" name="Oval 19"/>
            <p:cNvSpPr>
              <a:spLocks noChangeArrowheads="1"/>
            </p:cNvSpPr>
            <p:nvPr/>
          </p:nvSpPr>
          <p:spPr bwMode="auto">
            <a:xfrm>
              <a:off x="2514600" y="2895600"/>
              <a:ext cx="763588" cy="72231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5400" i="1"/>
                <a:t>i</a:t>
              </a:r>
            </a:p>
          </p:txBody>
        </p:sp>
        <p:cxnSp>
          <p:nvCxnSpPr>
            <p:cNvPr id="67" name="AutoShape 20"/>
            <p:cNvCxnSpPr>
              <a:cxnSpLocks noChangeShapeType="1"/>
              <a:stCxn id="66" idx="5"/>
              <a:endCxn id="64" idx="0"/>
            </p:cNvCxnSpPr>
            <p:nvPr/>
          </p:nvCxnSpPr>
          <p:spPr bwMode="auto">
            <a:xfrm>
              <a:off x="3167063" y="3511550"/>
              <a:ext cx="1301750" cy="5270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23"/>
            <p:cNvCxnSpPr>
              <a:cxnSpLocks noChangeShapeType="1"/>
              <a:stCxn id="66" idx="3"/>
              <a:endCxn id="29" idx="0"/>
            </p:cNvCxnSpPr>
            <p:nvPr/>
          </p:nvCxnSpPr>
          <p:spPr bwMode="auto">
            <a:xfrm flipH="1">
              <a:off x="2209800" y="3511550"/>
              <a:ext cx="415925" cy="2682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Oval 24"/>
            <p:cNvSpPr>
              <a:spLocks noChangeArrowheads="1"/>
            </p:cNvSpPr>
            <p:nvPr/>
          </p:nvSpPr>
          <p:spPr bwMode="auto">
            <a:xfrm rot="19500000">
              <a:off x="1905000" y="1941513"/>
              <a:ext cx="3429000" cy="148748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5318125" y="1954213"/>
              <a:ext cx="34708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latin typeface="Georgia" panose="02040502050405020303" pitchFamily="18" charset="0"/>
                </a:rPr>
                <a:t>Now do a </a:t>
              </a:r>
              <a:r>
                <a:rPr lang="en-US" altLang="en-US" sz="2400" i="1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Right</a:t>
              </a:r>
              <a:r>
                <a:rPr lang="en-US" altLang="en-US" sz="2400" dirty="0" smtClean="0">
                  <a:latin typeface="Georgia" panose="02040502050405020303" pitchFamily="18" charset="0"/>
                </a:rPr>
                <a:t> </a:t>
              </a:r>
              <a:r>
                <a:rPr lang="en-US" altLang="en-US" sz="2400" dirty="0">
                  <a:latin typeface="Georgia" panose="02040502050405020303" pitchFamily="18" charset="0"/>
                </a:rPr>
                <a:t>rotation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11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12264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Insertions in AVL Trees </a:t>
            </a:r>
            <a:br>
              <a:rPr lang="en-US" altLang="en-US" sz="4800" dirty="0" smtClean="0">
                <a:latin typeface="Georgia" panose="02040502050405020303" pitchFamily="18" charset="0"/>
              </a:rPr>
            </a:br>
            <a:r>
              <a:rPr lang="en-US" altLang="en-US" sz="4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Inside Case: second rotation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121693" y="1896156"/>
            <a:ext cx="8012365" cy="4217987"/>
            <a:chOff x="609600" y="1954213"/>
            <a:chExt cx="8012365" cy="4217987"/>
          </a:xfrm>
        </p:grpSpPr>
        <p:sp>
          <p:nvSpPr>
            <p:cNvPr id="30" name="Oval 2"/>
            <p:cNvSpPr>
              <a:spLocks noChangeArrowheads="1"/>
            </p:cNvSpPr>
            <p:nvPr/>
          </p:nvSpPr>
          <p:spPr bwMode="auto">
            <a:xfrm>
              <a:off x="4810125" y="3773488"/>
              <a:ext cx="762000" cy="7223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5400" i="1"/>
                <a:t>j</a:t>
              </a: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1828800" y="3779838"/>
              <a:ext cx="762000" cy="7223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5400" i="1"/>
                <a:t>k</a:t>
              </a:r>
            </a:p>
          </p:txBody>
        </p:sp>
        <p:sp>
          <p:nvSpPr>
            <p:cNvPr id="32" name="AutoShape 6"/>
            <p:cNvSpPr>
              <a:spLocks noChangeArrowheads="1"/>
            </p:cNvSpPr>
            <p:nvPr/>
          </p:nvSpPr>
          <p:spPr bwMode="auto">
            <a:xfrm>
              <a:off x="609600" y="4953000"/>
              <a:ext cx="1455738" cy="11160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3" name="AutoShape 7"/>
            <p:cNvCxnSpPr>
              <a:cxnSpLocks noChangeShapeType="1"/>
              <a:stCxn id="31" idx="3"/>
              <a:endCxn id="32" idx="0"/>
            </p:cNvCxnSpPr>
            <p:nvPr/>
          </p:nvCxnSpPr>
          <p:spPr bwMode="auto">
            <a:xfrm flipH="1">
              <a:off x="1338263" y="4395788"/>
              <a:ext cx="601662" cy="5572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1071563" y="5257800"/>
              <a:ext cx="465137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>
                  <a:latin typeface="Times New Roman" panose="02020603050405020304" pitchFamily="18" charset="0"/>
                </a:rPr>
                <a:t>X</a:t>
              </a:r>
              <a:endParaRPr lang="en-US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5" name="AutoShape 9"/>
            <p:cNvSpPr>
              <a:spLocks noChangeArrowheads="1"/>
            </p:cNvSpPr>
            <p:nvPr/>
          </p:nvSpPr>
          <p:spPr bwMode="auto">
            <a:xfrm>
              <a:off x="2357438" y="4876800"/>
              <a:ext cx="1317625" cy="1182688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5400" i="1"/>
                <a:t>V</a:t>
              </a:r>
            </a:p>
          </p:txBody>
        </p:sp>
        <p:sp>
          <p:nvSpPr>
            <p:cNvPr id="36" name="AutoShape 10"/>
            <p:cNvSpPr>
              <a:spLocks noChangeArrowheads="1"/>
            </p:cNvSpPr>
            <p:nvPr/>
          </p:nvSpPr>
          <p:spPr bwMode="auto">
            <a:xfrm>
              <a:off x="5229225" y="4906963"/>
              <a:ext cx="1457325" cy="11176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5646738" y="5181600"/>
              <a:ext cx="465137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Z</a:t>
              </a:r>
              <a:endParaRPr lang="en-US" altLang="en-US" sz="2800"/>
            </a:p>
          </p:txBody>
        </p:sp>
        <p:cxnSp>
          <p:nvCxnSpPr>
            <p:cNvPr id="38" name="AutoShape 12"/>
            <p:cNvCxnSpPr>
              <a:cxnSpLocks noChangeShapeType="1"/>
              <a:stCxn id="31" idx="5"/>
              <a:endCxn id="35" idx="0"/>
            </p:cNvCxnSpPr>
            <p:nvPr/>
          </p:nvCxnSpPr>
          <p:spPr bwMode="auto">
            <a:xfrm>
              <a:off x="2479675" y="4395788"/>
              <a:ext cx="536575" cy="481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3"/>
            <p:cNvCxnSpPr>
              <a:cxnSpLocks noChangeShapeType="1"/>
              <a:stCxn id="30" idx="5"/>
              <a:endCxn id="36" idx="0"/>
            </p:cNvCxnSpPr>
            <p:nvPr/>
          </p:nvCxnSpPr>
          <p:spPr bwMode="auto">
            <a:xfrm>
              <a:off x="5461000" y="4389438"/>
              <a:ext cx="496888" cy="5175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7032625" y="4389438"/>
              <a:ext cx="14557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7032625" y="5176838"/>
              <a:ext cx="14557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7102475" y="6030913"/>
              <a:ext cx="14557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17"/>
            <p:cNvSpPr>
              <a:spLocks noChangeArrowheads="1"/>
            </p:cNvSpPr>
            <p:nvPr/>
          </p:nvSpPr>
          <p:spPr bwMode="auto">
            <a:xfrm>
              <a:off x="3810000" y="4876800"/>
              <a:ext cx="1316038" cy="1182688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4052888" y="5224463"/>
              <a:ext cx="46355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5400" i="1"/>
                <a:t>W</a:t>
              </a:r>
              <a:endParaRPr lang="en-US" altLang="en-US" sz="2800"/>
            </a:p>
          </p:txBody>
        </p:sp>
        <p:sp>
          <p:nvSpPr>
            <p:cNvPr id="45" name="Oval 19"/>
            <p:cNvSpPr>
              <a:spLocks noChangeArrowheads="1"/>
            </p:cNvSpPr>
            <p:nvPr/>
          </p:nvSpPr>
          <p:spPr bwMode="auto">
            <a:xfrm>
              <a:off x="3200400" y="2895600"/>
              <a:ext cx="763588" cy="72231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5400" i="1"/>
                <a:t>i</a:t>
              </a:r>
            </a:p>
          </p:txBody>
        </p:sp>
        <p:cxnSp>
          <p:nvCxnSpPr>
            <p:cNvPr id="46" name="AutoShape 20"/>
            <p:cNvCxnSpPr>
              <a:cxnSpLocks noChangeShapeType="1"/>
              <a:stCxn id="30" idx="3"/>
              <a:endCxn id="43" idx="0"/>
            </p:cNvCxnSpPr>
            <p:nvPr/>
          </p:nvCxnSpPr>
          <p:spPr bwMode="auto">
            <a:xfrm flipH="1">
              <a:off x="4468813" y="4389438"/>
              <a:ext cx="452437" cy="4873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22"/>
            <p:cNvCxnSpPr>
              <a:cxnSpLocks noChangeShapeType="1"/>
              <a:stCxn id="45" idx="3"/>
              <a:endCxn id="31" idx="0"/>
            </p:cNvCxnSpPr>
            <p:nvPr/>
          </p:nvCxnSpPr>
          <p:spPr bwMode="auto">
            <a:xfrm flipH="1">
              <a:off x="2209800" y="3511550"/>
              <a:ext cx="1101725" cy="2682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26"/>
            <p:cNvCxnSpPr>
              <a:cxnSpLocks noChangeShapeType="1"/>
              <a:stCxn id="30" idx="0"/>
              <a:endCxn id="45" idx="5"/>
            </p:cNvCxnSpPr>
            <p:nvPr/>
          </p:nvCxnSpPr>
          <p:spPr bwMode="auto">
            <a:xfrm flipH="1" flipV="1">
              <a:off x="3852863" y="3511550"/>
              <a:ext cx="1338262" cy="2619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Oval 27"/>
            <p:cNvSpPr>
              <a:spLocks noChangeArrowheads="1"/>
            </p:cNvSpPr>
            <p:nvPr/>
          </p:nvSpPr>
          <p:spPr bwMode="auto">
            <a:xfrm rot="1680000">
              <a:off x="2743200" y="3008313"/>
              <a:ext cx="3429000" cy="148748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28"/>
            <p:cNvSpPr txBox="1">
              <a:spLocks noChangeArrowheads="1"/>
            </p:cNvSpPr>
            <p:nvPr/>
          </p:nvSpPr>
          <p:spPr bwMode="auto">
            <a:xfrm>
              <a:off x="5181600" y="1954213"/>
              <a:ext cx="344036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Right</a:t>
              </a:r>
              <a:r>
                <a:rPr lang="en-US" altLang="en-US" sz="2400" dirty="0" smtClean="0">
                  <a:solidFill>
                    <a:schemeClr val="accent2"/>
                  </a:solidFill>
                  <a:latin typeface="Georgia" panose="02040502050405020303" pitchFamily="18" charset="0"/>
                </a:rPr>
                <a:t> </a:t>
              </a:r>
              <a:r>
                <a:rPr lang="en-US" altLang="en-US" sz="2400" dirty="0">
                  <a:latin typeface="Georgia" panose="02040502050405020303" pitchFamily="18" charset="0"/>
                </a:rPr>
                <a:t>rotation complete</a:t>
              </a:r>
            </a:p>
          </p:txBody>
        </p:sp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5562600" y="2667000"/>
              <a:ext cx="2711450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2400" dirty="0"/>
                <a:t>Balance has been </a:t>
              </a:r>
            </a:p>
            <a:p>
              <a:r>
                <a:rPr lang="en-US" altLang="en-US" sz="2400" dirty="0"/>
                <a:t>restored</a:t>
              </a:r>
            </a:p>
          </p:txBody>
        </p:sp>
        <p:sp>
          <p:nvSpPr>
            <p:cNvPr id="52" name="Text Box 30"/>
            <p:cNvSpPr txBox="1">
              <a:spLocks noChangeArrowheads="1"/>
            </p:cNvSpPr>
            <p:nvPr/>
          </p:nvSpPr>
          <p:spPr bwMode="auto">
            <a:xfrm>
              <a:off x="6172200" y="4572000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h</a:t>
              </a:r>
            </a:p>
          </p:txBody>
        </p:sp>
        <p:sp>
          <p:nvSpPr>
            <p:cNvPr id="71" name="Text Box 33"/>
            <p:cNvSpPr txBox="1">
              <a:spLocks noChangeArrowheads="1"/>
            </p:cNvSpPr>
            <p:nvPr/>
          </p:nvSpPr>
          <p:spPr bwMode="auto">
            <a:xfrm>
              <a:off x="914400" y="4648200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</a:t>
              </a:r>
            </a:p>
          </p:txBody>
        </p:sp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3276600" y="4724400"/>
              <a:ext cx="10572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 or h-1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41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endParaRPr lang="en-US" altLang="en-US" sz="3600" dirty="0" smtClean="0">
              <a:latin typeface="Georgia" panose="02040502050405020303" pitchFamily="18" charset="0"/>
            </a:endParaRPr>
          </a:p>
          <a:p>
            <a:r>
              <a:rPr lang="en-US" altLang="en-US" sz="4000" dirty="0" smtClean="0">
                <a:latin typeface="Georgia" panose="02040502050405020303" pitchFamily="18" charset="0"/>
              </a:rPr>
              <a:t>Example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6597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Example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78606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Inserting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3</a:t>
            </a:r>
            <a:r>
              <a:rPr lang="en-US" sz="2800" dirty="0" smtClean="0">
                <a:latin typeface="Georgia" panose="02040502050405020303" pitchFamily="18" charset="0"/>
              </a:rPr>
              <a:t>,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2</a:t>
            </a:r>
            <a:r>
              <a:rPr lang="en-US" sz="2800" dirty="0" smtClean="0">
                <a:latin typeface="Georgia" panose="02040502050405020303" pitchFamily="18" charset="0"/>
              </a:rPr>
              <a:t>,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1</a:t>
            </a:r>
            <a:r>
              <a:rPr lang="en-US" sz="2800" dirty="0" smtClean="0">
                <a:latin typeface="Georgia" panose="02040502050405020303" pitchFamily="18" charset="0"/>
              </a:rPr>
              <a:t>, and then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4</a:t>
            </a:r>
            <a:r>
              <a:rPr lang="en-US" sz="2800" dirty="0" smtClean="0">
                <a:latin typeface="Georgia" panose="02040502050405020303" pitchFamily="18" charset="0"/>
              </a:rPr>
              <a:t> and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5</a:t>
            </a:r>
            <a:r>
              <a:rPr lang="en-US" sz="2800" dirty="0" smtClean="0">
                <a:latin typeface="Georgia" panose="02040502050405020303" pitchFamily="18" charset="0"/>
              </a:rPr>
              <a:t> sequentially into empty AVL tree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873856" y="2458786"/>
            <a:ext cx="1752600" cy="1521731"/>
            <a:chOff x="4405313" y="2837544"/>
            <a:chExt cx="1752600" cy="1521731"/>
          </a:xfrm>
        </p:grpSpPr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4431168" y="3499337"/>
              <a:ext cx="3270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5776913" y="3499337"/>
              <a:ext cx="3690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40" name="Oval 68"/>
            <p:cNvSpPr>
              <a:spLocks noChangeArrowheads="1"/>
            </p:cNvSpPr>
            <p:nvPr/>
          </p:nvSpPr>
          <p:spPr bwMode="auto">
            <a:xfrm>
              <a:off x="5091113" y="32004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3" name="Oval 71"/>
            <p:cNvSpPr>
              <a:spLocks noChangeArrowheads="1"/>
            </p:cNvSpPr>
            <p:nvPr/>
          </p:nvSpPr>
          <p:spPr bwMode="auto">
            <a:xfrm>
              <a:off x="4405313" y="390207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" name="Oval 72"/>
            <p:cNvSpPr>
              <a:spLocks noChangeArrowheads="1"/>
            </p:cNvSpPr>
            <p:nvPr/>
          </p:nvSpPr>
          <p:spPr bwMode="auto">
            <a:xfrm>
              <a:off x="5700713" y="390207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47" name="AutoShape 75"/>
            <p:cNvCxnSpPr>
              <a:cxnSpLocks noChangeShapeType="1"/>
              <a:stCxn id="40" idx="3"/>
              <a:endCxn id="43" idx="0"/>
            </p:cNvCxnSpPr>
            <p:nvPr/>
          </p:nvCxnSpPr>
          <p:spPr bwMode="auto">
            <a:xfrm flipH="1">
              <a:off x="4633913" y="3590925"/>
              <a:ext cx="523875" cy="311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76"/>
            <p:cNvCxnSpPr>
              <a:cxnSpLocks noChangeShapeType="1"/>
              <a:stCxn id="40" idx="5"/>
              <a:endCxn id="44" idx="0"/>
            </p:cNvCxnSpPr>
            <p:nvPr/>
          </p:nvCxnSpPr>
          <p:spPr bwMode="auto">
            <a:xfrm>
              <a:off x="5481638" y="3590925"/>
              <a:ext cx="447675" cy="311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Text Box 79"/>
            <p:cNvSpPr txBox="1">
              <a:spLocks noChangeArrowheads="1"/>
            </p:cNvSpPr>
            <p:nvPr/>
          </p:nvSpPr>
          <p:spPr bwMode="auto">
            <a:xfrm>
              <a:off x="5160963" y="2837544"/>
              <a:ext cx="3690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335" y="2863004"/>
            <a:ext cx="993734" cy="71329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403058" y="2182567"/>
            <a:ext cx="2722142" cy="2074168"/>
            <a:chOff x="8403058" y="2486039"/>
            <a:chExt cx="2722142" cy="2074168"/>
          </a:xfrm>
        </p:grpSpPr>
        <p:grpSp>
          <p:nvGrpSpPr>
            <p:cNvPr id="6" name="Group 5"/>
            <p:cNvGrpSpPr/>
            <p:nvPr/>
          </p:nvGrpSpPr>
          <p:grpSpPr>
            <a:xfrm>
              <a:off x="8411627" y="2861582"/>
              <a:ext cx="2713573" cy="1698625"/>
              <a:chOff x="8411627" y="2861582"/>
              <a:chExt cx="2713573" cy="1698625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411627" y="2861582"/>
                <a:ext cx="1752600" cy="1158875"/>
                <a:chOff x="609600" y="5013325"/>
                <a:chExt cx="1752600" cy="1158875"/>
              </a:xfrm>
            </p:grpSpPr>
            <p:sp>
              <p:nvSpPr>
                <p:cNvPr id="55" name="Oval 44"/>
                <p:cNvSpPr>
                  <a:spLocks noChangeArrowheads="1"/>
                </p:cNvSpPr>
                <p:nvPr/>
              </p:nvSpPr>
              <p:spPr bwMode="auto">
                <a:xfrm>
                  <a:off x="1295400" y="5013325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58" name="Oval 48"/>
                <p:cNvSpPr>
                  <a:spLocks noChangeArrowheads="1"/>
                </p:cNvSpPr>
                <p:nvPr/>
              </p:nvSpPr>
              <p:spPr bwMode="auto">
                <a:xfrm>
                  <a:off x="609600" y="5715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59" name="Oval 49"/>
                <p:cNvSpPr>
                  <a:spLocks noChangeArrowheads="1"/>
                </p:cNvSpPr>
                <p:nvPr/>
              </p:nvSpPr>
              <p:spPr bwMode="auto">
                <a:xfrm>
                  <a:off x="1905000" y="5715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cxnSp>
              <p:nvCxnSpPr>
                <p:cNvPr id="62" name="AutoShape 52"/>
                <p:cNvCxnSpPr>
                  <a:cxnSpLocks noChangeShapeType="1"/>
                  <a:stCxn id="55" idx="3"/>
                  <a:endCxn id="58" idx="0"/>
                </p:cNvCxnSpPr>
                <p:nvPr/>
              </p:nvCxnSpPr>
              <p:spPr bwMode="auto">
                <a:xfrm flipH="1">
                  <a:off x="838200" y="5403850"/>
                  <a:ext cx="523875" cy="3111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" name="AutoShape 53"/>
                <p:cNvCxnSpPr>
                  <a:cxnSpLocks noChangeShapeType="1"/>
                  <a:stCxn id="55" idx="5"/>
                  <a:endCxn id="59" idx="0"/>
                </p:cNvCxnSpPr>
                <p:nvPr/>
              </p:nvCxnSpPr>
              <p:spPr bwMode="auto">
                <a:xfrm>
                  <a:off x="1685925" y="5403850"/>
                  <a:ext cx="447675" cy="3111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65" name="Oval 45"/>
              <p:cNvSpPr>
                <a:spLocks noChangeArrowheads="1"/>
              </p:cNvSpPr>
              <p:nvPr/>
            </p:nvSpPr>
            <p:spPr bwMode="auto">
              <a:xfrm>
                <a:off x="10668000" y="4103007"/>
                <a:ext cx="457200" cy="4572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66" name="AutoShape 51"/>
              <p:cNvCxnSpPr>
                <a:cxnSpLocks noChangeShapeType="1"/>
              </p:cNvCxnSpPr>
              <p:nvPr/>
            </p:nvCxnSpPr>
            <p:spPr bwMode="auto">
              <a:xfrm>
                <a:off x="10144125" y="3899807"/>
                <a:ext cx="523875" cy="35650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7" name="Text Box 23"/>
            <p:cNvSpPr txBox="1">
              <a:spLocks noChangeArrowheads="1"/>
            </p:cNvSpPr>
            <p:nvPr/>
          </p:nvSpPr>
          <p:spPr bwMode="auto">
            <a:xfrm>
              <a:off x="8403058" y="3147832"/>
              <a:ext cx="3270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8" name="Text Box 25"/>
            <p:cNvSpPr txBox="1">
              <a:spLocks noChangeArrowheads="1"/>
            </p:cNvSpPr>
            <p:nvPr/>
          </p:nvSpPr>
          <p:spPr bwMode="auto">
            <a:xfrm>
              <a:off x="9748803" y="3147832"/>
              <a:ext cx="55335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</a:p>
          </p:txBody>
        </p:sp>
        <p:sp>
          <p:nvSpPr>
            <p:cNvPr id="69" name="Text Box 79"/>
            <p:cNvSpPr txBox="1">
              <a:spLocks noChangeArrowheads="1"/>
            </p:cNvSpPr>
            <p:nvPr/>
          </p:nvSpPr>
          <p:spPr bwMode="auto">
            <a:xfrm>
              <a:off x="9132853" y="2486039"/>
              <a:ext cx="55335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10567356" y="3667545"/>
              <a:ext cx="38725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636" y="2863004"/>
            <a:ext cx="993734" cy="7132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642251" y="4006803"/>
            <a:ext cx="3672914" cy="2629417"/>
            <a:chOff x="2642251" y="4006803"/>
            <a:chExt cx="3672914" cy="2629417"/>
          </a:xfrm>
        </p:grpSpPr>
        <p:grpSp>
          <p:nvGrpSpPr>
            <p:cNvPr id="72" name="Group 71"/>
            <p:cNvGrpSpPr/>
            <p:nvPr/>
          </p:nvGrpSpPr>
          <p:grpSpPr>
            <a:xfrm>
              <a:off x="2642251" y="4006803"/>
              <a:ext cx="2835982" cy="2074168"/>
              <a:chOff x="8403058" y="2486039"/>
              <a:chExt cx="2835982" cy="2074168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8411627" y="2861582"/>
                <a:ext cx="2713573" cy="1698625"/>
                <a:chOff x="8411627" y="2861582"/>
                <a:chExt cx="2713573" cy="1698625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8411627" y="2861582"/>
                  <a:ext cx="1752600" cy="1158875"/>
                  <a:chOff x="609600" y="5013325"/>
                  <a:chExt cx="1752600" cy="1158875"/>
                </a:xfrm>
              </p:grpSpPr>
              <p:sp>
                <p:nvSpPr>
                  <p:cNvPr id="81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1295400" y="5013325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82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57150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83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1905000" y="57150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rPr>
                      <a:t>3</a:t>
                    </a:r>
                  </a:p>
                </p:txBody>
              </p:sp>
              <p:cxnSp>
                <p:nvCxnSpPr>
                  <p:cNvPr id="84" name="AutoShape 52"/>
                  <p:cNvCxnSpPr>
                    <a:cxnSpLocks noChangeShapeType="1"/>
                    <a:stCxn id="81" idx="3"/>
                    <a:endCxn id="82" idx="0"/>
                  </p:cNvCxnSpPr>
                  <p:nvPr/>
                </p:nvCxnSpPr>
                <p:spPr bwMode="auto">
                  <a:xfrm flipH="1">
                    <a:off x="838200" y="5403850"/>
                    <a:ext cx="523875" cy="31115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5" name="AutoShape 53"/>
                  <p:cNvCxnSpPr>
                    <a:cxnSpLocks noChangeShapeType="1"/>
                    <a:stCxn id="81" idx="5"/>
                    <a:endCxn id="83" idx="0"/>
                  </p:cNvCxnSpPr>
                  <p:nvPr/>
                </p:nvCxnSpPr>
                <p:spPr bwMode="auto">
                  <a:xfrm>
                    <a:off x="1685925" y="5403850"/>
                    <a:ext cx="447675" cy="31115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79" name="Oval 45"/>
                <p:cNvSpPr>
                  <a:spLocks noChangeArrowheads="1"/>
                </p:cNvSpPr>
                <p:nvPr/>
              </p:nvSpPr>
              <p:spPr bwMode="auto">
                <a:xfrm>
                  <a:off x="10668000" y="4103007"/>
                  <a:ext cx="457200" cy="457200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cxnSp>
              <p:nvCxnSpPr>
                <p:cNvPr id="80" name="AutoShape 51"/>
                <p:cNvCxnSpPr>
                  <a:cxnSpLocks noChangeShapeType="1"/>
                </p:cNvCxnSpPr>
                <p:nvPr/>
              </p:nvCxnSpPr>
              <p:spPr bwMode="auto">
                <a:xfrm>
                  <a:off x="10144125" y="3899807"/>
                  <a:ext cx="523875" cy="35650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74" name="Text Box 23"/>
              <p:cNvSpPr txBox="1">
                <a:spLocks noChangeArrowheads="1"/>
              </p:cNvSpPr>
              <p:nvPr/>
            </p:nvSpPr>
            <p:spPr bwMode="auto">
              <a:xfrm>
                <a:off x="8403058" y="3147832"/>
                <a:ext cx="32702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kumimoji="0" lang="en-US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" name="Text Box 25"/>
              <p:cNvSpPr txBox="1">
                <a:spLocks noChangeArrowheads="1"/>
              </p:cNvSpPr>
              <p:nvPr/>
            </p:nvSpPr>
            <p:spPr bwMode="auto">
              <a:xfrm>
                <a:off x="9748803" y="3147832"/>
                <a:ext cx="55335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-2</a:t>
                </a:r>
              </a:p>
            </p:txBody>
          </p:sp>
          <p:sp>
            <p:nvSpPr>
              <p:cNvPr id="76" name="Text Box 79"/>
              <p:cNvSpPr txBox="1">
                <a:spLocks noChangeArrowheads="1"/>
              </p:cNvSpPr>
              <p:nvPr/>
            </p:nvSpPr>
            <p:spPr bwMode="auto">
              <a:xfrm>
                <a:off x="9132853" y="2486039"/>
                <a:ext cx="55335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-2</a:t>
                </a:r>
              </a:p>
            </p:txBody>
          </p:sp>
          <p:sp>
            <p:nvSpPr>
              <p:cNvPr id="77" name="Text Box 25"/>
              <p:cNvSpPr txBox="1">
                <a:spLocks noChangeArrowheads="1"/>
              </p:cNvSpPr>
              <p:nvPr/>
            </p:nvSpPr>
            <p:spPr bwMode="auto">
              <a:xfrm>
                <a:off x="10634663" y="3735853"/>
                <a:ext cx="60437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-1</a:t>
                </a:r>
              </a:p>
            </p:txBody>
          </p:sp>
        </p:grpSp>
        <p:sp>
          <p:nvSpPr>
            <p:cNvPr id="86" name="Oval 45"/>
            <p:cNvSpPr>
              <a:spLocks noChangeArrowheads="1"/>
            </p:cNvSpPr>
            <p:nvPr/>
          </p:nvSpPr>
          <p:spPr bwMode="auto">
            <a:xfrm>
              <a:off x="5857965" y="6179020"/>
              <a:ext cx="457200" cy="45720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87" name="AutoShape 51"/>
            <p:cNvCxnSpPr>
              <a:cxnSpLocks noChangeShapeType="1"/>
            </p:cNvCxnSpPr>
            <p:nvPr/>
          </p:nvCxnSpPr>
          <p:spPr bwMode="auto">
            <a:xfrm>
              <a:off x="5334090" y="5975820"/>
              <a:ext cx="523875" cy="3565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8" name="Text Box 25"/>
            <p:cNvSpPr txBox="1">
              <a:spLocks noChangeArrowheads="1"/>
            </p:cNvSpPr>
            <p:nvPr/>
          </p:nvSpPr>
          <p:spPr bwMode="auto">
            <a:xfrm>
              <a:off x="5708749" y="5787710"/>
              <a:ext cx="38725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518" y="4964864"/>
            <a:ext cx="993734" cy="713294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05" y="4953242"/>
            <a:ext cx="1026118" cy="73653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553450" y="4230632"/>
            <a:ext cx="3048000" cy="2181758"/>
            <a:chOff x="8553450" y="4067617"/>
            <a:chExt cx="3048000" cy="2181758"/>
          </a:xfrm>
        </p:grpSpPr>
        <p:grpSp>
          <p:nvGrpSpPr>
            <p:cNvPr id="91" name="Group 90"/>
            <p:cNvGrpSpPr/>
            <p:nvPr/>
          </p:nvGrpSpPr>
          <p:grpSpPr>
            <a:xfrm>
              <a:off x="8553450" y="4067617"/>
              <a:ext cx="3042816" cy="2181758"/>
              <a:chOff x="7758420" y="2019894"/>
              <a:chExt cx="3042816" cy="2181758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7758420" y="2449052"/>
                <a:ext cx="3042816" cy="1752600"/>
                <a:chOff x="5091113" y="2606675"/>
                <a:chExt cx="3042816" cy="1752600"/>
              </a:xfrm>
            </p:grpSpPr>
            <p:sp>
              <p:nvSpPr>
                <p:cNvPr id="9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7148513" y="2837544"/>
                  <a:ext cx="36901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</a:t>
                  </a:r>
                  <a:endPara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9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538913" y="3499337"/>
                  <a:ext cx="36901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</a:t>
                  </a:r>
                </a:p>
              </p:txBody>
            </p:sp>
            <p:sp>
              <p:nvSpPr>
                <p:cNvPr id="9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7764917" y="3426767"/>
                  <a:ext cx="36901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</a:t>
                  </a:r>
                </a:p>
              </p:txBody>
            </p:sp>
            <p:sp>
              <p:nvSpPr>
                <p:cNvPr id="98" name="Oval 67"/>
                <p:cNvSpPr>
                  <a:spLocks noChangeArrowheads="1"/>
                </p:cNvSpPr>
                <p:nvPr/>
              </p:nvSpPr>
              <p:spPr bwMode="auto">
                <a:xfrm>
                  <a:off x="6157913" y="2606675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99" name="Oval 68"/>
                <p:cNvSpPr>
                  <a:spLocks noChangeArrowheads="1"/>
                </p:cNvSpPr>
                <p:nvPr/>
              </p:nvSpPr>
              <p:spPr bwMode="auto">
                <a:xfrm>
                  <a:off x="5091113" y="3200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00" name="Oval 69"/>
                <p:cNvSpPr>
                  <a:spLocks noChangeArrowheads="1"/>
                </p:cNvSpPr>
                <p:nvPr/>
              </p:nvSpPr>
              <p:spPr bwMode="auto">
                <a:xfrm>
                  <a:off x="7072313" y="3200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101" name="Oval 70"/>
                <p:cNvSpPr>
                  <a:spLocks noChangeArrowheads="1"/>
                </p:cNvSpPr>
                <p:nvPr/>
              </p:nvSpPr>
              <p:spPr bwMode="auto">
                <a:xfrm>
                  <a:off x="6462713" y="3902075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cxnSp>
              <p:nvCxnSpPr>
                <p:cNvPr id="104" name="AutoShape 73"/>
                <p:cNvCxnSpPr>
                  <a:cxnSpLocks noChangeShapeType="1"/>
                  <a:stCxn id="98" idx="3"/>
                  <a:endCxn id="99" idx="7"/>
                </p:cNvCxnSpPr>
                <p:nvPr/>
              </p:nvCxnSpPr>
              <p:spPr bwMode="auto">
                <a:xfrm flipH="1">
                  <a:off x="5481638" y="2997200"/>
                  <a:ext cx="742950" cy="26987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" name="AutoShape 74"/>
                <p:cNvCxnSpPr>
                  <a:cxnSpLocks noChangeShapeType="1"/>
                  <a:stCxn id="98" idx="5"/>
                  <a:endCxn id="100" idx="1"/>
                </p:cNvCxnSpPr>
                <p:nvPr/>
              </p:nvCxnSpPr>
              <p:spPr bwMode="auto">
                <a:xfrm>
                  <a:off x="6548438" y="2997200"/>
                  <a:ext cx="590550" cy="26987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8" name="AutoShape 77"/>
                <p:cNvCxnSpPr>
                  <a:cxnSpLocks noChangeShapeType="1"/>
                  <a:stCxn id="100" idx="3"/>
                  <a:endCxn id="101" idx="0"/>
                </p:cNvCxnSpPr>
                <p:nvPr/>
              </p:nvCxnSpPr>
              <p:spPr bwMode="auto">
                <a:xfrm flipH="1">
                  <a:off x="6691313" y="3590925"/>
                  <a:ext cx="447675" cy="3111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0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160963" y="2837544"/>
                  <a:ext cx="36901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</a:t>
                  </a:r>
                </a:p>
              </p:txBody>
            </p:sp>
          </p:grpSp>
          <p:sp>
            <p:nvSpPr>
              <p:cNvPr id="93" name="Text Box 79"/>
              <p:cNvSpPr txBox="1">
                <a:spLocks noChangeArrowheads="1"/>
              </p:cNvSpPr>
              <p:nvPr/>
            </p:nvSpPr>
            <p:spPr bwMode="auto">
              <a:xfrm>
                <a:off x="8847267" y="2019894"/>
                <a:ext cx="3690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</p:grpSp>
        <p:sp>
          <p:nvSpPr>
            <p:cNvPr id="110" name="Oval 72"/>
            <p:cNvSpPr>
              <a:spLocks noChangeArrowheads="1"/>
            </p:cNvSpPr>
            <p:nvPr/>
          </p:nvSpPr>
          <p:spPr bwMode="auto">
            <a:xfrm>
              <a:off x="11144250" y="57509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111" name="AutoShape 76"/>
            <p:cNvCxnSpPr>
              <a:cxnSpLocks noChangeShapeType="1"/>
              <a:endCxn id="110" idx="0"/>
            </p:cNvCxnSpPr>
            <p:nvPr/>
          </p:nvCxnSpPr>
          <p:spPr bwMode="auto">
            <a:xfrm>
              <a:off x="10925175" y="5439750"/>
              <a:ext cx="447675" cy="311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/>
          <p:cNvGrpSpPr/>
          <p:nvPr/>
        </p:nvGrpSpPr>
        <p:grpSpPr>
          <a:xfrm>
            <a:off x="1073343" y="2126481"/>
            <a:ext cx="2212520" cy="2186341"/>
            <a:chOff x="1073343" y="2126481"/>
            <a:chExt cx="2212520" cy="2186341"/>
          </a:xfrm>
        </p:grpSpPr>
        <p:grpSp>
          <p:nvGrpSpPr>
            <p:cNvPr id="9" name="Group 8"/>
            <p:cNvGrpSpPr/>
            <p:nvPr/>
          </p:nvGrpSpPr>
          <p:grpSpPr>
            <a:xfrm>
              <a:off x="1073343" y="2126481"/>
              <a:ext cx="2212520" cy="2186341"/>
              <a:chOff x="1749021" y="2126982"/>
              <a:chExt cx="2212520" cy="2186341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749021" y="2560723"/>
                <a:ext cx="2212520" cy="1752600"/>
                <a:chOff x="454480" y="2590800"/>
                <a:chExt cx="2212520" cy="1752600"/>
              </a:xfrm>
            </p:grpSpPr>
            <p:sp>
              <p:nvSpPr>
                <p:cNvPr id="22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454480" y="3508830"/>
                  <a:ext cx="36901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lv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en-US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</a:t>
                  </a:r>
                  <a:endPara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Oval 106"/>
                <p:cNvSpPr>
                  <a:spLocks noChangeArrowheads="1"/>
                </p:cNvSpPr>
                <p:nvPr/>
              </p:nvSpPr>
              <p:spPr bwMode="auto">
                <a:xfrm>
                  <a:off x="2209800" y="2590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25" name="Oval 107"/>
                <p:cNvSpPr>
                  <a:spLocks noChangeArrowheads="1"/>
                </p:cNvSpPr>
                <p:nvPr/>
              </p:nvSpPr>
              <p:spPr bwMode="auto">
                <a:xfrm>
                  <a:off x="1143000" y="3184525"/>
                  <a:ext cx="457200" cy="457200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27" name="Oval 110"/>
                <p:cNvSpPr>
                  <a:spLocks noChangeArrowheads="1"/>
                </p:cNvSpPr>
                <p:nvPr/>
              </p:nvSpPr>
              <p:spPr bwMode="auto">
                <a:xfrm>
                  <a:off x="457200" y="38862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cxnSp>
              <p:nvCxnSpPr>
                <p:cNvPr id="29" name="AutoShape 112"/>
                <p:cNvCxnSpPr>
                  <a:cxnSpLocks noChangeShapeType="1"/>
                  <a:stCxn id="24" idx="3"/>
                  <a:endCxn id="25" idx="7"/>
                </p:cNvCxnSpPr>
                <p:nvPr/>
              </p:nvCxnSpPr>
              <p:spPr bwMode="auto">
                <a:xfrm flipH="1">
                  <a:off x="1533525" y="2981325"/>
                  <a:ext cx="742950" cy="26987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AutoShape 114"/>
                <p:cNvCxnSpPr>
                  <a:cxnSpLocks noChangeShapeType="1"/>
                  <a:stCxn id="25" idx="3"/>
                  <a:endCxn id="27" idx="0"/>
                </p:cNvCxnSpPr>
                <p:nvPr/>
              </p:nvCxnSpPr>
              <p:spPr bwMode="auto">
                <a:xfrm flipH="1">
                  <a:off x="685800" y="3575050"/>
                  <a:ext cx="523875" cy="3111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3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1212850" y="2821669"/>
                  <a:ext cx="36901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</a:t>
                  </a:r>
                </a:p>
              </p:txBody>
            </p:sp>
          </p:grpSp>
          <p:sp>
            <p:nvSpPr>
              <p:cNvPr id="52" name="Text Box 118"/>
              <p:cNvSpPr txBox="1">
                <a:spLocks noChangeArrowheads="1"/>
              </p:cNvSpPr>
              <p:nvPr/>
            </p:nvSpPr>
            <p:spPr bwMode="auto">
              <a:xfrm>
                <a:off x="3495755" y="2126982"/>
                <a:ext cx="34743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</p:grpSp>
        <p:sp>
          <p:nvSpPr>
            <p:cNvPr id="112" name="Arc 111"/>
            <p:cNvSpPr/>
            <p:nvPr/>
          </p:nvSpPr>
          <p:spPr>
            <a:xfrm rot="20274217">
              <a:off x="1425375" y="2769796"/>
              <a:ext cx="874495" cy="812551"/>
            </a:xfrm>
            <a:prstGeom prst="arc">
              <a:avLst>
                <a:gd name="adj1" fmla="val 8435828"/>
                <a:gd name="adj2" fmla="val 0"/>
              </a:avLst>
            </a:prstGeom>
            <a:ln w="31750">
              <a:solidFill>
                <a:srgbClr val="FF00FF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Arc 112"/>
          <p:cNvSpPr/>
          <p:nvPr/>
        </p:nvSpPr>
        <p:spPr>
          <a:xfrm rot="3438765">
            <a:off x="4637907" y="5303331"/>
            <a:ext cx="990527" cy="1040429"/>
          </a:xfrm>
          <a:prstGeom prst="arc">
            <a:avLst>
              <a:gd name="adj1" fmla="val 8435828"/>
              <a:gd name="adj2" fmla="val 562031"/>
            </a:avLst>
          </a:prstGeom>
          <a:ln w="31750">
            <a:solidFill>
              <a:srgbClr val="FF00FF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0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Example</a:t>
            </a:r>
            <a:endParaRPr lang="en-US" sz="48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025" y="2495475"/>
            <a:ext cx="993734" cy="71329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853598" y="1761243"/>
            <a:ext cx="3048000" cy="2181758"/>
            <a:chOff x="8553450" y="4067617"/>
            <a:chExt cx="3048000" cy="2181758"/>
          </a:xfrm>
        </p:grpSpPr>
        <p:grpSp>
          <p:nvGrpSpPr>
            <p:cNvPr id="91" name="Group 90"/>
            <p:cNvGrpSpPr/>
            <p:nvPr/>
          </p:nvGrpSpPr>
          <p:grpSpPr>
            <a:xfrm>
              <a:off x="8553450" y="4067617"/>
              <a:ext cx="3042816" cy="2181758"/>
              <a:chOff x="7758420" y="2019894"/>
              <a:chExt cx="3042816" cy="2181758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7758420" y="2449052"/>
                <a:ext cx="3042816" cy="1752600"/>
                <a:chOff x="5091113" y="2606675"/>
                <a:chExt cx="3042816" cy="1752600"/>
              </a:xfrm>
            </p:grpSpPr>
            <p:sp>
              <p:nvSpPr>
                <p:cNvPr id="9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7148513" y="2837544"/>
                  <a:ext cx="36901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</a:t>
                  </a:r>
                </a:p>
              </p:txBody>
            </p:sp>
            <p:sp>
              <p:nvSpPr>
                <p:cNvPr id="9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538913" y="3499337"/>
                  <a:ext cx="36901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</a:t>
                  </a:r>
                </a:p>
              </p:txBody>
            </p:sp>
            <p:sp>
              <p:nvSpPr>
                <p:cNvPr id="9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7764917" y="3426767"/>
                  <a:ext cx="36901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</a:t>
                  </a:r>
                </a:p>
              </p:txBody>
            </p:sp>
            <p:sp>
              <p:nvSpPr>
                <p:cNvPr id="98" name="Oval 67"/>
                <p:cNvSpPr>
                  <a:spLocks noChangeArrowheads="1"/>
                </p:cNvSpPr>
                <p:nvPr/>
              </p:nvSpPr>
              <p:spPr bwMode="auto">
                <a:xfrm>
                  <a:off x="6157913" y="2606675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99" name="Oval 68"/>
                <p:cNvSpPr>
                  <a:spLocks noChangeArrowheads="1"/>
                </p:cNvSpPr>
                <p:nvPr/>
              </p:nvSpPr>
              <p:spPr bwMode="auto">
                <a:xfrm>
                  <a:off x="5091113" y="3200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00" name="Oval 69"/>
                <p:cNvSpPr>
                  <a:spLocks noChangeArrowheads="1"/>
                </p:cNvSpPr>
                <p:nvPr/>
              </p:nvSpPr>
              <p:spPr bwMode="auto">
                <a:xfrm>
                  <a:off x="7072313" y="3200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101" name="Oval 70"/>
                <p:cNvSpPr>
                  <a:spLocks noChangeArrowheads="1"/>
                </p:cNvSpPr>
                <p:nvPr/>
              </p:nvSpPr>
              <p:spPr bwMode="auto">
                <a:xfrm>
                  <a:off x="6462713" y="3902075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cxnSp>
              <p:nvCxnSpPr>
                <p:cNvPr id="104" name="AutoShape 73"/>
                <p:cNvCxnSpPr>
                  <a:cxnSpLocks noChangeShapeType="1"/>
                  <a:stCxn id="98" idx="3"/>
                  <a:endCxn id="99" idx="7"/>
                </p:cNvCxnSpPr>
                <p:nvPr/>
              </p:nvCxnSpPr>
              <p:spPr bwMode="auto">
                <a:xfrm flipH="1">
                  <a:off x="5481638" y="2997200"/>
                  <a:ext cx="742950" cy="26987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" name="AutoShape 74"/>
                <p:cNvCxnSpPr>
                  <a:cxnSpLocks noChangeShapeType="1"/>
                  <a:stCxn id="98" idx="5"/>
                  <a:endCxn id="100" idx="1"/>
                </p:cNvCxnSpPr>
                <p:nvPr/>
              </p:nvCxnSpPr>
              <p:spPr bwMode="auto">
                <a:xfrm>
                  <a:off x="6548438" y="2997200"/>
                  <a:ext cx="590550" cy="26987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8" name="AutoShape 77"/>
                <p:cNvCxnSpPr>
                  <a:cxnSpLocks noChangeShapeType="1"/>
                  <a:stCxn id="100" idx="3"/>
                  <a:endCxn id="101" idx="0"/>
                </p:cNvCxnSpPr>
                <p:nvPr/>
              </p:nvCxnSpPr>
              <p:spPr bwMode="auto">
                <a:xfrm flipH="1">
                  <a:off x="6691313" y="3590925"/>
                  <a:ext cx="447675" cy="3111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0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160963" y="2837544"/>
                  <a:ext cx="36901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</a:t>
                  </a:r>
                </a:p>
              </p:txBody>
            </p:sp>
          </p:grpSp>
          <p:sp>
            <p:nvSpPr>
              <p:cNvPr id="93" name="Text Box 79"/>
              <p:cNvSpPr txBox="1">
                <a:spLocks noChangeArrowheads="1"/>
              </p:cNvSpPr>
              <p:nvPr/>
            </p:nvSpPr>
            <p:spPr bwMode="auto">
              <a:xfrm>
                <a:off x="8847267" y="2019894"/>
                <a:ext cx="3690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</p:grpSp>
        <p:sp>
          <p:nvSpPr>
            <p:cNvPr id="110" name="Oval 72"/>
            <p:cNvSpPr>
              <a:spLocks noChangeArrowheads="1"/>
            </p:cNvSpPr>
            <p:nvPr/>
          </p:nvSpPr>
          <p:spPr bwMode="auto">
            <a:xfrm>
              <a:off x="11144250" y="57509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111" name="AutoShape 76"/>
            <p:cNvCxnSpPr>
              <a:cxnSpLocks noChangeShapeType="1"/>
              <a:endCxn id="110" idx="0"/>
            </p:cNvCxnSpPr>
            <p:nvPr/>
          </p:nvCxnSpPr>
          <p:spPr bwMode="auto">
            <a:xfrm>
              <a:off x="10925175" y="5439750"/>
              <a:ext cx="447675" cy="311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Group 4"/>
          <p:cNvGrpSpPr/>
          <p:nvPr/>
        </p:nvGrpSpPr>
        <p:grpSpPr>
          <a:xfrm>
            <a:off x="6461240" y="1539474"/>
            <a:ext cx="4038600" cy="2625297"/>
            <a:chOff x="6020852" y="2074977"/>
            <a:chExt cx="4038600" cy="2625297"/>
          </a:xfrm>
        </p:grpSpPr>
        <p:grpSp>
          <p:nvGrpSpPr>
            <p:cNvPr id="96" name="Group 95"/>
            <p:cNvGrpSpPr/>
            <p:nvPr/>
          </p:nvGrpSpPr>
          <p:grpSpPr>
            <a:xfrm>
              <a:off x="6020852" y="2074977"/>
              <a:ext cx="3227161" cy="2181758"/>
              <a:chOff x="8553450" y="4067617"/>
              <a:chExt cx="3227161" cy="2181758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553450" y="4067617"/>
                <a:ext cx="3227161" cy="2181758"/>
                <a:chOff x="7758420" y="2019894"/>
                <a:chExt cx="3227161" cy="218175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7758420" y="2449052"/>
                  <a:ext cx="3227161" cy="1752600"/>
                  <a:chOff x="5091113" y="2606675"/>
                  <a:chExt cx="3227161" cy="1752600"/>
                </a:xfrm>
              </p:grpSpPr>
              <p:sp>
                <p:nvSpPr>
                  <p:cNvPr id="113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48513" y="2837544"/>
                    <a:ext cx="4924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</a:p>
                </p:txBody>
              </p:sp>
              <p:sp>
                <p:nvSpPr>
                  <p:cNvPr id="114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38913" y="3499337"/>
                    <a:ext cx="369012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</a:p>
                </p:txBody>
              </p:sp>
              <p:sp>
                <p:nvSpPr>
                  <p:cNvPr id="115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64917" y="3426767"/>
                    <a:ext cx="553357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</a:p>
                </p:txBody>
              </p:sp>
              <p:sp>
                <p:nvSpPr>
                  <p:cNvPr id="116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6157913" y="2606675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117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5091113" y="32004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18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7072313" y="32004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119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6462713" y="3902075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rPr>
                      <a:t>3</a:t>
                    </a:r>
                  </a:p>
                </p:txBody>
              </p:sp>
              <p:cxnSp>
                <p:nvCxnSpPr>
                  <p:cNvPr id="120" name="AutoShape 73"/>
                  <p:cNvCxnSpPr>
                    <a:cxnSpLocks noChangeShapeType="1"/>
                    <a:stCxn id="116" idx="3"/>
                    <a:endCxn id="117" idx="7"/>
                  </p:cNvCxnSpPr>
                  <p:nvPr/>
                </p:nvCxnSpPr>
                <p:spPr bwMode="auto">
                  <a:xfrm flipH="1">
                    <a:off x="5481638" y="2997200"/>
                    <a:ext cx="742950" cy="26987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1" name="AutoShape 74"/>
                  <p:cNvCxnSpPr>
                    <a:cxnSpLocks noChangeShapeType="1"/>
                    <a:stCxn id="116" idx="5"/>
                    <a:endCxn id="118" idx="1"/>
                  </p:cNvCxnSpPr>
                  <p:nvPr/>
                </p:nvCxnSpPr>
                <p:spPr bwMode="auto">
                  <a:xfrm>
                    <a:off x="6548438" y="2997200"/>
                    <a:ext cx="590550" cy="26987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2" name="AutoShape 77"/>
                  <p:cNvCxnSpPr>
                    <a:cxnSpLocks noChangeShapeType="1"/>
                    <a:stCxn id="118" idx="3"/>
                    <a:endCxn id="119" idx="0"/>
                  </p:cNvCxnSpPr>
                  <p:nvPr/>
                </p:nvCxnSpPr>
                <p:spPr bwMode="auto">
                  <a:xfrm flipH="1">
                    <a:off x="6691313" y="3590925"/>
                    <a:ext cx="447675" cy="31115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23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60963" y="2837544"/>
                    <a:ext cx="369012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112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8847267" y="2019894"/>
                  <a:ext cx="553357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-2</a:t>
                  </a:r>
                </a:p>
              </p:txBody>
            </p:sp>
          </p:grpSp>
          <p:sp>
            <p:nvSpPr>
              <p:cNvPr id="103" name="Oval 72"/>
              <p:cNvSpPr>
                <a:spLocks noChangeArrowheads="1"/>
              </p:cNvSpPr>
              <p:nvPr/>
            </p:nvSpPr>
            <p:spPr bwMode="auto">
              <a:xfrm>
                <a:off x="11144250" y="57509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5</a:t>
                </a:r>
              </a:p>
            </p:txBody>
          </p:sp>
          <p:cxnSp>
            <p:nvCxnSpPr>
              <p:cNvPr id="106" name="AutoShape 76"/>
              <p:cNvCxnSpPr>
                <a:cxnSpLocks noChangeShapeType="1"/>
                <a:endCxn id="103" idx="0"/>
              </p:cNvCxnSpPr>
              <p:nvPr/>
            </p:nvCxnSpPr>
            <p:spPr bwMode="auto">
              <a:xfrm>
                <a:off x="10925175" y="5439750"/>
                <a:ext cx="447675" cy="3111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4" name="Oval 45"/>
            <p:cNvSpPr>
              <a:spLocks noChangeArrowheads="1"/>
            </p:cNvSpPr>
            <p:nvPr/>
          </p:nvSpPr>
          <p:spPr bwMode="auto">
            <a:xfrm>
              <a:off x="9602252" y="424307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125" name="AutoShape 51"/>
            <p:cNvCxnSpPr>
              <a:cxnSpLocks noChangeShapeType="1"/>
            </p:cNvCxnSpPr>
            <p:nvPr/>
          </p:nvCxnSpPr>
          <p:spPr bwMode="auto">
            <a:xfrm>
              <a:off x="9078377" y="4039874"/>
              <a:ext cx="523875" cy="3565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6" name="Text Box 25"/>
            <p:cNvSpPr txBox="1">
              <a:spLocks noChangeArrowheads="1"/>
            </p:cNvSpPr>
            <p:nvPr/>
          </p:nvSpPr>
          <p:spPr bwMode="auto">
            <a:xfrm>
              <a:off x="9597068" y="3790471"/>
              <a:ext cx="38725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61240" y="3887719"/>
            <a:ext cx="3745189" cy="2188311"/>
            <a:chOff x="449321" y="3676222"/>
            <a:chExt cx="3745189" cy="2188311"/>
          </a:xfrm>
        </p:grpSpPr>
        <p:grpSp>
          <p:nvGrpSpPr>
            <p:cNvPr id="128" name="Group 127"/>
            <p:cNvGrpSpPr/>
            <p:nvPr/>
          </p:nvGrpSpPr>
          <p:grpSpPr>
            <a:xfrm>
              <a:off x="1146510" y="3676222"/>
              <a:ext cx="3048000" cy="2140483"/>
              <a:chOff x="8553450" y="4067617"/>
              <a:chExt cx="3048000" cy="2140483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8553450" y="4067617"/>
                <a:ext cx="3042816" cy="1710915"/>
                <a:chOff x="7758420" y="2019894"/>
                <a:chExt cx="3042816" cy="1710915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7758420" y="2449052"/>
                  <a:ext cx="3042816" cy="1281757"/>
                  <a:chOff x="5091113" y="2606675"/>
                  <a:chExt cx="3042816" cy="1281757"/>
                </a:xfrm>
              </p:grpSpPr>
              <p:sp>
                <p:nvSpPr>
                  <p:cNvPr id="13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48513" y="2837544"/>
                    <a:ext cx="553357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</a:p>
                </p:txBody>
              </p:sp>
              <p:sp>
                <p:nvSpPr>
                  <p:cNvPr id="139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64917" y="3426767"/>
                    <a:ext cx="369012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</a:p>
                </p:txBody>
              </p:sp>
              <p:sp>
                <p:nvSpPr>
                  <p:cNvPr id="140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6157913" y="2606675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141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5091113" y="32004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142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7072313" y="32004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rPr>
                      <a:t>5</a:t>
                    </a:r>
                  </a:p>
                </p:txBody>
              </p:sp>
              <p:cxnSp>
                <p:nvCxnSpPr>
                  <p:cNvPr id="144" name="AutoShape 73"/>
                  <p:cNvCxnSpPr>
                    <a:cxnSpLocks noChangeShapeType="1"/>
                    <a:stCxn id="140" idx="3"/>
                    <a:endCxn id="141" idx="7"/>
                  </p:cNvCxnSpPr>
                  <p:nvPr/>
                </p:nvCxnSpPr>
                <p:spPr bwMode="auto">
                  <a:xfrm flipH="1">
                    <a:off x="5481638" y="2997200"/>
                    <a:ext cx="742950" cy="26987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5" name="AutoShape 74"/>
                  <p:cNvCxnSpPr>
                    <a:cxnSpLocks noChangeShapeType="1"/>
                    <a:stCxn id="140" idx="5"/>
                    <a:endCxn id="142" idx="1"/>
                  </p:cNvCxnSpPr>
                  <p:nvPr/>
                </p:nvCxnSpPr>
                <p:spPr bwMode="auto">
                  <a:xfrm>
                    <a:off x="6548438" y="2997200"/>
                    <a:ext cx="590550" cy="26987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47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60963" y="2837544"/>
                    <a:ext cx="369012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13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8847267" y="2019894"/>
                  <a:ext cx="36901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</a:t>
                  </a:r>
                </a:p>
              </p:txBody>
            </p:sp>
          </p:grpSp>
          <p:sp>
            <p:nvSpPr>
              <p:cNvPr id="133" name="Oval 72"/>
              <p:cNvSpPr>
                <a:spLocks noChangeArrowheads="1"/>
              </p:cNvSpPr>
              <p:nvPr/>
            </p:nvSpPr>
            <p:spPr bwMode="auto">
              <a:xfrm>
                <a:off x="11144250" y="57509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6</a:t>
                </a:r>
              </a:p>
            </p:txBody>
          </p:sp>
          <p:cxnSp>
            <p:nvCxnSpPr>
              <p:cNvPr id="134" name="AutoShape 76"/>
              <p:cNvCxnSpPr>
                <a:cxnSpLocks noChangeShapeType="1"/>
                <a:endCxn id="133" idx="0"/>
              </p:cNvCxnSpPr>
              <p:nvPr/>
            </p:nvCxnSpPr>
            <p:spPr bwMode="auto">
              <a:xfrm>
                <a:off x="10925175" y="5439750"/>
                <a:ext cx="447675" cy="3111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48" name="Text Box 23"/>
            <p:cNvSpPr txBox="1">
              <a:spLocks noChangeArrowheads="1"/>
            </p:cNvSpPr>
            <p:nvPr/>
          </p:nvSpPr>
          <p:spPr bwMode="auto">
            <a:xfrm>
              <a:off x="475176" y="5004595"/>
              <a:ext cx="3270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49" name="Text Box 25"/>
            <p:cNvSpPr txBox="1">
              <a:spLocks noChangeArrowheads="1"/>
            </p:cNvSpPr>
            <p:nvPr/>
          </p:nvSpPr>
          <p:spPr bwMode="auto">
            <a:xfrm>
              <a:off x="1820921" y="5004595"/>
              <a:ext cx="3690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150" name="Oval 71"/>
            <p:cNvSpPr>
              <a:spLocks noChangeArrowheads="1"/>
            </p:cNvSpPr>
            <p:nvPr/>
          </p:nvSpPr>
          <p:spPr bwMode="auto">
            <a:xfrm>
              <a:off x="449321" y="5407333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1" name="Oval 72"/>
            <p:cNvSpPr>
              <a:spLocks noChangeArrowheads="1"/>
            </p:cNvSpPr>
            <p:nvPr/>
          </p:nvSpPr>
          <p:spPr bwMode="auto">
            <a:xfrm>
              <a:off x="1744721" y="5407333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52" name="AutoShape 75"/>
            <p:cNvCxnSpPr>
              <a:cxnSpLocks noChangeShapeType="1"/>
              <a:endCxn id="150" idx="0"/>
            </p:cNvCxnSpPr>
            <p:nvPr/>
          </p:nvCxnSpPr>
          <p:spPr bwMode="auto">
            <a:xfrm flipH="1">
              <a:off x="677921" y="5096183"/>
              <a:ext cx="523875" cy="311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AutoShape 76"/>
            <p:cNvCxnSpPr>
              <a:cxnSpLocks noChangeShapeType="1"/>
              <a:endCxn id="151" idx="0"/>
            </p:cNvCxnSpPr>
            <p:nvPr/>
          </p:nvCxnSpPr>
          <p:spPr bwMode="auto">
            <a:xfrm>
              <a:off x="1525646" y="5096183"/>
              <a:ext cx="447675" cy="311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4" name="Subtitle 2"/>
          <p:cNvSpPr>
            <a:spLocks noGrp="1"/>
          </p:cNvSpPr>
          <p:nvPr>
            <p:ph type="subTitle" idx="1"/>
          </p:nvPr>
        </p:nvSpPr>
        <p:spPr>
          <a:xfrm>
            <a:off x="1524000" y="1278607"/>
            <a:ext cx="9144000" cy="402356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Inserting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3998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Binary Search </a:t>
            </a:r>
            <a:r>
              <a:rPr lang="en-US" altLang="en-US" sz="4800" dirty="0" smtClean="0">
                <a:latin typeface="Georgia" panose="02040502050405020303" pitchFamily="18" charset="0"/>
              </a:rPr>
              <a:t>Tree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78606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Worst</a:t>
            </a:r>
            <a:r>
              <a:rPr lang="en-US" sz="2800" dirty="0" smtClean="0">
                <a:latin typeface="Georgia" panose="02040502050405020303" pitchFamily="18" charset="0"/>
              </a:rPr>
              <a:t> case running time is 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O(</a:t>
            </a:r>
            <a:r>
              <a:rPr lang="en-US" sz="2800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N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) 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What happens when you Insert elements in ascending order?</a:t>
            </a:r>
          </a:p>
          <a:p>
            <a:pPr marL="914400" lvl="1" indent="-457200" algn="l">
              <a:buClr>
                <a:srgbClr val="0070C0"/>
              </a:buClr>
              <a:buFont typeface="Tahoma" panose="020B0604030504040204" pitchFamily="34" charset="0"/>
              <a:buChar char="−"/>
            </a:pPr>
            <a:r>
              <a:rPr lang="en-US" sz="26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Insert</a:t>
            </a:r>
            <a:r>
              <a:rPr lang="en-US" sz="2600" dirty="0" smtClean="0">
                <a:latin typeface="Georgia" panose="02040502050405020303" pitchFamily="18" charset="0"/>
              </a:rPr>
              <a:t>: </a:t>
            </a:r>
            <a:r>
              <a:rPr lang="en-US" sz="26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2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4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6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8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10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12</a:t>
            </a:r>
            <a:r>
              <a:rPr lang="en-US" sz="2600" dirty="0" smtClean="0">
                <a:latin typeface="Georgia" panose="02040502050405020303" pitchFamily="18" charset="0"/>
              </a:rPr>
              <a:t> into an empty BST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Problem</a:t>
            </a:r>
            <a:r>
              <a:rPr lang="en-US" sz="2800" dirty="0" smtClean="0">
                <a:latin typeface="Georgia" panose="02040502050405020303" pitchFamily="18" charset="0"/>
              </a:rPr>
              <a:t>: Lack of “</a:t>
            </a:r>
            <a:r>
              <a:rPr lang="en-US" sz="2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balance</a:t>
            </a:r>
            <a:r>
              <a:rPr lang="en-US" sz="2800" dirty="0" smtClean="0">
                <a:latin typeface="Georgia" panose="02040502050405020303" pitchFamily="18" charset="0"/>
              </a:rPr>
              <a:t>”: </a:t>
            </a:r>
          </a:p>
          <a:p>
            <a:pPr marL="914400" lvl="1" indent="-457200" algn="l">
              <a:buClr>
                <a:srgbClr val="0070C0"/>
              </a:buClr>
              <a:buFont typeface="Tahoma" panose="020B0604030504040204" pitchFamily="34" charset="0"/>
              <a:buChar char="─"/>
            </a:pPr>
            <a:r>
              <a:rPr lang="en-US" sz="2600" dirty="0" smtClean="0">
                <a:latin typeface="Georgia" panose="02040502050405020303" pitchFamily="18" charset="0"/>
              </a:rPr>
              <a:t>compare depths of left and right </a:t>
            </a:r>
            <a:r>
              <a:rPr lang="en-US" sz="2600" dirty="0" err="1" smtClean="0">
                <a:latin typeface="Georgia" panose="02040502050405020303" pitchFamily="18" charset="0"/>
              </a:rPr>
              <a:t>subtree</a:t>
            </a:r>
            <a:endParaRPr lang="en-US" sz="2600" dirty="0" smtClean="0">
              <a:latin typeface="Georgia" panose="02040502050405020303" pitchFamily="18" charset="0"/>
            </a:endParaRP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Unbalanced </a:t>
            </a:r>
            <a:r>
              <a:rPr lang="en-US" sz="2800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degenerate</a:t>
            </a:r>
            <a:r>
              <a:rPr lang="en-US" sz="2800" dirty="0" smtClean="0">
                <a:latin typeface="Georgia" panose="02040502050405020303" pitchFamily="18" charset="0"/>
              </a:rPr>
              <a:t> tree</a:t>
            </a:r>
          </a:p>
        </p:txBody>
      </p:sp>
    </p:spTree>
    <p:extLst>
      <p:ext uri="{BB962C8B-B14F-4D97-AF65-F5344CB8AC3E}">
        <p14:creationId xmlns:p14="http://schemas.microsoft.com/office/powerpoint/2010/main" val="426695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Example</a:t>
            </a:r>
            <a:endParaRPr lang="en-US" sz="4800" dirty="0">
              <a:latin typeface="Georgia" panose="02040502050405020303" pitchFamily="18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064" y="3304593"/>
            <a:ext cx="993734" cy="71329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524000" y="2353469"/>
            <a:ext cx="4726264" cy="2615542"/>
            <a:chOff x="1726401" y="1569697"/>
            <a:chExt cx="4726264" cy="2615542"/>
          </a:xfrm>
        </p:grpSpPr>
        <p:grpSp>
          <p:nvGrpSpPr>
            <p:cNvPr id="12" name="Group 11"/>
            <p:cNvGrpSpPr/>
            <p:nvPr/>
          </p:nvGrpSpPr>
          <p:grpSpPr>
            <a:xfrm>
              <a:off x="1726401" y="1569697"/>
              <a:ext cx="3924350" cy="2188311"/>
              <a:chOff x="449321" y="3676222"/>
              <a:chExt cx="3924350" cy="2188311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146510" y="3676222"/>
                <a:ext cx="3227161" cy="2140483"/>
                <a:chOff x="8553450" y="4067617"/>
                <a:chExt cx="3227161" cy="2140483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8553450" y="4067617"/>
                  <a:ext cx="3227161" cy="1710915"/>
                  <a:chOff x="7758420" y="2019894"/>
                  <a:chExt cx="3227161" cy="1710915"/>
                </a:xfrm>
              </p:grpSpPr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7758420" y="2449052"/>
                    <a:ext cx="3227161" cy="1281757"/>
                    <a:chOff x="5091113" y="2606675"/>
                    <a:chExt cx="3227161" cy="1281757"/>
                  </a:xfrm>
                </p:grpSpPr>
                <p:sp>
                  <p:nvSpPr>
                    <p:cNvPr id="137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148513" y="2837544"/>
                      <a:ext cx="553357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</a:t>
                      </a:r>
                    </a:p>
                  </p:txBody>
                </p:sp>
                <p:sp>
                  <p:nvSpPr>
                    <p:cNvPr id="139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764917" y="3426767"/>
                      <a:ext cx="553357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p:txBody>
                </p:sp>
                <p:sp>
                  <p:nvSpPr>
                    <p:cNvPr id="140" name="Oval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7913" y="2606675"/>
                      <a:ext cx="457200" cy="4572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4</a:t>
                      </a:r>
                    </a:p>
                  </p:txBody>
                </p:sp>
                <p:sp>
                  <p:nvSpPr>
                    <p:cNvPr id="141" name="Oval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1113" y="3200400"/>
                      <a:ext cx="457200" cy="4572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142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2313" y="3200400"/>
                      <a:ext cx="457200" cy="4572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5</a:t>
                      </a:r>
                    </a:p>
                  </p:txBody>
                </p:sp>
                <p:cxnSp>
                  <p:nvCxnSpPr>
                    <p:cNvPr id="144" name="AutoShape 73"/>
                    <p:cNvCxnSpPr>
                      <a:cxnSpLocks noChangeShapeType="1"/>
                      <a:stCxn id="140" idx="3"/>
                      <a:endCxn id="141" idx="7"/>
                    </p:cNvCxnSpPr>
                    <p:nvPr/>
                  </p:nvCxnSpPr>
                  <p:spPr bwMode="auto">
                    <a:xfrm flipH="1">
                      <a:off x="5481638" y="2997200"/>
                      <a:ext cx="742950" cy="26987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45" name="AutoShape 74"/>
                    <p:cNvCxnSpPr>
                      <a:cxnSpLocks noChangeShapeType="1"/>
                      <a:stCxn id="140" idx="5"/>
                      <a:endCxn id="142" idx="1"/>
                    </p:cNvCxnSpPr>
                    <p:nvPr/>
                  </p:nvCxnSpPr>
                  <p:spPr bwMode="auto">
                    <a:xfrm>
                      <a:off x="6548438" y="2997200"/>
                      <a:ext cx="590550" cy="26987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47" name="Text Box 7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60963" y="2837544"/>
                      <a:ext cx="369012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p:txBody>
                </p:sp>
              </p:grpSp>
              <p:sp>
                <p:nvSpPr>
                  <p:cNvPr id="136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47267" y="2019894"/>
                    <a:ext cx="553357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</a:p>
                </p:txBody>
              </p:sp>
            </p:grpSp>
            <p:sp>
              <p:nvSpPr>
                <p:cNvPr id="133" name="Oval 72"/>
                <p:cNvSpPr>
                  <a:spLocks noChangeArrowheads="1"/>
                </p:cNvSpPr>
                <p:nvPr/>
              </p:nvSpPr>
              <p:spPr bwMode="auto">
                <a:xfrm>
                  <a:off x="11144250" y="57509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cxnSp>
              <p:nvCxnSpPr>
                <p:cNvPr id="134" name="AutoShape 76"/>
                <p:cNvCxnSpPr>
                  <a:cxnSpLocks noChangeShapeType="1"/>
                  <a:endCxn id="133" idx="0"/>
                </p:cNvCxnSpPr>
                <p:nvPr/>
              </p:nvCxnSpPr>
              <p:spPr bwMode="auto">
                <a:xfrm>
                  <a:off x="10925175" y="5439750"/>
                  <a:ext cx="447675" cy="3111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48" name="Text Box 23"/>
              <p:cNvSpPr txBox="1">
                <a:spLocks noChangeArrowheads="1"/>
              </p:cNvSpPr>
              <p:nvPr/>
            </p:nvSpPr>
            <p:spPr bwMode="auto">
              <a:xfrm>
                <a:off x="475176" y="5004595"/>
                <a:ext cx="32702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kumimoji="0" lang="en-US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9" name="Text Box 25"/>
              <p:cNvSpPr txBox="1">
                <a:spLocks noChangeArrowheads="1"/>
              </p:cNvSpPr>
              <p:nvPr/>
            </p:nvSpPr>
            <p:spPr bwMode="auto">
              <a:xfrm>
                <a:off x="1844298" y="4974996"/>
                <a:ext cx="3690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150" name="Oval 71"/>
              <p:cNvSpPr>
                <a:spLocks noChangeArrowheads="1"/>
              </p:cNvSpPr>
              <p:nvPr/>
            </p:nvSpPr>
            <p:spPr bwMode="auto">
              <a:xfrm>
                <a:off x="449321" y="5407333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1" name="Oval 72"/>
              <p:cNvSpPr>
                <a:spLocks noChangeArrowheads="1"/>
              </p:cNvSpPr>
              <p:nvPr/>
            </p:nvSpPr>
            <p:spPr bwMode="auto">
              <a:xfrm>
                <a:off x="1744721" y="5407333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152" name="AutoShape 75"/>
              <p:cNvCxnSpPr>
                <a:cxnSpLocks noChangeShapeType="1"/>
                <a:endCxn id="150" idx="0"/>
              </p:cNvCxnSpPr>
              <p:nvPr/>
            </p:nvCxnSpPr>
            <p:spPr bwMode="auto">
              <a:xfrm flipH="1">
                <a:off x="677921" y="5096183"/>
                <a:ext cx="523875" cy="3111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" name="AutoShape 76"/>
              <p:cNvCxnSpPr>
                <a:cxnSpLocks noChangeShapeType="1"/>
                <a:endCxn id="151" idx="0"/>
              </p:cNvCxnSpPr>
              <p:nvPr/>
            </p:nvCxnSpPr>
            <p:spPr bwMode="auto">
              <a:xfrm>
                <a:off x="1525646" y="5096183"/>
                <a:ext cx="447675" cy="3111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31" name="Oval 45"/>
            <p:cNvSpPr>
              <a:spLocks noChangeArrowheads="1"/>
            </p:cNvSpPr>
            <p:nvPr/>
          </p:nvSpPr>
          <p:spPr bwMode="auto">
            <a:xfrm>
              <a:off x="5995465" y="3728039"/>
              <a:ext cx="457200" cy="45720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138" name="AutoShape 51"/>
            <p:cNvCxnSpPr>
              <a:cxnSpLocks noChangeShapeType="1"/>
            </p:cNvCxnSpPr>
            <p:nvPr/>
          </p:nvCxnSpPr>
          <p:spPr bwMode="auto">
            <a:xfrm>
              <a:off x="5471590" y="3524839"/>
              <a:ext cx="523875" cy="3565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" name="Text Box 25"/>
            <p:cNvSpPr txBox="1">
              <a:spLocks noChangeArrowheads="1"/>
            </p:cNvSpPr>
            <p:nvPr/>
          </p:nvSpPr>
          <p:spPr bwMode="auto">
            <a:xfrm>
              <a:off x="5846249" y="3336729"/>
              <a:ext cx="38725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816566" y="2567085"/>
            <a:ext cx="3745189" cy="2188311"/>
            <a:chOff x="7018967" y="1810561"/>
            <a:chExt cx="3745189" cy="2188311"/>
          </a:xfrm>
        </p:grpSpPr>
        <p:grpSp>
          <p:nvGrpSpPr>
            <p:cNvPr id="154" name="Group 153"/>
            <p:cNvGrpSpPr/>
            <p:nvPr/>
          </p:nvGrpSpPr>
          <p:grpSpPr>
            <a:xfrm>
              <a:off x="7018967" y="1810561"/>
              <a:ext cx="3745189" cy="2188311"/>
              <a:chOff x="449321" y="3676222"/>
              <a:chExt cx="3745189" cy="2188311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1146510" y="3676222"/>
                <a:ext cx="3048000" cy="2140483"/>
                <a:chOff x="8553450" y="4067617"/>
                <a:chExt cx="3048000" cy="2140483"/>
              </a:xfrm>
            </p:grpSpPr>
            <p:grpSp>
              <p:nvGrpSpPr>
                <p:cNvPr id="165" name="Group 164"/>
                <p:cNvGrpSpPr/>
                <p:nvPr/>
              </p:nvGrpSpPr>
              <p:grpSpPr>
                <a:xfrm>
                  <a:off x="8553450" y="4067617"/>
                  <a:ext cx="3042816" cy="1710915"/>
                  <a:chOff x="7758420" y="2019894"/>
                  <a:chExt cx="3042816" cy="1710915"/>
                </a:xfrm>
              </p:grpSpPr>
              <p:grpSp>
                <p:nvGrpSpPr>
                  <p:cNvPr id="168" name="Group 167"/>
                  <p:cNvGrpSpPr/>
                  <p:nvPr/>
                </p:nvGrpSpPr>
                <p:grpSpPr>
                  <a:xfrm>
                    <a:off x="7758420" y="2449052"/>
                    <a:ext cx="3042816" cy="1281757"/>
                    <a:chOff x="5091113" y="2606675"/>
                    <a:chExt cx="3042816" cy="1281757"/>
                  </a:xfrm>
                </p:grpSpPr>
                <p:sp>
                  <p:nvSpPr>
                    <p:cNvPr id="170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148513" y="2837544"/>
                      <a:ext cx="369012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71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764917" y="3426767"/>
                      <a:ext cx="369012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72" name="Oval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7913" y="2606675"/>
                      <a:ext cx="457200" cy="4572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4</a:t>
                      </a:r>
                    </a:p>
                  </p:txBody>
                </p:sp>
                <p:sp>
                  <p:nvSpPr>
                    <p:cNvPr id="173" name="Oval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1113" y="3200400"/>
                      <a:ext cx="457200" cy="4572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174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2313" y="3200400"/>
                      <a:ext cx="457200" cy="4572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6</a:t>
                      </a:r>
                    </a:p>
                  </p:txBody>
                </p:sp>
                <p:cxnSp>
                  <p:nvCxnSpPr>
                    <p:cNvPr id="175" name="AutoShape 73"/>
                    <p:cNvCxnSpPr>
                      <a:cxnSpLocks noChangeShapeType="1"/>
                      <a:stCxn id="172" idx="3"/>
                      <a:endCxn id="173" idx="7"/>
                    </p:cNvCxnSpPr>
                    <p:nvPr/>
                  </p:nvCxnSpPr>
                  <p:spPr bwMode="auto">
                    <a:xfrm flipH="1">
                      <a:off x="5481638" y="2997200"/>
                      <a:ext cx="742950" cy="26987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76" name="AutoShape 74"/>
                    <p:cNvCxnSpPr>
                      <a:cxnSpLocks noChangeShapeType="1"/>
                      <a:stCxn id="172" idx="5"/>
                      <a:endCxn id="174" idx="1"/>
                    </p:cNvCxnSpPr>
                    <p:nvPr/>
                  </p:nvCxnSpPr>
                  <p:spPr bwMode="auto">
                    <a:xfrm>
                      <a:off x="6548438" y="2997200"/>
                      <a:ext cx="590550" cy="26987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77" name="Text Box 7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60963" y="2837544"/>
                      <a:ext cx="369012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p:txBody>
                </p:sp>
              </p:grpSp>
              <p:sp>
                <p:nvSpPr>
                  <p:cNvPr id="169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47267" y="2019894"/>
                    <a:ext cx="369012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166" name="Oval 72"/>
                <p:cNvSpPr>
                  <a:spLocks noChangeArrowheads="1"/>
                </p:cNvSpPr>
                <p:nvPr/>
              </p:nvSpPr>
              <p:spPr bwMode="auto">
                <a:xfrm>
                  <a:off x="11144250" y="57509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  <p:cxnSp>
              <p:nvCxnSpPr>
                <p:cNvPr id="167" name="AutoShape 76"/>
                <p:cNvCxnSpPr>
                  <a:cxnSpLocks noChangeShapeType="1"/>
                  <a:endCxn id="166" idx="0"/>
                </p:cNvCxnSpPr>
                <p:nvPr/>
              </p:nvCxnSpPr>
              <p:spPr bwMode="auto">
                <a:xfrm>
                  <a:off x="10925175" y="5439750"/>
                  <a:ext cx="447675" cy="3111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59" name="Text Box 23"/>
              <p:cNvSpPr txBox="1">
                <a:spLocks noChangeArrowheads="1"/>
              </p:cNvSpPr>
              <p:nvPr/>
            </p:nvSpPr>
            <p:spPr bwMode="auto">
              <a:xfrm>
                <a:off x="475176" y="5004595"/>
                <a:ext cx="32702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kumimoji="0" lang="en-US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0" name="Text Box 25"/>
              <p:cNvSpPr txBox="1">
                <a:spLocks noChangeArrowheads="1"/>
              </p:cNvSpPr>
              <p:nvPr/>
            </p:nvSpPr>
            <p:spPr bwMode="auto">
              <a:xfrm>
                <a:off x="1820921" y="5004595"/>
                <a:ext cx="3690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161" name="Oval 71"/>
              <p:cNvSpPr>
                <a:spLocks noChangeArrowheads="1"/>
              </p:cNvSpPr>
              <p:nvPr/>
            </p:nvSpPr>
            <p:spPr bwMode="auto">
              <a:xfrm>
                <a:off x="449321" y="5407333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62" name="Oval 72"/>
              <p:cNvSpPr>
                <a:spLocks noChangeArrowheads="1"/>
              </p:cNvSpPr>
              <p:nvPr/>
            </p:nvSpPr>
            <p:spPr bwMode="auto">
              <a:xfrm>
                <a:off x="1744721" y="5407333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163" name="AutoShape 75"/>
              <p:cNvCxnSpPr>
                <a:cxnSpLocks noChangeShapeType="1"/>
                <a:endCxn id="161" idx="0"/>
              </p:cNvCxnSpPr>
              <p:nvPr/>
            </p:nvCxnSpPr>
            <p:spPr bwMode="auto">
              <a:xfrm flipH="1">
                <a:off x="677921" y="5096183"/>
                <a:ext cx="523875" cy="3111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4" name="AutoShape 76"/>
              <p:cNvCxnSpPr>
                <a:cxnSpLocks noChangeShapeType="1"/>
                <a:endCxn id="162" idx="0"/>
              </p:cNvCxnSpPr>
              <p:nvPr/>
            </p:nvCxnSpPr>
            <p:spPr bwMode="auto">
              <a:xfrm>
                <a:off x="1525646" y="5096183"/>
                <a:ext cx="447675" cy="3111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78" name="Text Box 23"/>
            <p:cNvSpPr txBox="1">
              <a:spLocks noChangeArrowheads="1"/>
            </p:cNvSpPr>
            <p:nvPr/>
          </p:nvSpPr>
          <p:spPr bwMode="auto">
            <a:xfrm>
              <a:off x="9022896" y="3096701"/>
              <a:ext cx="3270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79" name="Oval 71"/>
            <p:cNvSpPr>
              <a:spLocks noChangeArrowheads="1"/>
            </p:cNvSpPr>
            <p:nvPr/>
          </p:nvSpPr>
          <p:spPr bwMode="auto">
            <a:xfrm>
              <a:off x="9011556" y="3499439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180" name="AutoShape 75"/>
            <p:cNvCxnSpPr>
              <a:cxnSpLocks noChangeShapeType="1"/>
            </p:cNvCxnSpPr>
            <p:nvPr/>
          </p:nvCxnSpPr>
          <p:spPr bwMode="auto">
            <a:xfrm flipH="1">
              <a:off x="9225641" y="3188289"/>
              <a:ext cx="523875" cy="311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1" name="Subtitle 2"/>
          <p:cNvSpPr>
            <a:spLocks noGrp="1"/>
          </p:cNvSpPr>
          <p:nvPr>
            <p:ph type="subTitle" idx="1"/>
          </p:nvPr>
        </p:nvSpPr>
        <p:spPr>
          <a:xfrm>
            <a:off x="1524000" y="1278607"/>
            <a:ext cx="9144000" cy="402356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Inserting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9996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Example</a:t>
            </a:r>
            <a:endParaRPr lang="en-US" sz="4800" dirty="0">
              <a:latin typeface="Georgia" panose="02040502050405020303" pitchFamily="18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007" y="2557229"/>
            <a:ext cx="993734" cy="7132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023922" y="1573760"/>
            <a:ext cx="4721690" cy="2680233"/>
            <a:chOff x="7018967" y="1810561"/>
            <a:chExt cx="4721690" cy="2680233"/>
          </a:xfrm>
        </p:grpSpPr>
        <p:grpSp>
          <p:nvGrpSpPr>
            <p:cNvPr id="9" name="Group 8"/>
            <p:cNvGrpSpPr/>
            <p:nvPr/>
          </p:nvGrpSpPr>
          <p:grpSpPr>
            <a:xfrm>
              <a:off x="7018967" y="1810561"/>
              <a:ext cx="3924350" cy="2188311"/>
              <a:chOff x="7018967" y="1810561"/>
              <a:chExt cx="3924350" cy="2188311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7018967" y="1810561"/>
                <a:ext cx="3924350" cy="2188311"/>
                <a:chOff x="449321" y="3676222"/>
                <a:chExt cx="3924350" cy="2188311"/>
              </a:xfrm>
            </p:grpSpPr>
            <p:grpSp>
              <p:nvGrpSpPr>
                <p:cNvPr id="158" name="Group 157"/>
                <p:cNvGrpSpPr/>
                <p:nvPr/>
              </p:nvGrpSpPr>
              <p:grpSpPr>
                <a:xfrm>
                  <a:off x="1146510" y="3676222"/>
                  <a:ext cx="3227161" cy="2140483"/>
                  <a:chOff x="8553450" y="4067617"/>
                  <a:chExt cx="3227161" cy="2140483"/>
                </a:xfrm>
              </p:grpSpPr>
              <p:grpSp>
                <p:nvGrpSpPr>
                  <p:cNvPr id="165" name="Group 164"/>
                  <p:cNvGrpSpPr/>
                  <p:nvPr/>
                </p:nvGrpSpPr>
                <p:grpSpPr>
                  <a:xfrm>
                    <a:off x="8553450" y="4067617"/>
                    <a:ext cx="3227161" cy="1710915"/>
                    <a:chOff x="7758420" y="2019894"/>
                    <a:chExt cx="3227161" cy="1710915"/>
                  </a:xfrm>
                </p:grpSpPr>
                <p:grpSp>
                  <p:nvGrpSpPr>
                    <p:cNvPr id="168" name="Group 167"/>
                    <p:cNvGrpSpPr/>
                    <p:nvPr/>
                  </p:nvGrpSpPr>
                  <p:grpSpPr>
                    <a:xfrm>
                      <a:off x="7758420" y="2449052"/>
                      <a:ext cx="3227161" cy="1281757"/>
                      <a:chOff x="5091113" y="2606675"/>
                      <a:chExt cx="3227161" cy="1281757"/>
                    </a:xfrm>
                  </p:grpSpPr>
                  <p:sp>
                    <p:nvSpPr>
                      <p:cNvPr id="170" name="Text Box 2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148513" y="2837544"/>
                        <a:ext cx="553357" cy="461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24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-1</a:t>
                        </a:r>
                      </a:p>
                    </p:txBody>
                  </p:sp>
                  <p:sp>
                    <p:nvSpPr>
                      <p:cNvPr id="171" name="Text Box 2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764917" y="3426767"/>
                        <a:ext cx="553357" cy="461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24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-1</a:t>
                        </a:r>
                      </a:p>
                    </p:txBody>
                  </p:sp>
                  <p:sp>
                    <p:nvSpPr>
                      <p:cNvPr id="172" name="Oval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7913" y="2606675"/>
                        <a:ext cx="457200" cy="4572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ctr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24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</a:rPr>
                          <a:t>4</a:t>
                        </a:r>
                      </a:p>
                    </p:txBody>
                  </p:sp>
                  <p:sp>
                    <p:nvSpPr>
                      <p:cNvPr id="173" name="Oval 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91113" y="3200400"/>
                        <a:ext cx="457200" cy="4572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ctr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24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174" name="Oval 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072313" y="3200400"/>
                        <a:ext cx="457200" cy="4572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ctr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24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</a:rPr>
                          <a:t>6</a:t>
                        </a:r>
                      </a:p>
                    </p:txBody>
                  </p:sp>
                  <p:cxnSp>
                    <p:nvCxnSpPr>
                      <p:cNvPr id="175" name="AutoShape 73"/>
                      <p:cNvCxnSpPr>
                        <a:cxnSpLocks noChangeShapeType="1"/>
                        <a:stCxn id="172" idx="3"/>
                        <a:endCxn id="173" idx="7"/>
                      </p:cNvCxnSpPr>
                      <p:nvPr/>
                    </p:nvCxnSpPr>
                    <p:spPr bwMode="auto">
                      <a:xfrm flipH="1">
                        <a:off x="5481638" y="2997200"/>
                        <a:ext cx="742950" cy="269875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76" name="AutoShape 74"/>
                      <p:cNvCxnSpPr>
                        <a:cxnSpLocks noChangeShapeType="1"/>
                        <a:stCxn id="172" idx="5"/>
                        <a:endCxn id="174" idx="1"/>
                      </p:cNvCxnSpPr>
                      <p:nvPr/>
                    </p:nvCxnSpPr>
                    <p:spPr bwMode="auto">
                      <a:xfrm>
                        <a:off x="6548438" y="2997200"/>
                        <a:ext cx="590550" cy="269875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177" name="Text Box 7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60963" y="2837544"/>
                        <a:ext cx="369012" cy="461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24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0</a:t>
                        </a:r>
                      </a:p>
                    </p:txBody>
                  </p:sp>
                </p:grpSp>
                <p:sp>
                  <p:nvSpPr>
                    <p:cNvPr id="169" name="Text Box 7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847267" y="2019894"/>
                      <a:ext cx="553357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p:txBody>
                </p:sp>
              </p:grpSp>
              <p:sp>
                <p:nvSpPr>
                  <p:cNvPr id="166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11144250" y="57509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rPr>
                      <a:t>7</a:t>
                    </a:r>
                  </a:p>
                </p:txBody>
              </p:sp>
              <p:cxnSp>
                <p:nvCxnSpPr>
                  <p:cNvPr id="167" name="AutoShape 76"/>
                  <p:cNvCxnSpPr>
                    <a:cxnSpLocks noChangeShapeType="1"/>
                    <a:endCxn id="166" idx="0"/>
                  </p:cNvCxnSpPr>
                  <p:nvPr/>
                </p:nvCxnSpPr>
                <p:spPr bwMode="auto">
                  <a:xfrm>
                    <a:off x="10925175" y="5439750"/>
                    <a:ext cx="447675" cy="31115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15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75176" y="5004595"/>
                  <a:ext cx="32702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lv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en-US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</a:t>
                  </a:r>
                  <a:endParaRPr kumimoji="0" lang="en-US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820921" y="5004595"/>
                  <a:ext cx="36901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</a:t>
                  </a:r>
                </a:p>
              </p:txBody>
            </p:sp>
            <p:sp>
              <p:nvSpPr>
                <p:cNvPr id="161" name="Oval 71"/>
                <p:cNvSpPr>
                  <a:spLocks noChangeArrowheads="1"/>
                </p:cNvSpPr>
                <p:nvPr/>
              </p:nvSpPr>
              <p:spPr bwMode="auto">
                <a:xfrm>
                  <a:off x="449321" y="5407333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62" name="Oval 72"/>
                <p:cNvSpPr>
                  <a:spLocks noChangeArrowheads="1"/>
                </p:cNvSpPr>
                <p:nvPr/>
              </p:nvSpPr>
              <p:spPr bwMode="auto">
                <a:xfrm>
                  <a:off x="1744721" y="5407333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cxnSp>
              <p:nvCxnSpPr>
                <p:cNvPr id="163" name="AutoShape 75"/>
                <p:cNvCxnSpPr>
                  <a:cxnSpLocks noChangeShapeType="1"/>
                  <a:endCxn id="161" idx="0"/>
                </p:cNvCxnSpPr>
                <p:nvPr/>
              </p:nvCxnSpPr>
              <p:spPr bwMode="auto">
                <a:xfrm flipH="1">
                  <a:off x="677921" y="5096183"/>
                  <a:ext cx="523875" cy="3111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" name="AutoShape 76"/>
                <p:cNvCxnSpPr>
                  <a:cxnSpLocks noChangeShapeType="1"/>
                  <a:endCxn id="162" idx="0"/>
                </p:cNvCxnSpPr>
                <p:nvPr/>
              </p:nvCxnSpPr>
              <p:spPr bwMode="auto">
                <a:xfrm>
                  <a:off x="1525646" y="5096183"/>
                  <a:ext cx="447675" cy="3111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78" name="Text Box 23"/>
              <p:cNvSpPr txBox="1">
                <a:spLocks noChangeArrowheads="1"/>
              </p:cNvSpPr>
              <p:nvPr/>
            </p:nvSpPr>
            <p:spPr bwMode="auto">
              <a:xfrm>
                <a:off x="9022896" y="3096701"/>
                <a:ext cx="32702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kumimoji="0" lang="en-US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9" name="Oval 71"/>
              <p:cNvSpPr>
                <a:spLocks noChangeArrowheads="1"/>
              </p:cNvSpPr>
              <p:nvPr/>
            </p:nvSpPr>
            <p:spPr bwMode="auto">
              <a:xfrm>
                <a:off x="9011556" y="3499439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5</a:t>
                </a:r>
              </a:p>
            </p:txBody>
          </p:sp>
          <p:cxnSp>
            <p:nvCxnSpPr>
              <p:cNvPr id="180" name="AutoShape 75"/>
              <p:cNvCxnSpPr>
                <a:cxnSpLocks noChangeShapeType="1"/>
              </p:cNvCxnSpPr>
              <p:nvPr/>
            </p:nvCxnSpPr>
            <p:spPr bwMode="auto">
              <a:xfrm flipH="1">
                <a:off x="9225641" y="3188289"/>
                <a:ext cx="523875" cy="3111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7" name="Oval 45"/>
            <p:cNvSpPr>
              <a:spLocks noChangeArrowheads="1"/>
            </p:cNvSpPr>
            <p:nvPr/>
          </p:nvSpPr>
          <p:spPr bwMode="auto">
            <a:xfrm>
              <a:off x="11283457" y="4033594"/>
              <a:ext cx="457200" cy="45720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16</a:t>
              </a:r>
            </a:p>
          </p:txBody>
        </p:sp>
        <p:cxnSp>
          <p:nvCxnSpPr>
            <p:cNvPr id="58" name="AutoShape 51"/>
            <p:cNvCxnSpPr>
              <a:cxnSpLocks noChangeShapeType="1"/>
            </p:cNvCxnSpPr>
            <p:nvPr/>
          </p:nvCxnSpPr>
          <p:spPr bwMode="auto">
            <a:xfrm>
              <a:off x="10759582" y="3830394"/>
              <a:ext cx="523875" cy="3565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11134241" y="3642284"/>
              <a:ext cx="38725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489121" y="1263805"/>
            <a:ext cx="4721690" cy="3300143"/>
            <a:chOff x="6989199" y="1162207"/>
            <a:chExt cx="4721690" cy="3300143"/>
          </a:xfrm>
        </p:grpSpPr>
        <p:grpSp>
          <p:nvGrpSpPr>
            <p:cNvPr id="61" name="Group 60"/>
            <p:cNvGrpSpPr/>
            <p:nvPr/>
          </p:nvGrpSpPr>
          <p:grpSpPr>
            <a:xfrm>
              <a:off x="6989199" y="1162207"/>
              <a:ext cx="4721690" cy="2680233"/>
              <a:chOff x="7018967" y="1810561"/>
              <a:chExt cx="4721690" cy="2680233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7018967" y="1810561"/>
                <a:ext cx="3924350" cy="2188311"/>
                <a:chOff x="7018967" y="1810561"/>
                <a:chExt cx="3924350" cy="2188311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7018967" y="1810561"/>
                  <a:ext cx="3924350" cy="2188311"/>
                  <a:chOff x="449321" y="3676222"/>
                  <a:chExt cx="3924350" cy="2188311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1146510" y="3676222"/>
                    <a:ext cx="3227161" cy="2140483"/>
                    <a:chOff x="8553450" y="4067617"/>
                    <a:chExt cx="3227161" cy="2140483"/>
                  </a:xfrm>
                </p:grpSpPr>
                <p:grpSp>
                  <p:nvGrpSpPr>
                    <p:cNvPr id="77" name="Group 76"/>
                    <p:cNvGrpSpPr/>
                    <p:nvPr/>
                  </p:nvGrpSpPr>
                  <p:grpSpPr>
                    <a:xfrm>
                      <a:off x="8553450" y="4067617"/>
                      <a:ext cx="3227161" cy="1710915"/>
                      <a:chOff x="7758420" y="2019894"/>
                      <a:chExt cx="3227161" cy="1710915"/>
                    </a:xfrm>
                  </p:grpSpPr>
                  <p:grpSp>
                    <p:nvGrpSpPr>
                      <p:cNvPr id="80" name="Group 79"/>
                      <p:cNvGrpSpPr/>
                      <p:nvPr/>
                    </p:nvGrpSpPr>
                    <p:grpSpPr>
                      <a:xfrm>
                        <a:off x="7758420" y="2449052"/>
                        <a:ext cx="3227161" cy="1281757"/>
                        <a:chOff x="5091113" y="2606675"/>
                        <a:chExt cx="3227161" cy="1281757"/>
                      </a:xfrm>
                    </p:grpSpPr>
                    <p:sp>
                      <p:nvSpPr>
                        <p:cNvPr id="82" name="Text Box 2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226655" y="2752551"/>
                          <a:ext cx="553357" cy="4616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4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-2</a:t>
                          </a:r>
                        </a:p>
                      </p:txBody>
                    </p:sp>
                    <p:sp>
                      <p:nvSpPr>
                        <p:cNvPr id="83" name="Text Box 2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64917" y="3426767"/>
                          <a:ext cx="553357" cy="4616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4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-2</a:t>
                          </a:r>
                        </a:p>
                      </p:txBody>
                    </p:sp>
                    <p:sp>
                      <p:nvSpPr>
                        <p:cNvPr id="84" name="Oval 6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157913" y="2606675"/>
                          <a:ext cx="457200" cy="457200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4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p:txBody>
                    </p:sp>
                    <p:sp>
                      <p:nvSpPr>
                        <p:cNvPr id="85" name="Oval 6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091113" y="3200400"/>
                          <a:ext cx="457200" cy="457200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4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p:txBody>
                    </p:sp>
                    <p:sp>
                      <p:nvSpPr>
                        <p:cNvPr id="86" name="Oval 6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072313" y="3200400"/>
                          <a:ext cx="457200" cy="457200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4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p:txBody>
                    </p:sp>
                    <p:cxnSp>
                      <p:nvCxnSpPr>
                        <p:cNvPr id="87" name="AutoShape 73"/>
                        <p:cNvCxnSpPr>
                          <a:cxnSpLocks noChangeShapeType="1"/>
                          <a:stCxn id="84" idx="3"/>
                          <a:endCxn id="85" idx="7"/>
                        </p:cNvCxnSpPr>
                        <p:nvPr/>
                      </p:nvCxnSpPr>
                      <p:spPr bwMode="auto">
                        <a:xfrm flipH="1">
                          <a:off x="5481638" y="2997200"/>
                          <a:ext cx="742950" cy="269875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  <p:cxnSp>
                      <p:nvCxnSpPr>
                        <p:cNvPr id="88" name="AutoShape 74"/>
                        <p:cNvCxnSpPr>
                          <a:cxnSpLocks noChangeShapeType="1"/>
                          <a:stCxn id="84" idx="5"/>
                          <a:endCxn id="86" idx="1"/>
                        </p:cNvCxnSpPr>
                        <p:nvPr/>
                      </p:nvCxnSpPr>
                      <p:spPr bwMode="auto">
                        <a:xfrm>
                          <a:off x="6548438" y="2997200"/>
                          <a:ext cx="590550" cy="269875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  <p:sp>
                      <p:nvSpPr>
                        <p:cNvPr id="90" name="Text Box 7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160963" y="2837544"/>
                          <a:ext cx="369012" cy="4616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4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</a:p>
                      </p:txBody>
                    </p:sp>
                  </p:grpSp>
                  <p:sp>
                    <p:nvSpPr>
                      <p:cNvPr id="81" name="Text Box 7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847267" y="2019894"/>
                        <a:ext cx="553357" cy="461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24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-2</a:t>
                        </a:r>
                      </a:p>
                    </p:txBody>
                  </p:sp>
                </p:grpSp>
                <p:sp>
                  <p:nvSpPr>
                    <p:cNvPr id="78" name="Oval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44250" y="5750900"/>
                      <a:ext cx="457200" cy="4572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7</a:t>
                      </a:r>
                    </a:p>
                  </p:txBody>
                </p:sp>
                <p:cxnSp>
                  <p:nvCxnSpPr>
                    <p:cNvPr id="79" name="AutoShape 76"/>
                    <p:cNvCxnSpPr>
                      <a:cxnSpLocks noChangeShapeType="1"/>
                      <a:endCxn id="78" idx="0"/>
                    </p:cNvCxnSpPr>
                    <p:nvPr/>
                  </p:nvCxnSpPr>
                  <p:spPr bwMode="auto">
                    <a:xfrm>
                      <a:off x="10925175" y="5439750"/>
                      <a:ext cx="447675" cy="31115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71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5176" y="5004595"/>
                    <a:ext cx="327025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lv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0" lang="en-US" alt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kumimoji="0" lang="en-US" altLang="en-US" sz="2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0921" y="5004595"/>
                    <a:ext cx="369012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</a:p>
                </p:txBody>
              </p:sp>
              <p:sp>
                <p:nvSpPr>
                  <p:cNvPr id="73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449321" y="5407333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74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1744721" y="5407333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rPr>
                      <a:t>3</a:t>
                    </a:r>
                  </a:p>
                </p:txBody>
              </p:sp>
              <p:cxnSp>
                <p:nvCxnSpPr>
                  <p:cNvPr id="75" name="AutoShape 75"/>
                  <p:cNvCxnSpPr>
                    <a:cxnSpLocks noChangeShapeType="1"/>
                    <a:endCxn id="73" idx="0"/>
                  </p:cNvCxnSpPr>
                  <p:nvPr/>
                </p:nvCxnSpPr>
                <p:spPr bwMode="auto">
                  <a:xfrm flipH="1">
                    <a:off x="677921" y="5096183"/>
                    <a:ext cx="523875" cy="31115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6" name="AutoShape 76"/>
                  <p:cNvCxnSpPr>
                    <a:cxnSpLocks noChangeShapeType="1"/>
                    <a:endCxn id="74" idx="0"/>
                  </p:cNvCxnSpPr>
                  <p:nvPr/>
                </p:nvCxnSpPr>
                <p:spPr bwMode="auto">
                  <a:xfrm>
                    <a:off x="1525646" y="5096183"/>
                    <a:ext cx="447675" cy="31115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6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9022896" y="3096701"/>
                  <a:ext cx="32702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lv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en-US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</a:t>
                  </a:r>
                  <a:endParaRPr kumimoji="0" lang="en-US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8" name="Oval 71"/>
                <p:cNvSpPr>
                  <a:spLocks noChangeArrowheads="1"/>
                </p:cNvSpPr>
                <p:nvPr/>
              </p:nvSpPr>
              <p:spPr bwMode="auto">
                <a:xfrm>
                  <a:off x="9011556" y="3499439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cxnSp>
              <p:nvCxnSpPr>
                <p:cNvPr id="69" name="AutoShape 75"/>
                <p:cNvCxnSpPr>
                  <a:cxnSpLocks noChangeShapeType="1"/>
                </p:cNvCxnSpPr>
                <p:nvPr/>
              </p:nvCxnSpPr>
              <p:spPr bwMode="auto">
                <a:xfrm flipH="1">
                  <a:off x="9225641" y="3188289"/>
                  <a:ext cx="523875" cy="3111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63" name="Oval 45"/>
              <p:cNvSpPr>
                <a:spLocks noChangeArrowheads="1"/>
              </p:cNvSpPr>
              <p:nvPr/>
            </p:nvSpPr>
            <p:spPr bwMode="auto">
              <a:xfrm>
                <a:off x="11283457" y="4033594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16</a:t>
                </a:r>
              </a:p>
            </p:txBody>
          </p:sp>
          <p:cxnSp>
            <p:nvCxnSpPr>
              <p:cNvPr id="64" name="AutoShape 51"/>
              <p:cNvCxnSpPr>
                <a:cxnSpLocks noChangeShapeType="1"/>
              </p:cNvCxnSpPr>
              <p:nvPr/>
            </p:nvCxnSpPr>
            <p:spPr bwMode="auto">
              <a:xfrm>
                <a:off x="10759582" y="3830394"/>
                <a:ext cx="523875" cy="35650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5" name="Text Box 25"/>
              <p:cNvSpPr txBox="1">
                <a:spLocks noChangeArrowheads="1"/>
              </p:cNvSpPr>
              <p:nvPr/>
            </p:nvSpPr>
            <p:spPr bwMode="auto">
              <a:xfrm>
                <a:off x="11134241" y="3642284"/>
                <a:ext cx="54881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-1</a:t>
                </a:r>
              </a:p>
            </p:txBody>
          </p:sp>
        </p:grpSp>
        <p:sp>
          <p:nvSpPr>
            <p:cNvPr id="91" name="Text Box 23"/>
            <p:cNvSpPr txBox="1">
              <a:spLocks noChangeArrowheads="1"/>
            </p:cNvSpPr>
            <p:nvPr/>
          </p:nvSpPr>
          <p:spPr bwMode="auto">
            <a:xfrm>
              <a:off x="10524477" y="3602412"/>
              <a:ext cx="3270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2" name="Oval 71"/>
            <p:cNvSpPr>
              <a:spLocks noChangeArrowheads="1"/>
            </p:cNvSpPr>
            <p:nvPr/>
          </p:nvSpPr>
          <p:spPr bwMode="auto">
            <a:xfrm>
              <a:off x="10513137" y="4005150"/>
              <a:ext cx="457200" cy="45720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15</a:t>
              </a:r>
            </a:p>
          </p:txBody>
        </p:sp>
        <p:cxnSp>
          <p:nvCxnSpPr>
            <p:cNvPr id="93" name="AutoShape 75"/>
            <p:cNvCxnSpPr>
              <a:cxnSpLocks noChangeShapeType="1"/>
            </p:cNvCxnSpPr>
            <p:nvPr/>
          </p:nvCxnSpPr>
          <p:spPr bwMode="auto">
            <a:xfrm flipH="1">
              <a:off x="10727222" y="3694000"/>
              <a:ext cx="523875" cy="311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Group 4"/>
          <p:cNvGrpSpPr/>
          <p:nvPr/>
        </p:nvGrpSpPr>
        <p:grpSpPr>
          <a:xfrm>
            <a:off x="6504216" y="3724248"/>
            <a:ext cx="4721690" cy="2803116"/>
            <a:chOff x="3726698" y="3754765"/>
            <a:chExt cx="4721690" cy="2803116"/>
          </a:xfrm>
        </p:grpSpPr>
        <p:grpSp>
          <p:nvGrpSpPr>
            <p:cNvPr id="95" name="Group 94"/>
            <p:cNvGrpSpPr/>
            <p:nvPr/>
          </p:nvGrpSpPr>
          <p:grpSpPr>
            <a:xfrm>
              <a:off x="3726698" y="3754765"/>
              <a:ext cx="4721690" cy="2680233"/>
              <a:chOff x="7018967" y="1810561"/>
              <a:chExt cx="4721690" cy="2680233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7018967" y="1810561"/>
                <a:ext cx="3924350" cy="2188311"/>
                <a:chOff x="7018967" y="1810561"/>
                <a:chExt cx="3924350" cy="2188311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7018967" y="1810561"/>
                  <a:ext cx="3924350" cy="2188311"/>
                  <a:chOff x="449321" y="3676222"/>
                  <a:chExt cx="3924350" cy="2188311"/>
                </a:xfrm>
              </p:grpSpPr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1146510" y="3676222"/>
                    <a:ext cx="3227161" cy="2140483"/>
                    <a:chOff x="8553450" y="4067617"/>
                    <a:chExt cx="3227161" cy="2140483"/>
                  </a:xfrm>
                </p:grpSpPr>
                <p:grpSp>
                  <p:nvGrpSpPr>
                    <p:cNvPr id="114" name="Group 113"/>
                    <p:cNvGrpSpPr/>
                    <p:nvPr/>
                  </p:nvGrpSpPr>
                  <p:grpSpPr>
                    <a:xfrm>
                      <a:off x="8553450" y="4067617"/>
                      <a:ext cx="3227161" cy="1710915"/>
                      <a:chOff x="7758420" y="2019894"/>
                      <a:chExt cx="3227161" cy="1710915"/>
                    </a:xfrm>
                  </p:grpSpPr>
                  <p:grpSp>
                    <p:nvGrpSpPr>
                      <p:cNvPr id="117" name="Group 116"/>
                      <p:cNvGrpSpPr/>
                      <p:nvPr/>
                    </p:nvGrpSpPr>
                    <p:grpSpPr>
                      <a:xfrm>
                        <a:off x="7758420" y="2449052"/>
                        <a:ext cx="3227161" cy="1281757"/>
                        <a:chOff x="5091113" y="2606675"/>
                        <a:chExt cx="3227161" cy="1281757"/>
                      </a:xfrm>
                    </p:grpSpPr>
                    <p:sp>
                      <p:nvSpPr>
                        <p:cNvPr id="119" name="Text Box 2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148513" y="2837544"/>
                          <a:ext cx="553357" cy="4616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4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-1</a:t>
                          </a:r>
                        </a:p>
                      </p:txBody>
                    </p:sp>
                    <p:sp>
                      <p:nvSpPr>
                        <p:cNvPr id="120" name="Text Box 2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64917" y="3426767"/>
                          <a:ext cx="553357" cy="4616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4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-1</a:t>
                          </a:r>
                        </a:p>
                      </p:txBody>
                    </p:sp>
                    <p:sp>
                      <p:nvSpPr>
                        <p:cNvPr id="121" name="Oval 6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157913" y="2606675"/>
                          <a:ext cx="457200" cy="457200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4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p:txBody>
                    </p:sp>
                    <p:sp>
                      <p:nvSpPr>
                        <p:cNvPr id="122" name="Oval 6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091113" y="3200400"/>
                          <a:ext cx="457200" cy="457200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4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p:txBody>
                    </p:sp>
                    <p:sp>
                      <p:nvSpPr>
                        <p:cNvPr id="123" name="Oval 6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072313" y="3200400"/>
                          <a:ext cx="457200" cy="457200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4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p:txBody>
                    </p:sp>
                    <p:cxnSp>
                      <p:nvCxnSpPr>
                        <p:cNvPr id="124" name="AutoShape 73"/>
                        <p:cNvCxnSpPr>
                          <a:cxnSpLocks noChangeShapeType="1"/>
                          <a:stCxn id="121" idx="3"/>
                          <a:endCxn id="122" idx="7"/>
                        </p:cNvCxnSpPr>
                        <p:nvPr/>
                      </p:nvCxnSpPr>
                      <p:spPr bwMode="auto">
                        <a:xfrm flipH="1">
                          <a:off x="5481638" y="2997200"/>
                          <a:ext cx="742950" cy="269875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  <p:cxnSp>
                      <p:nvCxnSpPr>
                        <p:cNvPr id="125" name="AutoShape 74"/>
                        <p:cNvCxnSpPr>
                          <a:cxnSpLocks noChangeShapeType="1"/>
                          <a:stCxn id="121" idx="5"/>
                          <a:endCxn id="123" idx="1"/>
                        </p:cNvCxnSpPr>
                        <p:nvPr/>
                      </p:nvCxnSpPr>
                      <p:spPr bwMode="auto">
                        <a:xfrm>
                          <a:off x="6548438" y="2997200"/>
                          <a:ext cx="590550" cy="269875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  <p:sp>
                      <p:nvSpPr>
                        <p:cNvPr id="126" name="Text Box 7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160963" y="2837544"/>
                          <a:ext cx="369012" cy="4616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4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</a:p>
                      </p:txBody>
                    </p:sp>
                  </p:grpSp>
                  <p:sp>
                    <p:nvSpPr>
                      <p:cNvPr id="118" name="Text Box 7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847267" y="2019894"/>
                        <a:ext cx="369012" cy="461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24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0</a:t>
                        </a:r>
                      </a:p>
                    </p:txBody>
                  </p:sp>
                </p:grpSp>
                <p:sp>
                  <p:nvSpPr>
                    <p:cNvPr id="115" name="Oval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44250" y="5750900"/>
                      <a:ext cx="457200" cy="4572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15</a:t>
                      </a:r>
                    </a:p>
                  </p:txBody>
                </p:sp>
                <p:cxnSp>
                  <p:nvCxnSpPr>
                    <p:cNvPr id="116" name="AutoShape 76"/>
                    <p:cNvCxnSpPr>
                      <a:cxnSpLocks noChangeShapeType="1"/>
                      <a:endCxn id="115" idx="0"/>
                    </p:cNvCxnSpPr>
                    <p:nvPr/>
                  </p:nvCxnSpPr>
                  <p:spPr bwMode="auto">
                    <a:xfrm>
                      <a:off x="10925175" y="5439750"/>
                      <a:ext cx="447675" cy="31115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108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5176" y="5004595"/>
                    <a:ext cx="327025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lv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0" lang="en-US" alt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kumimoji="0" lang="en-US" altLang="en-US" sz="2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9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0921" y="5004595"/>
                    <a:ext cx="369012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</a:p>
                </p:txBody>
              </p:sp>
              <p:sp>
                <p:nvSpPr>
                  <p:cNvPr id="110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449321" y="5407333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11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1744721" y="5407333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rPr>
                      <a:t>3</a:t>
                    </a:r>
                  </a:p>
                </p:txBody>
              </p:sp>
              <p:cxnSp>
                <p:nvCxnSpPr>
                  <p:cNvPr id="112" name="AutoShape 75"/>
                  <p:cNvCxnSpPr>
                    <a:cxnSpLocks noChangeShapeType="1"/>
                    <a:endCxn id="110" idx="0"/>
                  </p:cNvCxnSpPr>
                  <p:nvPr/>
                </p:nvCxnSpPr>
                <p:spPr bwMode="auto">
                  <a:xfrm flipH="1">
                    <a:off x="677921" y="5096183"/>
                    <a:ext cx="523875" cy="31115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3" name="AutoShape 76"/>
                  <p:cNvCxnSpPr>
                    <a:cxnSpLocks noChangeShapeType="1"/>
                    <a:endCxn id="111" idx="0"/>
                  </p:cNvCxnSpPr>
                  <p:nvPr/>
                </p:nvCxnSpPr>
                <p:spPr bwMode="auto">
                  <a:xfrm>
                    <a:off x="1525646" y="5096183"/>
                    <a:ext cx="447675" cy="31115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10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9022896" y="3096701"/>
                  <a:ext cx="32702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lv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en-US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</a:t>
                  </a:r>
                  <a:endParaRPr kumimoji="0" lang="en-US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5" name="Oval 71"/>
                <p:cNvSpPr>
                  <a:spLocks noChangeArrowheads="1"/>
                </p:cNvSpPr>
                <p:nvPr/>
              </p:nvSpPr>
              <p:spPr bwMode="auto">
                <a:xfrm>
                  <a:off x="9011556" y="3499439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cxnSp>
              <p:nvCxnSpPr>
                <p:cNvPr id="106" name="AutoShape 75"/>
                <p:cNvCxnSpPr>
                  <a:cxnSpLocks noChangeShapeType="1"/>
                </p:cNvCxnSpPr>
                <p:nvPr/>
              </p:nvCxnSpPr>
              <p:spPr bwMode="auto">
                <a:xfrm flipH="1">
                  <a:off x="9225641" y="3188289"/>
                  <a:ext cx="523875" cy="3111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00" name="Oval 45"/>
              <p:cNvSpPr>
                <a:spLocks noChangeArrowheads="1"/>
              </p:cNvSpPr>
              <p:nvPr/>
            </p:nvSpPr>
            <p:spPr bwMode="auto">
              <a:xfrm>
                <a:off x="11283457" y="4033594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16</a:t>
                </a:r>
              </a:p>
            </p:txBody>
          </p:sp>
          <p:cxnSp>
            <p:nvCxnSpPr>
              <p:cNvPr id="101" name="AutoShape 51"/>
              <p:cNvCxnSpPr>
                <a:cxnSpLocks noChangeShapeType="1"/>
              </p:cNvCxnSpPr>
              <p:nvPr/>
            </p:nvCxnSpPr>
            <p:spPr bwMode="auto">
              <a:xfrm>
                <a:off x="10759582" y="3830394"/>
                <a:ext cx="523875" cy="35650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2" name="Text Box 25"/>
              <p:cNvSpPr txBox="1">
                <a:spLocks noChangeArrowheads="1"/>
              </p:cNvSpPr>
              <p:nvPr/>
            </p:nvSpPr>
            <p:spPr bwMode="auto">
              <a:xfrm>
                <a:off x="11134241" y="3642284"/>
                <a:ext cx="38725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</p:grpSp>
        <p:sp>
          <p:nvSpPr>
            <p:cNvPr id="127" name="Text Box 23"/>
            <p:cNvSpPr txBox="1">
              <a:spLocks noChangeArrowheads="1"/>
            </p:cNvSpPr>
            <p:nvPr/>
          </p:nvSpPr>
          <p:spPr bwMode="auto">
            <a:xfrm>
              <a:off x="6308091" y="5697943"/>
              <a:ext cx="3270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9" name="Oval 71"/>
            <p:cNvSpPr>
              <a:spLocks noChangeArrowheads="1"/>
            </p:cNvSpPr>
            <p:nvPr/>
          </p:nvSpPr>
          <p:spPr bwMode="auto">
            <a:xfrm>
              <a:off x="6296751" y="6100681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130" name="AutoShape 75"/>
            <p:cNvCxnSpPr>
              <a:cxnSpLocks noChangeShapeType="1"/>
            </p:cNvCxnSpPr>
            <p:nvPr/>
          </p:nvCxnSpPr>
          <p:spPr bwMode="auto">
            <a:xfrm flipH="1">
              <a:off x="6510836" y="5789531"/>
              <a:ext cx="523875" cy="311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6" name="Subtitle 2"/>
          <p:cNvSpPr>
            <a:spLocks noGrp="1"/>
          </p:cNvSpPr>
          <p:nvPr>
            <p:ph type="subTitle" idx="1"/>
          </p:nvPr>
        </p:nvSpPr>
        <p:spPr>
          <a:xfrm>
            <a:off x="1524000" y="1089925"/>
            <a:ext cx="9144000" cy="402356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Georgia" panose="02040502050405020303" pitchFamily="18" charset="0"/>
              </a:rPr>
              <a:t>Inserting</a:t>
            </a:r>
            <a:r>
              <a:rPr lang="en-US" sz="2800" dirty="0" smtClean="0"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16 </a:t>
            </a:r>
            <a:r>
              <a:rPr lang="en-US" sz="2800" dirty="0" smtClean="0">
                <a:latin typeface="Georgia" panose="02040502050405020303" pitchFamily="18" charset="0"/>
              </a:rPr>
              <a:t>and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15</a:t>
            </a:r>
          </a:p>
        </p:txBody>
      </p:sp>
    </p:spTree>
    <p:extLst>
      <p:ext uri="{BB962C8B-B14F-4D97-AF65-F5344CB8AC3E}">
        <p14:creationId xmlns:p14="http://schemas.microsoft.com/office/powerpoint/2010/main" val="274486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Example</a:t>
            </a:r>
            <a:endParaRPr lang="en-US" sz="4800" dirty="0">
              <a:latin typeface="Georgia" panose="02040502050405020303" pitchFamily="18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360" y="2325764"/>
            <a:ext cx="993734" cy="713294"/>
          </a:xfrm>
          <a:prstGeom prst="rect">
            <a:avLst/>
          </a:prstGeom>
        </p:spPr>
      </p:pic>
      <p:sp>
        <p:nvSpPr>
          <p:cNvPr id="146" name="Subtitle 2"/>
          <p:cNvSpPr>
            <a:spLocks noGrp="1"/>
          </p:cNvSpPr>
          <p:nvPr>
            <p:ph type="subTitle" idx="1"/>
          </p:nvPr>
        </p:nvSpPr>
        <p:spPr>
          <a:xfrm>
            <a:off x="1524000" y="1089925"/>
            <a:ext cx="9144000" cy="402356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Inserting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14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760072" y="3916573"/>
            <a:ext cx="4721690" cy="2745320"/>
            <a:chOff x="6989199" y="1407363"/>
            <a:chExt cx="4721690" cy="2745320"/>
          </a:xfrm>
        </p:grpSpPr>
        <p:grpSp>
          <p:nvGrpSpPr>
            <p:cNvPr id="61" name="Group 60"/>
            <p:cNvGrpSpPr/>
            <p:nvPr/>
          </p:nvGrpSpPr>
          <p:grpSpPr>
            <a:xfrm>
              <a:off x="6989199" y="1407363"/>
              <a:ext cx="4721690" cy="2536675"/>
              <a:chOff x="7018967" y="1954119"/>
              <a:chExt cx="4721690" cy="2536675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7018967" y="1954119"/>
                <a:ext cx="3745189" cy="2044753"/>
                <a:chOff x="7018967" y="1954119"/>
                <a:chExt cx="3745189" cy="204475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7018967" y="1954119"/>
                  <a:ext cx="3745189" cy="2044753"/>
                  <a:chOff x="449321" y="3819780"/>
                  <a:chExt cx="3745189" cy="2044753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1146510" y="3819780"/>
                    <a:ext cx="3048000" cy="1996925"/>
                    <a:chOff x="8553450" y="4211175"/>
                    <a:chExt cx="3048000" cy="1996925"/>
                  </a:xfrm>
                </p:grpSpPr>
                <p:grpSp>
                  <p:nvGrpSpPr>
                    <p:cNvPr id="77" name="Group 76"/>
                    <p:cNvGrpSpPr/>
                    <p:nvPr/>
                  </p:nvGrpSpPr>
                  <p:grpSpPr>
                    <a:xfrm>
                      <a:off x="8553450" y="4211175"/>
                      <a:ext cx="3042816" cy="1567357"/>
                      <a:chOff x="7758420" y="2163452"/>
                      <a:chExt cx="3042816" cy="1567357"/>
                    </a:xfrm>
                  </p:grpSpPr>
                  <p:grpSp>
                    <p:nvGrpSpPr>
                      <p:cNvPr id="80" name="Group 79"/>
                      <p:cNvGrpSpPr/>
                      <p:nvPr/>
                    </p:nvGrpSpPr>
                    <p:grpSpPr>
                      <a:xfrm>
                        <a:off x="7758420" y="2449052"/>
                        <a:ext cx="3042816" cy="1281757"/>
                        <a:chOff x="5091113" y="2606675"/>
                        <a:chExt cx="3042816" cy="1281757"/>
                      </a:xfrm>
                    </p:grpSpPr>
                    <p:sp>
                      <p:nvSpPr>
                        <p:cNvPr id="82" name="Text Box 2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074327" y="2837544"/>
                          <a:ext cx="369012" cy="4616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4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</a:p>
                      </p:txBody>
                    </p:sp>
                    <p:sp>
                      <p:nvSpPr>
                        <p:cNvPr id="83" name="Text Box 2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64917" y="3426767"/>
                          <a:ext cx="369012" cy="4616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4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</a:p>
                      </p:txBody>
                    </p:sp>
                    <p:sp>
                      <p:nvSpPr>
                        <p:cNvPr id="84" name="Oval 6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157913" y="2606675"/>
                          <a:ext cx="457200" cy="457200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4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p:txBody>
                    </p:sp>
                    <p:sp>
                      <p:nvSpPr>
                        <p:cNvPr id="85" name="Oval 6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091113" y="3200400"/>
                          <a:ext cx="457200" cy="457200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4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p:txBody>
                    </p:sp>
                    <p:sp>
                      <p:nvSpPr>
                        <p:cNvPr id="86" name="Oval 6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072313" y="3200400"/>
                          <a:ext cx="457200" cy="457200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4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p:txBody>
                    </p:sp>
                    <p:cxnSp>
                      <p:nvCxnSpPr>
                        <p:cNvPr id="87" name="AutoShape 73"/>
                        <p:cNvCxnSpPr>
                          <a:cxnSpLocks noChangeShapeType="1"/>
                          <a:stCxn id="84" idx="3"/>
                          <a:endCxn id="85" idx="7"/>
                        </p:cNvCxnSpPr>
                        <p:nvPr/>
                      </p:nvCxnSpPr>
                      <p:spPr bwMode="auto">
                        <a:xfrm flipH="1">
                          <a:off x="5481638" y="2997200"/>
                          <a:ext cx="742950" cy="269875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  <p:cxnSp>
                      <p:nvCxnSpPr>
                        <p:cNvPr id="88" name="AutoShape 74"/>
                        <p:cNvCxnSpPr>
                          <a:cxnSpLocks noChangeShapeType="1"/>
                          <a:stCxn id="84" idx="5"/>
                          <a:endCxn id="86" idx="1"/>
                        </p:cNvCxnSpPr>
                        <p:nvPr/>
                      </p:nvCxnSpPr>
                      <p:spPr bwMode="auto">
                        <a:xfrm>
                          <a:off x="6548438" y="2997200"/>
                          <a:ext cx="590550" cy="269875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  <p:sp>
                      <p:nvSpPr>
                        <p:cNvPr id="90" name="Text Box 7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160963" y="2837544"/>
                          <a:ext cx="369012" cy="4616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4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</a:p>
                      </p:txBody>
                    </p:sp>
                  </p:grpSp>
                  <p:sp>
                    <p:nvSpPr>
                      <p:cNvPr id="81" name="Text Box 7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993131" y="2163452"/>
                        <a:ext cx="553357" cy="461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24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-1</a:t>
                        </a:r>
                      </a:p>
                    </p:txBody>
                  </p:sp>
                </p:grpSp>
                <p:sp>
                  <p:nvSpPr>
                    <p:cNvPr id="78" name="Oval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44250" y="5750900"/>
                      <a:ext cx="457200" cy="4572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15</a:t>
                      </a:r>
                    </a:p>
                  </p:txBody>
                </p:sp>
                <p:cxnSp>
                  <p:nvCxnSpPr>
                    <p:cNvPr id="79" name="AutoShape 76"/>
                    <p:cNvCxnSpPr>
                      <a:cxnSpLocks noChangeShapeType="1"/>
                      <a:endCxn id="78" idx="0"/>
                    </p:cNvCxnSpPr>
                    <p:nvPr/>
                  </p:nvCxnSpPr>
                  <p:spPr bwMode="auto">
                    <a:xfrm>
                      <a:off x="10925175" y="5439750"/>
                      <a:ext cx="447675" cy="31115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71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5176" y="5004595"/>
                    <a:ext cx="327025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lv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0" lang="en-US" alt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kumimoji="0" lang="en-US" altLang="en-US" sz="2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0921" y="5004595"/>
                    <a:ext cx="369012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</a:p>
                </p:txBody>
              </p:sp>
              <p:sp>
                <p:nvSpPr>
                  <p:cNvPr id="73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449321" y="5407333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74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1744721" y="5407333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rPr>
                      <a:t>3</a:t>
                    </a:r>
                  </a:p>
                </p:txBody>
              </p:sp>
              <p:cxnSp>
                <p:nvCxnSpPr>
                  <p:cNvPr id="75" name="AutoShape 75"/>
                  <p:cNvCxnSpPr>
                    <a:cxnSpLocks noChangeShapeType="1"/>
                    <a:endCxn id="73" idx="0"/>
                  </p:cNvCxnSpPr>
                  <p:nvPr/>
                </p:nvCxnSpPr>
                <p:spPr bwMode="auto">
                  <a:xfrm flipH="1">
                    <a:off x="677921" y="5096183"/>
                    <a:ext cx="523875" cy="31115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6" name="AutoShape 76"/>
                  <p:cNvCxnSpPr>
                    <a:cxnSpLocks noChangeShapeType="1"/>
                    <a:endCxn id="74" idx="0"/>
                  </p:cNvCxnSpPr>
                  <p:nvPr/>
                </p:nvCxnSpPr>
                <p:spPr bwMode="auto">
                  <a:xfrm>
                    <a:off x="1525646" y="5096183"/>
                    <a:ext cx="447675" cy="31115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6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9022896" y="3096701"/>
                  <a:ext cx="32702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lv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en-US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</a:t>
                  </a:r>
                  <a:endParaRPr kumimoji="0" lang="en-US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8" name="Oval 71"/>
                <p:cNvSpPr>
                  <a:spLocks noChangeArrowheads="1"/>
                </p:cNvSpPr>
                <p:nvPr/>
              </p:nvSpPr>
              <p:spPr bwMode="auto">
                <a:xfrm>
                  <a:off x="9011556" y="3499439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cxnSp>
              <p:nvCxnSpPr>
                <p:cNvPr id="69" name="AutoShape 75"/>
                <p:cNvCxnSpPr>
                  <a:cxnSpLocks noChangeShapeType="1"/>
                </p:cNvCxnSpPr>
                <p:nvPr/>
              </p:nvCxnSpPr>
              <p:spPr bwMode="auto">
                <a:xfrm flipH="1">
                  <a:off x="9225641" y="3188289"/>
                  <a:ext cx="523875" cy="3111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63" name="Oval 45"/>
              <p:cNvSpPr>
                <a:spLocks noChangeArrowheads="1"/>
              </p:cNvSpPr>
              <p:nvPr/>
            </p:nvSpPr>
            <p:spPr bwMode="auto">
              <a:xfrm>
                <a:off x="11283457" y="4033594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16</a:t>
                </a:r>
              </a:p>
            </p:txBody>
          </p:sp>
          <p:cxnSp>
            <p:nvCxnSpPr>
              <p:cNvPr id="64" name="AutoShape 51"/>
              <p:cNvCxnSpPr>
                <a:cxnSpLocks noChangeShapeType="1"/>
              </p:cNvCxnSpPr>
              <p:nvPr/>
            </p:nvCxnSpPr>
            <p:spPr bwMode="auto">
              <a:xfrm>
                <a:off x="10759582" y="3830394"/>
                <a:ext cx="523875" cy="35650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5" name="Text Box 25"/>
              <p:cNvSpPr txBox="1">
                <a:spLocks noChangeArrowheads="1"/>
              </p:cNvSpPr>
              <p:nvPr/>
            </p:nvSpPr>
            <p:spPr bwMode="auto">
              <a:xfrm>
                <a:off x="11134241" y="3642284"/>
                <a:ext cx="38725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</p:grpSp>
        <p:sp>
          <p:nvSpPr>
            <p:cNvPr id="133" name="Text Box 23"/>
            <p:cNvSpPr txBox="1">
              <a:spLocks noChangeArrowheads="1"/>
            </p:cNvSpPr>
            <p:nvPr/>
          </p:nvSpPr>
          <p:spPr bwMode="auto">
            <a:xfrm>
              <a:off x="8139858" y="3405636"/>
              <a:ext cx="3270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34" name="Oval 71"/>
            <p:cNvSpPr>
              <a:spLocks noChangeArrowheads="1"/>
            </p:cNvSpPr>
            <p:nvPr/>
          </p:nvSpPr>
          <p:spPr bwMode="auto">
            <a:xfrm>
              <a:off x="8318035" y="3695483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135" name="AutoShape 75"/>
            <p:cNvCxnSpPr>
              <a:cxnSpLocks noChangeShapeType="1"/>
              <a:endCxn id="134" idx="0"/>
            </p:cNvCxnSpPr>
            <p:nvPr/>
          </p:nvCxnSpPr>
          <p:spPr bwMode="auto">
            <a:xfrm flipH="1">
              <a:off x="8546635" y="3384333"/>
              <a:ext cx="523875" cy="311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6" name="Text Box 23"/>
            <p:cNvSpPr txBox="1">
              <a:spLocks noChangeArrowheads="1"/>
            </p:cNvSpPr>
            <p:nvPr/>
          </p:nvSpPr>
          <p:spPr bwMode="auto">
            <a:xfrm>
              <a:off x="9665078" y="3266443"/>
              <a:ext cx="3270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37" name="Oval 71"/>
            <p:cNvSpPr>
              <a:spLocks noChangeArrowheads="1"/>
            </p:cNvSpPr>
            <p:nvPr/>
          </p:nvSpPr>
          <p:spPr bwMode="auto">
            <a:xfrm>
              <a:off x="9639223" y="3669181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14</a:t>
              </a:r>
            </a:p>
          </p:txBody>
        </p:sp>
        <p:cxnSp>
          <p:nvCxnSpPr>
            <p:cNvPr id="138" name="AutoShape 75"/>
            <p:cNvCxnSpPr>
              <a:cxnSpLocks noChangeShapeType="1"/>
              <a:endCxn id="137" idx="0"/>
            </p:cNvCxnSpPr>
            <p:nvPr/>
          </p:nvCxnSpPr>
          <p:spPr bwMode="auto">
            <a:xfrm flipH="1">
              <a:off x="9867823" y="3358031"/>
              <a:ext cx="523875" cy="311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Group 10"/>
          <p:cNvGrpSpPr/>
          <p:nvPr/>
        </p:nvGrpSpPr>
        <p:grpSpPr>
          <a:xfrm>
            <a:off x="1108331" y="1493835"/>
            <a:ext cx="4721690" cy="3422179"/>
            <a:chOff x="1670056" y="1538305"/>
            <a:chExt cx="4721690" cy="3422179"/>
          </a:xfrm>
        </p:grpSpPr>
        <p:grpSp>
          <p:nvGrpSpPr>
            <p:cNvPr id="6" name="Group 5"/>
            <p:cNvGrpSpPr/>
            <p:nvPr/>
          </p:nvGrpSpPr>
          <p:grpSpPr>
            <a:xfrm>
              <a:off x="1670056" y="1538305"/>
              <a:ext cx="4721690" cy="3422179"/>
              <a:chOff x="1471524" y="1652285"/>
              <a:chExt cx="4721690" cy="342217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471524" y="1652285"/>
                <a:ext cx="4721690" cy="2803116"/>
                <a:chOff x="3726698" y="3754765"/>
                <a:chExt cx="4721690" cy="2803116"/>
              </a:xfrm>
            </p:grpSpPr>
            <p:grpSp>
              <p:nvGrpSpPr>
                <p:cNvPr id="95" name="Group 94"/>
                <p:cNvGrpSpPr/>
                <p:nvPr/>
              </p:nvGrpSpPr>
              <p:grpSpPr>
                <a:xfrm>
                  <a:off x="3726698" y="3754765"/>
                  <a:ext cx="4721690" cy="2680233"/>
                  <a:chOff x="7018967" y="1810561"/>
                  <a:chExt cx="4721690" cy="2680233"/>
                </a:xfrm>
              </p:grpSpPr>
              <p:grpSp>
                <p:nvGrpSpPr>
                  <p:cNvPr id="99" name="Group 98"/>
                  <p:cNvGrpSpPr/>
                  <p:nvPr/>
                </p:nvGrpSpPr>
                <p:grpSpPr>
                  <a:xfrm>
                    <a:off x="7018967" y="1810561"/>
                    <a:ext cx="3745189" cy="2188311"/>
                    <a:chOff x="7018967" y="1810561"/>
                    <a:chExt cx="3745189" cy="2188311"/>
                  </a:xfrm>
                </p:grpSpPr>
                <p:grpSp>
                  <p:nvGrpSpPr>
                    <p:cNvPr id="103" name="Group 102"/>
                    <p:cNvGrpSpPr/>
                    <p:nvPr/>
                  </p:nvGrpSpPr>
                  <p:grpSpPr>
                    <a:xfrm>
                      <a:off x="7018967" y="1810561"/>
                      <a:ext cx="3745189" cy="2188311"/>
                      <a:chOff x="449321" y="3676222"/>
                      <a:chExt cx="3745189" cy="2188311"/>
                    </a:xfrm>
                  </p:grpSpPr>
                  <p:grpSp>
                    <p:nvGrpSpPr>
                      <p:cNvPr id="107" name="Group 106"/>
                      <p:cNvGrpSpPr/>
                      <p:nvPr/>
                    </p:nvGrpSpPr>
                    <p:grpSpPr>
                      <a:xfrm>
                        <a:off x="1146510" y="3676222"/>
                        <a:ext cx="3048000" cy="2140483"/>
                        <a:chOff x="8553450" y="4067617"/>
                        <a:chExt cx="3048000" cy="2140483"/>
                      </a:xfrm>
                    </p:grpSpPr>
                    <p:grpSp>
                      <p:nvGrpSpPr>
                        <p:cNvPr id="114" name="Group 113"/>
                        <p:cNvGrpSpPr/>
                        <p:nvPr/>
                      </p:nvGrpSpPr>
                      <p:grpSpPr>
                        <a:xfrm>
                          <a:off x="8553450" y="4067617"/>
                          <a:ext cx="3042816" cy="1783485"/>
                          <a:chOff x="7758420" y="2019894"/>
                          <a:chExt cx="3042816" cy="1783485"/>
                        </a:xfrm>
                      </p:grpSpPr>
                      <p:grpSp>
                        <p:nvGrpSpPr>
                          <p:cNvPr id="117" name="Group 116"/>
                          <p:cNvGrpSpPr/>
                          <p:nvPr/>
                        </p:nvGrpSpPr>
                        <p:grpSpPr>
                          <a:xfrm>
                            <a:off x="7758420" y="2449052"/>
                            <a:ext cx="3042816" cy="1354327"/>
                            <a:chOff x="5091113" y="2606675"/>
                            <a:chExt cx="3042816" cy="1354327"/>
                          </a:xfrm>
                        </p:grpSpPr>
                        <p:sp>
                          <p:nvSpPr>
                            <p:cNvPr id="119" name="Text Box 21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148513" y="2837544"/>
                              <a:ext cx="553357" cy="46166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 marL="0" marR="0" lvl="0" indent="0" defTabSz="91440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altLang="en-US" sz="2400" b="1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a:t>-2</a:t>
                              </a:r>
                            </a:p>
                          </p:txBody>
                        </p:sp>
                        <p:sp>
                          <p:nvSpPr>
                            <p:cNvPr id="120" name="Text Box 25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764917" y="3499337"/>
                              <a:ext cx="369012" cy="46166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 marL="0" marR="0" lvl="0" indent="0" defTabSz="91440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altLang="en-US" sz="2400" b="1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a:t>1</a:t>
                              </a:r>
                            </a:p>
                          </p:txBody>
                        </p:sp>
                        <p:sp>
                          <p:nvSpPr>
                            <p:cNvPr id="121" name="Oval 67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157913" y="2606675"/>
                              <a:ext cx="457200" cy="457200"/>
                            </a:xfrm>
                            <a:prstGeom prst="ellipse">
                              <a:avLst/>
                            </a:prstGeom>
                            <a:solidFill>
                              <a:srgbClr val="FFFF0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ctr" defTabSz="91440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altLang="en-US" sz="2400" b="0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122" name="Oval 6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091113" y="3200400"/>
                              <a:ext cx="457200" cy="457200"/>
                            </a:xfrm>
                            <a:prstGeom prst="ellipse">
                              <a:avLst/>
                            </a:prstGeom>
                            <a:solidFill>
                              <a:srgbClr val="FFFF0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ctr" defTabSz="91440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altLang="en-US" sz="2400" b="0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</a:rPr>
                                <a:t>2</a:t>
                              </a:r>
                            </a:p>
                          </p:txBody>
                        </p:sp>
                        <p:sp>
                          <p:nvSpPr>
                            <p:cNvPr id="123" name="Oval 69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072313" y="3200400"/>
                              <a:ext cx="457200" cy="457200"/>
                            </a:xfrm>
                            <a:prstGeom prst="ellipse">
                              <a:avLst/>
                            </a:prstGeom>
                            <a:solidFill>
                              <a:srgbClr val="FFC000"/>
                            </a:solidFill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ctr" defTabSz="91440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altLang="en-US" sz="2400" b="0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</a:rPr>
                                <a:t>6</a:t>
                              </a:r>
                            </a:p>
                          </p:txBody>
                        </p:sp>
                        <p:cxnSp>
                          <p:nvCxnSpPr>
                            <p:cNvPr id="124" name="AutoShape 73"/>
                            <p:cNvCxnSpPr>
                              <a:cxnSpLocks noChangeShapeType="1"/>
                              <a:stCxn id="121" idx="3"/>
                              <a:endCxn id="122" idx="7"/>
                            </p:cNvCxnSpPr>
                            <p:nvPr/>
                          </p:nvCxnSpPr>
                          <p:spPr bwMode="auto">
                            <a:xfrm flipH="1">
                              <a:off x="5481638" y="2997200"/>
                              <a:ext cx="742950" cy="269875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cxnSp>
                        <p:cxnSp>
                          <p:nvCxnSpPr>
                            <p:cNvPr id="125" name="AutoShape 74"/>
                            <p:cNvCxnSpPr>
                              <a:cxnSpLocks noChangeShapeType="1"/>
                              <a:stCxn id="121" idx="5"/>
                              <a:endCxn id="123" idx="1"/>
                            </p:cNvCxnSpPr>
                            <p:nvPr/>
                          </p:nvCxnSpPr>
                          <p:spPr bwMode="auto">
                            <a:xfrm>
                              <a:off x="6548438" y="2997200"/>
                              <a:ext cx="590550" cy="269875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cxnSp>
                        <p:sp>
                          <p:nvSpPr>
                            <p:cNvPr id="126" name="Text Box 79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160963" y="2837544"/>
                              <a:ext cx="369012" cy="46166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 marL="0" marR="0" lvl="0" indent="0" defTabSz="91440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altLang="en-US" sz="2400" b="1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a:t>0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18" name="Text Box 79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847267" y="2019894"/>
                            <a:ext cx="553357" cy="4616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altLang="en-US" sz="2400" b="1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a:t>-2</a:t>
                            </a:r>
                          </a:p>
                        </p:txBody>
                      </p:sp>
                    </p:grpSp>
                    <p:sp>
                      <p:nvSpPr>
                        <p:cNvPr id="115" name="Oval 7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144250" y="5750900"/>
                          <a:ext cx="457200" cy="457200"/>
                        </a:xfrm>
                        <a:prstGeom prst="ellipse">
                          <a:avLst/>
                        </a:prstGeom>
                        <a:solidFill>
                          <a:srgbClr val="FF00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4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</a:rPr>
                            <a:t>15</a:t>
                          </a:r>
                        </a:p>
                      </p:txBody>
                    </p:sp>
                    <p:cxnSp>
                      <p:nvCxnSpPr>
                        <p:cNvPr id="116" name="AutoShape 76"/>
                        <p:cNvCxnSpPr>
                          <a:cxnSpLocks noChangeShapeType="1"/>
                          <a:endCxn id="115" idx="0"/>
                        </p:cNvCxnSpPr>
                        <p:nvPr/>
                      </p:nvCxnSpPr>
                      <p:spPr bwMode="auto">
                        <a:xfrm>
                          <a:off x="10925175" y="5439750"/>
                          <a:ext cx="447675" cy="311150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</p:grpSp>
                  <p:sp>
                    <p:nvSpPr>
                      <p:cNvPr id="108" name="Text Box 2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5176" y="5004595"/>
                        <a:ext cx="327025" cy="461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/>
                      <a:p>
                        <a:pPr lv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0" lang="en-US" altLang="en-US" sz="24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0</a:t>
                        </a:r>
                        <a:endParaRPr kumimoji="0" lang="en-US" alt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" name="Text Box 2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20921" y="5004595"/>
                        <a:ext cx="369012" cy="461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24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110" name="Oval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49321" y="5407333"/>
                        <a:ext cx="457200" cy="4572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ctr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24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11" name="Oval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44721" y="5407333"/>
                        <a:ext cx="457200" cy="4572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ctr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24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</a:rPr>
                          <a:t>3</a:t>
                        </a:r>
                      </a:p>
                    </p:txBody>
                  </p:sp>
                  <p:cxnSp>
                    <p:nvCxnSpPr>
                      <p:cNvPr id="112" name="AutoShape 75"/>
                      <p:cNvCxnSpPr>
                        <a:cxnSpLocks noChangeShapeType="1"/>
                        <a:endCxn id="110" idx="0"/>
                      </p:cNvCxnSpPr>
                      <p:nvPr/>
                    </p:nvCxnSpPr>
                    <p:spPr bwMode="auto">
                      <a:xfrm flipH="1">
                        <a:off x="677921" y="5096183"/>
                        <a:ext cx="523875" cy="31115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13" name="AutoShape 76"/>
                      <p:cNvCxnSpPr>
                        <a:cxnSpLocks noChangeShapeType="1"/>
                        <a:endCxn id="111" idx="0"/>
                      </p:cNvCxnSpPr>
                      <p:nvPr/>
                    </p:nvCxnSpPr>
                    <p:spPr bwMode="auto">
                      <a:xfrm>
                        <a:off x="1525646" y="5096183"/>
                        <a:ext cx="447675" cy="31115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104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022896" y="3096701"/>
                      <a:ext cx="327025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>
                      <a:spAutoFit/>
                    </a:bodyPr>
                    <a:lstStyle/>
                    <a:p>
                      <a:pPr lv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en-US" sz="2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0" lang="en-US" altLang="en-US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5" name="Oval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11556" y="3499439"/>
                      <a:ext cx="457200" cy="4572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5</a:t>
                      </a:r>
                    </a:p>
                  </p:txBody>
                </p:sp>
                <p:cxnSp>
                  <p:nvCxnSpPr>
                    <p:cNvPr id="106" name="AutoShape 75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9225641" y="3188289"/>
                      <a:ext cx="523875" cy="31115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100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11283457" y="4033594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rPr>
                      <a:t>16</a:t>
                    </a:r>
                  </a:p>
                </p:txBody>
              </p:sp>
              <p:cxnSp>
                <p:nvCxnSpPr>
                  <p:cNvPr id="101" name="AutoShape 5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0759582" y="3830394"/>
                    <a:ext cx="523875" cy="356507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02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34241" y="3642284"/>
                    <a:ext cx="387251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12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187827" y="5697943"/>
                  <a:ext cx="64951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lv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en-US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-1</a:t>
                  </a:r>
                  <a:endParaRPr kumimoji="0" lang="en-US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9" name="Oval 71"/>
                <p:cNvSpPr>
                  <a:spLocks noChangeArrowheads="1"/>
                </p:cNvSpPr>
                <p:nvPr/>
              </p:nvSpPr>
              <p:spPr bwMode="auto">
                <a:xfrm>
                  <a:off x="6296751" y="6100681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  <p:cxnSp>
              <p:nvCxnSpPr>
                <p:cNvPr id="130" name="AutoShape 75"/>
                <p:cNvCxnSpPr>
                  <a:cxnSpLocks noChangeShapeType="1"/>
                </p:cNvCxnSpPr>
                <p:nvPr/>
              </p:nvCxnSpPr>
              <p:spPr bwMode="auto">
                <a:xfrm flipH="1">
                  <a:off x="6510836" y="5789531"/>
                  <a:ext cx="523875" cy="3111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28" name="Text Box 25"/>
              <p:cNvSpPr txBox="1">
                <a:spLocks noChangeArrowheads="1"/>
              </p:cNvSpPr>
              <p:nvPr/>
            </p:nvSpPr>
            <p:spPr bwMode="auto">
              <a:xfrm>
                <a:off x="4798784" y="4214526"/>
                <a:ext cx="3690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131" name="Oval 72"/>
              <p:cNvSpPr>
                <a:spLocks noChangeArrowheads="1"/>
              </p:cNvSpPr>
              <p:nvPr/>
            </p:nvSpPr>
            <p:spPr bwMode="auto">
              <a:xfrm>
                <a:off x="4722584" y="4617264"/>
                <a:ext cx="457200" cy="4572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14</a:t>
                </a:r>
              </a:p>
            </p:txBody>
          </p:sp>
          <p:cxnSp>
            <p:nvCxnSpPr>
              <p:cNvPr id="132" name="AutoShape 76"/>
              <p:cNvCxnSpPr>
                <a:cxnSpLocks noChangeShapeType="1"/>
                <a:endCxn id="131" idx="0"/>
              </p:cNvCxnSpPr>
              <p:nvPr/>
            </p:nvCxnSpPr>
            <p:spPr bwMode="auto">
              <a:xfrm>
                <a:off x="4503509" y="4306114"/>
                <a:ext cx="447675" cy="3111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" name="Arc 9"/>
            <p:cNvSpPr/>
            <p:nvPr/>
          </p:nvSpPr>
          <p:spPr>
            <a:xfrm rot="17221671">
              <a:off x="4690625" y="2890454"/>
              <a:ext cx="990527" cy="1040429"/>
            </a:xfrm>
            <a:prstGeom prst="arc">
              <a:avLst>
                <a:gd name="adj1" fmla="val 8435828"/>
                <a:gd name="adj2" fmla="val 0"/>
              </a:avLst>
            </a:prstGeom>
            <a:ln w="31750">
              <a:solidFill>
                <a:srgbClr val="FF00FF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Arc 201"/>
            <p:cNvSpPr/>
            <p:nvPr/>
          </p:nvSpPr>
          <p:spPr>
            <a:xfrm rot="2416096">
              <a:off x="4134587" y="2051770"/>
              <a:ext cx="913551" cy="983921"/>
            </a:xfrm>
            <a:prstGeom prst="arc">
              <a:avLst>
                <a:gd name="adj1" fmla="val 6676903"/>
                <a:gd name="adj2" fmla="val 0"/>
              </a:avLst>
            </a:prstGeom>
            <a:ln w="31750">
              <a:solidFill>
                <a:srgbClr val="FF99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57261" y="1229794"/>
            <a:ext cx="5348368" cy="3370920"/>
            <a:chOff x="6284371" y="1519464"/>
            <a:chExt cx="5348368" cy="3370920"/>
          </a:xfrm>
        </p:grpSpPr>
        <p:grpSp>
          <p:nvGrpSpPr>
            <p:cNvPr id="139" name="Group 138"/>
            <p:cNvGrpSpPr/>
            <p:nvPr/>
          </p:nvGrpSpPr>
          <p:grpSpPr>
            <a:xfrm>
              <a:off x="6284371" y="1519464"/>
              <a:ext cx="5348368" cy="3370920"/>
              <a:chOff x="1471524" y="1652285"/>
              <a:chExt cx="5348368" cy="3370920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471524" y="1652285"/>
                <a:ext cx="4721690" cy="2803116"/>
                <a:chOff x="3726698" y="3754765"/>
                <a:chExt cx="4721690" cy="2803116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>
                  <a:off x="3726698" y="3754765"/>
                  <a:ext cx="4721690" cy="2680233"/>
                  <a:chOff x="7018967" y="1810561"/>
                  <a:chExt cx="4721690" cy="2680233"/>
                </a:xfrm>
              </p:grpSpPr>
              <p:grpSp>
                <p:nvGrpSpPr>
                  <p:cNvPr id="149" name="Group 148"/>
                  <p:cNvGrpSpPr/>
                  <p:nvPr/>
                </p:nvGrpSpPr>
                <p:grpSpPr>
                  <a:xfrm>
                    <a:off x="7018967" y="1810561"/>
                    <a:ext cx="3924350" cy="2188311"/>
                    <a:chOff x="7018967" y="1810561"/>
                    <a:chExt cx="3924350" cy="2188311"/>
                  </a:xfrm>
                </p:grpSpPr>
                <p:grpSp>
                  <p:nvGrpSpPr>
                    <p:cNvPr id="153" name="Group 152"/>
                    <p:cNvGrpSpPr/>
                    <p:nvPr/>
                  </p:nvGrpSpPr>
                  <p:grpSpPr>
                    <a:xfrm>
                      <a:off x="7018967" y="1810561"/>
                      <a:ext cx="3924350" cy="2188311"/>
                      <a:chOff x="449321" y="3676222"/>
                      <a:chExt cx="3924350" cy="2188311"/>
                    </a:xfrm>
                  </p:grpSpPr>
                  <p:grpSp>
                    <p:nvGrpSpPr>
                      <p:cNvPr id="181" name="Group 180"/>
                      <p:cNvGrpSpPr/>
                      <p:nvPr/>
                    </p:nvGrpSpPr>
                    <p:grpSpPr>
                      <a:xfrm>
                        <a:off x="1146510" y="3676222"/>
                        <a:ext cx="3227161" cy="2140483"/>
                        <a:chOff x="8553450" y="4067617"/>
                        <a:chExt cx="3227161" cy="2140483"/>
                      </a:xfrm>
                    </p:grpSpPr>
                    <p:grpSp>
                      <p:nvGrpSpPr>
                        <p:cNvPr id="188" name="Group 187"/>
                        <p:cNvGrpSpPr/>
                        <p:nvPr/>
                      </p:nvGrpSpPr>
                      <p:grpSpPr>
                        <a:xfrm>
                          <a:off x="8553450" y="4067617"/>
                          <a:ext cx="3227161" cy="1710915"/>
                          <a:chOff x="7758420" y="2019894"/>
                          <a:chExt cx="3227161" cy="1710915"/>
                        </a:xfrm>
                      </p:grpSpPr>
                      <p:grpSp>
                        <p:nvGrpSpPr>
                          <p:cNvPr id="191" name="Group 190"/>
                          <p:cNvGrpSpPr/>
                          <p:nvPr/>
                        </p:nvGrpSpPr>
                        <p:grpSpPr>
                          <a:xfrm>
                            <a:off x="7758420" y="2449052"/>
                            <a:ext cx="3227161" cy="1281757"/>
                            <a:chOff x="5091113" y="2606675"/>
                            <a:chExt cx="3227161" cy="1281757"/>
                          </a:xfrm>
                        </p:grpSpPr>
                        <p:sp>
                          <p:nvSpPr>
                            <p:cNvPr id="193" name="Text Box 21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148513" y="2837544"/>
                              <a:ext cx="553357" cy="46166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 marL="0" marR="0" lvl="0" indent="0" defTabSz="91440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altLang="en-US" sz="2400" b="1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a:t>-2</a:t>
                              </a:r>
                            </a:p>
                          </p:txBody>
                        </p:sp>
                        <p:sp>
                          <p:nvSpPr>
                            <p:cNvPr id="194" name="Text Box 25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764917" y="3426767"/>
                              <a:ext cx="553357" cy="46166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 marL="0" marR="0" lvl="0" indent="0" defTabSz="91440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altLang="en-US" sz="2400" b="1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195" name="Oval 67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157913" y="2606675"/>
                              <a:ext cx="457200" cy="457200"/>
                            </a:xfrm>
                            <a:prstGeom prst="ellipse">
                              <a:avLst/>
                            </a:prstGeom>
                            <a:solidFill>
                              <a:srgbClr val="FFFF0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ctr" defTabSz="91440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altLang="en-US" sz="2400" b="0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196" name="Oval 6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091113" y="3200400"/>
                              <a:ext cx="457200" cy="457200"/>
                            </a:xfrm>
                            <a:prstGeom prst="ellipse">
                              <a:avLst/>
                            </a:prstGeom>
                            <a:solidFill>
                              <a:srgbClr val="FFFF0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ctr" defTabSz="91440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altLang="en-US" sz="2400" b="0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</a:rPr>
                                <a:t>2</a:t>
                              </a:r>
                            </a:p>
                          </p:txBody>
                        </p:sp>
                        <p:sp>
                          <p:nvSpPr>
                            <p:cNvPr id="197" name="Oval 69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072313" y="3200400"/>
                              <a:ext cx="457200" cy="457200"/>
                            </a:xfrm>
                            <a:prstGeom prst="ellipse">
                              <a:avLst/>
                            </a:prstGeom>
                            <a:solidFill>
                              <a:srgbClr val="FFC00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ctr" defTabSz="91440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altLang="en-US" sz="2400" b="0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</a:rPr>
                                <a:t>6</a:t>
                              </a:r>
                            </a:p>
                          </p:txBody>
                        </p:sp>
                        <p:cxnSp>
                          <p:nvCxnSpPr>
                            <p:cNvPr id="198" name="AutoShape 73"/>
                            <p:cNvCxnSpPr>
                              <a:cxnSpLocks noChangeShapeType="1"/>
                              <a:stCxn id="195" idx="3"/>
                              <a:endCxn id="196" idx="7"/>
                            </p:cNvCxnSpPr>
                            <p:nvPr/>
                          </p:nvCxnSpPr>
                          <p:spPr bwMode="auto">
                            <a:xfrm flipH="1">
                              <a:off x="5481638" y="2997200"/>
                              <a:ext cx="742950" cy="269875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cxnSp>
                        <p:cxnSp>
                          <p:nvCxnSpPr>
                            <p:cNvPr id="199" name="AutoShape 74"/>
                            <p:cNvCxnSpPr>
                              <a:cxnSpLocks noChangeShapeType="1"/>
                              <a:stCxn id="195" idx="5"/>
                              <a:endCxn id="197" idx="1"/>
                            </p:cNvCxnSpPr>
                            <p:nvPr/>
                          </p:nvCxnSpPr>
                          <p:spPr bwMode="auto">
                            <a:xfrm>
                              <a:off x="6548438" y="2997200"/>
                              <a:ext cx="590550" cy="269875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cxnSp>
                        <p:sp>
                          <p:nvSpPr>
                            <p:cNvPr id="200" name="Text Box 79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160963" y="2837544"/>
                              <a:ext cx="369012" cy="46166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 marL="0" marR="0" lvl="0" indent="0" defTabSz="91440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altLang="en-US" sz="2400" b="1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a:t>0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92" name="Text Box 79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847267" y="2019894"/>
                            <a:ext cx="553357" cy="4616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altLang="en-US" sz="2400" b="1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a:t>-2</a:t>
                            </a:r>
                          </a:p>
                        </p:txBody>
                      </p:sp>
                    </p:grpSp>
                    <p:sp>
                      <p:nvSpPr>
                        <p:cNvPr id="189" name="Oval 7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144250" y="5750900"/>
                          <a:ext cx="457200" cy="457200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4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p:txBody>
                    </p:sp>
                    <p:cxnSp>
                      <p:nvCxnSpPr>
                        <p:cNvPr id="190" name="AutoShape 76"/>
                        <p:cNvCxnSpPr>
                          <a:cxnSpLocks noChangeShapeType="1"/>
                          <a:endCxn id="189" idx="0"/>
                        </p:cNvCxnSpPr>
                        <p:nvPr/>
                      </p:nvCxnSpPr>
                      <p:spPr bwMode="auto">
                        <a:xfrm>
                          <a:off x="10925175" y="5439750"/>
                          <a:ext cx="447675" cy="311150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</p:grpSp>
                  <p:sp>
                    <p:nvSpPr>
                      <p:cNvPr id="182" name="Text Box 2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5176" y="5004595"/>
                        <a:ext cx="327025" cy="461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/>
                      <a:p>
                        <a:pPr lv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0" lang="en-US" altLang="en-US" sz="24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0</a:t>
                        </a:r>
                        <a:endParaRPr kumimoji="0" lang="en-US" alt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3" name="Text Box 2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20921" y="5004595"/>
                        <a:ext cx="369012" cy="461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24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184" name="Oval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49321" y="5407333"/>
                        <a:ext cx="457200" cy="4572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ctr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24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85" name="Oval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44721" y="5407333"/>
                        <a:ext cx="457200" cy="4572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ctr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24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</a:rPr>
                          <a:t>3</a:t>
                        </a:r>
                      </a:p>
                    </p:txBody>
                  </p:sp>
                  <p:cxnSp>
                    <p:nvCxnSpPr>
                      <p:cNvPr id="186" name="AutoShape 75"/>
                      <p:cNvCxnSpPr>
                        <a:cxnSpLocks noChangeShapeType="1"/>
                        <a:endCxn id="184" idx="0"/>
                      </p:cNvCxnSpPr>
                      <p:nvPr/>
                    </p:nvCxnSpPr>
                    <p:spPr bwMode="auto">
                      <a:xfrm flipH="1">
                        <a:off x="677921" y="5096183"/>
                        <a:ext cx="523875" cy="31115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87" name="AutoShape 76"/>
                      <p:cNvCxnSpPr>
                        <a:cxnSpLocks noChangeShapeType="1"/>
                        <a:endCxn id="185" idx="0"/>
                      </p:cNvCxnSpPr>
                      <p:nvPr/>
                    </p:nvCxnSpPr>
                    <p:spPr bwMode="auto">
                      <a:xfrm>
                        <a:off x="1525646" y="5096183"/>
                        <a:ext cx="447675" cy="31115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155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022896" y="3096701"/>
                      <a:ext cx="327025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>
                      <a:spAutoFit/>
                    </a:bodyPr>
                    <a:lstStyle/>
                    <a:p>
                      <a:pPr lv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en-US" sz="2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0" lang="en-US" altLang="en-US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6" name="Oval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11556" y="3499439"/>
                      <a:ext cx="457200" cy="4572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5</a:t>
                      </a:r>
                    </a:p>
                  </p:txBody>
                </p:sp>
                <p:cxnSp>
                  <p:nvCxnSpPr>
                    <p:cNvPr id="157" name="AutoShape 75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9225641" y="3188289"/>
                      <a:ext cx="523875" cy="31115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150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11283457" y="4033594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rPr>
                      <a:t>15</a:t>
                    </a:r>
                  </a:p>
                </p:txBody>
              </p:sp>
              <p:cxnSp>
                <p:nvCxnSpPr>
                  <p:cNvPr id="151" name="AutoShape 5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0759582" y="3830394"/>
                    <a:ext cx="523875" cy="356507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52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34241" y="3642284"/>
                    <a:ext cx="581818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</a:p>
                </p:txBody>
              </p:sp>
            </p:grpSp>
            <p:sp>
              <p:nvSpPr>
                <p:cNvPr id="14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187827" y="5697943"/>
                  <a:ext cx="64951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lv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en-US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</a:t>
                  </a:r>
                  <a:endParaRPr kumimoji="0" lang="en-US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7" name="Oval 71"/>
                <p:cNvSpPr>
                  <a:spLocks noChangeArrowheads="1"/>
                </p:cNvSpPr>
                <p:nvPr/>
              </p:nvSpPr>
              <p:spPr bwMode="auto">
                <a:xfrm>
                  <a:off x="6296751" y="6100681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14</a:t>
                  </a:r>
                </a:p>
              </p:txBody>
            </p:sp>
            <p:cxnSp>
              <p:nvCxnSpPr>
                <p:cNvPr id="148" name="AutoShape 75"/>
                <p:cNvCxnSpPr>
                  <a:cxnSpLocks noChangeShapeType="1"/>
                </p:cNvCxnSpPr>
                <p:nvPr/>
              </p:nvCxnSpPr>
              <p:spPr bwMode="auto">
                <a:xfrm flipH="1">
                  <a:off x="6510836" y="5789531"/>
                  <a:ext cx="523875" cy="3111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41" name="Text Box 25"/>
              <p:cNvSpPr txBox="1">
                <a:spLocks noChangeArrowheads="1"/>
              </p:cNvSpPr>
              <p:nvPr/>
            </p:nvSpPr>
            <p:spPr bwMode="auto">
              <a:xfrm>
                <a:off x="6438892" y="4163267"/>
                <a:ext cx="3690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142" name="Oval 72"/>
              <p:cNvSpPr>
                <a:spLocks noChangeArrowheads="1"/>
              </p:cNvSpPr>
              <p:nvPr/>
            </p:nvSpPr>
            <p:spPr bwMode="auto">
              <a:xfrm>
                <a:off x="6362692" y="4566005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16</a:t>
                </a:r>
              </a:p>
            </p:txBody>
          </p:sp>
          <p:cxnSp>
            <p:nvCxnSpPr>
              <p:cNvPr id="143" name="AutoShape 76"/>
              <p:cNvCxnSpPr>
                <a:cxnSpLocks noChangeShapeType="1"/>
                <a:endCxn id="142" idx="0"/>
              </p:cNvCxnSpPr>
              <p:nvPr/>
            </p:nvCxnSpPr>
            <p:spPr bwMode="auto">
              <a:xfrm>
                <a:off x="6143617" y="4254855"/>
                <a:ext cx="447675" cy="3111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03" name="Arc 202"/>
            <p:cNvSpPr/>
            <p:nvPr/>
          </p:nvSpPr>
          <p:spPr>
            <a:xfrm rot="2416096">
              <a:off x="8760889" y="2190090"/>
              <a:ext cx="913551" cy="983921"/>
            </a:xfrm>
            <a:prstGeom prst="arc">
              <a:avLst>
                <a:gd name="adj1" fmla="val 6676903"/>
                <a:gd name="adj2" fmla="val 0"/>
              </a:avLst>
            </a:prstGeom>
            <a:ln w="31750">
              <a:solidFill>
                <a:srgbClr val="FF99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7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130084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Insertions in AVL Trees</a:t>
            </a:r>
            <a:br>
              <a:rPr lang="en-US" altLang="en-US" sz="4800" dirty="0" smtClean="0">
                <a:latin typeface="Georgia" panose="02040502050405020303" pitchFamily="18" charset="0"/>
              </a:rPr>
            </a:br>
            <a:r>
              <a:rPr lang="en-US" altLang="en-US" sz="4800" dirty="0" smtClean="0">
                <a:latin typeface="Georgia" panose="02040502050405020303" pitchFamily="18" charset="0"/>
              </a:rPr>
              <a:t>Single Rotation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57400" y="1712686"/>
            <a:ext cx="8077200" cy="4773808"/>
            <a:chOff x="2057400" y="1654629"/>
            <a:chExt cx="8077200" cy="4773808"/>
          </a:xfrm>
        </p:grpSpPr>
        <p:pic>
          <p:nvPicPr>
            <p:cNvPr id="25" name="Picture 7" descr="C:\asami\CS146\AVL_case1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1654629"/>
              <a:ext cx="8077200" cy="3910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2057400" y="5597440"/>
              <a:ext cx="4249881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2400" dirty="0">
                  <a:solidFill>
                    <a:srgbClr val="000000"/>
                  </a:solidFill>
                  <a:latin typeface="Georgia" panose="02040502050405020303" pitchFamily="18" charset="0"/>
                </a:rPr>
                <a:t>left sub-tree is two level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2400" dirty="0">
                  <a:solidFill>
                    <a:srgbClr val="000000"/>
                  </a:solidFill>
                  <a:latin typeface="Georgia" panose="02040502050405020303" pitchFamily="18" charset="0"/>
                </a:rPr>
                <a:t>deeper than the right sub-tree</a:t>
              </a:r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6705600" y="5597440"/>
              <a:ext cx="3429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2400" dirty="0">
                  <a:solidFill>
                    <a:srgbClr val="000000"/>
                  </a:solidFill>
                  <a:latin typeface="Georgia" panose="02040502050405020303" pitchFamily="18" charset="0"/>
                </a:rPr>
                <a:t>move ① up a level and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2400" dirty="0">
                  <a:solidFill>
                    <a:srgbClr val="000000"/>
                  </a:solidFill>
                  <a:latin typeface="Georgia" panose="02040502050405020303" pitchFamily="18" charset="0"/>
                </a:rPr>
                <a:t>② down a level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524000" y="277585"/>
            <a:ext cx="9144000" cy="1300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latin typeface="Georgia" panose="02040502050405020303" pitchFamily="18" charset="0"/>
              </a:rPr>
              <a:t>Insertions in AVL Trees</a:t>
            </a:r>
            <a:br>
              <a:rPr lang="en-US" altLang="en-US" sz="4800" dirty="0" smtClean="0">
                <a:latin typeface="Georgia" panose="02040502050405020303" pitchFamily="18" charset="0"/>
              </a:rPr>
            </a:br>
            <a:r>
              <a:rPr lang="en-US" altLang="en-US" sz="4800" dirty="0" smtClean="0">
                <a:latin typeface="Georgia" panose="02040502050405020303" pitchFamily="18" charset="0"/>
              </a:rPr>
              <a:t>Double Rotation</a:t>
            </a:r>
            <a:endParaRPr lang="en-US" altLang="en-US" sz="4800" dirty="0">
              <a:latin typeface="Georgia" panose="02040502050405020303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78000" y="1784350"/>
            <a:ext cx="8763000" cy="4717197"/>
            <a:chOff x="1778000" y="1784350"/>
            <a:chExt cx="8763000" cy="4717197"/>
          </a:xfrm>
        </p:grpSpPr>
        <p:pic>
          <p:nvPicPr>
            <p:cNvPr id="30" name="Picture 5" descr="C:\asami\CS146\AVL_case2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8000" y="1784350"/>
              <a:ext cx="8763000" cy="3663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1778000" y="5670550"/>
              <a:ext cx="4230914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2400" dirty="0">
                  <a:solidFill>
                    <a:srgbClr val="000000"/>
                  </a:solidFill>
                  <a:latin typeface="Georgia" panose="02040502050405020303" pitchFamily="18" charset="0"/>
                </a:rPr>
                <a:t>Left sub-tree is two level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2400" dirty="0">
                  <a:solidFill>
                    <a:srgbClr val="000000"/>
                  </a:solidFill>
                  <a:latin typeface="Georgia" panose="02040502050405020303" pitchFamily="18" charset="0"/>
                </a:rPr>
                <a:t>deeper than the right </a:t>
              </a:r>
              <a:r>
                <a:rPr kumimoji="1" lang="en-US" altLang="ja-JP" sz="2400" dirty="0" err="1" smtClean="0">
                  <a:solidFill>
                    <a:srgbClr val="000000"/>
                  </a:solidFill>
                  <a:latin typeface="Georgia" panose="02040502050405020303" pitchFamily="18" charset="0"/>
                </a:rPr>
                <a:t>subtree</a:t>
              </a:r>
              <a:endParaRPr kumimoji="1" lang="en-US" altLang="ja-JP" sz="240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6578600" y="5670550"/>
              <a:ext cx="3813865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2400" dirty="0">
                  <a:solidFill>
                    <a:srgbClr val="000000"/>
                  </a:solidFill>
                  <a:latin typeface="Georgia" panose="02040502050405020303" pitchFamily="18" charset="0"/>
                </a:rPr>
                <a:t>Move ② up two levels and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2400" dirty="0">
                  <a:solidFill>
                    <a:srgbClr val="000000"/>
                  </a:solidFill>
                  <a:latin typeface="Georgia" panose="02040502050405020303" pitchFamily="18" charset="0"/>
                </a:rPr>
                <a:t>③ down a </a:t>
              </a:r>
              <a:r>
                <a:rPr kumimoji="1" lang="en-US" altLang="ja-JP" sz="2400" dirty="0" smtClean="0">
                  <a:solidFill>
                    <a:srgbClr val="000000"/>
                  </a:solidFill>
                  <a:latin typeface="Georgia" panose="02040502050405020303" pitchFamily="18" charset="0"/>
                </a:rPr>
                <a:t>level</a:t>
              </a:r>
              <a:endParaRPr kumimoji="1" lang="en-US" altLang="ja-JP" sz="240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9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524000" y="277585"/>
            <a:ext cx="9144000" cy="1300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latin typeface="Georgia" panose="02040502050405020303" pitchFamily="18" charset="0"/>
              </a:rPr>
              <a:t>Insertions in AVL Trees</a:t>
            </a:r>
            <a:br>
              <a:rPr lang="en-US" altLang="en-US" sz="4800" dirty="0" smtClean="0">
                <a:latin typeface="Georgia" panose="02040502050405020303" pitchFamily="18" charset="0"/>
              </a:rPr>
            </a:br>
            <a:r>
              <a:rPr lang="en-US" altLang="en-US" sz="4800" dirty="0" smtClean="0">
                <a:latin typeface="Georgia" panose="02040502050405020303" pitchFamily="18" charset="0"/>
              </a:rPr>
              <a:t>Animation </a:t>
            </a:r>
            <a:endParaRPr lang="en-US" altLang="en-US" sz="4800" dirty="0">
              <a:latin typeface="Georgia" panose="020405020504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61027" y="1865476"/>
            <a:ext cx="5873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https://www.cs.usfca.edu</a:t>
            </a:r>
            <a:r>
              <a:rPr lang="en-US" smtClean="0">
                <a:hlinkClick r:id="rId3"/>
              </a:rPr>
              <a:t>/~galles/visualization/AVLtree.html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Search </a:t>
            </a:r>
            <a:r>
              <a:rPr lang="en-US" altLang="en-US" sz="4800" dirty="0" smtClean="0">
                <a:latin typeface="Georgia" panose="02040502050405020303" pitchFamily="18" charset="0"/>
              </a:rPr>
              <a:t>Tree</a:t>
            </a:r>
            <a:endParaRPr lang="en-US" sz="4800" dirty="0">
              <a:latin typeface="Georgia" panose="02040502050405020303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6632" y="3386624"/>
            <a:ext cx="3733800" cy="1905000"/>
            <a:chOff x="533400" y="4114800"/>
            <a:chExt cx="3733800" cy="1905000"/>
          </a:xfrm>
        </p:grpSpPr>
        <p:sp>
          <p:nvSpPr>
            <p:cNvPr id="6" name="Oval 32"/>
            <p:cNvSpPr>
              <a:spLocks noChangeArrowheads="1"/>
            </p:cNvSpPr>
            <p:nvPr/>
          </p:nvSpPr>
          <p:spPr bwMode="auto">
            <a:xfrm>
              <a:off x="2286000" y="41148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" name="Oval 33"/>
            <p:cNvSpPr>
              <a:spLocks noChangeArrowheads="1"/>
            </p:cNvSpPr>
            <p:nvPr/>
          </p:nvSpPr>
          <p:spPr bwMode="auto">
            <a:xfrm>
              <a:off x="1219200" y="4800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" name="Oval 34"/>
            <p:cNvSpPr>
              <a:spLocks noChangeArrowheads="1"/>
            </p:cNvSpPr>
            <p:nvPr/>
          </p:nvSpPr>
          <p:spPr bwMode="auto">
            <a:xfrm>
              <a:off x="3200400" y="4800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9" name="Oval 35"/>
            <p:cNvSpPr>
              <a:spLocks noChangeArrowheads="1"/>
            </p:cNvSpPr>
            <p:nvPr/>
          </p:nvSpPr>
          <p:spPr bwMode="auto">
            <a:xfrm>
              <a:off x="2590800" y="5562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" name="Oval 36"/>
            <p:cNvSpPr>
              <a:spLocks noChangeArrowheads="1"/>
            </p:cNvSpPr>
            <p:nvPr/>
          </p:nvSpPr>
          <p:spPr bwMode="auto">
            <a:xfrm>
              <a:off x="3810000" y="5562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1" name="Oval 37"/>
            <p:cNvSpPr>
              <a:spLocks noChangeArrowheads="1"/>
            </p:cNvSpPr>
            <p:nvPr/>
          </p:nvSpPr>
          <p:spPr bwMode="auto">
            <a:xfrm>
              <a:off x="533400" y="5562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" name="Oval 38"/>
            <p:cNvSpPr>
              <a:spLocks noChangeArrowheads="1"/>
            </p:cNvSpPr>
            <p:nvPr/>
          </p:nvSpPr>
          <p:spPr bwMode="auto">
            <a:xfrm>
              <a:off x="1828800" y="5562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3" name="AutoShape 39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1609725" y="4505325"/>
              <a:ext cx="742950" cy="3619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4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2676525" y="4505325"/>
              <a:ext cx="590550" cy="3619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41"/>
            <p:cNvCxnSpPr>
              <a:cxnSpLocks noChangeShapeType="1"/>
              <a:stCxn id="7" idx="3"/>
              <a:endCxn id="11" idx="0"/>
            </p:cNvCxnSpPr>
            <p:nvPr/>
          </p:nvCxnSpPr>
          <p:spPr bwMode="auto">
            <a:xfrm flipH="1">
              <a:off x="762000" y="5191125"/>
              <a:ext cx="523875" cy="3714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42"/>
            <p:cNvCxnSpPr>
              <a:cxnSpLocks noChangeShapeType="1"/>
              <a:stCxn id="7" idx="5"/>
              <a:endCxn id="12" idx="0"/>
            </p:cNvCxnSpPr>
            <p:nvPr/>
          </p:nvCxnSpPr>
          <p:spPr bwMode="auto">
            <a:xfrm>
              <a:off x="1609725" y="5191125"/>
              <a:ext cx="447675" cy="3714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43"/>
            <p:cNvCxnSpPr>
              <a:cxnSpLocks noChangeShapeType="1"/>
              <a:stCxn id="8" idx="3"/>
              <a:endCxn id="9" idx="0"/>
            </p:cNvCxnSpPr>
            <p:nvPr/>
          </p:nvCxnSpPr>
          <p:spPr bwMode="auto">
            <a:xfrm flipH="1">
              <a:off x="2819400" y="5191125"/>
              <a:ext cx="447675" cy="3714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44"/>
            <p:cNvCxnSpPr>
              <a:cxnSpLocks noChangeShapeType="1"/>
              <a:stCxn id="8" idx="5"/>
              <a:endCxn id="10" idx="0"/>
            </p:cNvCxnSpPr>
            <p:nvPr/>
          </p:nvCxnSpPr>
          <p:spPr bwMode="auto">
            <a:xfrm>
              <a:off x="3590925" y="5191125"/>
              <a:ext cx="447675" cy="3714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Group 18"/>
          <p:cNvGrpSpPr/>
          <p:nvPr/>
        </p:nvGrpSpPr>
        <p:grpSpPr>
          <a:xfrm>
            <a:off x="4537982" y="1866900"/>
            <a:ext cx="3505200" cy="3962400"/>
            <a:chOff x="2590800" y="2057400"/>
            <a:chExt cx="3505200" cy="3962400"/>
          </a:xfrm>
        </p:grpSpPr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5638800" y="5562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21" name="AutoShape 26"/>
            <p:cNvCxnSpPr>
              <a:cxnSpLocks noChangeShapeType="1"/>
              <a:stCxn id="26" idx="5"/>
              <a:endCxn id="20" idx="0"/>
            </p:cNvCxnSpPr>
            <p:nvPr/>
          </p:nvCxnSpPr>
          <p:spPr bwMode="auto">
            <a:xfrm>
              <a:off x="5495645" y="5343245"/>
              <a:ext cx="371755" cy="2193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7"/>
            <p:cNvCxnSpPr>
              <a:cxnSpLocks noChangeShapeType="1"/>
              <a:endCxn id="26" idx="0"/>
            </p:cNvCxnSpPr>
            <p:nvPr/>
          </p:nvCxnSpPr>
          <p:spPr bwMode="auto">
            <a:xfrm>
              <a:off x="4969867" y="4738255"/>
              <a:ext cx="364133" cy="2147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3" name="Group 22"/>
            <p:cNvGrpSpPr/>
            <p:nvPr/>
          </p:nvGrpSpPr>
          <p:grpSpPr>
            <a:xfrm>
              <a:off x="2590800" y="2057400"/>
              <a:ext cx="2971800" cy="3352800"/>
              <a:chOff x="2590800" y="2057400"/>
              <a:chExt cx="2971800" cy="3352800"/>
            </a:xfrm>
          </p:grpSpPr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4572000" y="4343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5" name="Oval 20"/>
              <p:cNvSpPr>
                <a:spLocks noChangeArrowheads="1"/>
              </p:cNvSpPr>
              <p:nvPr/>
            </p:nvSpPr>
            <p:spPr bwMode="auto">
              <a:xfrm>
                <a:off x="4038600" y="37338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auto">
              <a:xfrm>
                <a:off x="5105400" y="49530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6</a:t>
                </a:r>
              </a:p>
            </p:txBody>
          </p:sp>
          <p:cxnSp>
            <p:nvCxnSpPr>
              <p:cNvPr id="27" name="AutoShape 24"/>
              <p:cNvCxnSpPr>
                <a:cxnSpLocks noChangeShapeType="1"/>
                <a:stCxn id="25" idx="5"/>
                <a:endCxn id="24" idx="7"/>
              </p:cNvCxnSpPr>
              <p:nvPr/>
            </p:nvCxnSpPr>
            <p:spPr bwMode="auto">
              <a:xfrm>
                <a:off x="4429125" y="4124325"/>
                <a:ext cx="533400" cy="2857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8" name="Group 27"/>
              <p:cNvGrpSpPr/>
              <p:nvPr/>
            </p:nvGrpSpPr>
            <p:grpSpPr>
              <a:xfrm>
                <a:off x="2590800" y="2057400"/>
                <a:ext cx="1676400" cy="1676400"/>
                <a:chOff x="2590800" y="2057400"/>
                <a:chExt cx="1676400" cy="1676400"/>
              </a:xfrm>
            </p:grpSpPr>
            <p:sp>
              <p:nvSpPr>
                <p:cNvPr id="29" name="Oval 17"/>
                <p:cNvSpPr>
                  <a:spLocks noChangeArrowheads="1"/>
                </p:cNvSpPr>
                <p:nvPr/>
              </p:nvSpPr>
              <p:spPr bwMode="auto">
                <a:xfrm>
                  <a:off x="2590800" y="2057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30" name="Oval 19"/>
                <p:cNvSpPr>
                  <a:spLocks noChangeArrowheads="1"/>
                </p:cNvSpPr>
                <p:nvPr/>
              </p:nvSpPr>
              <p:spPr bwMode="auto">
                <a:xfrm>
                  <a:off x="3048000" y="2590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31" name="Oval 21"/>
                <p:cNvSpPr>
                  <a:spLocks noChangeArrowheads="1"/>
                </p:cNvSpPr>
                <p:nvPr/>
              </p:nvSpPr>
              <p:spPr bwMode="auto">
                <a:xfrm>
                  <a:off x="3505200" y="31242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cxnSp>
              <p:nvCxnSpPr>
                <p:cNvPr id="32" name="AutoShape 25"/>
                <p:cNvCxnSpPr>
                  <a:cxnSpLocks noChangeShapeType="1"/>
                  <a:stCxn id="29" idx="5"/>
                  <a:endCxn id="30" idx="0"/>
                </p:cNvCxnSpPr>
                <p:nvPr/>
              </p:nvCxnSpPr>
              <p:spPr bwMode="auto">
                <a:xfrm>
                  <a:off x="2981325" y="2447925"/>
                  <a:ext cx="295275" cy="14287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AutoShape 28"/>
                <p:cNvCxnSpPr>
                  <a:cxnSpLocks noChangeShapeType="1"/>
                  <a:stCxn id="31" idx="5"/>
                  <a:endCxn id="25" idx="0"/>
                </p:cNvCxnSpPr>
                <p:nvPr/>
              </p:nvCxnSpPr>
              <p:spPr bwMode="auto">
                <a:xfrm>
                  <a:off x="3895725" y="3514725"/>
                  <a:ext cx="371475" cy="21907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AutoShape 29"/>
                <p:cNvCxnSpPr>
                  <a:cxnSpLocks noChangeShapeType="1"/>
                  <a:stCxn id="30" idx="5"/>
                  <a:endCxn id="31" idx="0"/>
                </p:cNvCxnSpPr>
                <p:nvPr/>
              </p:nvCxnSpPr>
              <p:spPr bwMode="auto">
                <a:xfrm>
                  <a:off x="3438525" y="2981325"/>
                  <a:ext cx="295275" cy="14287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grpSp>
        <p:nvGrpSpPr>
          <p:cNvPr id="35" name="Group 34"/>
          <p:cNvGrpSpPr/>
          <p:nvPr/>
        </p:nvGrpSpPr>
        <p:grpSpPr>
          <a:xfrm>
            <a:off x="7871732" y="1658257"/>
            <a:ext cx="3124200" cy="1905000"/>
            <a:chOff x="5105400" y="2057400"/>
            <a:chExt cx="3124200" cy="1905000"/>
          </a:xfrm>
        </p:grpSpPr>
        <p:sp>
          <p:nvSpPr>
            <p:cNvPr id="36" name="Oval 4"/>
            <p:cNvSpPr>
              <a:spLocks noChangeArrowheads="1"/>
            </p:cNvSpPr>
            <p:nvPr/>
          </p:nvSpPr>
          <p:spPr bwMode="auto">
            <a:xfrm>
              <a:off x="6858000" y="20574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5791200" y="27432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7772400" y="27432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5105400" y="35052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6400800" y="35052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41" name="AutoShape 11"/>
            <p:cNvCxnSpPr>
              <a:cxnSpLocks noChangeShapeType="1"/>
              <a:stCxn id="36" idx="3"/>
              <a:endCxn id="37" idx="7"/>
            </p:cNvCxnSpPr>
            <p:nvPr/>
          </p:nvCxnSpPr>
          <p:spPr bwMode="auto">
            <a:xfrm flipH="1">
              <a:off x="6181725" y="2447925"/>
              <a:ext cx="742950" cy="361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2"/>
            <p:cNvCxnSpPr>
              <a:cxnSpLocks noChangeShapeType="1"/>
              <a:stCxn id="36" idx="5"/>
              <a:endCxn id="38" idx="1"/>
            </p:cNvCxnSpPr>
            <p:nvPr/>
          </p:nvCxnSpPr>
          <p:spPr bwMode="auto">
            <a:xfrm>
              <a:off x="7248525" y="2447925"/>
              <a:ext cx="590550" cy="361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3"/>
            <p:cNvCxnSpPr>
              <a:cxnSpLocks noChangeShapeType="1"/>
              <a:stCxn id="37" idx="3"/>
              <a:endCxn id="39" idx="0"/>
            </p:cNvCxnSpPr>
            <p:nvPr/>
          </p:nvCxnSpPr>
          <p:spPr bwMode="auto">
            <a:xfrm flipH="1">
              <a:off x="5334000" y="3133725"/>
              <a:ext cx="523875" cy="3714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4"/>
            <p:cNvCxnSpPr>
              <a:cxnSpLocks noChangeShapeType="1"/>
              <a:stCxn id="37" idx="5"/>
              <a:endCxn id="40" idx="0"/>
            </p:cNvCxnSpPr>
            <p:nvPr/>
          </p:nvCxnSpPr>
          <p:spPr bwMode="auto">
            <a:xfrm>
              <a:off x="6181725" y="3133725"/>
              <a:ext cx="447675" cy="3714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3835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Approaches to balancing trees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78606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Don't balance</a:t>
            </a:r>
          </a:p>
          <a:p>
            <a:pPr marL="914400" lvl="1" indent="-457200" algn="l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Georgia" panose="02040502050405020303" pitchFamily="18" charset="0"/>
              </a:rPr>
              <a:t>May end up with some nodes very deep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B050"/>
                </a:solidFill>
                <a:latin typeface="Georgia" panose="02040502050405020303" pitchFamily="18" charset="0"/>
              </a:rPr>
              <a:t>Strict balance</a:t>
            </a:r>
          </a:p>
          <a:p>
            <a:pPr marL="914400" lvl="1" indent="-457200" algn="l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Georgia" panose="02040502050405020303" pitchFamily="18" charset="0"/>
              </a:rPr>
              <a:t>The tree must always be balanced perfectly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Pretty good balance</a:t>
            </a:r>
          </a:p>
          <a:p>
            <a:pPr marL="914400" lvl="1" indent="-457200" algn="l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Georgia" panose="02040502050405020303" pitchFamily="18" charset="0"/>
              </a:rPr>
              <a:t>Only allow a little out of balance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990099"/>
                </a:solidFill>
                <a:latin typeface="Georgia" panose="02040502050405020303" pitchFamily="18" charset="0"/>
              </a:rPr>
              <a:t>Adjust on access</a:t>
            </a:r>
          </a:p>
          <a:p>
            <a:pPr marL="914400" lvl="1" indent="-457200" algn="l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Georgia" panose="02040502050405020303" pitchFamily="18" charset="0"/>
              </a:rPr>
              <a:t>Self-adjusting</a:t>
            </a:r>
          </a:p>
        </p:txBody>
      </p:sp>
    </p:spTree>
    <p:extLst>
      <p:ext uri="{BB962C8B-B14F-4D97-AF65-F5344CB8AC3E}">
        <p14:creationId xmlns:p14="http://schemas.microsoft.com/office/powerpoint/2010/main" val="400862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Balancing Binary Search </a:t>
            </a:r>
            <a:r>
              <a:rPr lang="en-US" altLang="en-US" sz="4800" dirty="0" smtClean="0">
                <a:latin typeface="Georgia" panose="02040502050405020303" pitchFamily="18" charset="0"/>
              </a:rPr>
              <a:t>Tree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78606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Many algorithms exist for keeping binary search trees balanced</a:t>
            </a:r>
          </a:p>
          <a:p>
            <a:pPr marL="914400" lvl="1" indent="-457200" algn="l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AVL</a:t>
            </a:r>
            <a:r>
              <a:rPr lang="en-US" sz="2600" dirty="0" smtClean="0">
                <a:latin typeface="Georgia" panose="02040502050405020303" pitchFamily="18" charset="0"/>
              </a:rPr>
              <a:t> trees (height-balanced trees) </a:t>
            </a:r>
          </a:p>
          <a:p>
            <a:pPr marL="914400" lvl="1" indent="-457200" algn="l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rgbClr val="7030A0"/>
                </a:solidFill>
                <a:latin typeface="Georgia" panose="02040502050405020303" pitchFamily="18" charset="0"/>
              </a:rPr>
              <a:t>Splay</a:t>
            </a:r>
            <a:r>
              <a:rPr lang="en-US" sz="2600" dirty="0" smtClean="0">
                <a:latin typeface="Georgia" panose="02040502050405020303" pitchFamily="18" charset="0"/>
              </a:rPr>
              <a:t> trees and other self-adjusting trees</a:t>
            </a:r>
          </a:p>
          <a:p>
            <a:pPr marL="914400" lvl="1" indent="-457200" algn="l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rgbClr val="7030A0"/>
                </a:solidFill>
                <a:latin typeface="Georgia" panose="02040502050405020303" pitchFamily="18" charset="0"/>
              </a:rPr>
              <a:t>B-trees </a:t>
            </a:r>
            <a:r>
              <a:rPr lang="en-US" sz="2600" dirty="0" smtClean="0">
                <a:latin typeface="Georgia" panose="02040502050405020303" pitchFamily="18" charset="0"/>
              </a:rPr>
              <a:t>and other </a:t>
            </a:r>
            <a:r>
              <a:rPr lang="en-US" sz="2600" dirty="0" err="1" smtClean="0">
                <a:latin typeface="Georgia" panose="02040502050405020303" pitchFamily="18" charset="0"/>
              </a:rPr>
              <a:t>multiway</a:t>
            </a:r>
            <a:r>
              <a:rPr lang="en-US" sz="2600" dirty="0" smtClean="0">
                <a:latin typeface="Georgia" panose="02040502050405020303" pitchFamily="18" charset="0"/>
              </a:rPr>
              <a:t> search trees</a:t>
            </a:r>
          </a:p>
        </p:txBody>
      </p:sp>
    </p:spTree>
    <p:extLst>
      <p:ext uri="{BB962C8B-B14F-4D97-AF65-F5344CB8AC3E}">
        <p14:creationId xmlns:p14="http://schemas.microsoft.com/office/powerpoint/2010/main" val="36585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Perfect Balance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78606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Want a </a:t>
            </a:r>
            <a:r>
              <a:rPr lang="en-US" sz="2800" i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complete</a:t>
            </a:r>
            <a:r>
              <a:rPr lang="en-US" sz="2800" dirty="0" smtClean="0">
                <a:latin typeface="Georgia" panose="02040502050405020303" pitchFamily="18" charset="0"/>
              </a:rPr>
              <a:t> tree after every operation</a:t>
            </a:r>
          </a:p>
          <a:p>
            <a:pPr marL="914400" lvl="1" indent="-457200" algn="l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tree is full except possibly in the lower right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rgbClr val="7030A0"/>
                </a:solidFill>
                <a:latin typeface="Georgia" panose="02040502050405020303" pitchFamily="18" charset="0"/>
              </a:rPr>
              <a:t>This is expensive</a:t>
            </a:r>
          </a:p>
          <a:p>
            <a:pPr marL="914400" lvl="1" indent="-457200" algn="l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rgbClr val="7030A0"/>
                </a:solidFill>
                <a:latin typeface="Georgia" panose="02040502050405020303" pitchFamily="18" charset="0"/>
              </a:rPr>
              <a:t>Example: </a:t>
            </a:r>
            <a:r>
              <a:rPr lang="en-US" sz="2600" dirty="0" smtClean="0">
                <a:latin typeface="Georgia" panose="02040502050405020303" pitchFamily="18" charset="0"/>
              </a:rPr>
              <a:t>insert 2 in the tree on the left and then rebuild as a complete tree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000" y="4171472"/>
            <a:ext cx="3124200" cy="1752600"/>
            <a:chOff x="609600" y="4419600"/>
            <a:chExt cx="3124200" cy="1752600"/>
          </a:xfrm>
        </p:grpSpPr>
        <p:sp>
          <p:nvSpPr>
            <p:cNvPr id="5" name="Oval 43"/>
            <p:cNvSpPr>
              <a:spLocks noChangeArrowheads="1"/>
            </p:cNvSpPr>
            <p:nvPr/>
          </p:nvSpPr>
          <p:spPr bwMode="auto">
            <a:xfrm>
              <a:off x="2362200" y="4419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" name="Oval 44"/>
            <p:cNvSpPr>
              <a:spLocks noChangeArrowheads="1"/>
            </p:cNvSpPr>
            <p:nvPr/>
          </p:nvSpPr>
          <p:spPr bwMode="auto">
            <a:xfrm>
              <a:off x="1295400" y="501332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" name="Oval 45"/>
            <p:cNvSpPr>
              <a:spLocks noChangeArrowheads="1"/>
            </p:cNvSpPr>
            <p:nvPr/>
          </p:nvSpPr>
          <p:spPr bwMode="auto">
            <a:xfrm>
              <a:off x="3276600" y="501332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8" name="Oval 46"/>
            <p:cNvSpPr>
              <a:spLocks noChangeArrowheads="1"/>
            </p:cNvSpPr>
            <p:nvPr/>
          </p:nvSpPr>
          <p:spPr bwMode="auto">
            <a:xfrm>
              <a:off x="2667000" y="57150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9" name="Oval 48"/>
            <p:cNvSpPr>
              <a:spLocks noChangeArrowheads="1"/>
            </p:cNvSpPr>
            <p:nvPr/>
          </p:nvSpPr>
          <p:spPr bwMode="auto">
            <a:xfrm>
              <a:off x="609600" y="57150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" name="Oval 49"/>
            <p:cNvSpPr>
              <a:spLocks noChangeArrowheads="1"/>
            </p:cNvSpPr>
            <p:nvPr/>
          </p:nvSpPr>
          <p:spPr bwMode="auto">
            <a:xfrm>
              <a:off x="1905000" y="57150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11" name="AutoShape 50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1685925" y="4810125"/>
              <a:ext cx="742950" cy="2698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1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2752725" y="4810125"/>
              <a:ext cx="590550" cy="2698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2"/>
            <p:cNvCxnSpPr>
              <a:cxnSpLocks noChangeShapeType="1"/>
              <a:stCxn id="6" idx="3"/>
              <a:endCxn id="9" idx="0"/>
            </p:cNvCxnSpPr>
            <p:nvPr/>
          </p:nvCxnSpPr>
          <p:spPr bwMode="auto">
            <a:xfrm flipH="1">
              <a:off x="838200" y="5403850"/>
              <a:ext cx="523875" cy="311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3"/>
            <p:cNvCxnSpPr>
              <a:cxnSpLocks noChangeShapeType="1"/>
              <a:stCxn id="6" idx="5"/>
              <a:endCxn id="10" idx="0"/>
            </p:cNvCxnSpPr>
            <p:nvPr/>
          </p:nvCxnSpPr>
          <p:spPr bwMode="auto">
            <a:xfrm>
              <a:off x="1685925" y="5403850"/>
              <a:ext cx="447675" cy="311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4"/>
            <p:cNvCxnSpPr>
              <a:cxnSpLocks noChangeShapeType="1"/>
              <a:stCxn id="7" idx="3"/>
              <a:endCxn id="8" idx="0"/>
            </p:cNvCxnSpPr>
            <p:nvPr/>
          </p:nvCxnSpPr>
          <p:spPr bwMode="auto">
            <a:xfrm flipH="1">
              <a:off x="2895600" y="5403850"/>
              <a:ext cx="447675" cy="311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/>
          <p:cNvGrpSpPr/>
          <p:nvPr/>
        </p:nvGrpSpPr>
        <p:grpSpPr>
          <a:xfrm>
            <a:off x="6934200" y="4171472"/>
            <a:ext cx="3733800" cy="1752600"/>
            <a:chOff x="5029200" y="4419600"/>
            <a:chExt cx="3733800" cy="1752600"/>
          </a:xfrm>
        </p:grpSpPr>
        <p:sp>
          <p:nvSpPr>
            <p:cNvPr id="17" name="Oval 56"/>
            <p:cNvSpPr>
              <a:spLocks noChangeArrowheads="1"/>
            </p:cNvSpPr>
            <p:nvPr/>
          </p:nvSpPr>
          <p:spPr bwMode="auto">
            <a:xfrm>
              <a:off x="6781800" y="4419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8" name="Oval 57"/>
            <p:cNvSpPr>
              <a:spLocks noChangeArrowheads="1"/>
            </p:cNvSpPr>
            <p:nvPr/>
          </p:nvSpPr>
          <p:spPr bwMode="auto">
            <a:xfrm>
              <a:off x="5715000" y="5013325"/>
              <a:ext cx="457200" cy="457200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2</a:t>
              </a:r>
              <a:endPara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" name="Oval 58"/>
            <p:cNvSpPr>
              <a:spLocks noChangeArrowheads="1"/>
            </p:cNvSpPr>
            <p:nvPr/>
          </p:nvSpPr>
          <p:spPr bwMode="auto">
            <a:xfrm>
              <a:off x="7696200" y="501332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0" name="Oval 59"/>
            <p:cNvSpPr>
              <a:spLocks noChangeArrowheads="1"/>
            </p:cNvSpPr>
            <p:nvPr/>
          </p:nvSpPr>
          <p:spPr bwMode="auto">
            <a:xfrm>
              <a:off x="7086600" y="57150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1" name="Oval 60"/>
            <p:cNvSpPr>
              <a:spLocks noChangeArrowheads="1"/>
            </p:cNvSpPr>
            <p:nvPr/>
          </p:nvSpPr>
          <p:spPr bwMode="auto">
            <a:xfrm>
              <a:off x="8305800" y="57150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2" name="Oval 61"/>
            <p:cNvSpPr>
              <a:spLocks noChangeArrowheads="1"/>
            </p:cNvSpPr>
            <p:nvPr/>
          </p:nvSpPr>
          <p:spPr bwMode="auto">
            <a:xfrm>
              <a:off x="5029200" y="57150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" name="Oval 62"/>
            <p:cNvSpPr>
              <a:spLocks noChangeArrowheads="1"/>
            </p:cNvSpPr>
            <p:nvPr/>
          </p:nvSpPr>
          <p:spPr bwMode="auto">
            <a:xfrm>
              <a:off x="6324600" y="57150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24" name="AutoShape 63"/>
            <p:cNvCxnSpPr>
              <a:cxnSpLocks noChangeShapeType="1"/>
              <a:stCxn id="17" idx="3"/>
              <a:endCxn id="18" idx="7"/>
            </p:cNvCxnSpPr>
            <p:nvPr/>
          </p:nvCxnSpPr>
          <p:spPr bwMode="auto">
            <a:xfrm flipH="1">
              <a:off x="6105525" y="4810125"/>
              <a:ext cx="742950" cy="2698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64"/>
            <p:cNvCxnSpPr>
              <a:cxnSpLocks noChangeShapeType="1"/>
              <a:stCxn id="17" idx="5"/>
              <a:endCxn id="19" idx="1"/>
            </p:cNvCxnSpPr>
            <p:nvPr/>
          </p:nvCxnSpPr>
          <p:spPr bwMode="auto">
            <a:xfrm>
              <a:off x="7172325" y="4810125"/>
              <a:ext cx="590550" cy="2698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65"/>
            <p:cNvCxnSpPr>
              <a:cxnSpLocks noChangeShapeType="1"/>
              <a:stCxn id="18" idx="3"/>
              <a:endCxn id="22" idx="0"/>
            </p:cNvCxnSpPr>
            <p:nvPr/>
          </p:nvCxnSpPr>
          <p:spPr bwMode="auto">
            <a:xfrm flipH="1">
              <a:off x="5257800" y="5403850"/>
              <a:ext cx="523875" cy="311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66"/>
            <p:cNvCxnSpPr>
              <a:cxnSpLocks noChangeShapeType="1"/>
              <a:stCxn id="18" idx="5"/>
              <a:endCxn id="23" idx="0"/>
            </p:cNvCxnSpPr>
            <p:nvPr/>
          </p:nvCxnSpPr>
          <p:spPr bwMode="auto">
            <a:xfrm>
              <a:off x="6105525" y="5403850"/>
              <a:ext cx="447675" cy="311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67"/>
            <p:cNvCxnSpPr>
              <a:cxnSpLocks noChangeShapeType="1"/>
              <a:stCxn id="19" idx="3"/>
              <a:endCxn id="20" idx="0"/>
            </p:cNvCxnSpPr>
            <p:nvPr/>
          </p:nvCxnSpPr>
          <p:spPr bwMode="auto">
            <a:xfrm flipH="1">
              <a:off x="7315200" y="5403850"/>
              <a:ext cx="447675" cy="311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68"/>
            <p:cNvCxnSpPr>
              <a:cxnSpLocks noChangeShapeType="1"/>
              <a:stCxn id="19" idx="5"/>
              <a:endCxn id="21" idx="0"/>
            </p:cNvCxnSpPr>
            <p:nvPr/>
          </p:nvCxnSpPr>
          <p:spPr bwMode="auto">
            <a:xfrm>
              <a:off x="8086725" y="5403850"/>
              <a:ext cx="447675" cy="311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Striped Right Arrow 29"/>
          <p:cNvSpPr/>
          <p:nvPr/>
        </p:nvSpPr>
        <p:spPr>
          <a:xfrm>
            <a:off x="5466588" y="4696934"/>
            <a:ext cx="978408" cy="67646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4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AVL Binary </a:t>
            </a:r>
            <a:r>
              <a:rPr lang="en-US" altLang="en-US" sz="4800" dirty="0" smtClean="0">
                <a:latin typeface="Georgia" panose="02040502050405020303" pitchFamily="18" charset="0"/>
              </a:rPr>
              <a:t>Tree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78606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eorgia" panose="02040502050405020303" pitchFamily="18" charset="0"/>
              </a:rPr>
              <a:t>N</a:t>
            </a:r>
            <a:r>
              <a:rPr lang="en-US" sz="2800" dirty="0" smtClean="0">
                <a:latin typeface="Georgia" panose="02040502050405020303" pitchFamily="18" charset="0"/>
              </a:rPr>
              <a:t>amed after </a:t>
            </a:r>
            <a:r>
              <a:rPr lang="en-US" sz="2800" i="1" dirty="0" err="1" smtClean="0">
                <a:solidFill>
                  <a:srgbClr val="C00000"/>
                </a:solidFill>
                <a:latin typeface="Georgia" panose="02040502050405020303" pitchFamily="18" charset="0"/>
              </a:rPr>
              <a:t>A</a:t>
            </a:r>
            <a:r>
              <a:rPr lang="en-US" sz="2800" i="1" dirty="0" err="1" smtClean="0">
                <a:latin typeface="Georgia" panose="02040502050405020303" pitchFamily="18" charset="0"/>
              </a:rPr>
              <a:t>delson-</a:t>
            </a:r>
            <a:r>
              <a:rPr lang="en-US" sz="2800" i="1" dirty="0" err="1" smtClean="0">
                <a:solidFill>
                  <a:srgbClr val="C00000"/>
                </a:solidFill>
                <a:latin typeface="Georgia" panose="02040502050405020303" pitchFamily="18" charset="0"/>
              </a:rPr>
              <a:t>V</a:t>
            </a:r>
            <a:r>
              <a:rPr lang="en-US" sz="2800" i="1" dirty="0" err="1" smtClean="0">
                <a:latin typeface="Georgia" panose="02040502050405020303" pitchFamily="18" charset="0"/>
              </a:rPr>
              <a:t>elskii</a:t>
            </a:r>
            <a:r>
              <a:rPr lang="en-US" sz="2800" dirty="0" smtClean="0">
                <a:latin typeface="Georgia" panose="02040502050405020303" pitchFamily="18" charset="0"/>
              </a:rPr>
              <a:t> and </a:t>
            </a:r>
            <a:r>
              <a:rPr lang="en-US" sz="2800" i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L</a:t>
            </a:r>
            <a:r>
              <a:rPr lang="en-US" sz="2800" i="1" dirty="0" smtClean="0">
                <a:latin typeface="Georgia" panose="02040502050405020303" pitchFamily="18" charset="0"/>
              </a:rPr>
              <a:t>andis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eorgia" panose="02040502050405020303" pitchFamily="18" charset="0"/>
              </a:rPr>
              <a:t>T</a:t>
            </a:r>
            <a:r>
              <a:rPr lang="en-US" sz="2800" dirty="0" smtClean="0">
                <a:latin typeface="Georgia" panose="02040502050405020303" pitchFamily="18" charset="0"/>
              </a:rPr>
              <a:t>he first dynamically balanced trees to be propose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Binary search tree with balance condition in which the sub-trees of each node can differ by at most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Georgia" panose="02040502050405020303" pitchFamily="18" charset="0"/>
              </a:rPr>
              <a:t> in their </a:t>
            </a:r>
            <a:r>
              <a:rPr lang="en-US" sz="2800" i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height</a:t>
            </a:r>
            <a:endParaRPr lang="en-US" sz="2800" i="1" dirty="0" smtClean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5" descr="C:\asami\CS146\AVL_ba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585029"/>
            <a:ext cx="4267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3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AVL tree?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35714"/>
            <a:ext cx="4528457" cy="2084613"/>
          </a:xfrm>
        </p:spPr>
        <p:txBody>
          <a:bodyPr>
            <a:noAutofit/>
          </a:bodyPr>
          <a:lstStyle/>
          <a:p>
            <a:pPr algn="l">
              <a:buClr>
                <a:srgbClr val="0070C0"/>
              </a:buClr>
            </a:pPr>
            <a:r>
              <a:rPr lang="en-US" sz="2600" dirty="0" smtClean="0">
                <a:solidFill>
                  <a:srgbClr val="00B050"/>
                </a:solidFill>
                <a:latin typeface="Georgia" panose="02040502050405020303" pitchFamily="18" charset="0"/>
              </a:rPr>
              <a:t>YES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Each left sub-tree has height 1 greater than each right sub-tree</a:t>
            </a:r>
          </a:p>
        </p:txBody>
      </p:sp>
      <p:pic>
        <p:nvPicPr>
          <p:cNvPr id="4" name="Picture 12" descr="C:\asami\CS146\Presentation source\AVL_ye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85321"/>
            <a:ext cx="282733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3" descr="C:\asami\CS146\Presentation source\AVL_n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385321"/>
            <a:ext cx="2971800" cy="283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6350000" y="4535714"/>
            <a:ext cx="4528457" cy="2084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</a:pPr>
            <a:r>
              <a:rPr lang="en-US" sz="26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NO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Left sub-tree has height 3, but right sub-tree has height 1</a:t>
            </a:r>
          </a:p>
        </p:txBody>
      </p:sp>
    </p:spTree>
    <p:extLst>
      <p:ext uri="{BB962C8B-B14F-4D97-AF65-F5344CB8AC3E}">
        <p14:creationId xmlns:p14="http://schemas.microsoft.com/office/powerpoint/2010/main" val="148853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1133</Words>
  <Application>Microsoft Office PowerPoint</Application>
  <PresentationFormat>Widescreen</PresentationFormat>
  <Paragraphs>578</Paragraphs>
  <Slides>35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MS PGothic</vt:lpstr>
      <vt:lpstr>Arial</vt:lpstr>
      <vt:lpstr>Calibri</vt:lpstr>
      <vt:lpstr>Calibri Light</vt:lpstr>
      <vt:lpstr>Courier New</vt:lpstr>
      <vt:lpstr>Georgia</vt:lpstr>
      <vt:lpstr>Tahoma</vt:lpstr>
      <vt:lpstr>Times New Roman</vt:lpstr>
      <vt:lpstr>Wingdings</vt:lpstr>
      <vt:lpstr>Office Theme</vt:lpstr>
      <vt:lpstr>Microsoft Equation 3.0</vt:lpstr>
      <vt:lpstr>AVL Trees</vt:lpstr>
      <vt:lpstr>Binary Search Tree</vt:lpstr>
      <vt:lpstr>Binary Search Tree</vt:lpstr>
      <vt:lpstr>Search Tree</vt:lpstr>
      <vt:lpstr>Approaches to balancing trees</vt:lpstr>
      <vt:lpstr>Balancing Binary Search Tree</vt:lpstr>
      <vt:lpstr>Perfect Balance</vt:lpstr>
      <vt:lpstr>AVL Binary Tree</vt:lpstr>
      <vt:lpstr>AVL tree?</vt:lpstr>
      <vt:lpstr>AVL Tree</vt:lpstr>
      <vt:lpstr>AVL Tree</vt:lpstr>
      <vt:lpstr>AVL Tree: Single Rotation </vt:lpstr>
      <vt:lpstr>Insertions in AVL Trees</vt:lpstr>
      <vt:lpstr>Insertions in AVL Trees</vt:lpstr>
      <vt:lpstr>Insertions in AVL Trees:  Outside Case  </vt:lpstr>
      <vt:lpstr>Insertions in AVL Trees  Outside Case: Single right rotation</vt:lpstr>
      <vt:lpstr>Single right rotation</vt:lpstr>
      <vt:lpstr>Insertions in AVL Trees</vt:lpstr>
      <vt:lpstr>Insertions in AVL Trees:  Inside Case  </vt:lpstr>
      <vt:lpstr>Insertions in AVL Trees:  Inside Case  </vt:lpstr>
      <vt:lpstr>Insertions in AVL Trees:  Inside Case  </vt:lpstr>
      <vt:lpstr>Insertions in AVL Trees:  Inside Case  </vt:lpstr>
      <vt:lpstr>Insertions in AVL Trees:  Inside Case  </vt:lpstr>
      <vt:lpstr>Insertions in AVL Trees  Inside Case: first rotation</vt:lpstr>
      <vt:lpstr>Insertions in AVL Trees  Inside Case: second rotation</vt:lpstr>
      <vt:lpstr>Insertions in AVL Trees  Inside Case: second rotation</vt:lpstr>
      <vt:lpstr>PowerPoint Presentation</vt:lpstr>
      <vt:lpstr>Example</vt:lpstr>
      <vt:lpstr>Example</vt:lpstr>
      <vt:lpstr>Example</vt:lpstr>
      <vt:lpstr>Example</vt:lpstr>
      <vt:lpstr>Example</vt:lpstr>
      <vt:lpstr>Insertions in AVL Trees Single Rotation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lenaR</dc:creator>
  <cp:lastModifiedBy>lenaR</cp:lastModifiedBy>
  <cp:revision>37</cp:revision>
  <dcterms:created xsi:type="dcterms:W3CDTF">2017-03-26T13:35:20Z</dcterms:created>
  <dcterms:modified xsi:type="dcterms:W3CDTF">2017-03-26T22:18:26Z</dcterms:modified>
</cp:coreProperties>
</file>