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62" r:id="rId3"/>
    <p:sldId id="260" r:id="rId4"/>
    <p:sldId id="258" r:id="rId5"/>
    <p:sldId id="259" r:id="rId6"/>
    <p:sldId id="261" r:id="rId7"/>
    <p:sldId id="263" r:id="rId8"/>
    <p:sldId id="264" r:id="rId9"/>
    <p:sldId id="265" r:id="rId10"/>
    <p:sldId id="266" r:id="rId11"/>
    <p:sldId id="269" r:id="rId12"/>
    <p:sldId id="270" r:id="rId13"/>
    <p:sldId id="271" r:id="rId14"/>
    <p:sldId id="272" r:id="rId15"/>
    <p:sldId id="267" r:id="rId16"/>
    <p:sldId id="301" r:id="rId17"/>
    <p:sldId id="268" r:id="rId18"/>
    <p:sldId id="274" r:id="rId19"/>
    <p:sldId id="273" r:id="rId20"/>
    <p:sldId id="275" r:id="rId21"/>
    <p:sldId id="302" r:id="rId22"/>
    <p:sldId id="303" r:id="rId23"/>
    <p:sldId id="304" r:id="rId24"/>
    <p:sldId id="307" r:id="rId25"/>
    <p:sldId id="306" r:id="rId26"/>
    <p:sldId id="305" r:id="rId27"/>
    <p:sldId id="308" r:id="rId28"/>
    <p:sldId id="284" r:id="rId29"/>
    <p:sldId id="293" r:id="rId30"/>
    <p:sldId id="292" r:id="rId31"/>
    <p:sldId id="309" r:id="rId32"/>
    <p:sldId id="285" r:id="rId33"/>
    <p:sldId id="286" r:id="rId34"/>
    <p:sldId id="297" r:id="rId35"/>
    <p:sldId id="295" r:id="rId36"/>
    <p:sldId id="296" r:id="rId37"/>
    <p:sldId id="288" r:id="rId38"/>
    <p:sldId id="294" r:id="rId39"/>
    <p:sldId id="290" r:id="rId40"/>
    <p:sldId id="299" r:id="rId41"/>
    <p:sldId id="298" r:id="rId42"/>
    <p:sldId id="300" r:id="rId43"/>
    <p:sldId id="287" r:id="rId44"/>
    <p:sldId id="276" r:id="rId45"/>
    <p:sldId id="279" r:id="rId46"/>
    <p:sldId id="278" r:id="rId47"/>
    <p:sldId id="280" r:id="rId48"/>
    <p:sldId id="281" r:id="rId49"/>
    <p:sldId id="282" r:id="rId50"/>
    <p:sldId id="283" r:id="rId51"/>
    <p:sldId id="289" r:id="rId52"/>
    <p:sldId id="277" r:id="rId53"/>
    <p:sldId id="29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9" autoAdjust="0"/>
    <p:restoredTop sz="94660"/>
  </p:normalViewPr>
  <p:slideViewPr>
    <p:cSldViewPr snapToGrid="0">
      <p:cViewPr varScale="1">
        <p:scale>
          <a:sx n="64" d="100"/>
          <a:sy n="64" d="100"/>
        </p:scale>
        <p:origin x="9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4CA89-AFFA-45E8-8929-97F659A12C4A}" type="datetimeFigureOut">
              <a:rPr lang="en-US" smtClean="0"/>
              <a:t>4/10/2017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60987-D8FE-4319-AE9C-F4CCE32CBC54}" type="slidenum">
              <a:rPr lang="en-US" smtClean="0"/>
              <a:t>‹#›</a:t>
            </a:fld>
            <a:endParaRPr lang="en-US"/>
          </a:p>
        </p:txBody>
      </p:sp>
    </p:spTree>
    <p:extLst>
      <p:ext uri="{BB962C8B-B14F-4D97-AF65-F5344CB8AC3E}">
        <p14:creationId xmlns:p14="http://schemas.microsoft.com/office/powerpoint/2010/main" val="147983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a:t>
            </a:fld>
            <a:endParaRPr lang="en-US"/>
          </a:p>
        </p:txBody>
      </p:sp>
    </p:spTree>
    <p:extLst>
      <p:ext uri="{BB962C8B-B14F-4D97-AF65-F5344CB8AC3E}">
        <p14:creationId xmlns:p14="http://schemas.microsoft.com/office/powerpoint/2010/main" val="2939815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10</a:t>
            </a:fld>
            <a:endParaRPr lang="en-US"/>
          </a:p>
        </p:txBody>
      </p:sp>
    </p:spTree>
    <p:extLst>
      <p:ext uri="{BB962C8B-B14F-4D97-AF65-F5344CB8AC3E}">
        <p14:creationId xmlns:p14="http://schemas.microsoft.com/office/powerpoint/2010/main" val="2693504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11</a:t>
            </a:fld>
            <a:endParaRPr lang="en-US"/>
          </a:p>
        </p:txBody>
      </p:sp>
    </p:spTree>
    <p:extLst>
      <p:ext uri="{BB962C8B-B14F-4D97-AF65-F5344CB8AC3E}">
        <p14:creationId xmlns:p14="http://schemas.microsoft.com/office/powerpoint/2010/main" val="2122634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12</a:t>
            </a:fld>
            <a:endParaRPr lang="en-US"/>
          </a:p>
        </p:txBody>
      </p:sp>
    </p:spTree>
    <p:extLst>
      <p:ext uri="{BB962C8B-B14F-4D97-AF65-F5344CB8AC3E}">
        <p14:creationId xmlns:p14="http://schemas.microsoft.com/office/powerpoint/2010/main" val="1553284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13</a:t>
            </a:fld>
            <a:endParaRPr lang="en-US"/>
          </a:p>
        </p:txBody>
      </p:sp>
    </p:spTree>
    <p:extLst>
      <p:ext uri="{BB962C8B-B14F-4D97-AF65-F5344CB8AC3E}">
        <p14:creationId xmlns:p14="http://schemas.microsoft.com/office/powerpoint/2010/main" val="1059142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14</a:t>
            </a:fld>
            <a:endParaRPr lang="en-US"/>
          </a:p>
        </p:txBody>
      </p:sp>
    </p:spTree>
    <p:extLst>
      <p:ext uri="{BB962C8B-B14F-4D97-AF65-F5344CB8AC3E}">
        <p14:creationId xmlns:p14="http://schemas.microsoft.com/office/powerpoint/2010/main" val="284845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15</a:t>
            </a:fld>
            <a:endParaRPr lang="en-US"/>
          </a:p>
        </p:txBody>
      </p:sp>
    </p:spTree>
    <p:extLst>
      <p:ext uri="{BB962C8B-B14F-4D97-AF65-F5344CB8AC3E}">
        <p14:creationId xmlns:p14="http://schemas.microsoft.com/office/powerpoint/2010/main" val="135493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16</a:t>
            </a:fld>
            <a:endParaRPr lang="en-US"/>
          </a:p>
        </p:txBody>
      </p:sp>
    </p:spTree>
    <p:extLst>
      <p:ext uri="{BB962C8B-B14F-4D97-AF65-F5344CB8AC3E}">
        <p14:creationId xmlns:p14="http://schemas.microsoft.com/office/powerpoint/2010/main" val="303774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17</a:t>
            </a:fld>
            <a:endParaRPr lang="en-US"/>
          </a:p>
        </p:txBody>
      </p:sp>
    </p:spTree>
    <p:extLst>
      <p:ext uri="{BB962C8B-B14F-4D97-AF65-F5344CB8AC3E}">
        <p14:creationId xmlns:p14="http://schemas.microsoft.com/office/powerpoint/2010/main" val="261171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18</a:t>
            </a:fld>
            <a:endParaRPr lang="en-US"/>
          </a:p>
        </p:txBody>
      </p:sp>
    </p:spTree>
    <p:extLst>
      <p:ext uri="{BB962C8B-B14F-4D97-AF65-F5344CB8AC3E}">
        <p14:creationId xmlns:p14="http://schemas.microsoft.com/office/powerpoint/2010/main" val="1272968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19</a:t>
            </a:fld>
            <a:endParaRPr lang="en-US"/>
          </a:p>
        </p:txBody>
      </p:sp>
    </p:spTree>
    <p:extLst>
      <p:ext uri="{BB962C8B-B14F-4D97-AF65-F5344CB8AC3E}">
        <p14:creationId xmlns:p14="http://schemas.microsoft.com/office/powerpoint/2010/main" val="152825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a:t>
            </a:fld>
            <a:endParaRPr lang="en-US"/>
          </a:p>
        </p:txBody>
      </p:sp>
    </p:spTree>
    <p:extLst>
      <p:ext uri="{BB962C8B-B14F-4D97-AF65-F5344CB8AC3E}">
        <p14:creationId xmlns:p14="http://schemas.microsoft.com/office/powerpoint/2010/main" val="3930802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20</a:t>
            </a:fld>
            <a:endParaRPr lang="en-US"/>
          </a:p>
        </p:txBody>
      </p:sp>
    </p:spTree>
    <p:extLst>
      <p:ext uri="{BB962C8B-B14F-4D97-AF65-F5344CB8AC3E}">
        <p14:creationId xmlns:p14="http://schemas.microsoft.com/office/powerpoint/2010/main" val="3702908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21</a:t>
            </a:fld>
            <a:endParaRPr lang="en-US"/>
          </a:p>
        </p:txBody>
      </p:sp>
    </p:spTree>
    <p:extLst>
      <p:ext uri="{BB962C8B-B14F-4D97-AF65-F5344CB8AC3E}">
        <p14:creationId xmlns:p14="http://schemas.microsoft.com/office/powerpoint/2010/main" val="4255988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22</a:t>
            </a:fld>
            <a:endParaRPr lang="en-US"/>
          </a:p>
        </p:txBody>
      </p:sp>
    </p:spTree>
    <p:extLst>
      <p:ext uri="{BB962C8B-B14F-4D97-AF65-F5344CB8AC3E}">
        <p14:creationId xmlns:p14="http://schemas.microsoft.com/office/powerpoint/2010/main" val="1102911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23</a:t>
            </a:fld>
            <a:endParaRPr lang="en-US"/>
          </a:p>
        </p:txBody>
      </p:sp>
    </p:spTree>
    <p:extLst>
      <p:ext uri="{BB962C8B-B14F-4D97-AF65-F5344CB8AC3E}">
        <p14:creationId xmlns:p14="http://schemas.microsoft.com/office/powerpoint/2010/main" val="1879358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24</a:t>
            </a:fld>
            <a:endParaRPr lang="en-US"/>
          </a:p>
        </p:txBody>
      </p:sp>
    </p:spTree>
    <p:extLst>
      <p:ext uri="{BB962C8B-B14F-4D97-AF65-F5344CB8AC3E}">
        <p14:creationId xmlns:p14="http://schemas.microsoft.com/office/powerpoint/2010/main" val="67688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25</a:t>
            </a:fld>
            <a:endParaRPr lang="en-US"/>
          </a:p>
        </p:txBody>
      </p:sp>
    </p:spTree>
    <p:extLst>
      <p:ext uri="{BB962C8B-B14F-4D97-AF65-F5344CB8AC3E}">
        <p14:creationId xmlns:p14="http://schemas.microsoft.com/office/powerpoint/2010/main" val="3082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26</a:t>
            </a:fld>
            <a:endParaRPr lang="en-US"/>
          </a:p>
        </p:txBody>
      </p:sp>
    </p:spTree>
    <p:extLst>
      <p:ext uri="{BB962C8B-B14F-4D97-AF65-F5344CB8AC3E}">
        <p14:creationId xmlns:p14="http://schemas.microsoft.com/office/powerpoint/2010/main" val="988592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27</a:t>
            </a:fld>
            <a:endParaRPr lang="en-US"/>
          </a:p>
        </p:txBody>
      </p:sp>
    </p:spTree>
    <p:extLst>
      <p:ext uri="{BB962C8B-B14F-4D97-AF65-F5344CB8AC3E}">
        <p14:creationId xmlns:p14="http://schemas.microsoft.com/office/powerpoint/2010/main" val="1508152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28</a:t>
            </a:fld>
            <a:endParaRPr lang="en-US"/>
          </a:p>
        </p:txBody>
      </p:sp>
    </p:spTree>
    <p:extLst>
      <p:ext uri="{BB962C8B-B14F-4D97-AF65-F5344CB8AC3E}">
        <p14:creationId xmlns:p14="http://schemas.microsoft.com/office/powerpoint/2010/main" val="1387931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29</a:t>
            </a:fld>
            <a:endParaRPr lang="en-US"/>
          </a:p>
        </p:txBody>
      </p:sp>
    </p:spTree>
    <p:extLst>
      <p:ext uri="{BB962C8B-B14F-4D97-AF65-F5344CB8AC3E}">
        <p14:creationId xmlns:p14="http://schemas.microsoft.com/office/powerpoint/2010/main" val="384137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a:t>
            </a:fld>
            <a:endParaRPr lang="en-US"/>
          </a:p>
        </p:txBody>
      </p:sp>
    </p:spTree>
    <p:extLst>
      <p:ext uri="{BB962C8B-B14F-4D97-AF65-F5344CB8AC3E}">
        <p14:creationId xmlns:p14="http://schemas.microsoft.com/office/powerpoint/2010/main" val="1216882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30</a:t>
            </a:fld>
            <a:endParaRPr lang="en-US"/>
          </a:p>
        </p:txBody>
      </p:sp>
    </p:spTree>
    <p:extLst>
      <p:ext uri="{BB962C8B-B14F-4D97-AF65-F5344CB8AC3E}">
        <p14:creationId xmlns:p14="http://schemas.microsoft.com/office/powerpoint/2010/main" val="4126521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31</a:t>
            </a:fld>
            <a:endParaRPr lang="en-US"/>
          </a:p>
        </p:txBody>
      </p:sp>
    </p:spTree>
    <p:extLst>
      <p:ext uri="{BB962C8B-B14F-4D97-AF65-F5344CB8AC3E}">
        <p14:creationId xmlns:p14="http://schemas.microsoft.com/office/powerpoint/2010/main" val="2095179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32</a:t>
            </a:fld>
            <a:endParaRPr lang="en-US"/>
          </a:p>
        </p:txBody>
      </p:sp>
    </p:spTree>
    <p:extLst>
      <p:ext uri="{BB962C8B-B14F-4D97-AF65-F5344CB8AC3E}">
        <p14:creationId xmlns:p14="http://schemas.microsoft.com/office/powerpoint/2010/main" val="1716257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33</a:t>
            </a:fld>
            <a:endParaRPr lang="en-US"/>
          </a:p>
        </p:txBody>
      </p:sp>
    </p:spTree>
    <p:extLst>
      <p:ext uri="{BB962C8B-B14F-4D97-AF65-F5344CB8AC3E}">
        <p14:creationId xmlns:p14="http://schemas.microsoft.com/office/powerpoint/2010/main" val="3501647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34</a:t>
            </a:fld>
            <a:endParaRPr lang="en-US"/>
          </a:p>
        </p:txBody>
      </p:sp>
    </p:spTree>
    <p:extLst>
      <p:ext uri="{BB962C8B-B14F-4D97-AF65-F5344CB8AC3E}">
        <p14:creationId xmlns:p14="http://schemas.microsoft.com/office/powerpoint/2010/main" val="2884608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35</a:t>
            </a:fld>
            <a:endParaRPr lang="en-US"/>
          </a:p>
        </p:txBody>
      </p:sp>
    </p:spTree>
    <p:extLst>
      <p:ext uri="{BB962C8B-B14F-4D97-AF65-F5344CB8AC3E}">
        <p14:creationId xmlns:p14="http://schemas.microsoft.com/office/powerpoint/2010/main" val="2983808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36</a:t>
            </a:fld>
            <a:endParaRPr lang="en-US"/>
          </a:p>
        </p:txBody>
      </p:sp>
    </p:spTree>
    <p:extLst>
      <p:ext uri="{BB962C8B-B14F-4D97-AF65-F5344CB8AC3E}">
        <p14:creationId xmlns:p14="http://schemas.microsoft.com/office/powerpoint/2010/main" val="1390861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37</a:t>
            </a:fld>
            <a:endParaRPr lang="en-US"/>
          </a:p>
        </p:txBody>
      </p:sp>
    </p:spTree>
    <p:extLst>
      <p:ext uri="{BB962C8B-B14F-4D97-AF65-F5344CB8AC3E}">
        <p14:creationId xmlns:p14="http://schemas.microsoft.com/office/powerpoint/2010/main" val="851473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38</a:t>
            </a:fld>
            <a:endParaRPr lang="en-US"/>
          </a:p>
        </p:txBody>
      </p:sp>
    </p:spTree>
    <p:extLst>
      <p:ext uri="{BB962C8B-B14F-4D97-AF65-F5344CB8AC3E}">
        <p14:creationId xmlns:p14="http://schemas.microsoft.com/office/powerpoint/2010/main" val="23771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39</a:t>
            </a:fld>
            <a:endParaRPr lang="en-US"/>
          </a:p>
        </p:txBody>
      </p:sp>
    </p:spTree>
    <p:extLst>
      <p:ext uri="{BB962C8B-B14F-4D97-AF65-F5344CB8AC3E}">
        <p14:creationId xmlns:p14="http://schemas.microsoft.com/office/powerpoint/2010/main" val="334706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a:t>
            </a:fld>
            <a:endParaRPr lang="en-US"/>
          </a:p>
        </p:txBody>
      </p:sp>
    </p:spTree>
    <p:extLst>
      <p:ext uri="{BB962C8B-B14F-4D97-AF65-F5344CB8AC3E}">
        <p14:creationId xmlns:p14="http://schemas.microsoft.com/office/powerpoint/2010/main" val="14330773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40</a:t>
            </a:fld>
            <a:endParaRPr lang="en-US"/>
          </a:p>
        </p:txBody>
      </p:sp>
    </p:spTree>
    <p:extLst>
      <p:ext uri="{BB962C8B-B14F-4D97-AF65-F5344CB8AC3E}">
        <p14:creationId xmlns:p14="http://schemas.microsoft.com/office/powerpoint/2010/main" val="1087896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41</a:t>
            </a:fld>
            <a:endParaRPr lang="en-US"/>
          </a:p>
        </p:txBody>
      </p:sp>
    </p:spTree>
    <p:extLst>
      <p:ext uri="{BB962C8B-B14F-4D97-AF65-F5344CB8AC3E}">
        <p14:creationId xmlns:p14="http://schemas.microsoft.com/office/powerpoint/2010/main" val="2925861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42</a:t>
            </a:fld>
            <a:endParaRPr lang="en-US"/>
          </a:p>
        </p:txBody>
      </p:sp>
    </p:spTree>
    <p:extLst>
      <p:ext uri="{BB962C8B-B14F-4D97-AF65-F5344CB8AC3E}">
        <p14:creationId xmlns:p14="http://schemas.microsoft.com/office/powerpoint/2010/main" val="1744377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43</a:t>
            </a:fld>
            <a:endParaRPr lang="en-US"/>
          </a:p>
        </p:txBody>
      </p:sp>
    </p:spTree>
    <p:extLst>
      <p:ext uri="{BB962C8B-B14F-4D97-AF65-F5344CB8AC3E}">
        <p14:creationId xmlns:p14="http://schemas.microsoft.com/office/powerpoint/2010/main" val="2078668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44</a:t>
            </a:fld>
            <a:endParaRPr lang="en-US"/>
          </a:p>
        </p:txBody>
      </p:sp>
    </p:spTree>
    <p:extLst>
      <p:ext uri="{BB962C8B-B14F-4D97-AF65-F5344CB8AC3E}">
        <p14:creationId xmlns:p14="http://schemas.microsoft.com/office/powerpoint/2010/main" val="23835374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45</a:t>
            </a:fld>
            <a:endParaRPr lang="en-US"/>
          </a:p>
        </p:txBody>
      </p:sp>
    </p:spTree>
    <p:extLst>
      <p:ext uri="{BB962C8B-B14F-4D97-AF65-F5344CB8AC3E}">
        <p14:creationId xmlns:p14="http://schemas.microsoft.com/office/powerpoint/2010/main" val="412225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46</a:t>
            </a:fld>
            <a:endParaRPr lang="en-US"/>
          </a:p>
        </p:txBody>
      </p:sp>
    </p:spTree>
    <p:extLst>
      <p:ext uri="{BB962C8B-B14F-4D97-AF65-F5344CB8AC3E}">
        <p14:creationId xmlns:p14="http://schemas.microsoft.com/office/powerpoint/2010/main" val="24811380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47</a:t>
            </a:fld>
            <a:endParaRPr lang="en-US"/>
          </a:p>
        </p:txBody>
      </p:sp>
    </p:spTree>
    <p:extLst>
      <p:ext uri="{BB962C8B-B14F-4D97-AF65-F5344CB8AC3E}">
        <p14:creationId xmlns:p14="http://schemas.microsoft.com/office/powerpoint/2010/main" val="36518380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48</a:t>
            </a:fld>
            <a:endParaRPr lang="en-US"/>
          </a:p>
        </p:txBody>
      </p:sp>
    </p:spTree>
    <p:extLst>
      <p:ext uri="{BB962C8B-B14F-4D97-AF65-F5344CB8AC3E}">
        <p14:creationId xmlns:p14="http://schemas.microsoft.com/office/powerpoint/2010/main" val="39389010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49</a:t>
            </a:fld>
            <a:endParaRPr lang="en-US"/>
          </a:p>
        </p:txBody>
      </p:sp>
    </p:spTree>
    <p:extLst>
      <p:ext uri="{BB962C8B-B14F-4D97-AF65-F5344CB8AC3E}">
        <p14:creationId xmlns:p14="http://schemas.microsoft.com/office/powerpoint/2010/main" val="422702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defRPr>
            </a:lvl1pPr>
            <a:lvl2pPr marL="742950" indent="-285750" defTabSz="966788" eaLnBrk="0" hangingPunct="0">
              <a:defRPr sz="2400">
                <a:solidFill>
                  <a:schemeClr val="tx1"/>
                </a:solidFill>
                <a:latin typeface="Times New Roman" panose="02020603050405020304" pitchFamily="18" charset="0"/>
              </a:defRPr>
            </a:lvl2pPr>
            <a:lvl3pPr marL="1143000" indent="-228600" defTabSz="966788" eaLnBrk="0" hangingPunct="0">
              <a:defRPr sz="2400">
                <a:solidFill>
                  <a:schemeClr val="tx1"/>
                </a:solidFill>
                <a:latin typeface="Times New Roman" panose="02020603050405020304" pitchFamily="18" charset="0"/>
              </a:defRPr>
            </a:lvl3pPr>
            <a:lvl4pPr marL="1600200" indent="-228600" defTabSz="966788" eaLnBrk="0" hangingPunct="0">
              <a:defRPr sz="2400">
                <a:solidFill>
                  <a:schemeClr val="tx1"/>
                </a:solidFill>
                <a:latin typeface="Times New Roman" panose="02020603050405020304" pitchFamily="18" charset="0"/>
              </a:defRPr>
            </a:lvl4pPr>
            <a:lvl5pPr marL="2057400" indent="-228600" defTabSz="966788" eaLnBrk="0" hangingPunct="0">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CC0BBE5-5CD1-4E8C-AF32-7ACE8042B0A4}" type="slidenum">
              <a:rPr lang="en-US" altLang="en-US" sz="1300">
                <a:latin typeface="Arial" panose="020B0604020202020204" pitchFamily="34" charset="0"/>
              </a:rPr>
              <a:pPr eaLnBrk="1" hangingPunct="1"/>
              <a:t>5</a:t>
            </a:fld>
            <a:endParaRPr lang="en-US" altLang="en-US" sz="130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00568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50</a:t>
            </a:fld>
            <a:endParaRPr lang="en-US"/>
          </a:p>
        </p:txBody>
      </p:sp>
    </p:spTree>
    <p:extLst>
      <p:ext uri="{BB962C8B-B14F-4D97-AF65-F5344CB8AC3E}">
        <p14:creationId xmlns:p14="http://schemas.microsoft.com/office/powerpoint/2010/main" val="30849680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51</a:t>
            </a:fld>
            <a:endParaRPr lang="en-US"/>
          </a:p>
        </p:txBody>
      </p:sp>
    </p:spTree>
    <p:extLst>
      <p:ext uri="{BB962C8B-B14F-4D97-AF65-F5344CB8AC3E}">
        <p14:creationId xmlns:p14="http://schemas.microsoft.com/office/powerpoint/2010/main" val="42828126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52</a:t>
            </a:fld>
            <a:endParaRPr lang="en-US"/>
          </a:p>
        </p:txBody>
      </p:sp>
    </p:spTree>
    <p:extLst>
      <p:ext uri="{BB962C8B-B14F-4D97-AF65-F5344CB8AC3E}">
        <p14:creationId xmlns:p14="http://schemas.microsoft.com/office/powerpoint/2010/main" val="41951268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53</a:t>
            </a:fld>
            <a:endParaRPr lang="en-US"/>
          </a:p>
        </p:txBody>
      </p:sp>
    </p:spTree>
    <p:extLst>
      <p:ext uri="{BB962C8B-B14F-4D97-AF65-F5344CB8AC3E}">
        <p14:creationId xmlns:p14="http://schemas.microsoft.com/office/powerpoint/2010/main" val="106083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6</a:t>
            </a:fld>
            <a:endParaRPr lang="en-US"/>
          </a:p>
        </p:txBody>
      </p:sp>
    </p:spTree>
    <p:extLst>
      <p:ext uri="{BB962C8B-B14F-4D97-AF65-F5344CB8AC3E}">
        <p14:creationId xmlns:p14="http://schemas.microsoft.com/office/powerpoint/2010/main" val="1550497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7</a:t>
            </a:fld>
            <a:endParaRPr lang="en-US"/>
          </a:p>
        </p:txBody>
      </p:sp>
    </p:spTree>
    <p:extLst>
      <p:ext uri="{BB962C8B-B14F-4D97-AF65-F5344CB8AC3E}">
        <p14:creationId xmlns:p14="http://schemas.microsoft.com/office/powerpoint/2010/main" val="98029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8</a:t>
            </a:fld>
            <a:endParaRPr lang="en-US"/>
          </a:p>
        </p:txBody>
      </p:sp>
    </p:spTree>
    <p:extLst>
      <p:ext uri="{BB962C8B-B14F-4D97-AF65-F5344CB8AC3E}">
        <p14:creationId xmlns:p14="http://schemas.microsoft.com/office/powerpoint/2010/main" val="177428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43978-DB50-4CDB-8CEF-1F8DF493BA5D}" type="slidenum">
              <a:rPr lang="en-US" smtClean="0"/>
              <a:t>9</a:t>
            </a:fld>
            <a:endParaRPr lang="en-US"/>
          </a:p>
        </p:txBody>
      </p:sp>
    </p:spTree>
    <p:extLst>
      <p:ext uri="{BB962C8B-B14F-4D97-AF65-F5344CB8AC3E}">
        <p14:creationId xmlns:p14="http://schemas.microsoft.com/office/powerpoint/2010/main" val="303195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B71D76-49F8-43ED-964A-18A2D3427AD1}"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3379914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71D76-49F8-43ED-964A-18A2D3427AD1}"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153607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71D76-49F8-43ED-964A-18A2D3427AD1}"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16527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71D76-49F8-43ED-964A-18A2D3427AD1}"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50785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B71D76-49F8-43ED-964A-18A2D3427AD1}"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27978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B71D76-49F8-43ED-964A-18A2D3427AD1}"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275946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B71D76-49F8-43ED-964A-18A2D3427AD1}"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41244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B71D76-49F8-43ED-964A-18A2D3427AD1}"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368005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71D76-49F8-43ED-964A-18A2D3427AD1}"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266162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71D76-49F8-43ED-964A-18A2D3427AD1}"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15853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71D76-49F8-43ED-964A-18A2D3427AD1}"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2C3A4-FF58-4466-BDC4-9D6D7507DF3D}" type="slidenum">
              <a:rPr lang="en-US" smtClean="0"/>
              <a:t>‹#›</a:t>
            </a:fld>
            <a:endParaRPr lang="en-US"/>
          </a:p>
        </p:txBody>
      </p:sp>
    </p:spTree>
    <p:extLst>
      <p:ext uri="{BB962C8B-B14F-4D97-AF65-F5344CB8AC3E}">
        <p14:creationId xmlns:p14="http://schemas.microsoft.com/office/powerpoint/2010/main" val="326922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71D76-49F8-43ED-964A-18A2D3427AD1}" type="datetimeFigureOut">
              <a:rPr lang="en-US" smtClean="0"/>
              <a:t>4/10/2017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2C3A4-FF58-4466-BDC4-9D6D7507DF3D}" type="slidenum">
              <a:rPr lang="en-US" smtClean="0"/>
              <a:t>‹#›</a:t>
            </a:fld>
            <a:endParaRPr lang="en-US"/>
          </a:p>
        </p:txBody>
      </p:sp>
    </p:spTree>
    <p:extLst>
      <p:ext uri="{BB962C8B-B14F-4D97-AF65-F5344CB8AC3E}">
        <p14:creationId xmlns:p14="http://schemas.microsoft.com/office/powerpoint/2010/main" val="2513909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ideo" Target="https://www.youtube.com/embed/qzXAVXddcPU" TargetMode="Externa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hyperlink" Target="https://en.wikipedia.org/wiki/Heapsort"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JP5KkzdUEY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a:bodyPr>
          <a:lstStyle/>
          <a:p>
            <a:r>
              <a:rPr lang="en-US" altLang="en-US" dirty="0" smtClean="0">
                <a:latin typeface="Georgia" panose="02040502050405020303" pitchFamily="18" charset="0"/>
              </a:rPr>
              <a:t>Sorting Algorithms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67120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a:bodyPr>
          <a:lstStyle/>
          <a:p>
            <a:endParaRPr lang="en-US" sz="4800" dirty="0" smtClean="0">
              <a:latin typeface="Georgia" panose="02040502050405020303" pitchFamily="18" charset="0"/>
            </a:endParaRPr>
          </a:p>
          <a:p>
            <a:r>
              <a:rPr lang="en-US" sz="4800" dirty="0" smtClean="0">
                <a:latin typeface="Georgia" panose="02040502050405020303" pitchFamily="18" charset="0"/>
              </a:rPr>
              <a:t>Insertion sort</a:t>
            </a:r>
            <a:endParaRPr lang="en-US" sz="4800" dirty="0">
              <a:latin typeface="Georgia" panose="02040502050405020303" pitchFamily="18" charset="0"/>
            </a:endParaRPr>
          </a:p>
        </p:txBody>
      </p:sp>
    </p:spTree>
    <p:extLst>
      <p:ext uri="{BB962C8B-B14F-4D97-AF65-F5344CB8AC3E}">
        <p14:creationId xmlns:p14="http://schemas.microsoft.com/office/powerpoint/2010/main" val="4168283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2547" y="217154"/>
            <a:ext cx="9144000" cy="793499"/>
          </a:xfrm>
          <a:solidFill>
            <a:schemeClr val="accent5">
              <a:lumMod val="20000"/>
              <a:lumOff val="80000"/>
            </a:schemeClr>
          </a:solidFill>
        </p:spPr>
        <p:txBody>
          <a:bodyPr>
            <a:normAutofit/>
          </a:bodyPr>
          <a:lstStyle/>
          <a:p>
            <a:r>
              <a:rPr lang="en-US" sz="4800" dirty="0" smtClean="0">
                <a:latin typeface="Georgia" panose="02040502050405020303" pitchFamily="18" charset="0"/>
              </a:rPr>
              <a:t>Insertion sort</a:t>
            </a:r>
            <a:endParaRPr lang="en-US" sz="4800" dirty="0">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4621905" y="1622259"/>
            <a:ext cx="3365284" cy="2999492"/>
          </a:xfrm>
          <a:prstGeom prst="rect">
            <a:avLst/>
          </a:prstGeom>
        </p:spPr>
      </p:pic>
      <p:sp>
        <p:nvSpPr>
          <p:cNvPr id="4" name="Rectangle 2"/>
          <p:cNvSpPr>
            <a:spLocks noChangeArrowheads="1"/>
          </p:cNvSpPr>
          <p:nvPr/>
        </p:nvSpPr>
        <p:spPr bwMode="auto">
          <a:xfrm>
            <a:off x="1732547" y="5233357"/>
            <a:ext cx="9144000"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fontAlgn="base" hangingPunct="0">
              <a:spcBef>
                <a:spcPct val="0"/>
              </a:spcBef>
              <a:spcAft>
                <a:spcPct val="0"/>
              </a:spcAft>
            </a:pPr>
            <a:r>
              <a:rPr lang="en-US" altLang="en-US" sz="2800" dirty="0">
                <a:solidFill>
                  <a:srgbClr val="0070C0"/>
                </a:solidFill>
                <a:latin typeface="Georgia" panose="02040502050405020303" pitchFamily="18" charset="0"/>
              </a:rPr>
              <a:t>To insert </a:t>
            </a:r>
            <a:r>
              <a:rPr lang="en-US" altLang="en-US" sz="2800" dirty="0">
                <a:solidFill>
                  <a:srgbClr val="C00000"/>
                </a:solidFill>
                <a:latin typeface="Georgia" panose="02040502050405020303" pitchFamily="18" charset="0"/>
              </a:rPr>
              <a:t>12</a:t>
            </a:r>
            <a:r>
              <a:rPr lang="en-US" altLang="en-US" sz="2800" dirty="0">
                <a:solidFill>
                  <a:srgbClr val="0070C0"/>
                </a:solidFill>
                <a:latin typeface="Georgia" panose="02040502050405020303" pitchFamily="18" charset="0"/>
              </a:rPr>
              <a:t>, we need to make room for it by moving first </a:t>
            </a:r>
            <a:r>
              <a:rPr lang="en-US" altLang="en-US" sz="2800" dirty="0">
                <a:solidFill>
                  <a:srgbClr val="C00000"/>
                </a:solidFill>
                <a:latin typeface="Georgia" panose="02040502050405020303" pitchFamily="18" charset="0"/>
              </a:rPr>
              <a:t>36 </a:t>
            </a:r>
            <a:r>
              <a:rPr lang="en-US" altLang="en-US" sz="2800" dirty="0">
                <a:solidFill>
                  <a:srgbClr val="0070C0"/>
                </a:solidFill>
                <a:latin typeface="Georgia" panose="02040502050405020303" pitchFamily="18" charset="0"/>
              </a:rPr>
              <a:t>and then </a:t>
            </a:r>
            <a:r>
              <a:rPr lang="en-US" altLang="en-US" sz="2800" dirty="0" smtClean="0">
                <a:solidFill>
                  <a:srgbClr val="C00000"/>
                </a:solidFill>
                <a:latin typeface="Georgia" panose="02040502050405020303" pitchFamily="18" charset="0"/>
              </a:rPr>
              <a:t>24</a:t>
            </a:r>
            <a:endParaRPr lang="en-US" altLang="en-US" sz="2800" dirty="0">
              <a:solidFill>
                <a:srgbClr val="C00000"/>
              </a:solidFill>
              <a:latin typeface="Georgia" panose="02040502050405020303" pitchFamily="18" charset="0"/>
            </a:endParaRPr>
          </a:p>
        </p:txBody>
      </p:sp>
    </p:spTree>
    <p:extLst>
      <p:ext uri="{BB962C8B-B14F-4D97-AF65-F5344CB8AC3E}">
        <p14:creationId xmlns:p14="http://schemas.microsoft.com/office/powerpoint/2010/main" val="3572459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2547" y="217154"/>
            <a:ext cx="9144000" cy="793499"/>
          </a:xfrm>
          <a:solidFill>
            <a:schemeClr val="accent5">
              <a:lumMod val="20000"/>
              <a:lumOff val="80000"/>
            </a:schemeClr>
          </a:solidFill>
        </p:spPr>
        <p:txBody>
          <a:bodyPr>
            <a:normAutofit/>
          </a:bodyPr>
          <a:lstStyle/>
          <a:p>
            <a:r>
              <a:rPr lang="en-US" sz="4800" dirty="0" smtClean="0">
                <a:latin typeface="Georgia" panose="02040502050405020303" pitchFamily="18" charset="0"/>
              </a:rPr>
              <a:t>Insertion sort</a:t>
            </a:r>
            <a:endParaRPr lang="en-US" sz="4800" dirty="0">
              <a:latin typeface="Georgia" panose="02040502050405020303" pitchFamily="18" charset="0"/>
            </a:endParaRPr>
          </a:p>
        </p:txBody>
      </p:sp>
      <p:grpSp>
        <p:nvGrpSpPr>
          <p:cNvPr id="17" name="Group 16"/>
          <p:cNvGrpSpPr/>
          <p:nvPr/>
        </p:nvGrpSpPr>
        <p:grpSpPr>
          <a:xfrm>
            <a:off x="4558297" y="1570121"/>
            <a:ext cx="3492500" cy="2857500"/>
            <a:chOff x="779463" y="2933700"/>
            <a:chExt cx="3492500" cy="2857500"/>
          </a:xfrm>
        </p:grpSpPr>
        <p:grpSp>
          <p:nvGrpSpPr>
            <p:cNvPr id="18" name="Group 2"/>
            <p:cNvGrpSpPr>
              <a:grpSpLocks/>
            </p:cNvGrpSpPr>
            <p:nvPr/>
          </p:nvGrpSpPr>
          <p:grpSpPr bwMode="auto">
            <a:xfrm>
              <a:off x="779463" y="2933700"/>
              <a:ext cx="2087562" cy="1235075"/>
              <a:chOff x="491" y="1848"/>
              <a:chExt cx="1315" cy="778"/>
            </a:xfrm>
          </p:grpSpPr>
          <p:sp>
            <p:nvSpPr>
              <p:cNvPr id="23" name="AutoShape 3"/>
              <p:cNvSpPr>
                <a:spLocks noChangeArrowheads="1"/>
              </p:cNvSpPr>
              <p:nvPr/>
            </p:nvSpPr>
            <p:spPr bwMode="auto">
              <a:xfrm rot="20400000">
                <a:off x="491" y="1941"/>
                <a:ext cx="459" cy="685"/>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AutoShape 4"/>
              <p:cNvSpPr>
                <a:spLocks noChangeArrowheads="1"/>
              </p:cNvSpPr>
              <p:nvPr/>
            </p:nvSpPr>
            <p:spPr bwMode="auto">
              <a:xfrm rot="21180000">
                <a:off x="931" y="1848"/>
                <a:ext cx="458" cy="684"/>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5" name="AutoShape 5"/>
              <p:cNvSpPr>
                <a:spLocks noChangeArrowheads="1"/>
              </p:cNvSpPr>
              <p:nvPr/>
            </p:nvSpPr>
            <p:spPr bwMode="auto">
              <a:xfrm rot="720000">
                <a:off x="1341" y="1849"/>
                <a:ext cx="459" cy="684"/>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6" name="Rectangle 6"/>
              <p:cNvSpPr>
                <a:spLocks noChangeArrowheads="1"/>
              </p:cNvSpPr>
              <p:nvPr/>
            </p:nvSpPr>
            <p:spPr bwMode="auto">
              <a:xfrm rot="20460000">
                <a:off x="556" y="1981"/>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Arial" panose="020B0604020202020204" pitchFamily="34" charset="0"/>
                  </a:rPr>
                  <a:t>6</a:t>
                </a:r>
              </a:p>
            </p:txBody>
          </p:sp>
          <p:sp>
            <p:nvSpPr>
              <p:cNvPr id="27" name="Rectangle 7"/>
              <p:cNvSpPr>
                <a:spLocks noChangeArrowheads="1"/>
              </p:cNvSpPr>
              <p:nvPr/>
            </p:nvSpPr>
            <p:spPr bwMode="auto">
              <a:xfrm rot="21180000">
                <a:off x="938" y="1934"/>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Arial" panose="020B0604020202020204" pitchFamily="34" charset="0"/>
                  </a:rPr>
                  <a:t>10</a:t>
                </a:r>
              </a:p>
            </p:txBody>
          </p:sp>
          <p:sp>
            <p:nvSpPr>
              <p:cNvPr id="28" name="Rectangle 8"/>
              <p:cNvSpPr>
                <a:spLocks noChangeArrowheads="1"/>
              </p:cNvSpPr>
              <p:nvPr/>
            </p:nvSpPr>
            <p:spPr bwMode="auto">
              <a:xfrm rot="480000">
                <a:off x="1405"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24</a:t>
                </a:r>
              </a:p>
            </p:txBody>
          </p:sp>
        </p:grpSp>
        <p:sp>
          <p:nvSpPr>
            <p:cNvPr id="19" name="AutoShape 11"/>
            <p:cNvSpPr>
              <a:spLocks noChangeArrowheads="1"/>
            </p:cNvSpPr>
            <p:nvPr/>
          </p:nvSpPr>
          <p:spPr bwMode="auto">
            <a:xfrm rot="1740000" flipH="1">
              <a:off x="3506788" y="3149600"/>
              <a:ext cx="730250" cy="1085850"/>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0" name="Rectangle 12"/>
            <p:cNvSpPr>
              <a:spLocks noChangeArrowheads="1"/>
            </p:cNvSpPr>
            <p:nvPr/>
          </p:nvSpPr>
          <p:spPr bwMode="auto">
            <a:xfrm rot="1500000">
              <a:off x="3635375" y="3317875"/>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Arial" panose="020B0604020202020204" pitchFamily="34" charset="0"/>
                </a:rPr>
                <a:t>36</a:t>
              </a:r>
            </a:p>
          </p:txBody>
        </p:sp>
        <p:sp>
          <p:nvSpPr>
            <p:cNvPr id="21" name="AutoShape 13"/>
            <p:cNvSpPr>
              <a:spLocks noChangeArrowheads="1"/>
            </p:cNvSpPr>
            <p:nvPr/>
          </p:nvSpPr>
          <p:spPr bwMode="auto">
            <a:xfrm rot="1740000" flipH="1">
              <a:off x="3019425" y="4705350"/>
              <a:ext cx="730250" cy="1085850"/>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Rectangle 14"/>
            <p:cNvSpPr>
              <a:spLocks noChangeArrowheads="1"/>
            </p:cNvSpPr>
            <p:nvPr/>
          </p:nvSpPr>
          <p:spPr bwMode="auto">
            <a:xfrm rot="1800000">
              <a:off x="3084513" y="4832350"/>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Arial" panose="020B0604020202020204" pitchFamily="34" charset="0"/>
                </a:rPr>
                <a:t>12</a:t>
              </a:r>
            </a:p>
          </p:txBody>
        </p:sp>
      </p:grpSp>
    </p:spTree>
    <p:extLst>
      <p:ext uri="{BB962C8B-B14F-4D97-AF65-F5344CB8AC3E}">
        <p14:creationId xmlns:p14="http://schemas.microsoft.com/office/powerpoint/2010/main" val="1788931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2547" y="217154"/>
            <a:ext cx="9144000" cy="793499"/>
          </a:xfrm>
          <a:solidFill>
            <a:schemeClr val="accent5">
              <a:lumMod val="20000"/>
              <a:lumOff val="80000"/>
            </a:schemeClr>
          </a:solidFill>
        </p:spPr>
        <p:txBody>
          <a:bodyPr>
            <a:normAutofit/>
          </a:bodyPr>
          <a:lstStyle/>
          <a:p>
            <a:r>
              <a:rPr lang="en-US" sz="4800" dirty="0" smtClean="0">
                <a:latin typeface="Georgia" panose="02040502050405020303" pitchFamily="18" charset="0"/>
              </a:rPr>
              <a:t>Insertion sort</a:t>
            </a:r>
            <a:endParaRPr lang="en-US" sz="4800" dirty="0">
              <a:latin typeface="Georgia" panose="02040502050405020303" pitchFamily="18" charset="0"/>
            </a:endParaRPr>
          </a:p>
        </p:txBody>
      </p:sp>
      <p:grpSp>
        <p:nvGrpSpPr>
          <p:cNvPr id="5" name="Group 4"/>
          <p:cNvGrpSpPr/>
          <p:nvPr/>
        </p:nvGrpSpPr>
        <p:grpSpPr>
          <a:xfrm>
            <a:off x="4558297" y="1473869"/>
            <a:ext cx="3492500" cy="2857500"/>
            <a:chOff x="779463" y="2933700"/>
            <a:chExt cx="3492500" cy="2857500"/>
          </a:xfrm>
        </p:grpSpPr>
        <p:sp>
          <p:nvSpPr>
            <p:cNvPr id="6" name="AutoShape 4"/>
            <p:cNvSpPr>
              <a:spLocks noChangeArrowheads="1"/>
            </p:cNvSpPr>
            <p:nvPr/>
          </p:nvSpPr>
          <p:spPr bwMode="auto">
            <a:xfrm rot="20400000">
              <a:off x="779463" y="3081338"/>
              <a:ext cx="728662" cy="1087437"/>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5"/>
            <p:cNvSpPr>
              <a:spLocks noChangeArrowheads="1"/>
            </p:cNvSpPr>
            <p:nvPr/>
          </p:nvSpPr>
          <p:spPr bwMode="auto">
            <a:xfrm rot="21180000">
              <a:off x="1477963" y="2933700"/>
              <a:ext cx="727075" cy="1085850"/>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 name="Rectangle 6"/>
            <p:cNvSpPr>
              <a:spLocks noChangeArrowheads="1"/>
            </p:cNvSpPr>
            <p:nvPr/>
          </p:nvSpPr>
          <p:spPr bwMode="auto">
            <a:xfrm rot="20460000">
              <a:off x="882650" y="3144838"/>
              <a:ext cx="409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Arial" panose="020B0604020202020204" pitchFamily="34" charset="0"/>
                </a:rPr>
                <a:t>6</a:t>
              </a:r>
            </a:p>
          </p:txBody>
        </p:sp>
        <p:sp>
          <p:nvSpPr>
            <p:cNvPr id="9" name="Rectangle 7"/>
            <p:cNvSpPr>
              <a:spLocks noChangeArrowheads="1"/>
            </p:cNvSpPr>
            <p:nvPr/>
          </p:nvSpPr>
          <p:spPr bwMode="auto">
            <a:xfrm rot="21180000">
              <a:off x="1489075" y="3070225"/>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10</a:t>
              </a:r>
            </a:p>
          </p:txBody>
        </p:sp>
        <p:grpSp>
          <p:nvGrpSpPr>
            <p:cNvPr id="10" name="Group 8"/>
            <p:cNvGrpSpPr>
              <a:grpSpLocks/>
            </p:cNvGrpSpPr>
            <p:nvPr/>
          </p:nvGrpSpPr>
          <p:grpSpPr bwMode="auto">
            <a:xfrm>
              <a:off x="2851150" y="2935288"/>
              <a:ext cx="1420813" cy="1300162"/>
              <a:chOff x="1796" y="1849"/>
              <a:chExt cx="895" cy="819"/>
            </a:xfrm>
          </p:grpSpPr>
          <p:sp>
            <p:nvSpPr>
              <p:cNvPr id="13" name="AutoShape 9"/>
              <p:cNvSpPr>
                <a:spLocks noChangeArrowheads="1"/>
              </p:cNvSpPr>
              <p:nvPr/>
            </p:nvSpPr>
            <p:spPr bwMode="auto">
              <a:xfrm rot="720000">
                <a:off x="1796" y="1849"/>
                <a:ext cx="459" cy="684"/>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 name="AutoShape 10"/>
              <p:cNvSpPr>
                <a:spLocks noChangeArrowheads="1"/>
              </p:cNvSpPr>
              <p:nvPr/>
            </p:nvSpPr>
            <p:spPr bwMode="auto">
              <a:xfrm rot="1740000" flipH="1">
                <a:off x="2209" y="1984"/>
                <a:ext cx="460" cy="684"/>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Rectangle 11"/>
              <p:cNvSpPr>
                <a:spLocks noChangeArrowheads="1"/>
              </p:cNvSpPr>
              <p:nvPr/>
            </p:nvSpPr>
            <p:spPr bwMode="auto">
              <a:xfrm rot="480000">
                <a:off x="1860"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Arial" panose="020B0604020202020204" pitchFamily="34" charset="0"/>
                  </a:rPr>
                  <a:t>24</a:t>
                </a:r>
              </a:p>
            </p:txBody>
          </p:sp>
          <p:sp>
            <p:nvSpPr>
              <p:cNvPr id="16" name="Rectangle 12"/>
              <p:cNvSpPr>
                <a:spLocks noChangeArrowheads="1"/>
              </p:cNvSpPr>
              <p:nvPr/>
            </p:nvSpPr>
            <p:spPr bwMode="auto">
              <a:xfrm rot="1500000">
                <a:off x="2290" y="2090"/>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36</a:t>
                </a:r>
              </a:p>
            </p:txBody>
          </p:sp>
        </p:grpSp>
        <p:sp>
          <p:nvSpPr>
            <p:cNvPr id="11" name="AutoShape 13"/>
            <p:cNvSpPr>
              <a:spLocks noChangeArrowheads="1"/>
            </p:cNvSpPr>
            <p:nvPr/>
          </p:nvSpPr>
          <p:spPr bwMode="auto">
            <a:xfrm rot="1740000" flipH="1">
              <a:off x="3019425" y="4705350"/>
              <a:ext cx="730250" cy="1085850"/>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 name="Rectangle 14"/>
            <p:cNvSpPr>
              <a:spLocks noChangeArrowheads="1"/>
            </p:cNvSpPr>
            <p:nvPr/>
          </p:nvSpPr>
          <p:spPr bwMode="auto">
            <a:xfrm rot="1800000">
              <a:off x="3084513" y="4832350"/>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12</a:t>
              </a:r>
            </a:p>
          </p:txBody>
        </p:sp>
      </p:grpSp>
    </p:spTree>
    <p:extLst>
      <p:ext uri="{BB962C8B-B14F-4D97-AF65-F5344CB8AC3E}">
        <p14:creationId xmlns:p14="http://schemas.microsoft.com/office/powerpoint/2010/main" val="2630044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2547" y="217154"/>
            <a:ext cx="9144000" cy="793499"/>
          </a:xfrm>
          <a:solidFill>
            <a:schemeClr val="accent5">
              <a:lumMod val="20000"/>
              <a:lumOff val="80000"/>
            </a:schemeClr>
          </a:solidFill>
        </p:spPr>
        <p:txBody>
          <a:bodyPr>
            <a:normAutofit/>
          </a:bodyPr>
          <a:lstStyle/>
          <a:p>
            <a:r>
              <a:rPr lang="en-US" sz="4800" dirty="0" smtClean="0">
                <a:latin typeface="Georgia" panose="02040502050405020303" pitchFamily="18" charset="0"/>
              </a:rPr>
              <a:t>Insertion sort</a:t>
            </a:r>
            <a:endParaRPr lang="en-US" sz="4800" dirty="0">
              <a:latin typeface="Georgia" panose="02040502050405020303" pitchFamily="18" charset="0"/>
            </a:endParaRPr>
          </a:p>
        </p:txBody>
      </p:sp>
      <p:grpSp>
        <p:nvGrpSpPr>
          <p:cNvPr id="5" name="Group 4"/>
          <p:cNvGrpSpPr/>
          <p:nvPr/>
        </p:nvGrpSpPr>
        <p:grpSpPr>
          <a:xfrm>
            <a:off x="4558297" y="1622903"/>
            <a:ext cx="3492500" cy="1345221"/>
            <a:chOff x="779463" y="2890229"/>
            <a:chExt cx="3492500" cy="1345221"/>
          </a:xfrm>
        </p:grpSpPr>
        <p:sp>
          <p:nvSpPr>
            <p:cNvPr id="6" name="AutoShape 4"/>
            <p:cNvSpPr>
              <a:spLocks noChangeArrowheads="1"/>
            </p:cNvSpPr>
            <p:nvPr/>
          </p:nvSpPr>
          <p:spPr bwMode="auto">
            <a:xfrm rot="20400000">
              <a:off x="779463" y="3081338"/>
              <a:ext cx="728662" cy="1087437"/>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5"/>
            <p:cNvSpPr>
              <a:spLocks noChangeArrowheads="1"/>
            </p:cNvSpPr>
            <p:nvPr/>
          </p:nvSpPr>
          <p:spPr bwMode="auto">
            <a:xfrm rot="21180000">
              <a:off x="1477963" y="2933700"/>
              <a:ext cx="727075" cy="1085850"/>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 name="Rectangle 6"/>
            <p:cNvSpPr>
              <a:spLocks noChangeArrowheads="1"/>
            </p:cNvSpPr>
            <p:nvPr/>
          </p:nvSpPr>
          <p:spPr bwMode="auto">
            <a:xfrm rot="20460000">
              <a:off x="882650" y="3144838"/>
              <a:ext cx="409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smtClean="0">
                  <a:ln>
                    <a:noFill/>
                  </a:ln>
                  <a:solidFill>
                    <a:srgbClr val="000000"/>
                  </a:solidFill>
                  <a:effectLst/>
                  <a:uLnTx/>
                  <a:uFillTx/>
                  <a:latin typeface="Arial" panose="020B0604020202020204" pitchFamily="34" charset="0"/>
                </a:rPr>
                <a:t>6</a:t>
              </a:r>
            </a:p>
          </p:txBody>
        </p:sp>
        <p:sp>
          <p:nvSpPr>
            <p:cNvPr id="9" name="Rectangle 7"/>
            <p:cNvSpPr>
              <a:spLocks noChangeArrowheads="1"/>
            </p:cNvSpPr>
            <p:nvPr/>
          </p:nvSpPr>
          <p:spPr bwMode="auto">
            <a:xfrm rot="21180000">
              <a:off x="1489075" y="3070225"/>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10</a:t>
              </a:r>
            </a:p>
          </p:txBody>
        </p:sp>
        <p:sp>
          <p:nvSpPr>
            <p:cNvPr id="11" name="AutoShape 13"/>
            <p:cNvSpPr>
              <a:spLocks noChangeArrowheads="1"/>
            </p:cNvSpPr>
            <p:nvPr/>
          </p:nvSpPr>
          <p:spPr bwMode="auto">
            <a:xfrm flipH="1">
              <a:off x="2133400" y="2890229"/>
              <a:ext cx="730250" cy="1085850"/>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10" name="Group 8"/>
            <p:cNvGrpSpPr>
              <a:grpSpLocks/>
            </p:cNvGrpSpPr>
            <p:nvPr/>
          </p:nvGrpSpPr>
          <p:grpSpPr bwMode="auto">
            <a:xfrm>
              <a:off x="2851150" y="2935288"/>
              <a:ext cx="1420813" cy="1300162"/>
              <a:chOff x="1796" y="1849"/>
              <a:chExt cx="895" cy="819"/>
            </a:xfrm>
          </p:grpSpPr>
          <p:sp>
            <p:nvSpPr>
              <p:cNvPr id="14" name="AutoShape 10"/>
              <p:cNvSpPr>
                <a:spLocks noChangeArrowheads="1"/>
              </p:cNvSpPr>
              <p:nvPr/>
            </p:nvSpPr>
            <p:spPr bwMode="auto">
              <a:xfrm rot="1740000" flipH="1">
                <a:off x="2209" y="1984"/>
                <a:ext cx="460" cy="684"/>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 name="AutoShape 9"/>
              <p:cNvSpPr>
                <a:spLocks noChangeArrowheads="1"/>
              </p:cNvSpPr>
              <p:nvPr/>
            </p:nvSpPr>
            <p:spPr bwMode="auto">
              <a:xfrm rot="720000">
                <a:off x="1796" y="1849"/>
                <a:ext cx="459" cy="684"/>
              </a:xfrm>
              <a:prstGeom prst="roundRect">
                <a:avLst>
                  <a:gd name="adj" fmla="val 12495"/>
                </a:avLst>
              </a:prstGeom>
              <a:solidFill>
                <a:srgbClr val="BBE0E3"/>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Rectangle 11"/>
              <p:cNvSpPr>
                <a:spLocks noChangeArrowheads="1"/>
              </p:cNvSpPr>
              <p:nvPr/>
            </p:nvSpPr>
            <p:spPr bwMode="auto">
              <a:xfrm rot="480000">
                <a:off x="1860"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24</a:t>
                </a:r>
              </a:p>
            </p:txBody>
          </p:sp>
          <p:sp>
            <p:nvSpPr>
              <p:cNvPr id="16" name="Rectangle 12"/>
              <p:cNvSpPr>
                <a:spLocks noChangeArrowheads="1"/>
              </p:cNvSpPr>
              <p:nvPr/>
            </p:nvSpPr>
            <p:spPr bwMode="auto">
              <a:xfrm rot="1500000">
                <a:off x="2290" y="2090"/>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36</a:t>
                </a:r>
              </a:p>
            </p:txBody>
          </p:sp>
        </p:grpSp>
        <p:sp>
          <p:nvSpPr>
            <p:cNvPr id="12" name="Rectangle 14"/>
            <p:cNvSpPr>
              <a:spLocks noChangeArrowheads="1"/>
            </p:cNvSpPr>
            <p:nvPr/>
          </p:nvSpPr>
          <p:spPr bwMode="auto">
            <a:xfrm rot="60000">
              <a:off x="2198488" y="3017229"/>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1" i="0" u="none" strike="noStrike" kern="0" cap="none" spc="0" normalizeH="0" baseline="0" noProof="0" dirty="0" smtClean="0">
                  <a:ln>
                    <a:noFill/>
                  </a:ln>
                  <a:solidFill>
                    <a:srgbClr val="000000"/>
                  </a:solidFill>
                  <a:effectLst/>
                  <a:uLnTx/>
                  <a:uFillTx/>
                  <a:latin typeface="Arial" panose="020B0604020202020204" pitchFamily="34" charset="0"/>
                </a:rPr>
                <a:t>12</a:t>
              </a:r>
            </a:p>
          </p:txBody>
        </p:sp>
      </p:grpSp>
    </p:spTree>
    <p:extLst>
      <p:ext uri="{BB962C8B-B14F-4D97-AF65-F5344CB8AC3E}">
        <p14:creationId xmlns:p14="http://schemas.microsoft.com/office/powerpoint/2010/main" val="4006811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Insertion 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2800" dirty="0" smtClean="0">
                <a:latin typeface="Georgia" panose="02040502050405020303" pitchFamily="18" charset="0"/>
              </a:rPr>
              <a:t>Insertion sort is a simple sorting algorithm that is appropriate for small inputs</a:t>
            </a:r>
          </a:p>
          <a:p>
            <a:pPr marL="457200" indent="-457200" algn="l">
              <a:buClr>
                <a:srgbClr val="002060"/>
              </a:buClr>
              <a:buFont typeface="Wingdings" panose="05000000000000000000" pitchFamily="2" charset="2"/>
              <a:buChar char="§"/>
            </a:pPr>
            <a:r>
              <a:rPr lang="en-US" sz="2800" dirty="0" smtClean="0">
                <a:latin typeface="Georgia" panose="02040502050405020303" pitchFamily="18" charset="0"/>
              </a:rPr>
              <a:t>Most common sorting technique used by card players</a:t>
            </a:r>
          </a:p>
          <a:p>
            <a:pPr marL="457200" indent="-457200" algn="l">
              <a:buClr>
                <a:srgbClr val="002060"/>
              </a:buClr>
              <a:buFont typeface="Wingdings" panose="05000000000000000000" pitchFamily="2" charset="2"/>
              <a:buChar char="§"/>
            </a:pPr>
            <a:r>
              <a:rPr lang="en-US" sz="2800" dirty="0" smtClean="0">
                <a:latin typeface="Georgia" panose="02040502050405020303" pitchFamily="18" charset="0"/>
              </a:rPr>
              <a:t>The list is divided into two parts: </a:t>
            </a:r>
            <a:r>
              <a:rPr lang="en-US" sz="2800" i="1" dirty="0" smtClean="0">
                <a:solidFill>
                  <a:srgbClr val="0070C0"/>
                </a:solidFill>
                <a:latin typeface="Georgia" panose="02040502050405020303" pitchFamily="18" charset="0"/>
              </a:rPr>
              <a:t>sorted</a:t>
            </a:r>
            <a:r>
              <a:rPr lang="en-US" sz="2800" dirty="0" smtClean="0">
                <a:solidFill>
                  <a:srgbClr val="0070C0"/>
                </a:solidFill>
                <a:latin typeface="Georgia" panose="02040502050405020303" pitchFamily="18" charset="0"/>
              </a:rPr>
              <a:t> </a:t>
            </a:r>
            <a:r>
              <a:rPr lang="en-US" sz="2800" dirty="0" smtClean="0">
                <a:latin typeface="Georgia" panose="02040502050405020303" pitchFamily="18" charset="0"/>
              </a:rPr>
              <a:t>and </a:t>
            </a:r>
            <a:r>
              <a:rPr lang="en-US" sz="2800" i="1" dirty="0" smtClean="0">
                <a:solidFill>
                  <a:srgbClr val="0070C0"/>
                </a:solidFill>
                <a:latin typeface="Georgia" panose="02040502050405020303" pitchFamily="18" charset="0"/>
              </a:rPr>
              <a:t>unsorted </a:t>
            </a:r>
          </a:p>
          <a:p>
            <a:pPr marL="457200" indent="-457200" algn="l">
              <a:buClr>
                <a:srgbClr val="002060"/>
              </a:buClr>
              <a:buFont typeface="Wingdings" panose="05000000000000000000" pitchFamily="2" charset="2"/>
              <a:buChar char="§"/>
            </a:pPr>
            <a:r>
              <a:rPr lang="en-US" sz="2800" dirty="0" smtClean="0">
                <a:latin typeface="Georgia" panose="02040502050405020303" pitchFamily="18" charset="0"/>
              </a:rPr>
              <a:t>In each pass, the first element of the unsorted part is picked up, transferred to the sorted </a:t>
            </a:r>
            <a:r>
              <a:rPr lang="en-US" sz="2800" dirty="0" err="1" smtClean="0">
                <a:latin typeface="Georgia" panose="02040502050405020303" pitchFamily="18" charset="0"/>
              </a:rPr>
              <a:t>sublist</a:t>
            </a:r>
            <a:r>
              <a:rPr lang="en-US" sz="2800" dirty="0" smtClean="0">
                <a:latin typeface="Georgia" panose="02040502050405020303" pitchFamily="18" charset="0"/>
              </a:rPr>
              <a:t>, and inserted at the appropriate place</a:t>
            </a:r>
          </a:p>
          <a:p>
            <a:pPr marL="457200" indent="-457200" algn="l">
              <a:buClr>
                <a:srgbClr val="002060"/>
              </a:buClr>
              <a:buFont typeface="Wingdings" panose="05000000000000000000" pitchFamily="2" charset="2"/>
              <a:buChar char="§"/>
            </a:pPr>
            <a:r>
              <a:rPr lang="en-US" sz="2800" dirty="0" smtClean="0">
                <a:latin typeface="Georgia" panose="02040502050405020303" pitchFamily="18" charset="0"/>
              </a:rPr>
              <a:t>A list of</a:t>
            </a:r>
            <a:r>
              <a:rPr lang="en-US" sz="2800" dirty="0" smtClean="0">
                <a:latin typeface="Courier New" panose="02070309020205020404" pitchFamily="49" charset="0"/>
                <a:cs typeface="Courier New" panose="02070309020205020404" pitchFamily="49" charset="0"/>
              </a:rPr>
              <a:t> </a:t>
            </a:r>
            <a:r>
              <a:rPr lang="en-US" sz="2800" b="1" dirty="0" smtClean="0">
                <a:solidFill>
                  <a:srgbClr val="0070C0"/>
                </a:solidFill>
                <a:latin typeface="Courier New" panose="02070309020205020404" pitchFamily="49" charset="0"/>
                <a:cs typeface="Courier New" panose="02070309020205020404" pitchFamily="49" charset="0"/>
              </a:rPr>
              <a:t>n </a:t>
            </a:r>
            <a:r>
              <a:rPr lang="en-US" sz="2800" dirty="0" smtClean="0">
                <a:latin typeface="Georgia" panose="02040502050405020303" pitchFamily="18" charset="0"/>
              </a:rPr>
              <a:t>elements will take at most </a:t>
            </a:r>
            <a:r>
              <a:rPr lang="en-US" sz="2800" b="1" dirty="0" smtClean="0">
                <a:solidFill>
                  <a:srgbClr val="0070C0"/>
                </a:solidFill>
                <a:latin typeface="Courier New" panose="02070309020205020404" pitchFamily="49" charset="0"/>
                <a:cs typeface="Courier New" panose="02070309020205020404" pitchFamily="49" charset="0"/>
              </a:rPr>
              <a:t>n-1</a:t>
            </a:r>
            <a:r>
              <a:rPr lang="en-US" sz="2800" dirty="0" smtClean="0">
                <a:latin typeface="Georgia" panose="02040502050405020303" pitchFamily="18" charset="0"/>
              </a:rPr>
              <a:t> passes to sort the data</a:t>
            </a:r>
          </a:p>
        </p:txBody>
      </p:sp>
    </p:spTree>
    <p:extLst>
      <p:ext uri="{BB962C8B-B14F-4D97-AF65-F5344CB8AC3E}">
        <p14:creationId xmlns:p14="http://schemas.microsoft.com/office/powerpoint/2010/main" val="539545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Insertion 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2800" dirty="0" smtClean="0">
                <a:latin typeface="Georgia" panose="02040502050405020303" pitchFamily="18" charset="0"/>
              </a:rPr>
              <a:t>Although </a:t>
            </a:r>
            <a:r>
              <a:rPr lang="en-US" sz="2800" dirty="0">
                <a:latin typeface="Georgia" panose="02040502050405020303" pitchFamily="18" charset="0"/>
              </a:rPr>
              <a:t>it has the same complexity as Bubble Sort, the insertion sort is a little </a:t>
            </a:r>
            <a:r>
              <a:rPr lang="en-US" sz="2800" i="1" dirty="0">
                <a:solidFill>
                  <a:srgbClr val="0070C0"/>
                </a:solidFill>
                <a:latin typeface="Georgia" panose="02040502050405020303" pitchFamily="18" charset="0"/>
              </a:rPr>
              <a:t>over twice as efficient </a:t>
            </a:r>
            <a:r>
              <a:rPr lang="en-US" sz="2800" dirty="0">
                <a:latin typeface="Georgia" panose="02040502050405020303" pitchFamily="18" charset="0"/>
              </a:rPr>
              <a:t>as the bubble </a:t>
            </a:r>
            <a:r>
              <a:rPr lang="en-US" sz="2800" dirty="0" smtClean="0">
                <a:latin typeface="Georgia" panose="02040502050405020303" pitchFamily="18" charset="0"/>
              </a:rPr>
              <a:t>sort</a:t>
            </a:r>
          </a:p>
          <a:p>
            <a:pPr marL="457200" indent="-457200" algn="l">
              <a:buClr>
                <a:srgbClr val="002060"/>
              </a:buClr>
              <a:buFont typeface="Wingdings" panose="05000000000000000000" pitchFamily="2" charset="2"/>
              <a:buChar char="§"/>
            </a:pPr>
            <a:r>
              <a:rPr lang="en-US" sz="2800" dirty="0">
                <a:solidFill>
                  <a:srgbClr val="00B050"/>
                </a:solidFill>
                <a:latin typeface="Georgia" panose="02040502050405020303" pitchFamily="18" charset="0"/>
              </a:rPr>
              <a:t>Best</a:t>
            </a:r>
            <a:r>
              <a:rPr lang="en-US" sz="2800" dirty="0">
                <a:latin typeface="Georgia" panose="02040502050405020303" pitchFamily="18" charset="0"/>
              </a:rPr>
              <a:t> case: </a:t>
            </a:r>
            <a:r>
              <a:rPr lang="en-US" sz="2800" dirty="0">
                <a:solidFill>
                  <a:srgbClr val="00B050"/>
                </a:solidFill>
                <a:latin typeface="Georgia" panose="02040502050405020303" pitchFamily="18" charset="0"/>
              </a:rPr>
              <a:t>O(n)</a:t>
            </a:r>
            <a:r>
              <a:rPr lang="en-US" sz="2800" dirty="0">
                <a:latin typeface="Georgia" panose="02040502050405020303" pitchFamily="18" charset="0"/>
              </a:rPr>
              <a:t>. It occurs when the data is in sorted order. After making one pass through the data and making no insertions, insertion sort exits. </a:t>
            </a:r>
          </a:p>
          <a:p>
            <a:pPr marL="457200" indent="-457200" algn="l">
              <a:buClr>
                <a:srgbClr val="002060"/>
              </a:buClr>
              <a:buFont typeface="Wingdings" panose="05000000000000000000" pitchFamily="2" charset="2"/>
              <a:buChar char="§"/>
            </a:pPr>
            <a:r>
              <a:rPr lang="en-US" sz="2800" dirty="0">
                <a:latin typeface="Georgia" panose="02040502050405020303" pitchFamily="18" charset="0"/>
              </a:rPr>
              <a:t>Average case: </a:t>
            </a:r>
            <a:r>
              <a:rPr lang="en-US" sz="2800" dirty="0" smtClean="0">
                <a:latin typeface="Georgia" panose="02040502050405020303" pitchFamily="18" charset="0"/>
              </a:rPr>
              <a:t>θ(n</a:t>
            </a:r>
            <a:r>
              <a:rPr lang="en-US" sz="2800" baseline="30000" dirty="0" smtClean="0">
                <a:latin typeface="Georgia" panose="02040502050405020303" pitchFamily="18" charset="0"/>
              </a:rPr>
              <a:t>2</a:t>
            </a:r>
            <a:r>
              <a:rPr lang="en-US" sz="2800" dirty="0">
                <a:latin typeface="Georgia" panose="02040502050405020303" pitchFamily="18" charset="0"/>
              </a:rPr>
              <a:t>) since there is a wide variation with the running time.</a:t>
            </a:r>
          </a:p>
          <a:p>
            <a:pPr marL="457200" indent="-457200" algn="l">
              <a:buClr>
                <a:srgbClr val="002060"/>
              </a:buClr>
              <a:buFont typeface="Wingdings" panose="05000000000000000000" pitchFamily="2" charset="2"/>
              <a:buChar char="§"/>
            </a:pPr>
            <a:r>
              <a:rPr lang="en-US" sz="2800" dirty="0">
                <a:solidFill>
                  <a:srgbClr val="FF0000"/>
                </a:solidFill>
                <a:latin typeface="Georgia" panose="02040502050405020303" pitchFamily="18" charset="0"/>
              </a:rPr>
              <a:t>Worst</a:t>
            </a:r>
            <a:r>
              <a:rPr lang="en-US" sz="2800" dirty="0">
                <a:latin typeface="Georgia" panose="02040502050405020303" pitchFamily="18" charset="0"/>
              </a:rPr>
              <a:t> case: </a:t>
            </a:r>
            <a:r>
              <a:rPr lang="en-US" sz="2800" dirty="0" smtClean="0">
                <a:solidFill>
                  <a:srgbClr val="FF0000"/>
                </a:solidFill>
                <a:latin typeface="Georgia" panose="02040502050405020303" pitchFamily="18" charset="0"/>
              </a:rPr>
              <a:t>O(</a:t>
            </a:r>
            <a:r>
              <a:rPr lang="en-US" sz="2800" dirty="0">
                <a:solidFill>
                  <a:srgbClr val="FF0000"/>
                </a:solidFill>
                <a:latin typeface="Georgia" panose="02040502050405020303" pitchFamily="18" charset="0"/>
              </a:rPr>
              <a:t>n</a:t>
            </a:r>
            <a:r>
              <a:rPr lang="en-US" sz="2800" baseline="30000" dirty="0">
                <a:solidFill>
                  <a:srgbClr val="FF0000"/>
                </a:solidFill>
                <a:latin typeface="Georgia" panose="02040502050405020303" pitchFamily="18" charset="0"/>
              </a:rPr>
              <a:t>2</a:t>
            </a:r>
            <a:r>
              <a:rPr lang="en-US" sz="2800" dirty="0" smtClean="0">
                <a:solidFill>
                  <a:srgbClr val="FF0000"/>
                </a:solidFill>
                <a:latin typeface="Georgia" panose="02040502050405020303" pitchFamily="18" charset="0"/>
              </a:rPr>
              <a:t>)</a:t>
            </a:r>
            <a:r>
              <a:rPr lang="en-US" sz="2800" dirty="0" smtClean="0">
                <a:latin typeface="Georgia" panose="02040502050405020303" pitchFamily="18" charset="0"/>
              </a:rPr>
              <a:t> </a:t>
            </a:r>
            <a:r>
              <a:rPr lang="en-US" sz="2800" dirty="0">
                <a:latin typeface="Georgia" panose="02040502050405020303" pitchFamily="18" charset="0"/>
              </a:rPr>
              <a:t>if the numbers were sorted in reverse order</a:t>
            </a:r>
            <a:endParaRPr lang="en-US" sz="2800" dirty="0" smtClean="0">
              <a:latin typeface="Georgia" panose="02040502050405020303" pitchFamily="18" charset="0"/>
            </a:endParaRPr>
          </a:p>
        </p:txBody>
      </p:sp>
    </p:spTree>
    <p:extLst>
      <p:ext uri="{BB962C8B-B14F-4D97-AF65-F5344CB8AC3E}">
        <p14:creationId xmlns:p14="http://schemas.microsoft.com/office/powerpoint/2010/main" val="228765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smtClean="0">
                <a:latin typeface="Georgia" panose="02040502050405020303" pitchFamily="18" charset="0"/>
              </a:rPr>
              <a:t>Insertion sort</a:t>
            </a:r>
            <a:endParaRPr lang="en-US" sz="4800" dirty="0">
              <a:latin typeface="Georgia" panose="02040502050405020303" pitchFamily="18" charset="0"/>
            </a:endParaRPr>
          </a:p>
        </p:txBody>
      </p:sp>
      <p:graphicFrame>
        <p:nvGraphicFramePr>
          <p:cNvPr id="5" name="Group 11"/>
          <p:cNvGraphicFramePr>
            <a:graphicFrameLocks noGrp="1"/>
          </p:cNvGraphicFramePr>
          <p:nvPr>
            <p:extLst>
              <p:ext uri="{D42A27DB-BD31-4B8C-83A1-F6EECF244321}">
                <p14:modId xmlns:p14="http://schemas.microsoft.com/office/powerpoint/2010/main" val="4008296841"/>
              </p:ext>
            </p:extLst>
          </p:nvPr>
        </p:nvGraphicFramePr>
        <p:xfrm>
          <a:off x="1752005" y="1515979"/>
          <a:ext cx="5867400" cy="5029200"/>
        </p:xfrm>
        <a:graphic>
          <a:graphicData uri="http://schemas.openxmlformats.org/drawingml/2006/table">
            <a:tbl>
              <a:tblPr/>
              <a:tblGrid>
                <a:gridCol w="977900"/>
                <a:gridCol w="977900"/>
                <a:gridCol w="939800"/>
                <a:gridCol w="1016000"/>
                <a:gridCol w="977900"/>
                <a:gridCol w="977900"/>
              </a:tblGrid>
              <a:tr h="4572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2400" b="0" i="0" u="none" strike="noStrike" cap="none" normalizeH="0" baseline="0" smtClean="0">
                        <a:ln>
                          <a:noFill/>
                        </a:ln>
                        <a:solidFill>
                          <a:schemeClr val="tx1"/>
                        </a:solidFill>
                        <a:effectLst/>
                        <a:latin typeface="Times New Roman" pitchFamily="18" charset="0"/>
                      </a:endParaRPr>
                    </a:p>
                  </a:txBody>
                  <a:tcPr marL="152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152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152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152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152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152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152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152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152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78</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152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a:txBody>
                  <a:tcPr marL="152400"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8</a:t>
                      </a:r>
                    </a:p>
                  </a:txBody>
                  <a:tcPr marL="152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23</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32</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45</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56</a:t>
                      </a:r>
                    </a:p>
                  </a:txBody>
                  <a:tcPr marL="152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78</a:t>
                      </a:r>
                    </a:p>
                  </a:txBody>
                  <a:tcPr marL="152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r>
            </a:tbl>
          </a:graphicData>
        </a:graphic>
      </p:graphicFrame>
      <p:grpSp>
        <p:nvGrpSpPr>
          <p:cNvPr id="8" name="Group 7"/>
          <p:cNvGrpSpPr/>
          <p:nvPr/>
        </p:nvGrpSpPr>
        <p:grpSpPr>
          <a:xfrm>
            <a:off x="1671793" y="1094014"/>
            <a:ext cx="8848414" cy="5404913"/>
            <a:chOff x="762000" y="381000"/>
            <a:chExt cx="7857122" cy="5404913"/>
          </a:xfrm>
        </p:grpSpPr>
        <p:sp>
          <p:nvSpPr>
            <p:cNvPr id="9" name="Text Box 2"/>
            <p:cNvSpPr txBox="1">
              <a:spLocks noChangeArrowheads="1"/>
            </p:cNvSpPr>
            <p:nvPr/>
          </p:nvSpPr>
          <p:spPr bwMode="auto">
            <a:xfrm>
              <a:off x="6904622" y="836612"/>
              <a:ext cx="17145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000" b="1" dirty="0">
                  <a:solidFill>
                    <a:srgbClr val="0070C0"/>
                  </a:solidFill>
                  <a:latin typeface="Georgia" panose="02040502050405020303" pitchFamily="18" charset="0"/>
                  <a:cs typeface="Times New Roman" panose="02020603050405020304" pitchFamily="18" charset="0"/>
                </a:rPr>
                <a:t>Original List</a:t>
              </a:r>
            </a:p>
            <a:p>
              <a:pPr fontAlgn="base">
                <a:spcBef>
                  <a:spcPct val="0"/>
                </a:spcBef>
                <a:spcAft>
                  <a:spcPct val="0"/>
                </a:spcAft>
              </a:pPr>
              <a:endParaRPr lang="en-US" altLang="en-US" sz="2400" dirty="0">
                <a:solidFill>
                  <a:srgbClr val="000000"/>
                </a:solidFill>
                <a:latin typeface="Times New Roman" panose="02020603050405020304" pitchFamily="18" charset="0"/>
              </a:endParaRPr>
            </a:p>
          </p:txBody>
        </p:sp>
        <p:sp>
          <p:nvSpPr>
            <p:cNvPr id="10" name="Text Box 3"/>
            <p:cNvSpPr txBox="1">
              <a:spLocks noChangeArrowheads="1"/>
            </p:cNvSpPr>
            <p:nvPr/>
          </p:nvSpPr>
          <p:spPr bwMode="auto">
            <a:xfrm>
              <a:off x="6904622" y="1757575"/>
              <a:ext cx="17145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000" b="1" dirty="0">
                  <a:solidFill>
                    <a:srgbClr val="0070C0"/>
                  </a:solidFill>
                  <a:latin typeface="Georgia" panose="02040502050405020303" pitchFamily="18" charset="0"/>
                </a:rPr>
                <a:t>After pass 1</a:t>
              </a:r>
            </a:p>
            <a:p>
              <a:pPr fontAlgn="base">
                <a:spcBef>
                  <a:spcPct val="0"/>
                </a:spcBef>
                <a:spcAft>
                  <a:spcPct val="0"/>
                </a:spcAft>
              </a:pPr>
              <a:endParaRPr lang="en-US" altLang="en-US" sz="2400" dirty="0">
                <a:solidFill>
                  <a:srgbClr val="000000"/>
                </a:solidFill>
                <a:latin typeface="Times New Roman" panose="02020603050405020304" pitchFamily="18" charset="0"/>
              </a:endParaRPr>
            </a:p>
          </p:txBody>
        </p:sp>
        <p:sp>
          <p:nvSpPr>
            <p:cNvPr id="11" name="Text Box 4"/>
            <p:cNvSpPr txBox="1">
              <a:spLocks noChangeArrowheads="1"/>
            </p:cNvSpPr>
            <p:nvPr/>
          </p:nvSpPr>
          <p:spPr bwMode="auto">
            <a:xfrm>
              <a:off x="6904622" y="2678538"/>
              <a:ext cx="17145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000" b="1" dirty="0">
                  <a:solidFill>
                    <a:srgbClr val="0070C0"/>
                  </a:solidFill>
                  <a:latin typeface="Georgia" panose="02040502050405020303" pitchFamily="18" charset="0"/>
                  <a:cs typeface="Times New Roman" panose="02020603050405020304" pitchFamily="18" charset="0"/>
                </a:rPr>
                <a:t>After pass 2</a:t>
              </a:r>
            </a:p>
            <a:p>
              <a:pPr fontAlgn="base">
                <a:spcBef>
                  <a:spcPct val="0"/>
                </a:spcBef>
                <a:spcAft>
                  <a:spcPct val="0"/>
                </a:spcAft>
              </a:pPr>
              <a:endParaRPr lang="en-US" altLang="en-US" sz="1600" dirty="0">
                <a:solidFill>
                  <a:srgbClr val="000000"/>
                </a:solidFill>
                <a:latin typeface="Times New Roman" panose="02020603050405020304" pitchFamily="18" charset="0"/>
              </a:endParaRPr>
            </a:p>
          </p:txBody>
        </p:sp>
        <p:sp>
          <p:nvSpPr>
            <p:cNvPr id="12" name="Text Box 8"/>
            <p:cNvSpPr txBox="1">
              <a:spLocks noChangeArrowheads="1"/>
            </p:cNvSpPr>
            <p:nvPr/>
          </p:nvSpPr>
          <p:spPr bwMode="auto">
            <a:xfrm>
              <a:off x="6904622" y="3599501"/>
              <a:ext cx="17145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000" b="1" dirty="0">
                  <a:solidFill>
                    <a:srgbClr val="0070C0"/>
                  </a:solidFill>
                  <a:latin typeface="Georgia" panose="02040502050405020303" pitchFamily="18" charset="0"/>
                </a:rPr>
                <a:t>After pass 3</a:t>
              </a:r>
            </a:p>
            <a:p>
              <a:pPr fontAlgn="base">
                <a:spcBef>
                  <a:spcPct val="0"/>
                </a:spcBef>
                <a:spcAft>
                  <a:spcPct val="0"/>
                </a:spcAft>
              </a:pPr>
              <a:endParaRPr lang="en-US" altLang="en-US" sz="2400" dirty="0">
                <a:solidFill>
                  <a:srgbClr val="000000"/>
                </a:solidFill>
                <a:latin typeface="Times New Roman" panose="02020603050405020304" pitchFamily="18" charset="0"/>
              </a:endParaRPr>
            </a:p>
          </p:txBody>
        </p:sp>
        <p:sp>
          <p:nvSpPr>
            <p:cNvPr id="13" name="Text Box 9"/>
            <p:cNvSpPr txBox="1">
              <a:spLocks noChangeArrowheads="1"/>
            </p:cNvSpPr>
            <p:nvPr/>
          </p:nvSpPr>
          <p:spPr bwMode="auto">
            <a:xfrm>
              <a:off x="6904622" y="4520464"/>
              <a:ext cx="17145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000" b="1" dirty="0">
                  <a:solidFill>
                    <a:srgbClr val="0070C0"/>
                  </a:solidFill>
                  <a:latin typeface="Georgia" panose="02040502050405020303" pitchFamily="18" charset="0"/>
                </a:rPr>
                <a:t>After pass 4</a:t>
              </a:r>
            </a:p>
            <a:p>
              <a:pPr fontAlgn="base">
                <a:spcBef>
                  <a:spcPct val="0"/>
                </a:spcBef>
                <a:spcAft>
                  <a:spcPct val="0"/>
                </a:spcAft>
              </a:pPr>
              <a:endParaRPr lang="en-US" altLang="en-US" sz="2400" dirty="0">
                <a:solidFill>
                  <a:srgbClr val="000000"/>
                </a:solidFill>
                <a:latin typeface="Times New Roman" panose="02020603050405020304" pitchFamily="18" charset="0"/>
              </a:endParaRPr>
            </a:p>
          </p:txBody>
        </p:sp>
        <p:sp>
          <p:nvSpPr>
            <p:cNvPr id="14" name="Text Box 10"/>
            <p:cNvSpPr txBox="1">
              <a:spLocks noChangeArrowheads="1"/>
            </p:cNvSpPr>
            <p:nvPr/>
          </p:nvSpPr>
          <p:spPr bwMode="auto">
            <a:xfrm>
              <a:off x="6904622" y="5441425"/>
              <a:ext cx="17145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sz="2000" b="1" dirty="0">
                  <a:solidFill>
                    <a:srgbClr val="0070C0"/>
                  </a:solidFill>
                  <a:latin typeface="Georgia" panose="02040502050405020303" pitchFamily="18" charset="0"/>
                </a:rPr>
                <a:t>After pass 5</a:t>
              </a:r>
            </a:p>
            <a:p>
              <a:pPr fontAlgn="base">
                <a:spcBef>
                  <a:spcPct val="0"/>
                </a:spcBef>
                <a:spcAft>
                  <a:spcPct val="0"/>
                </a:spcAft>
              </a:pPr>
              <a:endParaRPr lang="en-US" altLang="en-US" sz="2400" dirty="0">
                <a:solidFill>
                  <a:srgbClr val="000000"/>
                </a:solidFill>
                <a:latin typeface="Times New Roman" panose="02020603050405020304" pitchFamily="18" charset="0"/>
              </a:endParaRPr>
            </a:p>
          </p:txBody>
        </p:sp>
        <p:sp>
          <p:nvSpPr>
            <p:cNvPr id="15" name="Text Box 142"/>
            <p:cNvSpPr txBox="1">
              <a:spLocks noChangeArrowheads="1"/>
            </p:cNvSpPr>
            <p:nvPr/>
          </p:nvSpPr>
          <p:spPr bwMode="auto">
            <a:xfrm>
              <a:off x="762000" y="381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en-US" sz="2400" b="1" dirty="0">
                  <a:solidFill>
                    <a:srgbClr val="0070C0"/>
                  </a:solidFill>
                  <a:latin typeface="Georgia" panose="02040502050405020303" pitchFamily="18" charset="0"/>
                </a:rPr>
                <a:t>Sorted</a:t>
              </a:r>
            </a:p>
          </p:txBody>
        </p:sp>
        <p:sp>
          <p:nvSpPr>
            <p:cNvPr id="16" name="Text Box 143"/>
            <p:cNvSpPr txBox="1">
              <a:spLocks noChangeArrowheads="1"/>
            </p:cNvSpPr>
            <p:nvPr/>
          </p:nvSpPr>
          <p:spPr bwMode="auto">
            <a:xfrm>
              <a:off x="3809999" y="381000"/>
              <a:ext cx="22458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50000"/>
                </a:spcBef>
                <a:spcAft>
                  <a:spcPct val="0"/>
                </a:spcAft>
              </a:pPr>
              <a:r>
                <a:rPr lang="en-US" altLang="en-US" sz="2400" b="1" dirty="0">
                  <a:solidFill>
                    <a:srgbClr val="000000"/>
                  </a:solidFill>
                  <a:latin typeface="Georgia" panose="02040502050405020303" pitchFamily="18" charset="0"/>
                </a:rPr>
                <a:t>Unsorted</a:t>
              </a:r>
            </a:p>
          </p:txBody>
        </p:sp>
      </p:grpSp>
    </p:spTree>
    <p:extLst>
      <p:ext uri="{BB962C8B-B14F-4D97-AF65-F5344CB8AC3E}">
        <p14:creationId xmlns:p14="http://schemas.microsoft.com/office/powerpoint/2010/main" val="3161342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smtClean="0">
                <a:latin typeface="Georgia" panose="02040502050405020303" pitchFamily="18" charset="0"/>
              </a:rPr>
              <a:t>Insertion sort</a:t>
            </a:r>
            <a:endParaRPr lang="en-US" sz="4800" dirty="0">
              <a:latin typeface="Georgia" panose="02040502050405020303" pitchFamily="18" charset="0"/>
            </a:endParaRPr>
          </a:p>
        </p:txBody>
      </p:sp>
      <p:grpSp>
        <p:nvGrpSpPr>
          <p:cNvPr id="17" name="Group 16"/>
          <p:cNvGrpSpPr/>
          <p:nvPr/>
        </p:nvGrpSpPr>
        <p:grpSpPr>
          <a:xfrm>
            <a:off x="1524000" y="1682081"/>
            <a:ext cx="9144000" cy="4317666"/>
            <a:chOff x="838200" y="1746250"/>
            <a:chExt cx="7543800" cy="3168650"/>
          </a:xfrm>
        </p:grpSpPr>
        <p:grpSp>
          <p:nvGrpSpPr>
            <p:cNvPr id="18" name="Group 42"/>
            <p:cNvGrpSpPr>
              <a:grpSpLocks/>
            </p:cNvGrpSpPr>
            <p:nvPr/>
          </p:nvGrpSpPr>
          <p:grpSpPr bwMode="auto">
            <a:xfrm>
              <a:off x="838200" y="1746250"/>
              <a:ext cx="7162800" cy="996950"/>
              <a:chOff x="528" y="956"/>
              <a:chExt cx="4512" cy="628"/>
            </a:xfrm>
          </p:grpSpPr>
          <p:sp>
            <p:nvSpPr>
              <p:cNvPr id="70" name="Rectangle 4"/>
              <p:cNvSpPr>
                <a:spLocks noChangeArrowheads="1"/>
              </p:cNvSpPr>
              <p:nvPr/>
            </p:nvSpPr>
            <p:spPr bwMode="auto">
              <a:xfrm>
                <a:off x="529" y="1385"/>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3</a:t>
                </a:r>
              </a:p>
            </p:txBody>
          </p:sp>
          <p:sp>
            <p:nvSpPr>
              <p:cNvPr id="71" name="Rectangle 5"/>
              <p:cNvSpPr>
                <a:spLocks noChangeArrowheads="1"/>
              </p:cNvSpPr>
              <p:nvPr/>
            </p:nvSpPr>
            <p:spPr bwMode="auto">
              <a:xfrm>
                <a:off x="766" y="1388"/>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4</a:t>
                </a:r>
              </a:p>
            </p:txBody>
          </p:sp>
          <p:sp>
            <p:nvSpPr>
              <p:cNvPr id="72" name="Rectangle 6"/>
              <p:cNvSpPr>
                <a:spLocks noChangeArrowheads="1"/>
              </p:cNvSpPr>
              <p:nvPr/>
            </p:nvSpPr>
            <p:spPr bwMode="auto">
              <a:xfrm>
                <a:off x="1006" y="1388"/>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7</a:t>
                </a:r>
              </a:p>
            </p:txBody>
          </p:sp>
          <p:sp>
            <p:nvSpPr>
              <p:cNvPr id="73" name="Rectangle 7"/>
              <p:cNvSpPr>
                <a:spLocks noChangeArrowheads="1"/>
              </p:cNvSpPr>
              <p:nvPr/>
            </p:nvSpPr>
            <p:spPr bwMode="auto">
              <a:xfrm>
                <a:off x="1249" y="1388"/>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12</a:t>
                </a:r>
              </a:p>
            </p:txBody>
          </p:sp>
          <p:sp>
            <p:nvSpPr>
              <p:cNvPr id="74" name="Rectangle 10"/>
              <p:cNvSpPr>
                <a:spLocks noChangeArrowheads="1"/>
              </p:cNvSpPr>
              <p:nvPr/>
            </p:nvSpPr>
            <p:spPr bwMode="auto">
              <a:xfrm>
                <a:off x="1486" y="1388"/>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14</a:t>
                </a:r>
              </a:p>
            </p:txBody>
          </p:sp>
          <p:sp>
            <p:nvSpPr>
              <p:cNvPr id="75" name="Rectangle 11"/>
              <p:cNvSpPr>
                <a:spLocks noChangeArrowheads="1"/>
              </p:cNvSpPr>
              <p:nvPr/>
            </p:nvSpPr>
            <p:spPr bwMode="auto">
              <a:xfrm>
                <a:off x="1723" y="139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14</a:t>
                </a:r>
              </a:p>
            </p:txBody>
          </p:sp>
          <p:sp>
            <p:nvSpPr>
              <p:cNvPr id="76" name="Rectangle 12"/>
              <p:cNvSpPr>
                <a:spLocks noChangeArrowheads="1"/>
              </p:cNvSpPr>
              <p:nvPr/>
            </p:nvSpPr>
            <p:spPr bwMode="auto">
              <a:xfrm>
                <a:off x="1963" y="139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20</a:t>
                </a:r>
              </a:p>
            </p:txBody>
          </p:sp>
          <p:sp>
            <p:nvSpPr>
              <p:cNvPr id="77" name="Rectangle 13"/>
              <p:cNvSpPr>
                <a:spLocks noChangeArrowheads="1"/>
              </p:cNvSpPr>
              <p:nvPr/>
            </p:nvSpPr>
            <p:spPr bwMode="auto">
              <a:xfrm>
                <a:off x="2206" y="139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21</a:t>
                </a:r>
              </a:p>
            </p:txBody>
          </p:sp>
          <p:sp>
            <p:nvSpPr>
              <p:cNvPr id="78" name="Rectangle 14"/>
              <p:cNvSpPr>
                <a:spLocks noChangeArrowheads="1"/>
              </p:cNvSpPr>
              <p:nvPr/>
            </p:nvSpPr>
            <p:spPr bwMode="auto">
              <a:xfrm>
                <a:off x="2448" y="1388"/>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33</a:t>
                </a:r>
              </a:p>
            </p:txBody>
          </p:sp>
          <p:sp>
            <p:nvSpPr>
              <p:cNvPr id="79" name="Rectangle 15"/>
              <p:cNvSpPr>
                <a:spLocks noChangeArrowheads="1"/>
              </p:cNvSpPr>
              <p:nvPr/>
            </p:nvSpPr>
            <p:spPr bwMode="auto">
              <a:xfrm>
                <a:off x="2685" y="139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38</a:t>
                </a:r>
              </a:p>
            </p:txBody>
          </p:sp>
          <p:sp>
            <p:nvSpPr>
              <p:cNvPr id="80" name="Rectangle 16"/>
              <p:cNvSpPr>
                <a:spLocks noChangeArrowheads="1"/>
              </p:cNvSpPr>
              <p:nvPr/>
            </p:nvSpPr>
            <p:spPr bwMode="auto">
              <a:xfrm>
                <a:off x="2925" y="139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3D9"/>
                    </a:solidFill>
                    <a:effectLst/>
                    <a:uLnTx/>
                    <a:uFillTx/>
                    <a:latin typeface="Trebuchet MS" panose="020B0603020202020204" pitchFamily="34" charset="0"/>
                    <a:ea typeface="MS PGothic" panose="020B0600070205080204" pitchFamily="34" charset="-128"/>
                  </a:rPr>
                  <a:t>10</a:t>
                </a:r>
              </a:p>
            </p:txBody>
          </p:sp>
          <p:sp>
            <p:nvSpPr>
              <p:cNvPr id="81" name="Rectangle 17"/>
              <p:cNvSpPr>
                <a:spLocks noChangeArrowheads="1"/>
              </p:cNvSpPr>
              <p:nvPr/>
            </p:nvSpPr>
            <p:spPr bwMode="auto">
              <a:xfrm>
                <a:off x="3168" y="139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55</a:t>
                </a:r>
              </a:p>
            </p:txBody>
          </p:sp>
          <p:sp>
            <p:nvSpPr>
              <p:cNvPr id="82" name="Rectangle 18"/>
              <p:cNvSpPr>
                <a:spLocks noChangeArrowheads="1"/>
              </p:cNvSpPr>
              <p:nvPr/>
            </p:nvSpPr>
            <p:spPr bwMode="auto">
              <a:xfrm>
                <a:off x="3405" y="139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9</a:t>
                </a:r>
              </a:p>
            </p:txBody>
          </p:sp>
          <p:sp>
            <p:nvSpPr>
              <p:cNvPr id="83" name="Rectangle 19"/>
              <p:cNvSpPr>
                <a:spLocks noChangeArrowheads="1"/>
              </p:cNvSpPr>
              <p:nvPr/>
            </p:nvSpPr>
            <p:spPr bwMode="auto">
              <a:xfrm>
                <a:off x="3642" y="1394"/>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23</a:t>
                </a:r>
              </a:p>
            </p:txBody>
          </p:sp>
          <p:sp>
            <p:nvSpPr>
              <p:cNvPr id="84" name="Rectangle 20"/>
              <p:cNvSpPr>
                <a:spLocks noChangeArrowheads="1"/>
              </p:cNvSpPr>
              <p:nvPr/>
            </p:nvSpPr>
            <p:spPr bwMode="auto">
              <a:xfrm>
                <a:off x="3882" y="1394"/>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28</a:t>
                </a:r>
              </a:p>
            </p:txBody>
          </p:sp>
          <p:sp>
            <p:nvSpPr>
              <p:cNvPr id="85" name="Rectangle 21"/>
              <p:cNvSpPr>
                <a:spLocks noChangeArrowheads="1"/>
              </p:cNvSpPr>
              <p:nvPr/>
            </p:nvSpPr>
            <p:spPr bwMode="auto">
              <a:xfrm>
                <a:off x="4125" y="1394"/>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16</a:t>
                </a:r>
              </a:p>
            </p:txBody>
          </p:sp>
          <p:sp>
            <p:nvSpPr>
              <p:cNvPr id="86" name="AutoShape 22"/>
              <p:cNvSpPr>
                <a:spLocks/>
              </p:cNvSpPr>
              <p:nvPr/>
            </p:nvSpPr>
            <p:spPr bwMode="auto">
              <a:xfrm rot="5400000">
                <a:off x="1632" y="92"/>
                <a:ext cx="144" cy="2352"/>
              </a:xfrm>
              <a:prstGeom prst="leftBrace">
                <a:avLst>
                  <a:gd name="adj1" fmla="val 136111"/>
                  <a:gd name="adj2" fmla="val 50000"/>
                </a:avLst>
              </a:prstGeom>
              <a:noFill/>
              <a:ln w="19050">
                <a:solidFill>
                  <a:srgbClr val="00FD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sp>
            <p:nvSpPr>
              <p:cNvPr id="87" name="Text Box 23"/>
              <p:cNvSpPr txBox="1">
                <a:spLocks noChangeArrowheads="1"/>
              </p:cNvSpPr>
              <p:nvPr/>
            </p:nvSpPr>
            <p:spPr bwMode="auto">
              <a:xfrm>
                <a:off x="1392" y="95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rPr>
                  <a:t>sorted</a:t>
                </a:r>
              </a:p>
            </p:txBody>
          </p:sp>
          <p:sp>
            <p:nvSpPr>
              <p:cNvPr id="88" name="Text Box 24"/>
              <p:cNvSpPr txBox="1">
                <a:spLocks noChangeArrowheads="1"/>
              </p:cNvSpPr>
              <p:nvPr/>
            </p:nvSpPr>
            <p:spPr bwMode="auto">
              <a:xfrm>
                <a:off x="3312" y="956"/>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MS PGothic" panose="020B0600070205080204" pitchFamily="34" charset="-128"/>
                  </a:rPr>
                  <a:t>next to be inserted</a:t>
                </a:r>
              </a:p>
            </p:txBody>
          </p:sp>
          <p:sp>
            <p:nvSpPr>
              <p:cNvPr id="89" name="Freeform 25"/>
              <p:cNvSpPr>
                <a:spLocks/>
              </p:cNvSpPr>
              <p:nvPr/>
            </p:nvSpPr>
            <p:spPr bwMode="auto">
              <a:xfrm>
                <a:off x="3066" y="1114"/>
                <a:ext cx="280" cy="274"/>
              </a:xfrm>
              <a:custGeom>
                <a:avLst/>
                <a:gdLst>
                  <a:gd name="T0" fmla="*/ 280 w 280"/>
                  <a:gd name="T1" fmla="*/ 5 h 274"/>
                  <a:gd name="T2" fmla="*/ 146 w 280"/>
                  <a:gd name="T3" fmla="*/ 16 h 274"/>
                  <a:gd name="T4" fmla="*/ 23 w 280"/>
                  <a:gd name="T5" fmla="*/ 104 h 274"/>
                  <a:gd name="T6" fmla="*/ 6 w 280"/>
                  <a:gd name="T7" fmla="*/ 226 h 274"/>
                  <a:gd name="T8" fmla="*/ 6 w 280"/>
                  <a:gd name="T9" fmla="*/ 274 h 274"/>
                  <a:gd name="T10" fmla="*/ 0 60000 65536"/>
                  <a:gd name="T11" fmla="*/ 0 60000 65536"/>
                  <a:gd name="T12" fmla="*/ 0 60000 65536"/>
                  <a:gd name="T13" fmla="*/ 0 60000 65536"/>
                  <a:gd name="T14" fmla="*/ 0 60000 65536"/>
                  <a:gd name="T15" fmla="*/ 0 w 280"/>
                  <a:gd name="T16" fmla="*/ 0 h 274"/>
                  <a:gd name="T17" fmla="*/ 280 w 280"/>
                  <a:gd name="T18" fmla="*/ 274 h 274"/>
                </a:gdLst>
                <a:ahLst/>
                <a:cxnLst>
                  <a:cxn ang="T10">
                    <a:pos x="T0" y="T1"/>
                  </a:cxn>
                  <a:cxn ang="T11">
                    <a:pos x="T2" y="T3"/>
                  </a:cxn>
                  <a:cxn ang="T12">
                    <a:pos x="T4" y="T5"/>
                  </a:cxn>
                  <a:cxn ang="T13">
                    <a:pos x="T6" y="T7"/>
                  </a:cxn>
                  <a:cxn ang="T14">
                    <a:pos x="T8" y="T9"/>
                  </a:cxn>
                </a:cxnLst>
                <a:rect l="T15" t="T16" r="T17" b="T18"/>
                <a:pathLst>
                  <a:path w="280" h="274">
                    <a:moveTo>
                      <a:pt x="280" y="5"/>
                    </a:moveTo>
                    <a:cubicBezTo>
                      <a:pt x="258" y="7"/>
                      <a:pt x="189" y="0"/>
                      <a:pt x="146" y="16"/>
                    </a:cubicBezTo>
                    <a:cubicBezTo>
                      <a:pt x="103" y="32"/>
                      <a:pt x="46" y="69"/>
                      <a:pt x="23" y="104"/>
                    </a:cubicBezTo>
                    <a:cubicBezTo>
                      <a:pt x="0" y="139"/>
                      <a:pt x="9" y="198"/>
                      <a:pt x="6" y="226"/>
                    </a:cubicBezTo>
                    <a:cubicBezTo>
                      <a:pt x="3" y="254"/>
                      <a:pt x="2" y="266"/>
                      <a:pt x="6" y="274"/>
                    </a:cubicBezTo>
                  </a:path>
                </a:pathLst>
              </a:custGeom>
              <a:noFill/>
              <a:ln w="15875" cap="flat" cmpd="sng">
                <a:solidFill>
                  <a:srgbClr val="FF7FFF"/>
                </a:solidFill>
                <a:prstDash val="solid"/>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19" name="Group 53"/>
            <p:cNvGrpSpPr>
              <a:grpSpLocks/>
            </p:cNvGrpSpPr>
            <p:nvPr/>
          </p:nvGrpSpPr>
          <p:grpSpPr bwMode="auto">
            <a:xfrm>
              <a:off x="841375" y="3657600"/>
              <a:ext cx="6092825" cy="315913"/>
              <a:chOff x="530" y="2633"/>
              <a:chExt cx="3838" cy="199"/>
            </a:xfrm>
          </p:grpSpPr>
          <p:sp>
            <p:nvSpPr>
              <p:cNvPr id="54" name="Rectangle 26"/>
              <p:cNvSpPr>
                <a:spLocks noChangeArrowheads="1"/>
              </p:cNvSpPr>
              <p:nvPr/>
            </p:nvSpPr>
            <p:spPr bwMode="auto">
              <a:xfrm>
                <a:off x="530" y="2633"/>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3</a:t>
                </a:r>
              </a:p>
            </p:txBody>
          </p:sp>
          <p:sp>
            <p:nvSpPr>
              <p:cNvPr id="55" name="Rectangle 27"/>
              <p:cNvSpPr>
                <a:spLocks noChangeArrowheads="1"/>
              </p:cNvSpPr>
              <p:nvPr/>
            </p:nvSpPr>
            <p:spPr bwMode="auto">
              <a:xfrm>
                <a:off x="767" y="2636"/>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4</a:t>
                </a:r>
              </a:p>
            </p:txBody>
          </p:sp>
          <p:sp>
            <p:nvSpPr>
              <p:cNvPr id="56" name="Rectangle 28"/>
              <p:cNvSpPr>
                <a:spLocks noChangeArrowheads="1"/>
              </p:cNvSpPr>
              <p:nvPr/>
            </p:nvSpPr>
            <p:spPr bwMode="auto">
              <a:xfrm>
                <a:off x="1007" y="2636"/>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7</a:t>
                </a:r>
              </a:p>
            </p:txBody>
          </p:sp>
          <p:sp>
            <p:nvSpPr>
              <p:cNvPr id="57" name="Rectangle 29"/>
              <p:cNvSpPr>
                <a:spLocks noChangeArrowheads="1"/>
              </p:cNvSpPr>
              <p:nvPr/>
            </p:nvSpPr>
            <p:spPr bwMode="auto">
              <a:xfrm>
                <a:off x="1250" y="2636"/>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FD00"/>
                  </a:solidFill>
                  <a:effectLst/>
                  <a:uLnTx/>
                  <a:uFillTx/>
                  <a:latin typeface="Trebuchet MS" panose="020B0603020202020204" pitchFamily="34" charset="0"/>
                  <a:ea typeface="MS PGothic" panose="020B0600070205080204" pitchFamily="34" charset="-128"/>
                </a:endParaRPr>
              </a:p>
            </p:txBody>
          </p:sp>
          <p:sp>
            <p:nvSpPr>
              <p:cNvPr id="58" name="Rectangle 30"/>
              <p:cNvSpPr>
                <a:spLocks noChangeArrowheads="1"/>
              </p:cNvSpPr>
              <p:nvPr/>
            </p:nvSpPr>
            <p:spPr bwMode="auto">
              <a:xfrm>
                <a:off x="1487" y="2636"/>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FD00"/>
                  </a:solidFill>
                  <a:effectLst/>
                  <a:uLnTx/>
                  <a:uFillTx/>
                  <a:latin typeface="Trebuchet MS" panose="020B0603020202020204" pitchFamily="34" charset="0"/>
                  <a:ea typeface="MS PGothic" panose="020B0600070205080204" pitchFamily="34" charset="-128"/>
                </a:endParaRPr>
              </a:p>
            </p:txBody>
          </p:sp>
          <p:sp>
            <p:nvSpPr>
              <p:cNvPr id="59" name="Rectangle 31"/>
              <p:cNvSpPr>
                <a:spLocks noChangeArrowheads="1"/>
              </p:cNvSpPr>
              <p:nvPr/>
            </p:nvSpPr>
            <p:spPr bwMode="auto">
              <a:xfrm>
                <a:off x="1724" y="2639"/>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FD00"/>
                  </a:solidFill>
                  <a:effectLst/>
                  <a:uLnTx/>
                  <a:uFillTx/>
                  <a:latin typeface="Trebuchet MS" panose="020B0603020202020204" pitchFamily="34" charset="0"/>
                  <a:ea typeface="MS PGothic" panose="020B0600070205080204" pitchFamily="34" charset="-128"/>
                </a:endParaRPr>
              </a:p>
            </p:txBody>
          </p:sp>
          <p:sp>
            <p:nvSpPr>
              <p:cNvPr id="60" name="Rectangle 32"/>
              <p:cNvSpPr>
                <a:spLocks noChangeArrowheads="1"/>
              </p:cNvSpPr>
              <p:nvPr/>
            </p:nvSpPr>
            <p:spPr bwMode="auto">
              <a:xfrm>
                <a:off x="1964" y="2639"/>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FD00"/>
                  </a:solidFill>
                  <a:effectLst/>
                  <a:uLnTx/>
                  <a:uFillTx/>
                  <a:latin typeface="Trebuchet MS" panose="020B0603020202020204" pitchFamily="34" charset="0"/>
                  <a:ea typeface="MS PGothic" panose="020B0600070205080204" pitchFamily="34" charset="-128"/>
                </a:endParaRPr>
              </a:p>
            </p:txBody>
          </p:sp>
          <p:sp>
            <p:nvSpPr>
              <p:cNvPr id="61" name="Rectangle 33"/>
              <p:cNvSpPr>
                <a:spLocks noChangeArrowheads="1"/>
              </p:cNvSpPr>
              <p:nvPr/>
            </p:nvSpPr>
            <p:spPr bwMode="auto">
              <a:xfrm>
                <a:off x="2207" y="2639"/>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FD00"/>
                  </a:solidFill>
                  <a:effectLst/>
                  <a:uLnTx/>
                  <a:uFillTx/>
                  <a:latin typeface="Trebuchet MS" panose="020B0603020202020204" pitchFamily="34" charset="0"/>
                  <a:ea typeface="MS PGothic" panose="020B0600070205080204" pitchFamily="34" charset="-128"/>
                </a:endParaRPr>
              </a:p>
            </p:txBody>
          </p:sp>
          <p:sp>
            <p:nvSpPr>
              <p:cNvPr id="62" name="Rectangle 34"/>
              <p:cNvSpPr>
                <a:spLocks noChangeArrowheads="1"/>
              </p:cNvSpPr>
              <p:nvPr/>
            </p:nvSpPr>
            <p:spPr bwMode="auto">
              <a:xfrm>
                <a:off x="2449" y="2636"/>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FD00"/>
                  </a:solidFill>
                  <a:effectLst/>
                  <a:uLnTx/>
                  <a:uFillTx/>
                  <a:latin typeface="Trebuchet MS" panose="020B0603020202020204" pitchFamily="34" charset="0"/>
                  <a:ea typeface="MS PGothic" panose="020B0600070205080204" pitchFamily="34" charset="-128"/>
                </a:endParaRPr>
              </a:p>
            </p:txBody>
          </p:sp>
          <p:sp>
            <p:nvSpPr>
              <p:cNvPr id="63" name="Rectangle 35"/>
              <p:cNvSpPr>
                <a:spLocks noChangeArrowheads="1"/>
              </p:cNvSpPr>
              <p:nvPr/>
            </p:nvSpPr>
            <p:spPr bwMode="auto">
              <a:xfrm>
                <a:off x="2686" y="2639"/>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FD00"/>
                  </a:solidFill>
                  <a:effectLst/>
                  <a:uLnTx/>
                  <a:uFillTx/>
                  <a:latin typeface="Trebuchet MS" panose="020B0603020202020204" pitchFamily="34" charset="0"/>
                  <a:ea typeface="MS PGothic" panose="020B0600070205080204" pitchFamily="34" charset="-128"/>
                </a:endParaRPr>
              </a:p>
            </p:txBody>
          </p:sp>
          <p:sp>
            <p:nvSpPr>
              <p:cNvPr id="64" name="Rectangle 36"/>
              <p:cNvSpPr>
                <a:spLocks noChangeArrowheads="1"/>
              </p:cNvSpPr>
              <p:nvPr/>
            </p:nvSpPr>
            <p:spPr bwMode="auto">
              <a:xfrm>
                <a:off x="2926" y="2639"/>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FD00"/>
                  </a:solidFill>
                  <a:effectLst/>
                  <a:uLnTx/>
                  <a:uFillTx/>
                  <a:latin typeface="Trebuchet MS" panose="020B0603020202020204" pitchFamily="34" charset="0"/>
                  <a:ea typeface="MS PGothic" panose="020B0600070205080204" pitchFamily="34" charset="-128"/>
                </a:endParaRPr>
              </a:p>
            </p:txBody>
          </p:sp>
          <p:sp>
            <p:nvSpPr>
              <p:cNvPr id="65" name="Rectangle 37"/>
              <p:cNvSpPr>
                <a:spLocks noChangeArrowheads="1"/>
              </p:cNvSpPr>
              <p:nvPr/>
            </p:nvSpPr>
            <p:spPr bwMode="auto">
              <a:xfrm>
                <a:off x="3169" y="2639"/>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55</a:t>
                </a:r>
              </a:p>
            </p:txBody>
          </p:sp>
          <p:sp>
            <p:nvSpPr>
              <p:cNvPr id="66" name="Rectangle 38"/>
              <p:cNvSpPr>
                <a:spLocks noChangeArrowheads="1"/>
              </p:cNvSpPr>
              <p:nvPr/>
            </p:nvSpPr>
            <p:spPr bwMode="auto">
              <a:xfrm>
                <a:off x="3406" y="2639"/>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9</a:t>
                </a:r>
              </a:p>
            </p:txBody>
          </p:sp>
          <p:sp>
            <p:nvSpPr>
              <p:cNvPr id="67" name="Rectangle 39"/>
              <p:cNvSpPr>
                <a:spLocks noChangeArrowheads="1"/>
              </p:cNvSpPr>
              <p:nvPr/>
            </p:nvSpPr>
            <p:spPr bwMode="auto">
              <a:xfrm>
                <a:off x="3643" y="2642"/>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23</a:t>
                </a:r>
              </a:p>
            </p:txBody>
          </p:sp>
          <p:sp>
            <p:nvSpPr>
              <p:cNvPr id="68" name="Rectangle 40"/>
              <p:cNvSpPr>
                <a:spLocks noChangeArrowheads="1"/>
              </p:cNvSpPr>
              <p:nvPr/>
            </p:nvSpPr>
            <p:spPr bwMode="auto">
              <a:xfrm>
                <a:off x="3883" y="2642"/>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28</a:t>
                </a:r>
              </a:p>
            </p:txBody>
          </p:sp>
          <p:sp>
            <p:nvSpPr>
              <p:cNvPr id="69" name="Rectangle 41"/>
              <p:cNvSpPr>
                <a:spLocks noChangeArrowheads="1"/>
              </p:cNvSpPr>
              <p:nvPr/>
            </p:nvSpPr>
            <p:spPr bwMode="auto">
              <a:xfrm>
                <a:off x="4126" y="2642"/>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16</a:t>
                </a:r>
              </a:p>
            </p:txBody>
          </p:sp>
        </p:grpSp>
        <p:grpSp>
          <p:nvGrpSpPr>
            <p:cNvPr id="20" name="Group 56"/>
            <p:cNvGrpSpPr>
              <a:grpSpLocks/>
            </p:cNvGrpSpPr>
            <p:nvPr/>
          </p:nvGrpSpPr>
          <p:grpSpPr bwMode="auto">
            <a:xfrm>
              <a:off x="4876800" y="2667000"/>
              <a:ext cx="3505200" cy="762000"/>
              <a:chOff x="3072" y="1680"/>
              <a:chExt cx="2208" cy="480"/>
            </a:xfrm>
          </p:grpSpPr>
          <p:sp>
            <p:nvSpPr>
              <p:cNvPr id="51" name="Rectangle 43"/>
              <p:cNvSpPr>
                <a:spLocks noChangeArrowheads="1"/>
              </p:cNvSpPr>
              <p:nvPr/>
            </p:nvSpPr>
            <p:spPr bwMode="auto">
              <a:xfrm>
                <a:off x="4800" y="1968"/>
                <a:ext cx="288" cy="192"/>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3D9"/>
                    </a:solidFill>
                    <a:effectLst/>
                    <a:uLnTx/>
                    <a:uFillTx/>
                    <a:latin typeface="Trebuchet MS" panose="020B0603020202020204" pitchFamily="34" charset="0"/>
                    <a:ea typeface="MS PGothic" panose="020B0600070205080204" pitchFamily="34" charset="-128"/>
                  </a:rPr>
                  <a:t>10</a:t>
                </a:r>
              </a:p>
            </p:txBody>
          </p:sp>
          <p:sp>
            <p:nvSpPr>
              <p:cNvPr id="52" name="Text Box 44"/>
              <p:cNvSpPr txBox="1">
                <a:spLocks noChangeArrowheads="1"/>
              </p:cNvSpPr>
              <p:nvPr/>
            </p:nvSpPr>
            <p:spPr bwMode="auto">
              <a:xfrm>
                <a:off x="4704" y="168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temp</a:t>
                </a:r>
                <a:endParaRPr kumimoji="0" lang="en-US" altLang="en-US" sz="2400" b="0" i="0" u="none" strike="noStrike" kern="0" cap="none" spc="0" normalizeH="0" baseline="0" noProof="0" smtClean="0">
                  <a:ln>
                    <a:noFill/>
                  </a:ln>
                  <a:solidFill>
                    <a:srgbClr val="3300FF"/>
                  </a:solidFill>
                  <a:effectLst/>
                  <a:uLnTx/>
                  <a:uFillTx/>
                  <a:latin typeface="Times" panose="02020603050405020304" pitchFamily="18" charset="0"/>
                  <a:ea typeface="MS PGothic" panose="020B0600070205080204" pitchFamily="34" charset="-128"/>
                </a:endParaRPr>
              </a:p>
            </p:txBody>
          </p:sp>
          <p:sp>
            <p:nvSpPr>
              <p:cNvPr id="53" name="Freeform 55"/>
              <p:cNvSpPr>
                <a:spLocks/>
              </p:cNvSpPr>
              <p:nvPr/>
            </p:nvSpPr>
            <p:spPr bwMode="auto">
              <a:xfrm>
                <a:off x="3072" y="1728"/>
                <a:ext cx="1764" cy="342"/>
              </a:xfrm>
              <a:custGeom>
                <a:avLst/>
                <a:gdLst>
                  <a:gd name="T0" fmla="*/ 0 w 1764"/>
                  <a:gd name="T1" fmla="*/ 0 h 342"/>
                  <a:gd name="T2" fmla="*/ 40 w 1764"/>
                  <a:gd name="T3" fmla="*/ 158 h 342"/>
                  <a:gd name="T4" fmla="*/ 222 w 1764"/>
                  <a:gd name="T5" fmla="*/ 263 h 342"/>
                  <a:gd name="T6" fmla="*/ 578 w 1764"/>
                  <a:gd name="T7" fmla="*/ 298 h 342"/>
                  <a:gd name="T8" fmla="*/ 1200 w 1764"/>
                  <a:gd name="T9" fmla="*/ 336 h 342"/>
                  <a:gd name="T10" fmla="*/ 1680 w 1764"/>
                  <a:gd name="T11" fmla="*/ 336 h 342"/>
                  <a:gd name="T12" fmla="*/ 1705 w 1764"/>
                  <a:gd name="T13" fmla="*/ 328 h 342"/>
                  <a:gd name="T14" fmla="*/ 0 60000 65536"/>
                  <a:gd name="T15" fmla="*/ 0 60000 65536"/>
                  <a:gd name="T16" fmla="*/ 0 60000 65536"/>
                  <a:gd name="T17" fmla="*/ 0 60000 65536"/>
                  <a:gd name="T18" fmla="*/ 0 60000 65536"/>
                  <a:gd name="T19" fmla="*/ 0 60000 65536"/>
                  <a:gd name="T20" fmla="*/ 0 60000 65536"/>
                  <a:gd name="T21" fmla="*/ 0 w 1764"/>
                  <a:gd name="T22" fmla="*/ 0 h 342"/>
                  <a:gd name="T23" fmla="*/ 1764 w 1764"/>
                  <a:gd name="T24" fmla="*/ 342 h 3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64" h="342">
                    <a:moveTo>
                      <a:pt x="0" y="0"/>
                    </a:moveTo>
                    <a:cubicBezTo>
                      <a:pt x="7" y="26"/>
                      <a:pt x="3" y="114"/>
                      <a:pt x="40" y="158"/>
                    </a:cubicBezTo>
                    <a:cubicBezTo>
                      <a:pt x="77" y="202"/>
                      <a:pt x="132" y="240"/>
                      <a:pt x="222" y="263"/>
                    </a:cubicBezTo>
                    <a:cubicBezTo>
                      <a:pt x="312" y="286"/>
                      <a:pt x="415" y="286"/>
                      <a:pt x="578" y="298"/>
                    </a:cubicBezTo>
                    <a:cubicBezTo>
                      <a:pt x="741" y="310"/>
                      <a:pt x="1016" y="330"/>
                      <a:pt x="1200" y="336"/>
                    </a:cubicBezTo>
                    <a:cubicBezTo>
                      <a:pt x="1384" y="342"/>
                      <a:pt x="1596" y="337"/>
                      <a:pt x="1680" y="336"/>
                    </a:cubicBezTo>
                    <a:cubicBezTo>
                      <a:pt x="1764" y="335"/>
                      <a:pt x="1700" y="330"/>
                      <a:pt x="1705" y="328"/>
                    </a:cubicBezTo>
                  </a:path>
                </a:pathLst>
              </a:custGeom>
              <a:noFill/>
              <a:ln w="15875" cap="flat" cmpd="sng">
                <a:solidFill>
                  <a:srgbClr val="FF7FFF"/>
                </a:solidFill>
                <a:prstDash val="solid"/>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21" name="Group 65"/>
            <p:cNvGrpSpPr>
              <a:grpSpLocks/>
            </p:cNvGrpSpPr>
            <p:nvPr/>
          </p:nvGrpSpPr>
          <p:grpSpPr bwMode="auto">
            <a:xfrm>
              <a:off x="4495800" y="2743200"/>
              <a:ext cx="536575" cy="1216025"/>
              <a:chOff x="2832" y="1728"/>
              <a:chExt cx="338" cy="766"/>
            </a:xfrm>
          </p:grpSpPr>
          <p:sp>
            <p:nvSpPr>
              <p:cNvPr id="49" name="Rectangle 52"/>
              <p:cNvSpPr>
                <a:spLocks noChangeArrowheads="1"/>
              </p:cNvSpPr>
              <p:nvPr/>
            </p:nvSpPr>
            <p:spPr bwMode="auto">
              <a:xfrm>
                <a:off x="2928" y="2304"/>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38</a:t>
                </a:r>
              </a:p>
            </p:txBody>
          </p:sp>
          <p:sp>
            <p:nvSpPr>
              <p:cNvPr id="50" name="Line 57"/>
              <p:cNvSpPr>
                <a:spLocks noChangeShapeType="1"/>
              </p:cNvSpPr>
              <p:nvPr/>
            </p:nvSpPr>
            <p:spPr bwMode="auto">
              <a:xfrm>
                <a:off x="2832" y="1728"/>
                <a:ext cx="192" cy="576"/>
              </a:xfrm>
              <a:prstGeom prst="line">
                <a:avLst/>
              </a:prstGeom>
              <a:noFill/>
              <a:ln w="15875">
                <a:solidFill>
                  <a:srgbClr val="00FD00"/>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22" name="Group 66"/>
            <p:cNvGrpSpPr>
              <a:grpSpLocks/>
            </p:cNvGrpSpPr>
            <p:nvPr/>
          </p:nvGrpSpPr>
          <p:grpSpPr bwMode="auto">
            <a:xfrm>
              <a:off x="4114800" y="2743200"/>
              <a:ext cx="536575" cy="1216025"/>
              <a:chOff x="2592" y="1728"/>
              <a:chExt cx="338" cy="766"/>
            </a:xfrm>
          </p:grpSpPr>
          <p:sp>
            <p:nvSpPr>
              <p:cNvPr id="47" name="Rectangle 51"/>
              <p:cNvSpPr>
                <a:spLocks noChangeArrowheads="1"/>
              </p:cNvSpPr>
              <p:nvPr/>
            </p:nvSpPr>
            <p:spPr bwMode="auto">
              <a:xfrm>
                <a:off x="2688" y="2304"/>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33</a:t>
                </a:r>
              </a:p>
            </p:txBody>
          </p:sp>
          <p:sp>
            <p:nvSpPr>
              <p:cNvPr id="48" name="Line 58"/>
              <p:cNvSpPr>
                <a:spLocks noChangeShapeType="1"/>
              </p:cNvSpPr>
              <p:nvPr/>
            </p:nvSpPr>
            <p:spPr bwMode="auto">
              <a:xfrm>
                <a:off x="2592" y="1728"/>
                <a:ext cx="192" cy="576"/>
              </a:xfrm>
              <a:prstGeom prst="line">
                <a:avLst/>
              </a:prstGeom>
              <a:noFill/>
              <a:ln w="15875">
                <a:solidFill>
                  <a:srgbClr val="00FD00"/>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23" name="Group 67"/>
            <p:cNvGrpSpPr>
              <a:grpSpLocks/>
            </p:cNvGrpSpPr>
            <p:nvPr/>
          </p:nvGrpSpPr>
          <p:grpSpPr bwMode="auto">
            <a:xfrm>
              <a:off x="3733800" y="2743200"/>
              <a:ext cx="541338" cy="1211263"/>
              <a:chOff x="2352" y="1728"/>
              <a:chExt cx="341" cy="763"/>
            </a:xfrm>
          </p:grpSpPr>
          <p:sp>
            <p:nvSpPr>
              <p:cNvPr id="45" name="Rectangle 50"/>
              <p:cNvSpPr>
                <a:spLocks noChangeArrowheads="1"/>
              </p:cNvSpPr>
              <p:nvPr/>
            </p:nvSpPr>
            <p:spPr bwMode="auto">
              <a:xfrm>
                <a:off x="2451" y="230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21</a:t>
                </a:r>
              </a:p>
            </p:txBody>
          </p:sp>
          <p:sp>
            <p:nvSpPr>
              <p:cNvPr id="46" name="Line 59"/>
              <p:cNvSpPr>
                <a:spLocks noChangeShapeType="1"/>
              </p:cNvSpPr>
              <p:nvPr/>
            </p:nvSpPr>
            <p:spPr bwMode="auto">
              <a:xfrm>
                <a:off x="2352" y="1728"/>
                <a:ext cx="192" cy="576"/>
              </a:xfrm>
              <a:prstGeom prst="line">
                <a:avLst/>
              </a:prstGeom>
              <a:noFill/>
              <a:ln w="15875">
                <a:solidFill>
                  <a:srgbClr val="00FD00"/>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24" name="Group 68"/>
            <p:cNvGrpSpPr>
              <a:grpSpLocks/>
            </p:cNvGrpSpPr>
            <p:nvPr/>
          </p:nvGrpSpPr>
          <p:grpSpPr bwMode="auto">
            <a:xfrm>
              <a:off x="3352800" y="2743200"/>
              <a:ext cx="538163" cy="1216025"/>
              <a:chOff x="2112" y="1728"/>
              <a:chExt cx="339" cy="766"/>
            </a:xfrm>
          </p:grpSpPr>
          <p:sp>
            <p:nvSpPr>
              <p:cNvPr id="43" name="Rectangle 49"/>
              <p:cNvSpPr>
                <a:spLocks noChangeArrowheads="1"/>
              </p:cNvSpPr>
              <p:nvPr/>
            </p:nvSpPr>
            <p:spPr bwMode="auto">
              <a:xfrm>
                <a:off x="2209" y="2304"/>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20</a:t>
                </a:r>
              </a:p>
            </p:txBody>
          </p:sp>
          <p:sp>
            <p:nvSpPr>
              <p:cNvPr id="44" name="Line 60"/>
              <p:cNvSpPr>
                <a:spLocks noChangeShapeType="1"/>
              </p:cNvSpPr>
              <p:nvPr/>
            </p:nvSpPr>
            <p:spPr bwMode="auto">
              <a:xfrm>
                <a:off x="2112" y="1728"/>
                <a:ext cx="192" cy="576"/>
              </a:xfrm>
              <a:prstGeom prst="line">
                <a:avLst/>
              </a:prstGeom>
              <a:noFill/>
              <a:ln w="15875">
                <a:solidFill>
                  <a:srgbClr val="00FD00"/>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25" name="Group 69"/>
            <p:cNvGrpSpPr>
              <a:grpSpLocks/>
            </p:cNvGrpSpPr>
            <p:nvPr/>
          </p:nvGrpSpPr>
          <p:grpSpPr bwMode="auto">
            <a:xfrm>
              <a:off x="2971800" y="2743200"/>
              <a:ext cx="533400" cy="1216025"/>
              <a:chOff x="1872" y="1728"/>
              <a:chExt cx="336" cy="766"/>
            </a:xfrm>
          </p:grpSpPr>
          <p:sp>
            <p:nvSpPr>
              <p:cNvPr id="41" name="Rectangle 48"/>
              <p:cNvSpPr>
                <a:spLocks noChangeArrowheads="1"/>
              </p:cNvSpPr>
              <p:nvPr/>
            </p:nvSpPr>
            <p:spPr bwMode="auto">
              <a:xfrm>
                <a:off x="1966" y="2304"/>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14</a:t>
                </a:r>
              </a:p>
            </p:txBody>
          </p:sp>
          <p:sp>
            <p:nvSpPr>
              <p:cNvPr id="42" name="Line 61"/>
              <p:cNvSpPr>
                <a:spLocks noChangeShapeType="1"/>
              </p:cNvSpPr>
              <p:nvPr/>
            </p:nvSpPr>
            <p:spPr bwMode="auto">
              <a:xfrm>
                <a:off x="1872" y="1728"/>
                <a:ext cx="192" cy="576"/>
              </a:xfrm>
              <a:prstGeom prst="line">
                <a:avLst/>
              </a:prstGeom>
              <a:noFill/>
              <a:ln w="15875">
                <a:solidFill>
                  <a:srgbClr val="00FD00"/>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26" name="Group 70"/>
            <p:cNvGrpSpPr>
              <a:grpSpLocks/>
            </p:cNvGrpSpPr>
            <p:nvPr/>
          </p:nvGrpSpPr>
          <p:grpSpPr bwMode="auto">
            <a:xfrm>
              <a:off x="2590800" y="2743200"/>
              <a:ext cx="533400" cy="1216025"/>
              <a:chOff x="1632" y="1728"/>
              <a:chExt cx="336" cy="766"/>
            </a:xfrm>
          </p:grpSpPr>
          <p:sp>
            <p:nvSpPr>
              <p:cNvPr id="39" name="Rectangle 47"/>
              <p:cNvSpPr>
                <a:spLocks noChangeArrowheads="1"/>
              </p:cNvSpPr>
              <p:nvPr/>
            </p:nvSpPr>
            <p:spPr bwMode="auto">
              <a:xfrm>
                <a:off x="1726" y="2304"/>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14</a:t>
                </a:r>
              </a:p>
            </p:txBody>
          </p:sp>
          <p:sp>
            <p:nvSpPr>
              <p:cNvPr id="40" name="Line 62"/>
              <p:cNvSpPr>
                <a:spLocks noChangeShapeType="1"/>
              </p:cNvSpPr>
              <p:nvPr/>
            </p:nvSpPr>
            <p:spPr bwMode="auto">
              <a:xfrm>
                <a:off x="1632" y="1728"/>
                <a:ext cx="192" cy="576"/>
              </a:xfrm>
              <a:prstGeom prst="line">
                <a:avLst/>
              </a:prstGeom>
              <a:noFill/>
              <a:ln w="15875">
                <a:solidFill>
                  <a:srgbClr val="00FD00"/>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27" name="Group 71"/>
            <p:cNvGrpSpPr>
              <a:grpSpLocks/>
            </p:cNvGrpSpPr>
            <p:nvPr/>
          </p:nvGrpSpPr>
          <p:grpSpPr bwMode="auto">
            <a:xfrm>
              <a:off x="2209800" y="2743200"/>
              <a:ext cx="538163" cy="1211263"/>
              <a:chOff x="1392" y="1728"/>
              <a:chExt cx="339" cy="763"/>
            </a:xfrm>
          </p:grpSpPr>
          <p:sp>
            <p:nvSpPr>
              <p:cNvPr id="37" name="Rectangle 46"/>
              <p:cNvSpPr>
                <a:spLocks noChangeArrowheads="1"/>
              </p:cNvSpPr>
              <p:nvPr/>
            </p:nvSpPr>
            <p:spPr bwMode="auto">
              <a:xfrm>
                <a:off x="1489" y="230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F00"/>
                    </a:solidFill>
                    <a:effectLst/>
                    <a:uLnTx/>
                    <a:uFillTx/>
                    <a:latin typeface="Trebuchet MS" panose="020B0603020202020204" pitchFamily="34" charset="0"/>
                    <a:ea typeface="MS PGothic" panose="020B0600070205080204" pitchFamily="34" charset="-128"/>
                  </a:rPr>
                  <a:t>12</a:t>
                </a:r>
              </a:p>
            </p:txBody>
          </p:sp>
          <p:sp>
            <p:nvSpPr>
              <p:cNvPr id="38" name="Line 63"/>
              <p:cNvSpPr>
                <a:spLocks noChangeShapeType="1"/>
              </p:cNvSpPr>
              <p:nvPr/>
            </p:nvSpPr>
            <p:spPr bwMode="auto">
              <a:xfrm>
                <a:off x="1392" y="1728"/>
                <a:ext cx="192" cy="576"/>
              </a:xfrm>
              <a:prstGeom prst="line">
                <a:avLst/>
              </a:prstGeom>
              <a:noFill/>
              <a:ln w="15875">
                <a:solidFill>
                  <a:srgbClr val="00FD00"/>
                </a:solidFill>
                <a:round/>
                <a:headEnd/>
                <a:tailEnd type="stealth" w="lg"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28" name="Group 72"/>
            <p:cNvGrpSpPr>
              <a:grpSpLocks/>
            </p:cNvGrpSpPr>
            <p:nvPr/>
          </p:nvGrpSpPr>
          <p:grpSpPr bwMode="auto">
            <a:xfrm>
              <a:off x="1987550" y="3429000"/>
              <a:ext cx="5862638" cy="1485900"/>
              <a:chOff x="1252" y="2160"/>
              <a:chExt cx="3693" cy="936"/>
            </a:xfrm>
          </p:grpSpPr>
          <p:sp>
            <p:nvSpPr>
              <p:cNvPr id="35" name="Rectangle 45"/>
              <p:cNvSpPr>
                <a:spLocks noChangeArrowheads="1"/>
              </p:cNvSpPr>
              <p:nvPr/>
            </p:nvSpPr>
            <p:spPr bwMode="auto">
              <a:xfrm>
                <a:off x="1252" y="2301"/>
                <a:ext cx="242" cy="190"/>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73D9"/>
                    </a:solidFill>
                    <a:effectLst/>
                    <a:uLnTx/>
                    <a:uFillTx/>
                    <a:latin typeface="Trebuchet MS" panose="020B0603020202020204" pitchFamily="34" charset="0"/>
                    <a:ea typeface="MS PGothic" panose="020B0600070205080204" pitchFamily="34" charset="-128"/>
                  </a:rPr>
                  <a:t>10</a:t>
                </a:r>
              </a:p>
            </p:txBody>
          </p:sp>
          <p:sp>
            <p:nvSpPr>
              <p:cNvPr id="36" name="Freeform 64"/>
              <p:cNvSpPr>
                <a:spLocks/>
              </p:cNvSpPr>
              <p:nvPr/>
            </p:nvSpPr>
            <p:spPr bwMode="auto">
              <a:xfrm>
                <a:off x="1344" y="2160"/>
                <a:ext cx="3601" cy="936"/>
              </a:xfrm>
              <a:custGeom>
                <a:avLst/>
                <a:gdLst>
                  <a:gd name="T0" fmla="*/ 3600 w 3601"/>
                  <a:gd name="T1" fmla="*/ 0 h 936"/>
                  <a:gd name="T2" fmla="*/ 3550 w 3601"/>
                  <a:gd name="T3" fmla="*/ 246 h 936"/>
                  <a:gd name="T4" fmla="*/ 3293 w 3601"/>
                  <a:gd name="T5" fmla="*/ 544 h 936"/>
                  <a:gd name="T6" fmla="*/ 2615 w 3601"/>
                  <a:gd name="T7" fmla="*/ 877 h 936"/>
                  <a:gd name="T8" fmla="*/ 1149 w 3601"/>
                  <a:gd name="T9" fmla="*/ 900 h 936"/>
                  <a:gd name="T10" fmla="*/ 355 w 3601"/>
                  <a:gd name="T11" fmla="*/ 830 h 936"/>
                  <a:gd name="T12" fmla="*/ 57 w 3601"/>
                  <a:gd name="T13" fmla="*/ 620 h 936"/>
                  <a:gd name="T14" fmla="*/ 11 w 3601"/>
                  <a:gd name="T15" fmla="*/ 339 h 936"/>
                  <a:gd name="T16" fmla="*/ 0 60000 65536"/>
                  <a:gd name="T17" fmla="*/ 0 60000 65536"/>
                  <a:gd name="T18" fmla="*/ 0 60000 65536"/>
                  <a:gd name="T19" fmla="*/ 0 60000 65536"/>
                  <a:gd name="T20" fmla="*/ 0 60000 65536"/>
                  <a:gd name="T21" fmla="*/ 0 60000 65536"/>
                  <a:gd name="T22" fmla="*/ 0 60000 65536"/>
                  <a:gd name="T23" fmla="*/ 0 60000 65536"/>
                  <a:gd name="T24" fmla="*/ 0 w 3601"/>
                  <a:gd name="T25" fmla="*/ 0 h 936"/>
                  <a:gd name="T26" fmla="*/ 3601 w 3601"/>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01" h="936">
                    <a:moveTo>
                      <a:pt x="3600" y="0"/>
                    </a:moveTo>
                    <a:cubicBezTo>
                      <a:pt x="3592" y="41"/>
                      <a:pt x="3601" y="155"/>
                      <a:pt x="3550" y="246"/>
                    </a:cubicBezTo>
                    <a:cubicBezTo>
                      <a:pt x="3499" y="337"/>
                      <a:pt x="3449" y="439"/>
                      <a:pt x="3293" y="544"/>
                    </a:cubicBezTo>
                    <a:cubicBezTo>
                      <a:pt x="3137" y="649"/>
                      <a:pt x="2972" y="818"/>
                      <a:pt x="2615" y="877"/>
                    </a:cubicBezTo>
                    <a:cubicBezTo>
                      <a:pt x="2258" y="936"/>
                      <a:pt x="1526" y="908"/>
                      <a:pt x="1149" y="900"/>
                    </a:cubicBezTo>
                    <a:cubicBezTo>
                      <a:pt x="772" y="892"/>
                      <a:pt x="537" y="877"/>
                      <a:pt x="355" y="830"/>
                    </a:cubicBezTo>
                    <a:cubicBezTo>
                      <a:pt x="173" y="783"/>
                      <a:pt x="114" y="702"/>
                      <a:pt x="57" y="620"/>
                    </a:cubicBezTo>
                    <a:cubicBezTo>
                      <a:pt x="0" y="538"/>
                      <a:pt x="21" y="398"/>
                      <a:pt x="11" y="339"/>
                    </a:cubicBezTo>
                  </a:path>
                </a:pathLst>
              </a:custGeom>
              <a:noFill/>
              <a:ln w="15875" cap="flat" cmpd="sng">
                <a:solidFill>
                  <a:srgbClr val="FF7FFF"/>
                </a:solidFill>
                <a:prstDash val="solid"/>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29" name="Group 75"/>
            <p:cNvGrpSpPr>
              <a:grpSpLocks/>
            </p:cNvGrpSpPr>
            <p:nvPr/>
          </p:nvGrpSpPr>
          <p:grpSpPr bwMode="auto">
            <a:xfrm>
              <a:off x="838200" y="4038600"/>
              <a:ext cx="4191000" cy="685800"/>
              <a:chOff x="528" y="2544"/>
              <a:chExt cx="2640" cy="432"/>
            </a:xfrm>
          </p:grpSpPr>
          <p:sp>
            <p:nvSpPr>
              <p:cNvPr id="33" name="AutoShape 73"/>
              <p:cNvSpPr>
                <a:spLocks/>
              </p:cNvSpPr>
              <p:nvPr/>
            </p:nvSpPr>
            <p:spPr bwMode="auto">
              <a:xfrm rot="-5400000">
                <a:off x="1752" y="1320"/>
                <a:ext cx="192" cy="2640"/>
              </a:xfrm>
              <a:prstGeom prst="leftBrace">
                <a:avLst>
                  <a:gd name="adj1" fmla="val 114583"/>
                  <a:gd name="adj2" fmla="val 50000"/>
                </a:avLst>
              </a:prstGeom>
              <a:noFill/>
              <a:ln w="15875">
                <a:solidFill>
                  <a:srgbClr val="00FD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sp>
            <p:nvSpPr>
              <p:cNvPr id="34" name="Text Box 74"/>
              <p:cNvSpPr txBox="1">
                <a:spLocks noChangeArrowheads="1"/>
              </p:cNvSpPr>
              <p:nvPr/>
            </p:nvSpPr>
            <p:spPr bwMode="auto">
              <a:xfrm>
                <a:off x="1584" y="268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rPr>
                  <a:t>sorted</a:t>
                </a:r>
              </a:p>
            </p:txBody>
          </p:sp>
        </p:grpSp>
        <p:grpSp>
          <p:nvGrpSpPr>
            <p:cNvPr id="30" name="Group 78"/>
            <p:cNvGrpSpPr>
              <a:grpSpLocks/>
            </p:cNvGrpSpPr>
            <p:nvPr/>
          </p:nvGrpSpPr>
          <p:grpSpPr bwMode="auto">
            <a:xfrm>
              <a:off x="990600" y="2743200"/>
              <a:ext cx="1447800" cy="549275"/>
              <a:chOff x="624" y="1728"/>
              <a:chExt cx="912" cy="346"/>
            </a:xfrm>
          </p:grpSpPr>
          <p:sp>
            <p:nvSpPr>
              <p:cNvPr id="31" name="Line 76"/>
              <p:cNvSpPr>
                <a:spLocks noChangeShapeType="1"/>
              </p:cNvSpPr>
              <p:nvPr/>
            </p:nvSpPr>
            <p:spPr bwMode="auto">
              <a:xfrm flipV="1">
                <a:off x="1104" y="1728"/>
                <a:ext cx="0" cy="144"/>
              </a:xfrm>
              <a:prstGeom prst="line">
                <a:avLst/>
              </a:prstGeom>
              <a:noFill/>
              <a:ln w="222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sp>
            <p:nvSpPr>
              <p:cNvPr id="32" name="Text Box 77"/>
              <p:cNvSpPr txBox="1">
                <a:spLocks noChangeArrowheads="1"/>
              </p:cNvSpPr>
              <p:nvPr/>
            </p:nvSpPr>
            <p:spPr bwMode="auto">
              <a:xfrm>
                <a:off x="624" y="182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rPr>
                  <a:t>less than 10</a:t>
                </a:r>
              </a:p>
            </p:txBody>
          </p:sp>
        </p:grpSp>
      </p:grpSp>
    </p:spTree>
    <p:extLst>
      <p:ext uri="{BB962C8B-B14F-4D97-AF65-F5344CB8AC3E}">
        <p14:creationId xmlns:p14="http://schemas.microsoft.com/office/powerpoint/2010/main" val="169216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Insertion 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algn="l">
              <a:buClr>
                <a:srgbClr val="002060"/>
              </a:buClr>
            </a:pPr>
            <a:r>
              <a:rPr lang="en-US" sz="2800" b="1" dirty="0" smtClean="0">
                <a:solidFill>
                  <a:srgbClr val="C00000"/>
                </a:solidFill>
                <a:latin typeface="Georgia" panose="02040502050405020303" pitchFamily="18" charset="0"/>
              </a:rPr>
              <a:t>Worst Case </a:t>
            </a:r>
            <a:endParaRPr lang="en-US" sz="2800" b="1" dirty="0" smtClean="0">
              <a:latin typeface="Georgia" panose="02040502050405020303" pitchFamily="18" charset="0"/>
            </a:endParaRPr>
          </a:p>
          <a:p>
            <a:pPr marL="914400" lvl="1" indent="-457200" algn="l">
              <a:buClr>
                <a:srgbClr val="002060"/>
              </a:buClr>
              <a:buFont typeface="Wingdings" panose="05000000000000000000" pitchFamily="2" charset="2"/>
              <a:buChar char="§"/>
            </a:pPr>
            <a:r>
              <a:rPr lang="en-US" sz="2800" dirty="0" smtClean="0">
                <a:latin typeface="Georgia" panose="02040502050405020303" pitchFamily="18" charset="0"/>
              </a:rPr>
              <a:t>Reverse sorted list</a:t>
            </a:r>
          </a:p>
          <a:p>
            <a:pPr marL="914400" lvl="1" indent="-457200" algn="l">
              <a:buClr>
                <a:srgbClr val="002060"/>
              </a:buClr>
              <a:buFont typeface="Wingdings" panose="05000000000000000000" pitchFamily="2" charset="2"/>
              <a:buChar char="§"/>
            </a:pPr>
            <a:r>
              <a:rPr lang="en-US" sz="2800" dirty="0" smtClean="0">
                <a:latin typeface="Georgia" panose="02040502050405020303" pitchFamily="18" charset="0"/>
              </a:rPr>
              <a:t>Max possible number of comparisons</a:t>
            </a:r>
          </a:p>
          <a:p>
            <a:pPr marL="914400" lvl="1" indent="-457200" algn="l">
              <a:buClr>
                <a:srgbClr val="002060"/>
              </a:buClr>
              <a:buFont typeface="Wingdings" panose="05000000000000000000" pitchFamily="2" charset="2"/>
              <a:buChar char="§"/>
            </a:pPr>
            <a:r>
              <a:rPr lang="en-US" sz="2800" dirty="0" smtClean="0">
                <a:latin typeface="Georgia" panose="02040502050405020303" pitchFamily="18" charset="0"/>
              </a:rPr>
              <a:t>O(n²)</a:t>
            </a:r>
          </a:p>
          <a:p>
            <a:pPr algn="l">
              <a:buClr>
                <a:srgbClr val="002060"/>
              </a:buClr>
            </a:pPr>
            <a:r>
              <a:rPr lang="en-US" sz="2800" b="1" dirty="0" smtClean="0">
                <a:solidFill>
                  <a:srgbClr val="C00000"/>
                </a:solidFill>
                <a:latin typeface="Georgia" panose="02040502050405020303" pitchFamily="18" charset="0"/>
              </a:rPr>
              <a:t>Best Case </a:t>
            </a:r>
            <a:endParaRPr lang="en-US" sz="2800" b="1" dirty="0" smtClean="0">
              <a:latin typeface="Georgia" panose="02040502050405020303" pitchFamily="18" charset="0"/>
            </a:endParaRPr>
          </a:p>
          <a:p>
            <a:pPr marL="914400" lvl="1" indent="-457200" algn="l">
              <a:buClr>
                <a:srgbClr val="002060"/>
              </a:buClr>
              <a:buFont typeface="Wingdings" panose="05000000000000000000" pitchFamily="2" charset="2"/>
              <a:buChar char="§"/>
            </a:pPr>
            <a:r>
              <a:rPr lang="en-US" sz="2800" dirty="0" smtClean="0">
                <a:latin typeface="Georgia" panose="02040502050405020303" pitchFamily="18" charset="0"/>
              </a:rPr>
              <a:t>Sorted input</a:t>
            </a:r>
          </a:p>
          <a:p>
            <a:pPr marL="914400" lvl="1" indent="-457200" algn="l">
              <a:buClr>
                <a:srgbClr val="002060"/>
              </a:buClr>
              <a:buFont typeface="Wingdings" panose="05000000000000000000" pitchFamily="2" charset="2"/>
              <a:buChar char="§"/>
            </a:pPr>
            <a:r>
              <a:rPr lang="en-US" sz="2800" dirty="0" smtClean="0">
                <a:latin typeface="Georgia" panose="02040502050405020303" pitchFamily="18" charset="0"/>
              </a:rPr>
              <a:t>1 comparison in each pass</a:t>
            </a:r>
          </a:p>
          <a:p>
            <a:pPr marL="914400" lvl="1" indent="-457200" algn="l">
              <a:buClr>
                <a:srgbClr val="002060"/>
              </a:buClr>
              <a:buFont typeface="Wingdings" panose="05000000000000000000" pitchFamily="2" charset="2"/>
              <a:buChar char="§"/>
            </a:pPr>
            <a:r>
              <a:rPr lang="en-US" sz="2800" dirty="0" smtClean="0">
                <a:latin typeface="Georgia" panose="02040502050405020303" pitchFamily="18" charset="0"/>
              </a:rPr>
              <a:t>O(n)</a:t>
            </a:r>
          </a:p>
        </p:txBody>
      </p:sp>
    </p:spTree>
    <p:extLst>
      <p:ext uri="{BB962C8B-B14F-4D97-AF65-F5344CB8AC3E}">
        <p14:creationId xmlns:p14="http://schemas.microsoft.com/office/powerpoint/2010/main" val="4019595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a:bodyPr>
          <a:lstStyle/>
          <a:p>
            <a:endParaRPr lang="en-US" sz="4800" dirty="0" smtClean="0">
              <a:latin typeface="Georgia" panose="02040502050405020303" pitchFamily="18" charset="0"/>
            </a:endParaRPr>
          </a:p>
          <a:p>
            <a:r>
              <a:rPr lang="en-US" sz="4800" dirty="0" smtClean="0">
                <a:latin typeface="Georgia" panose="02040502050405020303" pitchFamily="18" charset="0"/>
              </a:rPr>
              <a:t>Bubble Sort</a:t>
            </a:r>
            <a:endParaRPr lang="en-US" sz="4800" dirty="0">
              <a:latin typeface="Georgia" panose="02040502050405020303" pitchFamily="18" charset="0"/>
            </a:endParaRPr>
          </a:p>
        </p:txBody>
      </p:sp>
    </p:spTree>
    <p:extLst>
      <p:ext uri="{BB962C8B-B14F-4D97-AF65-F5344CB8AC3E}">
        <p14:creationId xmlns:p14="http://schemas.microsoft.com/office/powerpoint/2010/main" val="126840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Comparison of N, </a:t>
            </a:r>
            <a:r>
              <a:rPr lang="en-US" sz="4800" dirty="0" err="1" smtClean="0">
                <a:latin typeface="Georgia" panose="02040502050405020303" pitchFamily="18" charset="0"/>
              </a:rPr>
              <a:t>logN</a:t>
            </a:r>
            <a:r>
              <a:rPr lang="en-US" sz="4800" dirty="0" smtClean="0">
                <a:latin typeface="Georgia" panose="02040502050405020303" pitchFamily="18" charset="0"/>
              </a:rPr>
              <a:t> and N</a:t>
            </a:r>
            <a:r>
              <a:rPr lang="en-US" sz="4800" baseline="30000" dirty="0" smtClean="0">
                <a:latin typeface="Georgia" panose="02040502050405020303" pitchFamily="18" charset="0"/>
              </a:rPr>
              <a:t>2</a:t>
            </a:r>
            <a:r>
              <a:rPr lang="en-US" sz="4800" dirty="0" smtClean="0">
                <a:latin typeface="Georgia" panose="02040502050405020303" pitchFamily="18" charset="0"/>
              </a:rPr>
              <a:t> </a:t>
            </a:r>
            <a:endParaRPr lang="en-US" sz="4800" dirty="0">
              <a:latin typeface="Georgia" panose="02040502050405020303" pitchFamily="18" charset="0"/>
            </a:endParaRPr>
          </a:p>
        </p:txBody>
      </p:sp>
      <p:sp>
        <p:nvSpPr>
          <p:cNvPr id="90" name="Rectangle 3"/>
          <p:cNvSpPr txBox="1">
            <a:spLocks noChangeArrowheads="1"/>
          </p:cNvSpPr>
          <p:nvPr/>
        </p:nvSpPr>
        <p:spPr bwMode="auto">
          <a:xfrm>
            <a:off x="1524000" y="1419726"/>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1" i="0" strike="noStrike" kern="0" cap="none" spc="0" normalizeH="0" baseline="0" noProof="0" dirty="0" smtClean="0">
                <a:ln>
                  <a:noFill/>
                </a:ln>
                <a:solidFill>
                  <a:srgbClr val="0070C0"/>
                </a:solidFill>
                <a:effectLst/>
                <a:uLnTx/>
                <a:uFillTx/>
                <a:latin typeface="Times New Roman"/>
                <a:ea typeface="+mn-ea"/>
                <a:cs typeface="+mn-cs"/>
              </a:rPr>
              <a:t>	N		O(</a:t>
            </a:r>
            <a:r>
              <a:rPr kumimoji="0" lang="en-US" altLang="en-US" sz="2400" b="1" i="0" strike="noStrike" kern="0" cap="none" spc="0" normalizeH="0" baseline="0" noProof="0" dirty="0" err="1" smtClean="0">
                <a:ln>
                  <a:noFill/>
                </a:ln>
                <a:solidFill>
                  <a:srgbClr val="0070C0"/>
                </a:solidFill>
                <a:effectLst/>
                <a:uLnTx/>
                <a:uFillTx/>
                <a:latin typeface="Times New Roman"/>
                <a:ea typeface="+mn-ea"/>
                <a:cs typeface="+mn-cs"/>
              </a:rPr>
              <a:t>LogN</a:t>
            </a:r>
            <a:r>
              <a:rPr kumimoji="0" lang="en-US" altLang="en-US" sz="2400" b="1" i="0" strike="noStrike" kern="0" cap="none" spc="0" normalizeH="0" baseline="0" noProof="0" dirty="0" smtClean="0">
                <a:ln>
                  <a:noFill/>
                </a:ln>
                <a:solidFill>
                  <a:srgbClr val="0070C0"/>
                </a:solidFill>
                <a:effectLst/>
                <a:uLnTx/>
                <a:uFillTx/>
                <a:latin typeface="Times New Roman"/>
                <a:ea typeface="+mn-ea"/>
                <a:cs typeface="+mn-cs"/>
              </a:rPr>
              <a:t>)		O(N</a:t>
            </a:r>
            <a:r>
              <a:rPr kumimoji="0" lang="en-US" altLang="en-US" sz="2400" b="1" i="0" strike="noStrike" kern="0" cap="none" spc="0" normalizeH="0" baseline="30000" noProof="0" dirty="0" smtClean="0">
                <a:ln>
                  <a:noFill/>
                </a:ln>
                <a:solidFill>
                  <a:srgbClr val="0070C0"/>
                </a:solidFill>
                <a:effectLst/>
                <a:uLnTx/>
                <a:uFillTx/>
                <a:latin typeface="Times New Roman"/>
                <a:ea typeface="+mn-ea"/>
                <a:cs typeface="+mn-cs"/>
              </a:rPr>
              <a:t>2</a:t>
            </a:r>
            <a:r>
              <a:rPr kumimoji="0" lang="en-US" altLang="en-US" sz="2400" b="1" i="0" strike="noStrike" kern="0" cap="none" spc="0" normalizeH="0" baseline="0" noProof="0" dirty="0" smtClean="0">
                <a:ln>
                  <a:noFill/>
                </a:ln>
                <a:solidFill>
                  <a:srgbClr val="0070C0"/>
                </a:solidFill>
                <a:effectLst/>
                <a:uLnTx/>
                <a:uFillTx/>
                <a:latin typeface="Times New Roman"/>
                <a:ea typeface="+mn-ea"/>
                <a:cs typeface="+mn-cs"/>
              </a:rPr>
              <a:t>) </a:t>
            </a:r>
          </a:p>
          <a:p>
            <a:pPr marL="342900" marR="0" lvl="0" indent="-342900" algn="l" defTabSz="914400" rtl="0" eaLnBrk="1" fontAlgn="base" latinLnBrk="0" hangingPunct="1">
              <a:lnSpc>
                <a:spcPts val="400"/>
              </a:lnSpc>
              <a:spcBef>
                <a:spcPts val="0"/>
              </a:spcBef>
              <a:spcAft>
                <a:spcPct val="0"/>
              </a:spcAft>
              <a:buClrTx/>
              <a:buSzTx/>
              <a:buFontTx/>
              <a:buNone/>
              <a:tabLst>
                <a:tab pos="2090738" algn="l"/>
                <a:tab pos="4100513" algn="l"/>
              </a:tabLst>
              <a:defRPr/>
            </a:pPr>
            <a:r>
              <a:rPr lang="en-US" altLang="en-US" sz="200" b="1" u="sng" kern="0" dirty="0" smtClean="0">
                <a:solidFill>
                  <a:srgbClr val="0070C0"/>
                </a:solidFill>
                <a:latin typeface="Times New Roman"/>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r>
              <a:rPr kumimoji="0" lang="en-US" altLang="en-US" sz="2400" b="1" i="0" u="sng" strike="noStrike" kern="0" cap="none" spc="0" normalizeH="0" noProof="0" dirty="0" smtClean="0">
                <a:ln>
                  <a:noFill/>
                </a:ln>
                <a:solidFill>
                  <a:srgbClr val="0070C0"/>
                </a:solidFill>
                <a:effectLst/>
                <a:uLnTx/>
                <a:uFillTx/>
                <a:latin typeface="Times New Roman"/>
                <a:ea typeface="+mn-ea"/>
                <a:cs typeface="+mn-cs"/>
              </a:rPr>
              <a:t> </a:t>
            </a:r>
            <a:endParaRPr kumimoji="0" lang="en-US" altLang="en-US" sz="2400" b="1" i="0" u="sng" strike="noStrike" kern="0" cap="none" spc="0" normalizeH="0" baseline="0" noProof="0" dirty="0" smtClean="0">
              <a:ln>
                <a:noFill/>
              </a:ln>
              <a:solidFill>
                <a:srgbClr val="0070C0"/>
              </a:solidFill>
              <a:effectLst/>
              <a:uLnTx/>
              <a:uFillTx/>
              <a:latin typeface="Times New Roman"/>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16		4			256</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64		6			4K</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256		8			64K</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1,024		10			1M</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16,384		14			256M</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131,072		17			16G</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262,144		18			6.87E+10</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524,288 		19			2.74E+11</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1,048,576 		20			1.09E+12</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r>
              <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rPr>
              <a:t>	1,073,741,824 	30	 		1.15E+18</a:t>
            </a:r>
          </a:p>
          <a:p>
            <a:pPr marL="342900" marR="0" lvl="0" indent="-342900" algn="l" defTabSz="914400" rtl="0" eaLnBrk="1" fontAlgn="base" latinLnBrk="0" hangingPunct="1">
              <a:lnSpc>
                <a:spcPct val="100000"/>
              </a:lnSpc>
              <a:spcBef>
                <a:spcPct val="20000"/>
              </a:spcBef>
              <a:spcAft>
                <a:spcPct val="0"/>
              </a:spcAft>
              <a:buClrTx/>
              <a:buSzTx/>
              <a:buFontTx/>
              <a:buNone/>
              <a:tabLst>
                <a:tab pos="2090738" algn="l"/>
                <a:tab pos="4100513" algn="l"/>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360696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a:bodyPr>
          <a:lstStyle/>
          <a:p>
            <a:endParaRPr lang="en-US" sz="4800" dirty="0" smtClean="0">
              <a:latin typeface="Georgia" panose="02040502050405020303" pitchFamily="18" charset="0"/>
            </a:endParaRPr>
          </a:p>
          <a:p>
            <a:r>
              <a:rPr lang="en-US" sz="4800" dirty="0" err="1" smtClean="0">
                <a:latin typeface="Georgia" panose="02040502050405020303" pitchFamily="18" charset="0"/>
              </a:rPr>
              <a:t>Shellsort</a:t>
            </a:r>
            <a:r>
              <a:rPr lang="en-US" sz="4800" dirty="0" smtClean="0">
                <a:latin typeface="Georgia" panose="02040502050405020303" pitchFamily="18" charset="0"/>
              </a:rPr>
              <a:t> </a:t>
            </a:r>
            <a:endParaRPr lang="en-US" sz="4800" dirty="0">
              <a:latin typeface="Georgia" panose="02040502050405020303" pitchFamily="18" charset="0"/>
            </a:endParaRPr>
          </a:p>
        </p:txBody>
      </p:sp>
    </p:spTree>
    <p:extLst>
      <p:ext uri="{BB962C8B-B14F-4D97-AF65-F5344CB8AC3E}">
        <p14:creationId xmlns:p14="http://schemas.microsoft.com/office/powerpoint/2010/main" val="511402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a:latin typeface="Georgia" panose="02040502050405020303" pitchFamily="18" charset="0"/>
              </a:rPr>
              <a:t>Shellsort</a:t>
            </a:r>
            <a:r>
              <a:rPr lang="en-US" sz="4800" dirty="0">
                <a:latin typeface="Georgia" panose="02040502050405020303" pitchFamily="18" charset="0"/>
              </a:rPr>
              <a:t> sort</a:t>
            </a: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2800" dirty="0">
                <a:latin typeface="Georgia" panose="02040502050405020303" pitchFamily="18" charset="0"/>
              </a:rPr>
              <a:t>Founded by Donald Shell and named the sorting algorithm after himself in </a:t>
            </a:r>
            <a:r>
              <a:rPr lang="en-US" sz="2800" dirty="0" smtClean="0">
                <a:latin typeface="Georgia" panose="02040502050405020303" pitchFamily="18" charset="0"/>
              </a:rPr>
              <a:t>1959</a:t>
            </a:r>
            <a:endParaRPr lang="en-US" sz="2800" dirty="0">
              <a:latin typeface="Georgia" panose="02040502050405020303" pitchFamily="18" charset="0"/>
            </a:endParaRPr>
          </a:p>
          <a:p>
            <a:pPr marL="457200" indent="-457200" algn="l">
              <a:buClr>
                <a:srgbClr val="002060"/>
              </a:buClr>
              <a:buFont typeface="Wingdings" panose="05000000000000000000" pitchFamily="2" charset="2"/>
              <a:buChar char="§"/>
            </a:pPr>
            <a:r>
              <a:rPr lang="en-US" sz="2800" dirty="0" err="1" smtClean="0">
                <a:latin typeface="Georgia" panose="02040502050405020303" pitchFamily="18" charset="0"/>
              </a:rPr>
              <a:t>Shellsort</a:t>
            </a:r>
            <a:r>
              <a:rPr lang="en-US" sz="2800" dirty="0" smtClean="0">
                <a:latin typeface="Georgia" panose="02040502050405020303" pitchFamily="18" charset="0"/>
              </a:rPr>
              <a:t> </a:t>
            </a:r>
            <a:r>
              <a:rPr lang="en-US" sz="2800" dirty="0">
                <a:latin typeface="Georgia" panose="02040502050405020303" pitchFamily="18" charset="0"/>
              </a:rPr>
              <a:t>works by comparing elements that are </a:t>
            </a:r>
            <a:r>
              <a:rPr lang="en-US" sz="2800" dirty="0">
                <a:solidFill>
                  <a:srgbClr val="FF0000"/>
                </a:solidFill>
                <a:latin typeface="Georgia" panose="02040502050405020303" pitchFamily="18" charset="0"/>
              </a:rPr>
              <a:t>distant</a:t>
            </a:r>
            <a:r>
              <a:rPr lang="en-US" sz="2800" dirty="0">
                <a:latin typeface="Georgia" panose="02040502050405020303" pitchFamily="18" charset="0"/>
              </a:rPr>
              <a:t> rather than adjacent elements in an array or list where adjacent </a:t>
            </a:r>
            <a:r>
              <a:rPr lang="en-US" sz="2800" dirty="0" smtClean="0">
                <a:latin typeface="Georgia" panose="02040502050405020303" pitchFamily="18" charset="0"/>
              </a:rPr>
              <a:t>elements </a:t>
            </a:r>
            <a:r>
              <a:rPr lang="en-US" sz="2800" dirty="0">
                <a:latin typeface="Georgia" panose="02040502050405020303" pitchFamily="18" charset="0"/>
              </a:rPr>
              <a:t>are </a:t>
            </a:r>
            <a:r>
              <a:rPr lang="en-US" sz="2800" dirty="0" smtClean="0">
                <a:latin typeface="Georgia" panose="02040502050405020303" pitchFamily="18" charset="0"/>
              </a:rPr>
              <a:t>compared</a:t>
            </a:r>
          </a:p>
          <a:p>
            <a:pPr marL="457200" indent="-457200" algn="l">
              <a:buClr>
                <a:srgbClr val="002060"/>
              </a:buClr>
              <a:buFont typeface="Wingdings" panose="05000000000000000000" pitchFamily="2" charset="2"/>
              <a:buChar char="§"/>
            </a:pPr>
            <a:r>
              <a:rPr lang="en-US" sz="2800" dirty="0" err="1">
                <a:latin typeface="Georgia" panose="02040502050405020303" pitchFamily="18" charset="0"/>
              </a:rPr>
              <a:t>Shellsort</a:t>
            </a:r>
            <a:r>
              <a:rPr lang="en-US" sz="2800" dirty="0">
                <a:latin typeface="Georgia" panose="02040502050405020303" pitchFamily="18" charset="0"/>
              </a:rPr>
              <a:t> uses a sequence </a:t>
            </a:r>
            <a:r>
              <a:rPr lang="en-US" sz="2800" i="1" dirty="0">
                <a:solidFill>
                  <a:srgbClr val="FF0000"/>
                </a:solidFill>
                <a:latin typeface="Georgia" panose="02040502050405020303" pitchFamily="18" charset="0"/>
              </a:rPr>
              <a:t>h</a:t>
            </a:r>
            <a:r>
              <a:rPr lang="en-US" sz="2800" i="1" baseline="-25000" dirty="0">
                <a:solidFill>
                  <a:srgbClr val="FF0000"/>
                </a:solidFill>
                <a:latin typeface="Georgia" panose="02040502050405020303" pitchFamily="18" charset="0"/>
              </a:rPr>
              <a:t>1</a:t>
            </a:r>
            <a:r>
              <a:rPr lang="en-US" sz="2800" i="1" dirty="0">
                <a:solidFill>
                  <a:srgbClr val="FF0000"/>
                </a:solidFill>
                <a:latin typeface="Georgia" panose="02040502050405020303" pitchFamily="18" charset="0"/>
              </a:rPr>
              <a:t>, h</a:t>
            </a:r>
            <a:r>
              <a:rPr lang="en-US" sz="2800" i="1" baseline="-25000" dirty="0">
                <a:solidFill>
                  <a:srgbClr val="FF0000"/>
                </a:solidFill>
                <a:latin typeface="Georgia" panose="02040502050405020303" pitchFamily="18" charset="0"/>
              </a:rPr>
              <a:t>2</a:t>
            </a:r>
            <a:r>
              <a:rPr lang="en-US" sz="2800" i="1" dirty="0">
                <a:solidFill>
                  <a:srgbClr val="FF0000"/>
                </a:solidFill>
                <a:latin typeface="Georgia" panose="02040502050405020303" pitchFamily="18" charset="0"/>
              </a:rPr>
              <a:t>, …, </a:t>
            </a:r>
            <a:r>
              <a:rPr lang="en-US" sz="2800" i="1" dirty="0" err="1">
                <a:solidFill>
                  <a:srgbClr val="FF0000"/>
                </a:solidFill>
                <a:latin typeface="Georgia" panose="02040502050405020303" pitchFamily="18" charset="0"/>
              </a:rPr>
              <a:t>h</a:t>
            </a:r>
            <a:r>
              <a:rPr lang="en-US" sz="2800" i="1" baseline="-25000" dirty="0" err="1">
                <a:solidFill>
                  <a:srgbClr val="FF0000"/>
                </a:solidFill>
                <a:latin typeface="Georgia" panose="02040502050405020303" pitchFamily="18" charset="0"/>
              </a:rPr>
              <a:t>t</a:t>
            </a:r>
            <a:r>
              <a:rPr lang="en-US" sz="2800" i="1" dirty="0">
                <a:solidFill>
                  <a:srgbClr val="FF0000"/>
                </a:solidFill>
                <a:latin typeface="Georgia" panose="02040502050405020303" pitchFamily="18" charset="0"/>
              </a:rPr>
              <a:t> </a:t>
            </a:r>
            <a:r>
              <a:rPr lang="en-US" sz="2800" dirty="0">
                <a:latin typeface="Georgia" panose="02040502050405020303" pitchFamily="18" charset="0"/>
              </a:rPr>
              <a:t>called the increment </a:t>
            </a:r>
            <a:r>
              <a:rPr lang="en-US" sz="2800" dirty="0" smtClean="0">
                <a:latin typeface="Georgia" panose="02040502050405020303" pitchFamily="18" charset="0"/>
              </a:rPr>
              <a:t>sequence or </a:t>
            </a:r>
            <a:r>
              <a:rPr lang="en-US" sz="2800" i="1" dirty="0" smtClean="0">
                <a:solidFill>
                  <a:srgbClr val="00B050"/>
                </a:solidFill>
                <a:latin typeface="Georgia" panose="02040502050405020303" pitchFamily="18" charset="0"/>
              </a:rPr>
              <a:t>gap</a:t>
            </a:r>
          </a:p>
          <a:p>
            <a:pPr marL="457200" indent="-457200" algn="l">
              <a:buClr>
                <a:srgbClr val="002060"/>
              </a:buClr>
              <a:buFont typeface="Wingdings" panose="05000000000000000000" pitchFamily="2" charset="2"/>
              <a:buChar char="§"/>
            </a:pPr>
            <a:r>
              <a:rPr lang="en-US" sz="2800" dirty="0" smtClean="0">
                <a:latin typeface="Georgia" panose="02040502050405020303" pitchFamily="18" charset="0"/>
              </a:rPr>
              <a:t>Any </a:t>
            </a:r>
            <a:r>
              <a:rPr lang="en-US" sz="2800" dirty="0">
                <a:latin typeface="Georgia" panose="02040502050405020303" pitchFamily="18" charset="0"/>
              </a:rPr>
              <a:t>increment sequence is fine as long as   </a:t>
            </a:r>
            <a:r>
              <a:rPr lang="en-US" sz="2800" i="1" dirty="0">
                <a:solidFill>
                  <a:srgbClr val="FF0000"/>
                </a:solidFill>
                <a:latin typeface="Georgia" panose="02040502050405020303" pitchFamily="18" charset="0"/>
              </a:rPr>
              <a:t>h</a:t>
            </a:r>
            <a:r>
              <a:rPr lang="en-US" sz="2800" i="1" baseline="-25000" dirty="0">
                <a:solidFill>
                  <a:srgbClr val="FF0000"/>
                </a:solidFill>
                <a:latin typeface="Georgia" panose="02040502050405020303" pitchFamily="18" charset="0"/>
              </a:rPr>
              <a:t>1</a:t>
            </a:r>
            <a:r>
              <a:rPr lang="en-US" sz="2800" i="1" dirty="0">
                <a:solidFill>
                  <a:srgbClr val="FF0000"/>
                </a:solidFill>
                <a:latin typeface="Georgia" panose="02040502050405020303" pitchFamily="18" charset="0"/>
              </a:rPr>
              <a:t> = 1 </a:t>
            </a:r>
            <a:r>
              <a:rPr lang="en-US" sz="2800" dirty="0">
                <a:latin typeface="Georgia" panose="02040502050405020303" pitchFamily="18" charset="0"/>
              </a:rPr>
              <a:t>and some other choices are better than others</a:t>
            </a:r>
            <a:endParaRPr lang="en-US" sz="2800" dirty="0" smtClean="0">
              <a:latin typeface="Georgia" panose="02040502050405020303" pitchFamily="18" charset="0"/>
            </a:endParaRPr>
          </a:p>
        </p:txBody>
      </p:sp>
    </p:spTree>
    <p:extLst>
      <p:ext uri="{BB962C8B-B14F-4D97-AF65-F5344CB8AC3E}">
        <p14:creationId xmlns:p14="http://schemas.microsoft.com/office/powerpoint/2010/main" val="444699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a:latin typeface="Georgia" panose="02040502050405020303" pitchFamily="18" charset="0"/>
              </a:rPr>
              <a:t>Shellsort</a:t>
            </a:r>
            <a:r>
              <a:rPr lang="en-US" sz="4800" dirty="0">
                <a:latin typeface="Georgia" panose="02040502050405020303" pitchFamily="18" charset="0"/>
              </a:rPr>
              <a:t> sort</a:t>
            </a: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2800" dirty="0" err="1">
                <a:latin typeface="Georgia" panose="02040502050405020303" pitchFamily="18" charset="0"/>
              </a:rPr>
              <a:t>Shellsort</a:t>
            </a:r>
            <a:r>
              <a:rPr lang="en-US" sz="2800" dirty="0">
                <a:latin typeface="Georgia" panose="02040502050405020303" pitchFamily="18" charset="0"/>
              </a:rPr>
              <a:t> makes multiple passes through a list and sorts a number of equally sized sets using the insertion </a:t>
            </a:r>
            <a:r>
              <a:rPr lang="en-US" sz="2800" dirty="0" smtClean="0">
                <a:latin typeface="Georgia" panose="02040502050405020303" pitchFamily="18" charset="0"/>
              </a:rPr>
              <a:t>sort</a:t>
            </a:r>
          </a:p>
          <a:p>
            <a:pPr marL="457200" indent="-457200" algn="l">
              <a:buClr>
                <a:srgbClr val="002060"/>
              </a:buClr>
              <a:buFont typeface="Wingdings" panose="05000000000000000000" pitchFamily="2" charset="2"/>
              <a:buChar char="§"/>
            </a:pPr>
            <a:r>
              <a:rPr lang="en-US" sz="2800" dirty="0" err="1">
                <a:latin typeface="Georgia" panose="02040502050405020303" pitchFamily="18" charset="0"/>
              </a:rPr>
              <a:t>Shellsort</a:t>
            </a:r>
            <a:r>
              <a:rPr lang="en-US" sz="2800" dirty="0">
                <a:latin typeface="Georgia" panose="02040502050405020303" pitchFamily="18" charset="0"/>
              </a:rPr>
              <a:t> improves on the efficiency of insertion sort by </a:t>
            </a:r>
            <a:r>
              <a:rPr lang="en-US" sz="2800" i="1" dirty="0">
                <a:solidFill>
                  <a:srgbClr val="00B050"/>
                </a:solidFill>
                <a:latin typeface="Georgia" panose="02040502050405020303" pitchFamily="18" charset="0"/>
              </a:rPr>
              <a:t>quickly</a:t>
            </a:r>
            <a:r>
              <a:rPr lang="en-US" sz="2800" dirty="0">
                <a:solidFill>
                  <a:srgbClr val="00B050"/>
                </a:solidFill>
                <a:latin typeface="Georgia" panose="02040502050405020303" pitchFamily="18" charset="0"/>
              </a:rPr>
              <a:t> </a:t>
            </a:r>
            <a:r>
              <a:rPr lang="en-US" sz="2800" dirty="0">
                <a:latin typeface="Georgia" panose="02040502050405020303" pitchFamily="18" charset="0"/>
              </a:rPr>
              <a:t>shifting values to their destination</a:t>
            </a:r>
            <a:endParaRPr lang="en-US" sz="2800" dirty="0" smtClean="0">
              <a:latin typeface="Georgia" panose="02040502050405020303" pitchFamily="18" charset="0"/>
            </a:endParaRPr>
          </a:p>
        </p:txBody>
      </p:sp>
    </p:spTree>
    <p:extLst>
      <p:ext uri="{BB962C8B-B14F-4D97-AF65-F5344CB8AC3E}">
        <p14:creationId xmlns:p14="http://schemas.microsoft.com/office/powerpoint/2010/main" val="2363828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a:latin typeface="Georgia" panose="02040502050405020303" pitchFamily="18" charset="0"/>
              </a:rPr>
              <a:t>Shellsort</a:t>
            </a:r>
            <a:r>
              <a:rPr lang="en-US" sz="4800" dirty="0">
                <a:latin typeface="Georgia" panose="02040502050405020303" pitchFamily="18" charset="0"/>
              </a:rPr>
              <a:t> sort</a:t>
            </a: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2800" i="1" dirty="0" err="1">
                <a:solidFill>
                  <a:srgbClr val="FF0000"/>
                </a:solidFill>
                <a:latin typeface="Georgia" panose="02040502050405020303" pitchFamily="18" charset="0"/>
              </a:rPr>
              <a:t>h</a:t>
            </a:r>
            <a:r>
              <a:rPr lang="en-US" sz="2800" i="1" baseline="-25000" dirty="0" err="1">
                <a:solidFill>
                  <a:srgbClr val="FF0000"/>
                </a:solidFill>
                <a:latin typeface="Georgia" panose="02040502050405020303" pitchFamily="18" charset="0"/>
              </a:rPr>
              <a:t>k</a:t>
            </a:r>
            <a:r>
              <a:rPr lang="en-US" sz="2800" i="1" dirty="0">
                <a:solidFill>
                  <a:srgbClr val="FF0000"/>
                </a:solidFill>
                <a:latin typeface="Georgia" panose="02040502050405020303" pitchFamily="18" charset="0"/>
              </a:rPr>
              <a:t>-sorted array </a:t>
            </a:r>
            <a:r>
              <a:rPr lang="en-US" sz="2800" dirty="0">
                <a:latin typeface="Georgia" panose="02040502050405020303" pitchFamily="18" charset="0"/>
              </a:rPr>
              <a:t>- all elements spaced a distance </a:t>
            </a:r>
            <a:r>
              <a:rPr lang="en-US" sz="2800" i="1" dirty="0" err="1">
                <a:solidFill>
                  <a:srgbClr val="FF0000"/>
                </a:solidFill>
                <a:latin typeface="Georgia" panose="02040502050405020303" pitchFamily="18" charset="0"/>
              </a:rPr>
              <a:t>h</a:t>
            </a:r>
            <a:r>
              <a:rPr lang="en-US" sz="2800" i="1" baseline="-25000" dirty="0" err="1">
                <a:solidFill>
                  <a:srgbClr val="FF0000"/>
                </a:solidFill>
                <a:latin typeface="Georgia" panose="02040502050405020303" pitchFamily="18" charset="0"/>
              </a:rPr>
              <a:t>k</a:t>
            </a:r>
            <a:r>
              <a:rPr lang="en-US" sz="2800" dirty="0" smtClean="0">
                <a:latin typeface="Georgia" panose="02040502050405020303" pitchFamily="18" charset="0"/>
              </a:rPr>
              <a:t> </a:t>
            </a:r>
            <a:r>
              <a:rPr lang="en-US" sz="2800" dirty="0">
                <a:latin typeface="Georgia" panose="02040502050405020303" pitchFamily="18" charset="0"/>
              </a:rPr>
              <a:t>apart are sorted relative to each </a:t>
            </a:r>
            <a:r>
              <a:rPr lang="en-US" sz="2800" dirty="0" smtClean="0">
                <a:latin typeface="Georgia" panose="02040502050405020303" pitchFamily="18" charset="0"/>
              </a:rPr>
              <a:t>other</a:t>
            </a:r>
          </a:p>
          <a:p>
            <a:pPr marL="457200" indent="-457200" algn="l">
              <a:buClr>
                <a:srgbClr val="002060"/>
              </a:buClr>
              <a:buFont typeface="Wingdings" panose="05000000000000000000" pitchFamily="2" charset="2"/>
              <a:buChar char="§"/>
            </a:pPr>
            <a:r>
              <a:rPr lang="en-US" sz="2800" i="1" dirty="0" err="1">
                <a:solidFill>
                  <a:srgbClr val="FF0000"/>
                </a:solidFill>
                <a:latin typeface="Georgia" panose="02040502050405020303" pitchFamily="18" charset="0"/>
              </a:rPr>
              <a:t>h</a:t>
            </a:r>
            <a:r>
              <a:rPr lang="en-US" sz="2800" i="1" baseline="-25000" dirty="0" err="1">
                <a:solidFill>
                  <a:srgbClr val="FF0000"/>
                </a:solidFill>
                <a:latin typeface="Georgia" panose="02040502050405020303" pitchFamily="18" charset="0"/>
              </a:rPr>
              <a:t>k</a:t>
            </a:r>
            <a:r>
              <a:rPr lang="en-US" sz="2800" i="1" dirty="0">
                <a:solidFill>
                  <a:srgbClr val="FF0000"/>
                </a:solidFill>
                <a:latin typeface="Georgia" panose="02040502050405020303" pitchFamily="18" charset="0"/>
              </a:rPr>
              <a:t>-sorted </a:t>
            </a:r>
            <a:r>
              <a:rPr lang="en-US" sz="2800" dirty="0" smtClean="0">
                <a:latin typeface="Georgia" panose="02040502050405020303" pitchFamily="18" charset="0"/>
              </a:rPr>
              <a:t>remains </a:t>
            </a:r>
            <a:r>
              <a:rPr lang="en-US" sz="2800" i="1" dirty="0" err="1">
                <a:solidFill>
                  <a:srgbClr val="FF0000"/>
                </a:solidFill>
                <a:latin typeface="Georgia" panose="02040502050405020303" pitchFamily="18" charset="0"/>
              </a:rPr>
              <a:t>h</a:t>
            </a:r>
            <a:r>
              <a:rPr lang="en-US" sz="2800" i="1" baseline="-25000" dirty="0" err="1">
                <a:solidFill>
                  <a:srgbClr val="FF0000"/>
                </a:solidFill>
                <a:latin typeface="Georgia" panose="02040502050405020303" pitchFamily="18" charset="0"/>
              </a:rPr>
              <a:t>k</a:t>
            </a:r>
            <a:r>
              <a:rPr lang="en-US" sz="2800" i="1" dirty="0">
                <a:solidFill>
                  <a:srgbClr val="FF0000"/>
                </a:solidFill>
                <a:latin typeface="Georgia" panose="02040502050405020303" pitchFamily="18" charset="0"/>
              </a:rPr>
              <a:t>-sorted</a:t>
            </a:r>
            <a:r>
              <a:rPr lang="en-US" sz="2800" dirty="0" smtClean="0">
                <a:latin typeface="Georgia" panose="02040502050405020303" pitchFamily="18" charset="0"/>
              </a:rPr>
              <a:t> </a:t>
            </a:r>
            <a:r>
              <a:rPr lang="en-US" sz="2800" dirty="0">
                <a:latin typeface="Georgia" panose="02040502050405020303" pitchFamily="18" charset="0"/>
              </a:rPr>
              <a:t>when </a:t>
            </a:r>
            <a:r>
              <a:rPr lang="en-US" sz="2800" i="1" dirty="0" smtClean="0">
                <a:solidFill>
                  <a:srgbClr val="FF0000"/>
                </a:solidFill>
                <a:latin typeface="Georgia" panose="02040502050405020303" pitchFamily="18" charset="0"/>
              </a:rPr>
              <a:t>h</a:t>
            </a:r>
            <a:r>
              <a:rPr lang="en-US" sz="2800" i="1" baseline="-25000" dirty="0" smtClean="0">
                <a:solidFill>
                  <a:srgbClr val="FF0000"/>
                </a:solidFill>
                <a:latin typeface="Georgia" panose="02040502050405020303" pitchFamily="18" charset="0"/>
              </a:rPr>
              <a:t>k-1</a:t>
            </a:r>
            <a:r>
              <a:rPr lang="en-US" sz="2800" i="1" dirty="0" smtClean="0">
                <a:solidFill>
                  <a:srgbClr val="FF0000"/>
                </a:solidFill>
                <a:latin typeface="Georgia" panose="02040502050405020303" pitchFamily="18" charset="0"/>
              </a:rPr>
              <a:t>-sorted </a:t>
            </a:r>
            <a:r>
              <a:rPr lang="en-US" sz="2800" dirty="0" smtClean="0">
                <a:latin typeface="Georgia" panose="02040502050405020303" pitchFamily="18" charset="0"/>
              </a:rPr>
              <a:t>-</a:t>
            </a:r>
            <a:r>
              <a:rPr lang="en-US" sz="2800" dirty="0">
                <a:latin typeface="Georgia" panose="02040502050405020303" pitchFamily="18" charset="0"/>
              </a:rPr>
              <a:t>sorted. </a:t>
            </a:r>
          </a:p>
          <a:p>
            <a:pPr marL="457200" indent="-457200" algn="l">
              <a:buClr>
                <a:srgbClr val="002060"/>
              </a:buClr>
              <a:buFont typeface="Wingdings" panose="05000000000000000000" pitchFamily="2" charset="2"/>
              <a:buChar char="§"/>
            </a:pPr>
            <a:r>
              <a:rPr lang="en-US" sz="2800" dirty="0">
                <a:latin typeface="Georgia" panose="02040502050405020303" pitchFamily="18" charset="0"/>
              </a:rPr>
              <a:t>Subsequent sorts do not undo the work done by previous phases.</a:t>
            </a:r>
          </a:p>
          <a:p>
            <a:pPr marL="457200" indent="-457200" algn="l">
              <a:buClr>
                <a:srgbClr val="002060"/>
              </a:buClr>
              <a:buFont typeface="Wingdings" panose="05000000000000000000" pitchFamily="2" charset="2"/>
              <a:buChar char="§"/>
            </a:pPr>
            <a:r>
              <a:rPr lang="en-US" sz="2800" dirty="0">
                <a:latin typeface="Georgia" panose="02040502050405020303" pitchFamily="18" charset="0"/>
              </a:rPr>
              <a:t>The last step (with h = 1)  - </a:t>
            </a:r>
            <a:r>
              <a:rPr lang="en-US" sz="2800" i="1" dirty="0" smtClean="0">
                <a:solidFill>
                  <a:srgbClr val="0070C0"/>
                </a:solidFill>
                <a:latin typeface="Georgia" panose="02040502050405020303" pitchFamily="18" charset="0"/>
              </a:rPr>
              <a:t>Insertion </a:t>
            </a:r>
            <a:r>
              <a:rPr lang="en-US" sz="2800" i="1" dirty="0">
                <a:solidFill>
                  <a:srgbClr val="0070C0"/>
                </a:solidFill>
                <a:latin typeface="Georgia" panose="02040502050405020303" pitchFamily="18" charset="0"/>
              </a:rPr>
              <a:t>Sort</a:t>
            </a:r>
            <a:r>
              <a:rPr lang="en-US" sz="2800" dirty="0">
                <a:latin typeface="Georgia" panose="02040502050405020303" pitchFamily="18" charset="0"/>
              </a:rPr>
              <a:t> on the whole array</a:t>
            </a:r>
            <a:endParaRPr lang="en-US" sz="2800" dirty="0" smtClean="0">
              <a:latin typeface="Georgia" panose="02040502050405020303" pitchFamily="18" charset="0"/>
            </a:endParaRPr>
          </a:p>
        </p:txBody>
      </p:sp>
    </p:spTree>
    <p:extLst>
      <p:ext uri="{BB962C8B-B14F-4D97-AF65-F5344CB8AC3E}">
        <p14:creationId xmlns:p14="http://schemas.microsoft.com/office/powerpoint/2010/main" val="3208259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a:latin typeface="Georgia" panose="02040502050405020303" pitchFamily="18" charset="0"/>
              </a:rPr>
              <a:t>Shellsort</a:t>
            </a:r>
            <a:r>
              <a:rPr lang="en-US" sz="4800" dirty="0">
                <a:latin typeface="Georgia" panose="02040502050405020303" pitchFamily="18" charset="0"/>
              </a:rPr>
              <a:t> sort</a:t>
            </a:r>
          </a:p>
        </p:txBody>
      </p:sp>
      <p:sp>
        <p:nvSpPr>
          <p:cNvPr id="4" name="Subtitle 3"/>
          <p:cNvSpPr>
            <a:spLocks noGrp="1"/>
          </p:cNvSpPr>
          <p:nvPr>
            <p:ph type="subTitle" idx="1"/>
          </p:nvPr>
        </p:nvSpPr>
        <p:spPr/>
        <p:txBody>
          <a:bodyPr/>
          <a:lstStyle/>
          <a:p>
            <a:endParaRPr lang="en-US"/>
          </a:p>
        </p:txBody>
      </p:sp>
      <p:pic>
        <p:nvPicPr>
          <p:cNvPr id="5" name="qzXAVXddcPU"/>
          <p:cNvPicPr>
            <a:picLocks noRot="1" noChangeAspect="1"/>
          </p:cNvPicPr>
          <p:nvPr>
            <a:videoFile r:link="rId1"/>
          </p:nvPr>
        </p:nvPicPr>
        <p:blipFill>
          <a:blip r:embed="rId4"/>
          <a:stretch>
            <a:fillRect/>
          </a:stretch>
        </p:blipFill>
        <p:spPr>
          <a:xfrm>
            <a:off x="1498600" y="1357312"/>
            <a:ext cx="9169400" cy="5157788"/>
          </a:xfrm>
          <a:prstGeom prst="rect">
            <a:avLst/>
          </a:prstGeom>
        </p:spPr>
      </p:pic>
    </p:spTree>
    <p:extLst>
      <p:ext uri="{BB962C8B-B14F-4D97-AF65-F5344CB8AC3E}">
        <p14:creationId xmlns:p14="http://schemas.microsoft.com/office/powerpoint/2010/main" val="8363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a:latin typeface="Georgia" panose="02040502050405020303" pitchFamily="18" charset="0"/>
              </a:rPr>
              <a:t>Shellsort</a:t>
            </a:r>
            <a:r>
              <a:rPr lang="en-US" sz="4800" dirty="0">
                <a:latin typeface="Georgia" panose="02040502050405020303" pitchFamily="18" charset="0"/>
              </a:rPr>
              <a:t> sort</a:t>
            </a:r>
          </a:p>
        </p:txBody>
      </p:sp>
      <p:grpSp>
        <p:nvGrpSpPr>
          <p:cNvPr id="11" name="Group 10"/>
          <p:cNvGrpSpPr/>
          <p:nvPr/>
        </p:nvGrpSpPr>
        <p:grpSpPr>
          <a:xfrm>
            <a:off x="1524000" y="1333500"/>
            <a:ext cx="9144000" cy="5257800"/>
            <a:chOff x="0" y="838200"/>
            <a:chExt cx="9144000" cy="525780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62200"/>
              <a:ext cx="91440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57600"/>
              <a:ext cx="9144000"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100638"/>
              <a:ext cx="9144000"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1600200" y="1828800"/>
              <a:ext cx="5638800" cy="533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Before and after sorting with gap = 7</a:t>
              </a:r>
            </a:p>
          </p:txBody>
        </p:sp>
        <p:sp>
          <p:nvSpPr>
            <p:cNvPr id="10" name="Rectangle 9"/>
            <p:cNvSpPr>
              <a:spLocks noChangeArrowheads="1"/>
            </p:cNvSpPr>
            <p:nvPr/>
          </p:nvSpPr>
          <p:spPr bwMode="auto">
            <a:xfrm>
              <a:off x="1676400" y="4648200"/>
              <a:ext cx="5638800" cy="533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Before and after sorting with gap = 3</a:t>
              </a:r>
            </a:p>
          </p:txBody>
        </p:sp>
      </p:grpSp>
    </p:spTree>
    <p:extLst>
      <p:ext uri="{BB962C8B-B14F-4D97-AF65-F5344CB8AC3E}">
        <p14:creationId xmlns:p14="http://schemas.microsoft.com/office/powerpoint/2010/main" val="263917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a:bodyPr>
          <a:lstStyle/>
          <a:p>
            <a:endParaRPr lang="en-US" sz="4800" dirty="0" smtClean="0">
              <a:latin typeface="Georgia" panose="02040502050405020303" pitchFamily="18" charset="0"/>
            </a:endParaRPr>
          </a:p>
          <a:p>
            <a:r>
              <a:rPr lang="en-US" sz="4800" dirty="0">
                <a:latin typeface="Georgia" panose="02040502050405020303" pitchFamily="18" charset="0"/>
              </a:rPr>
              <a:t>Quicksort</a:t>
            </a:r>
            <a:endParaRPr lang="en-US" sz="4800" dirty="0">
              <a:latin typeface="Georgia" panose="02040502050405020303" pitchFamily="18" charset="0"/>
            </a:endParaRPr>
          </a:p>
        </p:txBody>
      </p:sp>
    </p:spTree>
    <p:extLst>
      <p:ext uri="{BB962C8B-B14F-4D97-AF65-F5344CB8AC3E}">
        <p14:creationId xmlns:p14="http://schemas.microsoft.com/office/powerpoint/2010/main" val="704876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Quicksort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3000" dirty="0" smtClean="0">
                <a:latin typeface="Georgia" panose="02040502050405020303" pitchFamily="18" charset="0"/>
              </a:rPr>
              <a:t>Quicksort the </a:t>
            </a:r>
            <a:r>
              <a:rPr lang="en-US" sz="3000" i="1" dirty="0" smtClean="0">
                <a:solidFill>
                  <a:srgbClr val="0070C0"/>
                </a:solidFill>
                <a:latin typeface="Georgia" panose="02040502050405020303" pitchFamily="18" charset="0"/>
              </a:rPr>
              <a:t>divide-and-conquer</a:t>
            </a:r>
            <a:r>
              <a:rPr lang="en-US" sz="3000" dirty="0" smtClean="0">
                <a:latin typeface="Georgia" panose="02040502050405020303" pitchFamily="18" charset="0"/>
              </a:rPr>
              <a:t> paradigm</a:t>
            </a:r>
          </a:p>
          <a:p>
            <a:pPr marL="457200" indent="-457200" algn="l">
              <a:buClr>
                <a:srgbClr val="002060"/>
              </a:buClr>
              <a:buFont typeface="Wingdings" panose="05000000000000000000" pitchFamily="2" charset="2"/>
              <a:buChar char="§"/>
            </a:pPr>
            <a:r>
              <a:rPr lang="en-US" sz="3000" dirty="0" smtClean="0">
                <a:latin typeface="Georgia" panose="02040502050405020303" pitchFamily="18" charset="0"/>
              </a:rPr>
              <a:t>All </a:t>
            </a:r>
            <a:r>
              <a:rPr lang="en-US" sz="3000" dirty="0" smtClean="0">
                <a:latin typeface="Georgia" panose="02040502050405020303" pitchFamily="18" charset="0"/>
              </a:rPr>
              <a:t>the hard work is done before the recursive calls</a:t>
            </a:r>
          </a:p>
          <a:p>
            <a:pPr marL="457200" indent="-457200" algn="l">
              <a:buClr>
                <a:srgbClr val="002060"/>
              </a:buClr>
              <a:buFont typeface="Wingdings" panose="05000000000000000000" pitchFamily="2" charset="2"/>
              <a:buChar char="§"/>
            </a:pPr>
            <a:r>
              <a:rPr lang="en-US" sz="3000" dirty="0" smtClean="0">
                <a:latin typeface="Georgia" panose="02040502050405020303" pitchFamily="18" charset="0"/>
              </a:rPr>
              <a:t>It works as follows:</a:t>
            </a:r>
          </a:p>
          <a:p>
            <a:pPr marL="914400" lvl="1" indent="-457200" algn="l">
              <a:buClr>
                <a:srgbClr val="002060"/>
              </a:buClr>
              <a:buFont typeface="Wingdings" panose="05000000000000000000" pitchFamily="2" charset="2"/>
              <a:buChar char="§"/>
            </a:pPr>
            <a:r>
              <a:rPr lang="en-US" sz="2600" dirty="0" smtClean="0">
                <a:latin typeface="Georgia" panose="02040502050405020303" pitchFamily="18" charset="0"/>
              </a:rPr>
              <a:t>First, it partitions an array into two parts, </a:t>
            </a:r>
          </a:p>
          <a:p>
            <a:pPr marL="914400" lvl="1" indent="-457200" algn="l">
              <a:buClr>
                <a:srgbClr val="002060"/>
              </a:buClr>
              <a:buFont typeface="Wingdings" panose="05000000000000000000" pitchFamily="2" charset="2"/>
              <a:buChar char="§"/>
            </a:pPr>
            <a:r>
              <a:rPr lang="en-US" sz="2600" dirty="0" smtClean="0">
                <a:latin typeface="Georgia" panose="02040502050405020303" pitchFamily="18" charset="0"/>
              </a:rPr>
              <a:t>Then, it sorts the parts independently, </a:t>
            </a:r>
          </a:p>
          <a:p>
            <a:pPr marL="914400" lvl="1" indent="-457200" algn="l">
              <a:buClr>
                <a:srgbClr val="002060"/>
              </a:buClr>
              <a:buFont typeface="Wingdings" panose="05000000000000000000" pitchFamily="2" charset="2"/>
              <a:buChar char="§"/>
            </a:pPr>
            <a:r>
              <a:rPr lang="en-US" sz="2600" dirty="0" smtClean="0">
                <a:latin typeface="Georgia" panose="02040502050405020303" pitchFamily="18" charset="0"/>
              </a:rPr>
              <a:t>Finally, it combines the sorted subsequences by a simple concatenation.</a:t>
            </a:r>
          </a:p>
        </p:txBody>
      </p:sp>
    </p:spTree>
    <p:extLst>
      <p:ext uri="{BB962C8B-B14F-4D97-AF65-F5344CB8AC3E}">
        <p14:creationId xmlns:p14="http://schemas.microsoft.com/office/powerpoint/2010/main" val="1249394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Quicksort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3000" dirty="0">
                <a:latin typeface="Georgia" panose="02040502050405020303" pitchFamily="18" charset="0"/>
              </a:rPr>
              <a:t>Developed in 1962 by C. A. R. Hoare</a:t>
            </a:r>
          </a:p>
          <a:p>
            <a:pPr marL="457200" indent="-457200" algn="l">
              <a:buClr>
                <a:srgbClr val="002060"/>
              </a:buClr>
              <a:buFont typeface="Wingdings" panose="05000000000000000000" pitchFamily="2" charset="2"/>
              <a:buChar char="§"/>
            </a:pPr>
            <a:r>
              <a:rPr lang="en-US" sz="3000" dirty="0">
                <a:latin typeface="Georgia" panose="02040502050405020303" pitchFamily="18" charset="0"/>
              </a:rPr>
              <a:t>Given a pivot value:</a:t>
            </a:r>
          </a:p>
          <a:p>
            <a:pPr marL="457200" indent="-457200" algn="l">
              <a:buClr>
                <a:srgbClr val="002060"/>
              </a:buClr>
              <a:buFont typeface="Wingdings" panose="05000000000000000000" pitchFamily="2" charset="2"/>
              <a:buChar char="§"/>
            </a:pPr>
            <a:r>
              <a:rPr lang="en-US" sz="3000" dirty="0">
                <a:latin typeface="Georgia" panose="02040502050405020303" pitchFamily="18" charset="0"/>
              </a:rPr>
              <a:t>Rearranges array into two parts:</a:t>
            </a:r>
          </a:p>
          <a:p>
            <a:pPr marL="457200" indent="-457200" algn="l">
              <a:buClr>
                <a:srgbClr val="002060"/>
              </a:buClr>
              <a:buFont typeface="Wingdings" panose="05000000000000000000" pitchFamily="2" charset="2"/>
              <a:buChar char="§"/>
            </a:pPr>
            <a:r>
              <a:rPr lang="en-US" sz="3000" dirty="0">
                <a:latin typeface="Georgia" panose="02040502050405020303" pitchFamily="18" charset="0"/>
              </a:rPr>
              <a:t>Left part </a:t>
            </a:r>
            <a:r>
              <a:rPr lang="en-US" sz="3000" dirty="0" smtClean="0">
                <a:latin typeface="Georgia" panose="02040502050405020303" pitchFamily="18" charset="0"/>
              </a:rPr>
              <a:t>≤ </a:t>
            </a:r>
            <a:r>
              <a:rPr lang="en-US" sz="3000" dirty="0">
                <a:latin typeface="Georgia" panose="02040502050405020303" pitchFamily="18" charset="0"/>
              </a:rPr>
              <a:t>pivot value</a:t>
            </a:r>
          </a:p>
          <a:p>
            <a:pPr marL="457200" indent="-457200" algn="l">
              <a:buClr>
                <a:srgbClr val="002060"/>
              </a:buClr>
              <a:buFont typeface="Wingdings" panose="05000000000000000000" pitchFamily="2" charset="2"/>
              <a:buChar char="§"/>
            </a:pPr>
            <a:r>
              <a:rPr lang="en-US" sz="3000" dirty="0">
                <a:latin typeface="Georgia" panose="02040502050405020303" pitchFamily="18" charset="0"/>
              </a:rPr>
              <a:t>Right part &gt; pivot value</a:t>
            </a:r>
          </a:p>
          <a:p>
            <a:pPr marL="457200" indent="-457200" algn="l">
              <a:buClr>
                <a:srgbClr val="002060"/>
              </a:buClr>
              <a:buFont typeface="Wingdings" panose="05000000000000000000" pitchFamily="2" charset="2"/>
              <a:buChar char="§"/>
            </a:pPr>
            <a:r>
              <a:rPr lang="en-US" sz="3000" dirty="0">
                <a:latin typeface="Georgia" panose="02040502050405020303" pitchFamily="18" charset="0"/>
              </a:rPr>
              <a:t>Average case for Quicksort is O(n log n)</a:t>
            </a:r>
          </a:p>
          <a:p>
            <a:pPr marL="457200" indent="-457200" algn="l">
              <a:buClr>
                <a:srgbClr val="002060"/>
              </a:buClr>
              <a:buFont typeface="Wingdings" panose="05000000000000000000" pitchFamily="2" charset="2"/>
              <a:buChar char="§"/>
            </a:pPr>
            <a:r>
              <a:rPr lang="en-US" sz="3000" dirty="0">
                <a:latin typeface="Georgia" panose="02040502050405020303" pitchFamily="18" charset="0"/>
              </a:rPr>
              <a:t>Worst case is O(n2)</a:t>
            </a:r>
          </a:p>
        </p:txBody>
      </p:sp>
    </p:spTree>
    <p:extLst>
      <p:ext uri="{BB962C8B-B14F-4D97-AF65-F5344CB8AC3E}">
        <p14:creationId xmlns:p14="http://schemas.microsoft.com/office/powerpoint/2010/main" val="1019317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Bubble 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marL="1828800" algn="l">
              <a:lnSpc>
                <a:spcPct val="100000"/>
              </a:lnSpc>
              <a:spcBef>
                <a:spcPts val="600"/>
              </a:spcBef>
            </a:pPr>
            <a:r>
              <a:rPr lang="en-US" altLang="en-US" sz="2800" dirty="0" smtClean="0">
                <a:solidFill>
                  <a:srgbClr val="FF0000"/>
                </a:solidFill>
                <a:latin typeface="Arial" panose="020B0604020202020204" pitchFamily="34" charset="0"/>
              </a:rPr>
              <a:t>2, 3, 1, 15</a:t>
            </a:r>
          </a:p>
          <a:p>
            <a:pPr marL="1828800" algn="l">
              <a:lnSpc>
                <a:spcPct val="100000"/>
              </a:lnSpc>
              <a:spcBef>
                <a:spcPts val="600"/>
              </a:spcBef>
            </a:pPr>
            <a:r>
              <a:rPr lang="en-US" altLang="en-US" sz="2800" dirty="0" smtClean="0">
                <a:solidFill>
                  <a:srgbClr val="FF0000"/>
                </a:solidFill>
                <a:latin typeface="Arial" panose="020B0604020202020204" pitchFamily="34" charset="0"/>
              </a:rPr>
              <a:t>2, 1, 3, </a:t>
            </a:r>
            <a:r>
              <a:rPr lang="en-US" altLang="en-US" sz="2800" dirty="0" smtClean="0">
                <a:solidFill>
                  <a:srgbClr val="2D2DB9"/>
                </a:solidFill>
                <a:latin typeface="Arial" panose="020B0604020202020204" pitchFamily="34" charset="0"/>
              </a:rPr>
              <a:t>15</a:t>
            </a:r>
            <a:r>
              <a:rPr lang="en-US" altLang="en-US" sz="2800" dirty="0" smtClean="0">
                <a:solidFill>
                  <a:srgbClr val="FF0000"/>
                </a:solidFill>
                <a:latin typeface="Arial" panose="020B0604020202020204" pitchFamily="34" charset="0"/>
              </a:rPr>
              <a:t>            </a:t>
            </a:r>
            <a:r>
              <a:rPr lang="en-US" altLang="en-US" sz="2800" dirty="0" smtClean="0">
                <a:latin typeface="Arial" panose="020B0604020202020204" pitchFamily="34" charset="0"/>
              </a:rPr>
              <a:t>// after one loop</a:t>
            </a:r>
          </a:p>
          <a:p>
            <a:pPr marL="1828800" algn="l">
              <a:lnSpc>
                <a:spcPct val="100000"/>
              </a:lnSpc>
              <a:spcBef>
                <a:spcPts val="600"/>
              </a:spcBef>
            </a:pPr>
            <a:r>
              <a:rPr lang="en-US" altLang="en-US" sz="2800" dirty="0" smtClean="0">
                <a:solidFill>
                  <a:srgbClr val="FF0000"/>
                </a:solidFill>
                <a:latin typeface="Arial" panose="020B0604020202020204" pitchFamily="34" charset="0"/>
              </a:rPr>
              <a:t>1, 2, </a:t>
            </a:r>
            <a:r>
              <a:rPr lang="en-US" altLang="en-US" sz="2800" dirty="0" smtClean="0">
                <a:solidFill>
                  <a:srgbClr val="2D2DB9"/>
                </a:solidFill>
                <a:latin typeface="Arial" panose="020B0604020202020204" pitchFamily="34" charset="0"/>
              </a:rPr>
              <a:t>3</a:t>
            </a:r>
            <a:r>
              <a:rPr lang="en-US" altLang="en-US" sz="2800" dirty="0" smtClean="0">
                <a:solidFill>
                  <a:srgbClr val="FF0000"/>
                </a:solidFill>
                <a:latin typeface="Arial" panose="020B0604020202020204" pitchFamily="34" charset="0"/>
              </a:rPr>
              <a:t>, </a:t>
            </a:r>
            <a:r>
              <a:rPr lang="en-US" altLang="en-US" sz="2800" dirty="0" smtClean="0">
                <a:solidFill>
                  <a:srgbClr val="2D2DB9"/>
                </a:solidFill>
                <a:latin typeface="Arial" panose="020B0604020202020204" pitchFamily="34" charset="0"/>
              </a:rPr>
              <a:t>15</a:t>
            </a:r>
            <a:r>
              <a:rPr lang="en-US" altLang="en-US" sz="2800" dirty="0" smtClean="0">
                <a:solidFill>
                  <a:srgbClr val="FF0000"/>
                </a:solidFill>
                <a:latin typeface="Arial" panose="020B0604020202020204" pitchFamily="34" charset="0"/>
              </a:rPr>
              <a:t>            </a:t>
            </a:r>
            <a:r>
              <a:rPr lang="en-US" altLang="en-US" sz="2800" dirty="0" smtClean="0">
                <a:latin typeface="Arial" panose="020B0604020202020204" pitchFamily="34" charset="0"/>
              </a:rPr>
              <a:t>// after second loop</a:t>
            </a:r>
          </a:p>
          <a:p>
            <a:pPr marL="1828800" algn="l">
              <a:lnSpc>
                <a:spcPct val="100000"/>
              </a:lnSpc>
              <a:spcBef>
                <a:spcPts val="600"/>
              </a:spcBef>
            </a:pPr>
            <a:r>
              <a:rPr lang="en-US" altLang="en-US" sz="2800" dirty="0" smtClean="0">
                <a:solidFill>
                  <a:srgbClr val="FF0000"/>
                </a:solidFill>
                <a:latin typeface="Arial" panose="020B0604020202020204" pitchFamily="34" charset="0"/>
              </a:rPr>
              <a:t>1, </a:t>
            </a:r>
            <a:r>
              <a:rPr lang="en-US" altLang="en-US" sz="2800" dirty="0" smtClean="0">
                <a:solidFill>
                  <a:srgbClr val="2D2DB9"/>
                </a:solidFill>
                <a:latin typeface="Arial" panose="020B0604020202020204" pitchFamily="34" charset="0"/>
              </a:rPr>
              <a:t>2</a:t>
            </a:r>
            <a:r>
              <a:rPr lang="en-US" altLang="en-US" sz="2800" dirty="0" smtClean="0">
                <a:solidFill>
                  <a:srgbClr val="FF0000"/>
                </a:solidFill>
                <a:latin typeface="Arial" panose="020B0604020202020204" pitchFamily="34" charset="0"/>
              </a:rPr>
              <a:t>, </a:t>
            </a:r>
            <a:r>
              <a:rPr lang="en-US" altLang="en-US" sz="2800" dirty="0" smtClean="0">
                <a:solidFill>
                  <a:srgbClr val="2D2DB9"/>
                </a:solidFill>
                <a:latin typeface="Arial" panose="020B0604020202020204" pitchFamily="34" charset="0"/>
              </a:rPr>
              <a:t>3</a:t>
            </a:r>
            <a:r>
              <a:rPr lang="en-US" altLang="en-US" sz="2800" dirty="0" smtClean="0">
                <a:solidFill>
                  <a:srgbClr val="FF0000"/>
                </a:solidFill>
                <a:latin typeface="Arial" panose="020B0604020202020204" pitchFamily="34" charset="0"/>
              </a:rPr>
              <a:t>, </a:t>
            </a:r>
            <a:r>
              <a:rPr lang="en-US" altLang="en-US" sz="2800" dirty="0" smtClean="0">
                <a:solidFill>
                  <a:srgbClr val="2D2DB9"/>
                </a:solidFill>
                <a:latin typeface="Arial" panose="020B0604020202020204" pitchFamily="34" charset="0"/>
              </a:rPr>
              <a:t>15</a:t>
            </a:r>
            <a:r>
              <a:rPr lang="en-US" altLang="en-US" sz="2800" dirty="0" smtClean="0">
                <a:solidFill>
                  <a:srgbClr val="FF0000"/>
                </a:solidFill>
                <a:latin typeface="Arial" panose="020B0604020202020204" pitchFamily="34" charset="0"/>
              </a:rPr>
              <a:t>            </a:t>
            </a:r>
            <a:r>
              <a:rPr lang="en-US" altLang="en-US" sz="2800" dirty="0" smtClean="0">
                <a:latin typeface="Arial" panose="020B0604020202020204" pitchFamily="34" charset="0"/>
              </a:rPr>
              <a:t>// after third loop</a:t>
            </a:r>
          </a:p>
          <a:p>
            <a:pPr marL="1828800" algn="l"/>
            <a:endParaRPr lang="en-US" sz="2800" dirty="0">
              <a:latin typeface="Georgia" panose="02040502050405020303" pitchFamily="18" charset="0"/>
            </a:endParaRPr>
          </a:p>
        </p:txBody>
      </p:sp>
    </p:spTree>
    <p:extLst>
      <p:ext uri="{BB962C8B-B14F-4D97-AF65-F5344CB8AC3E}">
        <p14:creationId xmlns:p14="http://schemas.microsoft.com/office/powerpoint/2010/main" val="716120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Quicksort</a:t>
            </a:r>
            <a:endParaRPr lang="en-US" sz="4800" dirty="0">
              <a:latin typeface="Georgia" panose="02040502050405020303" pitchFamily="18" charset="0"/>
            </a:endParaRPr>
          </a:p>
        </p:txBody>
      </p:sp>
      <p:grpSp>
        <p:nvGrpSpPr>
          <p:cNvPr id="5" name="Group 11"/>
          <p:cNvGrpSpPr>
            <a:grpSpLocks/>
          </p:cNvGrpSpPr>
          <p:nvPr/>
        </p:nvGrpSpPr>
        <p:grpSpPr bwMode="auto">
          <a:xfrm>
            <a:off x="1524000" y="1447800"/>
            <a:ext cx="9144000" cy="5410200"/>
            <a:chOff x="1632" y="1200"/>
            <a:chExt cx="2238" cy="1026"/>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 y="1200"/>
              <a:ext cx="121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 y="1488"/>
              <a:ext cx="1206"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 y="1728"/>
              <a:ext cx="65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 y="1968"/>
              <a:ext cx="66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728"/>
              <a:ext cx="606"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1968"/>
              <a:ext cx="36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99518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a:bodyPr>
          <a:lstStyle/>
          <a:p>
            <a:endParaRPr lang="en-US" sz="4800" dirty="0" smtClean="0">
              <a:latin typeface="Georgia" panose="02040502050405020303" pitchFamily="18" charset="0"/>
            </a:endParaRPr>
          </a:p>
          <a:p>
            <a:r>
              <a:rPr lang="en-US" sz="4800" dirty="0" err="1">
                <a:latin typeface="Georgia" panose="02040502050405020303" pitchFamily="18" charset="0"/>
              </a:rPr>
              <a:t>Heapsort</a:t>
            </a:r>
            <a:endParaRPr lang="en-US" sz="4800" dirty="0">
              <a:latin typeface="Georgia" panose="02040502050405020303" pitchFamily="18" charset="0"/>
            </a:endParaRPr>
          </a:p>
        </p:txBody>
      </p:sp>
    </p:spTree>
    <p:extLst>
      <p:ext uri="{BB962C8B-B14F-4D97-AF65-F5344CB8AC3E}">
        <p14:creationId xmlns:p14="http://schemas.microsoft.com/office/powerpoint/2010/main" val="2114911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algn="l">
              <a:buClr>
                <a:srgbClr val="002060"/>
              </a:buClr>
            </a:pPr>
            <a:r>
              <a:rPr lang="en-US" sz="3000" dirty="0">
                <a:latin typeface="Georgia" panose="02040502050405020303" pitchFamily="18" charset="0"/>
              </a:rPr>
              <a:t>Definitions of heap:</a:t>
            </a:r>
          </a:p>
          <a:p>
            <a:pPr marL="457200" indent="-457200" algn="l">
              <a:buClr>
                <a:srgbClr val="002060"/>
              </a:buClr>
              <a:buFont typeface="Wingdings" panose="05000000000000000000" pitchFamily="2" charset="2"/>
              <a:buChar char="§"/>
            </a:pPr>
            <a:r>
              <a:rPr lang="en-US" sz="3000" dirty="0">
                <a:latin typeface="Georgia" panose="02040502050405020303" pitchFamily="18" charset="0"/>
              </a:rPr>
              <a:t>A large area of memory from which the programmer can allocate blocks as needed, and </a:t>
            </a:r>
            <a:r>
              <a:rPr lang="en-US" sz="3000" dirty="0" err="1">
                <a:latin typeface="Georgia" panose="02040502050405020303" pitchFamily="18" charset="0"/>
              </a:rPr>
              <a:t>deallocate</a:t>
            </a:r>
            <a:r>
              <a:rPr lang="en-US" sz="3000" dirty="0">
                <a:latin typeface="Georgia" panose="02040502050405020303" pitchFamily="18" charset="0"/>
              </a:rPr>
              <a:t> them (or allow them to be garbage collected) when no longer needed</a:t>
            </a:r>
          </a:p>
          <a:p>
            <a:pPr marL="457200" indent="-457200" algn="l">
              <a:buClr>
                <a:srgbClr val="002060"/>
              </a:buClr>
              <a:buFont typeface="Wingdings" panose="05000000000000000000" pitchFamily="2" charset="2"/>
              <a:buChar char="§"/>
            </a:pPr>
            <a:r>
              <a:rPr lang="en-US" sz="3000" dirty="0">
                <a:latin typeface="Georgia" panose="02040502050405020303" pitchFamily="18" charset="0"/>
              </a:rPr>
              <a:t>A balanced, left-justified </a:t>
            </a:r>
            <a:r>
              <a:rPr lang="en-US" sz="3000" dirty="0" smtClean="0">
                <a:latin typeface="Georgia" panose="02040502050405020303" pitchFamily="18" charset="0"/>
              </a:rPr>
              <a:t>(complete) binary </a:t>
            </a:r>
            <a:r>
              <a:rPr lang="en-US" sz="3000" dirty="0">
                <a:latin typeface="Georgia" panose="02040502050405020303" pitchFamily="18" charset="0"/>
              </a:rPr>
              <a:t>tree in which no node has a value greater than the value in its parent</a:t>
            </a:r>
          </a:p>
          <a:p>
            <a:pPr marL="457200" indent="-457200" algn="l">
              <a:buClr>
                <a:srgbClr val="002060"/>
              </a:buClr>
              <a:buFont typeface="Wingdings" panose="05000000000000000000" pitchFamily="2" charset="2"/>
              <a:buChar char="§"/>
            </a:pPr>
            <a:r>
              <a:rPr lang="en-US" sz="3000" dirty="0">
                <a:latin typeface="Georgia" panose="02040502050405020303" pitchFamily="18" charset="0"/>
              </a:rPr>
              <a:t>These two definitions have little in common</a:t>
            </a:r>
          </a:p>
          <a:p>
            <a:pPr marL="457200" indent="-457200" algn="l">
              <a:buClr>
                <a:srgbClr val="002060"/>
              </a:buClr>
              <a:buFont typeface="Wingdings" panose="05000000000000000000" pitchFamily="2" charset="2"/>
              <a:buChar char="§"/>
            </a:pPr>
            <a:r>
              <a:rPr lang="en-US" sz="3000" dirty="0" err="1">
                <a:solidFill>
                  <a:srgbClr val="0070C0"/>
                </a:solidFill>
                <a:latin typeface="Georgia" panose="02040502050405020303" pitchFamily="18" charset="0"/>
              </a:rPr>
              <a:t>Heapsort</a:t>
            </a:r>
            <a:r>
              <a:rPr lang="en-US" sz="3000" dirty="0">
                <a:solidFill>
                  <a:srgbClr val="0070C0"/>
                </a:solidFill>
                <a:latin typeface="Georgia" panose="02040502050405020303" pitchFamily="18" charset="0"/>
              </a:rPr>
              <a:t> </a:t>
            </a:r>
            <a:r>
              <a:rPr lang="en-US" sz="3000" dirty="0">
                <a:latin typeface="Georgia" panose="02040502050405020303" pitchFamily="18" charset="0"/>
              </a:rPr>
              <a:t>uses the second definition</a:t>
            </a:r>
          </a:p>
        </p:txBody>
      </p:sp>
    </p:spTree>
    <p:extLst>
      <p:ext uri="{BB962C8B-B14F-4D97-AF65-F5344CB8AC3E}">
        <p14:creationId xmlns:p14="http://schemas.microsoft.com/office/powerpoint/2010/main" val="941788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3000" dirty="0" err="1" smtClean="0">
                <a:latin typeface="Georgia" panose="02040502050405020303" pitchFamily="18" charset="0"/>
              </a:rPr>
              <a:t>Heapsort</a:t>
            </a:r>
            <a:r>
              <a:rPr lang="en-US" sz="3000" dirty="0" smtClean="0">
                <a:latin typeface="Georgia" panose="02040502050405020303" pitchFamily="18" charset="0"/>
              </a:rPr>
              <a:t> </a:t>
            </a:r>
            <a:r>
              <a:rPr lang="en-US" sz="3000" dirty="0">
                <a:latin typeface="Georgia" panose="02040502050405020303" pitchFamily="18" charset="0"/>
              </a:rPr>
              <a:t>is a comparison-based sorting </a:t>
            </a:r>
            <a:r>
              <a:rPr lang="en-US" sz="3000" dirty="0" smtClean="0">
                <a:latin typeface="Georgia" panose="02040502050405020303" pitchFamily="18" charset="0"/>
              </a:rPr>
              <a:t>algorithm</a:t>
            </a:r>
          </a:p>
          <a:p>
            <a:pPr marL="457200" indent="-457200" algn="l">
              <a:buClr>
                <a:srgbClr val="002060"/>
              </a:buClr>
              <a:buFont typeface="Wingdings" panose="05000000000000000000" pitchFamily="2" charset="2"/>
              <a:buChar char="§"/>
            </a:pPr>
            <a:r>
              <a:rPr lang="en-US" sz="3000" dirty="0" err="1" smtClean="0">
                <a:latin typeface="Georgia" panose="02040502050405020303" pitchFamily="18" charset="0"/>
              </a:rPr>
              <a:t>Heapsort</a:t>
            </a:r>
            <a:r>
              <a:rPr lang="en-US" sz="3000" dirty="0" smtClean="0">
                <a:latin typeface="Georgia" panose="02040502050405020303" pitchFamily="18" charset="0"/>
              </a:rPr>
              <a:t> </a:t>
            </a:r>
            <a:r>
              <a:rPr lang="en-US" sz="3000" dirty="0">
                <a:latin typeface="Georgia" panose="02040502050405020303" pitchFamily="18" charset="0"/>
              </a:rPr>
              <a:t>can be thought of as an improved selection </a:t>
            </a:r>
            <a:r>
              <a:rPr lang="en-US" sz="3000" dirty="0" smtClean="0">
                <a:latin typeface="Georgia" panose="02040502050405020303" pitchFamily="18" charset="0"/>
              </a:rPr>
              <a:t>sort</a:t>
            </a:r>
          </a:p>
          <a:p>
            <a:pPr marL="914400" lvl="1" indent="-457200" algn="l">
              <a:buClr>
                <a:srgbClr val="002060"/>
              </a:buClr>
              <a:buFont typeface="Wingdings" panose="05000000000000000000" pitchFamily="2" charset="2"/>
              <a:buChar char="§"/>
            </a:pPr>
            <a:r>
              <a:rPr lang="en-US" sz="2600" dirty="0" smtClean="0">
                <a:latin typeface="Georgia" panose="02040502050405020303" pitchFamily="18" charset="0"/>
              </a:rPr>
              <a:t>like </a:t>
            </a:r>
            <a:r>
              <a:rPr lang="en-US" sz="2600" dirty="0">
                <a:latin typeface="Georgia" panose="02040502050405020303" pitchFamily="18" charset="0"/>
              </a:rPr>
              <a:t>that algorithm, it divides its input into a sorted and an unsorted region, and it iteratively shrinks the unsorted region by extracting the largest element and moving that to the sorted </a:t>
            </a:r>
            <a:r>
              <a:rPr lang="en-US" sz="2600" dirty="0" smtClean="0">
                <a:latin typeface="Georgia" panose="02040502050405020303" pitchFamily="18" charset="0"/>
              </a:rPr>
              <a:t>region</a:t>
            </a:r>
            <a:endParaRPr lang="en-US" sz="2600" dirty="0">
              <a:latin typeface="Georgia" panose="02040502050405020303" pitchFamily="18" charset="0"/>
            </a:endParaRPr>
          </a:p>
          <a:p>
            <a:pPr marL="457200" indent="-457200" algn="l">
              <a:buClr>
                <a:srgbClr val="002060"/>
              </a:buClr>
              <a:buFont typeface="Wingdings" panose="05000000000000000000" pitchFamily="2" charset="2"/>
              <a:buChar char="§"/>
            </a:pPr>
            <a:r>
              <a:rPr lang="en-US" sz="3000" dirty="0" err="1">
                <a:latin typeface="Georgia" panose="02040502050405020303" pitchFamily="18" charset="0"/>
              </a:rPr>
              <a:t>Heapsort</a:t>
            </a:r>
            <a:r>
              <a:rPr lang="en-US" sz="3000" dirty="0">
                <a:latin typeface="Georgia" panose="02040502050405020303" pitchFamily="18" charset="0"/>
              </a:rPr>
              <a:t> was invented by J. W. J. Williams in 1964</a:t>
            </a:r>
            <a:endParaRPr lang="en-US" sz="3000" dirty="0" smtClean="0">
              <a:latin typeface="Georgia" panose="02040502050405020303" pitchFamily="18" charset="0"/>
            </a:endParaRPr>
          </a:p>
          <a:p>
            <a:pPr marL="914400" lvl="1" indent="-457200" algn="l">
              <a:buClr>
                <a:srgbClr val="002060"/>
              </a:buClr>
              <a:buFont typeface="Arial" panose="020B0604020202020204" pitchFamily="34" charset="0"/>
              <a:buChar char="•"/>
            </a:pPr>
            <a:endParaRPr lang="en-US" sz="2600" dirty="0">
              <a:latin typeface="Georgia" panose="02040502050405020303" pitchFamily="18" charset="0"/>
            </a:endParaRPr>
          </a:p>
        </p:txBody>
      </p:sp>
    </p:spTree>
    <p:extLst>
      <p:ext uri="{BB962C8B-B14F-4D97-AF65-F5344CB8AC3E}">
        <p14:creationId xmlns:p14="http://schemas.microsoft.com/office/powerpoint/2010/main" val="17142116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70C0"/>
              </a:buClr>
              <a:buFont typeface="Wingdings" panose="05000000000000000000" pitchFamily="2" charset="2"/>
              <a:buChar char="§"/>
            </a:pPr>
            <a:r>
              <a:rPr lang="en-US" sz="2800" dirty="0">
                <a:latin typeface="Georgia" panose="02040502050405020303" pitchFamily="18" charset="0"/>
              </a:rPr>
              <a:t>A node has the heap property if the value in the node is as large as or larger than the values in its </a:t>
            </a:r>
            <a:r>
              <a:rPr lang="en-US" sz="2800" dirty="0" smtClean="0">
                <a:latin typeface="Georgia" panose="02040502050405020303" pitchFamily="18" charset="0"/>
              </a:rPr>
              <a:t>children</a:t>
            </a:r>
          </a:p>
          <a:p>
            <a:pPr marL="457200" indent="-457200" algn="l">
              <a:buClr>
                <a:srgbClr val="0070C0"/>
              </a:buClr>
              <a:buFont typeface="Wingdings" panose="05000000000000000000" pitchFamily="2" charset="2"/>
              <a:buChar char="§"/>
            </a:pPr>
            <a:endParaRPr lang="en-US" sz="2800" dirty="0">
              <a:latin typeface="Georgia" panose="02040502050405020303" pitchFamily="18" charset="0"/>
            </a:endParaRPr>
          </a:p>
          <a:p>
            <a:pPr marL="457200" indent="-457200" algn="l">
              <a:buClr>
                <a:srgbClr val="0070C0"/>
              </a:buClr>
              <a:buFont typeface="Wingdings" panose="05000000000000000000" pitchFamily="2" charset="2"/>
              <a:buChar char="§"/>
            </a:pPr>
            <a:endParaRPr lang="en-US" sz="2800" dirty="0" smtClean="0">
              <a:latin typeface="Georgia" panose="02040502050405020303" pitchFamily="18" charset="0"/>
            </a:endParaRPr>
          </a:p>
          <a:p>
            <a:pPr marL="457200" indent="-457200" algn="l">
              <a:buClr>
                <a:srgbClr val="0070C0"/>
              </a:buClr>
              <a:buFont typeface="Wingdings" panose="05000000000000000000" pitchFamily="2" charset="2"/>
              <a:buChar char="§"/>
            </a:pPr>
            <a:endParaRPr lang="en-US" sz="2800" dirty="0">
              <a:latin typeface="Georgia" panose="02040502050405020303" pitchFamily="18" charset="0"/>
            </a:endParaRPr>
          </a:p>
          <a:p>
            <a:pPr marL="457200" indent="-457200" algn="l">
              <a:buClr>
                <a:srgbClr val="0070C0"/>
              </a:buClr>
              <a:buFont typeface="Wingdings" panose="05000000000000000000" pitchFamily="2" charset="2"/>
              <a:buChar char="§"/>
            </a:pPr>
            <a:endParaRPr lang="en-US" sz="2800" dirty="0" smtClean="0">
              <a:latin typeface="Georgia" panose="02040502050405020303" pitchFamily="18" charset="0"/>
            </a:endParaRPr>
          </a:p>
          <a:p>
            <a:pPr marL="457200" indent="-457200" algn="l">
              <a:buClr>
                <a:srgbClr val="0070C0"/>
              </a:buClr>
              <a:buFont typeface="Wingdings" panose="05000000000000000000" pitchFamily="2" charset="2"/>
              <a:buChar char="§"/>
            </a:pPr>
            <a:endParaRPr lang="en-US" sz="2800" dirty="0">
              <a:latin typeface="Georgia" panose="02040502050405020303" pitchFamily="18" charset="0"/>
            </a:endParaRPr>
          </a:p>
          <a:p>
            <a:pPr marL="457200" indent="-457200" algn="l">
              <a:buClr>
                <a:srgbClr val="0070C0"/>
              </a:buClr>
              <a:buFont typeface="Wingdings" panose="05000000000000000000" pitchFamily="2" charset="2"/>
              <a:buChar char="§"/>
            </a:pPr>
            <a:endParaRPr lang="en-US" sz="2800" dirty="0" smtClean="0">
              <a:latin typeface="Georgia" panose="02040502050405020303" pitchFamily="18" charset="0"/>
            </a:endParaRPr>
          </a:p>
          <a:p>
            <a:pPr marL="457200" indent="-457200" algn="l">
              <a:buClr>
                <a:srgbClr val="0070C0"/>
              </a:buClr>
              <a:buFont typeface="Wingdings" panose="05000000000000000000" pitchFamily="2" charset="2"/>
              <a:buChar char="§"/>
            </a:pPr>
            <a:r>
              <a:rPr lang="en-US" sz="2800" dirty="0">
                <a:latin typeface="Georgia" panose="02040502050405020303" pitchFamily="18" charset="0"/>
              </a:rPr>
              <a:t>A binary tree is a heap if all nodes in it have the heap property</a:t>
            </a:r>
          </a:p>
          <a:p>
            <a:pPr marL="457200" indent="-457200" algn="l">
              <a:buClr>
                <a:srgbClr val="0070C0"/>
              </a:buClr>
              <a:buFont typeface="Wingdings" panose="05000000000000000000" pitchFamily="2" charset="2"/>
              <a:buChar char="§"/>
            </a:pPr>
            <a:endParaRPr lang="en-US" sz="2800" dirty="0" smtClean="0">
              <a:latin typeface="Georgia" panose="02040502050405020303" pitchFamily="18" charset="0"/>
            </a:endParaRPr>
          </a:p>
          <a:p>
            <a:pPr marL="914400" lvl="1" indent="-457200" algn="l">
              <a:buClr>
                <a:srgbClr val="002060"/>
              </a:buClr>
              <a:buFont typeface="Arial" panose="020B0604020202020204" pitchFamily="34" charset="0"/>
              <a:buChar char="•"/>
            </a:pPr>
            <a:endParaRPr lang="en-US" sz="2600" dirty="0">
              <a:latin typeface="Georgia" panose="02040502050405020303" pitchFamily="18" charset="0"/>
            </a:endParaRPr>
          </a:p>
        </p:txBody>
      </p:sp>
      <p:grpSp>
        <p:nvGrpSpPr>
          <p:cNvPr id="25" name="Group 24"/>
          <p:cNvGrpSpPr/>
          <p:nvPr/>
        </p:nvGrpSpPr>
        <p:grpSpPr>
          <a:xfrm>
            <a:off x="2438400" y="2548747"/>
            <a:ext cx="7315200" cy="2212975"/>
            <a:chOff x="990600" y="2876550"/>
            <a:chExt cx="7315200" cy="2212975"/>
          </a:xfrm>
        </p:grpSpPr>
        <p:grpSp>
          <p:nvGrpSpPr>
            <p:cNvPr id="4" name="Group 26"/>
            <p:cNvGrpSpPr>
              <a:grpSpLocks/>
            </p:cNvGrpSpPr>
            <p:nvPr/>
          </p:nvGrpSpPr>
          <p:grpSpPr bwMode="auto">
            <a:xfrm>
              <a:off x="990600" y="2876550"/>
              <a:ext cx="2057400" cy="2212975"/>
              <a:chOff x="624" y="1812"/>
              <a:chExt cx="1296" cy="1394"/>
            </a:xfrm>
          </p:grpSpPr>
          <p:sp>
            <p:nvSpPr>
              <p:cNvPr id="5" name="Oval 4"/>
              <p:cNvSpPr>
                <a:spLocks noChangeArrowheads="1"/>
              </p:cNvSpPr>
              <p:nvPr/>
            </p:nvSpPr>
            <p:spPr bwMode="auto">
              <a:xfrm>
                <a:off x="1056" y="1812"/>
                <a:ext cx="432" cy="336"/>
              </a:xfrm>
              <a:prstGeom prst="ellipse">
                <a:avLst/>
              </a:prstGeom>
              <a:noFill/>
              <a:ln w="15875">
                <a:solidFill>
                  <a:srgbClr val="33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Verdana" panose="020B0604030504040204" pitchFamily="34" charset="0"/>
                  </a:rPr>
                  <a:t>12</a:t>
                </a:r>
              </a:p>
            </p:txBody>
          </p:sp>
          <p:sp>
            <p:nvSpPr>
              <p:cNvPr id="6" name="Oval 5"/>
              <p:cNvSpPr>
                <a:spLocks noChangeArrowheads="1"/>
              </p:cNvSpPr>
              <p:nvPr/>
            </p:nvSpPr>
            <p:spPr bwMode="auto">
              <a:xfrm>
                <a:off x="672" y="2352"/>
                <a:ext cx="432" cy="336"/>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Verdana" panose="020B0604030504040204" pitchFamily="34" charset="0"/>
                  </a:rPr>
                  <a:t>8</a:t>
                </a:r>
              </a:p>
            </p:txBody>
          </p:sp>
          <p:sp>
            <p:nvSpPr>
              <p:cNvPr id="7" name="Oval 6"/>
              <p:cNvSpPr>
                <a:spLocks noChangeArrowheads="1"/>
              </p:cNvSpPr>
              <p:nvPr/>
            </p:nvSpPr>
            <p:spPr bwMode="auto">
              <a:xfrm>
                <a:off x="1488" y="2352"/>
                <a:ext cx="432" cy="336"/>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Verdana" panose="020B0604030504040204" pitchFamily="34" charset="0"/>
                  </a:rPr>
                  <a:t>3</a:t>
                </a:r>
              </a:p>
            </p:txBody>
          </p:sp>
          <p:sp>
            <p:nvSpPr>
              <p:cNvPr id="8" name="Line 7"/>
              <p:cNvSpPr>
                <a:spLocks noChangeShapeType="1"/>
              </p:cNvSpPr>
              <p:nvPr/>
            </p:nvSpPr>
            <p:spPr bwMode="auto">
              <a:xfrm flipH="1">
                <a:off x="960" y="2112"/>
                <a:ext cx="192" cy="2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9" name="Line 8"/>
              <p:cNvSpPr>
                <a:spLocks noChangeShapeType="1"/>
              </p:cNvSpPr>
              <p:nvPr/>
            </p:nvSpPr>
            <p:spPr bwMode="auto">
              <a:xfrm>
                <a:off x="1392" y="2112"/>
                <a:ext cx="192" cy="2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10" name="Text Box 19"/>
              <p:cNvSpPr txBox="1">
                <a:spLocks noChangeArrowheads="1"/>
              </p:cNvSpPr>
              <p:nvPr/>
            </p:nvSpPr>
            <p:spPr bwMode="auto">
              <a:xfrm>
                <a:off x="624" y="2688"/>
                <a:ext cx="124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Blue node has heap property</a:t>
                </a:r>
              </a:p>
            </p:txBody>
          </p:sp>
        </p:grpSp>
        <p:grpSp>
          <p:nvGrpSpPr>
            <p:cNvPr id="11" name="Group 27"/>
            <p:cNvGrpSpPr>
              <a:grpSpLocks/>
            </p:cNvGrpSpPr>
            <p:nvPr/>
          </p:nvGrpSpPr>
          <p:grpSpPr bwMode="auto">
            <a:xfrm>
              <a:off x="3505200" y="2876550"/>
              <a:ext cx="1981200" cy="2212975"/>
              <a:chOff x="2208" y="1812"/>
              <a:chExt cx="1248" cy="1394"/>
            </a:xfrm>
          </p:grpSpPr>
          <p:sp>
            <p:nvSpPr>
              <p:cNvPr id="12" name="Oval 9"/>
              <p:cNvSpPr>
                <a:spLocks noChangeArrowheads="1"/>
              </p:cNvSpPr>
              <p:nvPr/>
            </p:nvSpPr>
            <p:spPr bwMode="auto">
              <a:xfrm>
                <a:off x="2592" y="1812"/>
                <a:ext cx="432" cy="336"/>
              </a:xfrm>
              <a:prstGeom prst="ellipse">
                <a:avLst/>
              </a:prstGeom>
              <a:noFill/>
              <a:ln w="15875">
                <a:solidFill>
                  <a:srgbClr val="33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3300FF"/>
                    </a:solidFill>
                    <a:effectLst/>
                    <a:uLnTx/>
                    <a:uFillTx/>
                    <a:latin typeface="Verdana" panose="020B0604030504040204" pitchFamily="34" charset="0"/>
                  </a:rPr>
                  <a:t>12</a:t>
                </a:r>
              </a:p>
            </p:txBody>
          </p:sp>
          <p:sp>
            <p:nvSpPr>
              <p:cNvPr id="13" name="Oval 10"/>
              <p:cNvSpPr>
                <a:spLocks noChangeArrowheads="1"/>
              </p:cNvSpPr>
              <p:nvPr/>
            </p:nvSpPr>
            <p:spPr bwMode="auto">
              <a:xfrm>
                <a:off x="2208" y="2352"/>
                <a:ext cx="432" cy="336"/>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rPr>
                  <a:t>8</a:t>
                </a:r>
              </a:p>
            </p:txBody>
          </p:sp>
          <p:sp>
            <p:nvSpPr>
              <p:cNvPr id="14" name="Oval 11"/>
              <p:cNvSpPr>
                <a:spLocks noChangeArrowheads="1"/>
              </p:cNvSpPr>
              <p:nvPr/>
            </p:nvSpPr>
            <p:spPr bwMode="auto">
              <a:xfrm>
                <a:off x="3024" y="2352"/>
                <a:ext cx="432" cy="336"/>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Verdana" panose="020B0604030504040204" pitchFamily="34" charset="0"/>
                  </a:rPr>
                  <a:t>12</a:t>
                </a:r>
              </a:p>
            </p:txBody>
          </p:sp>
          <p:sp>
            <p:nvSpPr>
              <p:cNvPr id="15" name="Line 12"/>
              <p:cNvSpPr>
                <a:spLocks noChangeShapeType="1"/>
              </p:cNvSpPr>
              <p:nvPr/>
            </p:nvSpPr>
            <p:spPr bwMode="auto">
              <a:xfrm flipH="1">
                <a:off x="2496" y="2112"/>
                <a:ext cx="192" cy="2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16" name="Line 13"/>
              <p:cNvSpPr>
                <a:spLocks noChangeShapeType="1"/>
              </p:cNvSpPr>
              <p:nvPr/>
            </p:nvSpPr>
            <p:spPr bwMode="auto">
              <a:xfrm>
                <a:off x="2928" y="2112"/>
                <a:ext cx="192" cy="2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17" name="Text Box 20"/>
              <p:cNvSpPr txBox="1">
                <a:spLocks noChangeArrowheads="1"/>
              </p:cNvSpPr>
              <p:nvPr/>
            </p:nvSpPr>
            <p:spPr bwMode="auto">
              <a:xfrm>
                <a:off x="2208" y="2688"/>
                <a:ext cx="124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Blue node has heap property</a:t>
                </a:r>
              </a:p>
            </p:txBody>
          </p:sp>
        </p:grpSp>
        <p:grpSp>
          <p:nvGrpSpPr>
            <p:cNvPr id="18" name="Group 28"/>
            <p:cNvGrpSpPr>
              <a:grpSpLocks/>
            </p:cNvGrpSpPr>
            <p:nvPr/>
          </p:nvGrpSpPr>
          <p:grpSpPr bwMode="auto">
            <a:xfrm>
              <a:off x="5715000" y="2876550"/>
              <a:ext cx="2590800" cy="2212975"/>
              <a:chOff x="3600" y="1812"/>
              <a:chExt cx="1632" cy="1394"/>
            </a:xfrm>
          </p:grpSpPr>
          <p:sp>
            <p:nvSpPr>
              <p:cNvPr id="19" name="Oval 14"/>
              <p:cNvSpPr>
                <a:spLocks noChangeArrowheads="1"/>
              </p:cNvSpPr>
              <p:nvPr/>
            </p:nvSpPr>
            <p:spPr bwMode="auto">
              <a:xfrm>
                <a:off x="4128" y="1812"/>
                <a:ext cx="432" cy="336"/>
              </a:xfrm>
              <a:prstGeom prst="ellipse">
                <a:avLst/>
              </a:prstGeom>
              <a:noFill/>
              <a:ln w="15875">
                <a:solidFill>
                  <a:srgbClr val="33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Verdana" panose="020B0604030504040204" pitchFamily="34" charset="0"/>
                  </a:rPr>
                  <a:t>12</a:t>
                </a:r>
              </a:p>
            </p:txBody>
          </p:sp>
          <p:sp>
            <p:nvSpPr>
              <p:cNvPr id="20" name="Oval 15"/>
              <p:cNvSpPr>
                <a:spLocks noChangeArrowheads="1"/>
              </p:cNvSpPr>
              <p:nvPr/>
            </p:nvSpPr>
            <p:spPr bwMode="auto">
              <a:xfrm>
                <a:off x="3744" y="2352"/>
                <a:ext cx="432" cy="336"/>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Verdana" panose="020B0604030504040204" pitchFamily="34" charset="0"/>
                  </a:rPr>
                  <a:t>8</a:t>
                </a:r>
              </a:p>
            </p:txBody>
          </p:sp>
          <p:sp>
            <p:nvSpPr>
              <p:cNvPr id="21" name="Oval 16"/>
              <p:cNvSpPr>
                <a:spLocks noChangeArrowheads="1"/>
              </p:cNvSpPr>
              <p:nvPr/>
            </p:nvSpPr>
            <p:spPr bwMode="auto">
              <a:xfrm>
                <a:off x="4560" y="2352"/>
                <a:ext cx="432" cy="336"/>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22" name="Line 17"/>
              <p:cNvSpPr>
                <a:spLocks noChangeShapeType="1"/>
              </p:cNvSpPr>
              <p:nvPr/>
            </p:nvSpPr>
            <p:spPr bwMode="auto">
              <a:xfrm flipH="1">
                <a:off x="4032" y="2112"/>
                <a:ext cx="192" cy="24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23" name="Line 18"/>
              <p:cNvSpPr>
                <a:spLocks noChangeShapeType="1"/>
              </p:cNvSpPr>
              <p:nvPr/>
            </p:nvSpPr>
            <p:spPr bwMode="auto">
              <a:xfrm>
                <a:off x="4464" y="2112"/>
                <a:ext cx="192" cy="2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24" name="Text Box 21"/>
              <p:cNvSpPr txBox="1">
                <a:spLocks noChangeArrowheads="1"/>
              </p:cNvSpPr>
              <p:nvPr/>
            </p:nvSpPr>
            <p:spPr bwMode="auto">
              <a:xfrm>
                <a:off x="3600" y="2688"/>
                <a:ext cx="163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Blue node does not have heap property</a:t>
                </a:r>
              </a:p>
            </p:txBody>
          </p:sp>
        </p:grpSp>
      </p:grpSp>
    </p:spTree>
    <p:extLst>
      <p:ext uri="{BB962C8B-B14F-4D97-AF65-F5344CB8AC3E}">
        <p14:creationId xmlns:p14="http://schemas.microsoft.com/office/powerpoint/2010/main" val="1119646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grpSp>
        <p:nvGrpSpPr>
          <p:cNvPr id="5" name="Group 4"/>
          <p:cNvGrpSpPr/>
          <p:nvPr/>
        </p:nvGrpSpPr>
        <p:grpSpPr>
          <a:xfrm>
            <a:off x="1879121" y="1789981"/>
            <a:ext cx="7924800" cy="4267200"/>
            <a:chOff x="533400" y="1600200"/>
            <a:chExt cx="7924800" cy="4267200"/>
          </a:xfrm>
        </p:grpSpPr>
        <p:sp>
          <p:nvSpPr>
            <p:cNvPr id="6" name="Oval 4"/>
            <p:cNvSpPr>
              <a:spLocks noChangeArrowheads="1"/>
            </p:cNvSpPr>
            <p:nvPr/>
          </p:nvSpPr>
          <p:spPr bwMode="auto">
            <a:xfrm>
              <a:off x="1295400" y="1752600"/>
              <a:ext cx="533400" cy="38100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8</a:t>
              </a:r>
            </a:p>
          </p:txBody>
        </p:sp>
        <p:sp>
          <p:nvSpPr>
            <p:cNvPr id="7" name="Line 5"/>
            <p:cNvSpPr>
              <a:spLocks noChangeShapeType="1"/>
            </p:cNvSpPr>
            <p:nvPr/>
          </p:nvSpPr>
          <p:spPr bwMode="auto">
            <a:xfrm>
              <a:off x="762000" y="3429000"/>
              <a:ext cx="7620000" cy="0"/>
            </a:xfrm>
            <a:prstGeom prst="line">
              <a:avLst/>
            </a:prstGeom>
            <a:noFill/>
            <a:ln w="6350">
              <a:solidFill>
                <a:schemeClr val="accent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6"/>
            <p:cNvSpPr>
              <a:spLocks noChangeShapeType="1"/>
            </p:cNvSpPr>
            <p:nvPr/>
          </p:nvSpPr>
          <p:spPr bwMode="auto">
            <a:xfrm>
              <a:off x="2590800" y="1600200"/>
              <a:ext cx="0" cy="1828800"/>
            </a:xfrm>
            <a:prstGeom prst="line">
              <a:avLst/>
            </a:prstGeom>
            <a:noFill/>
            <a:ln w="6350">
              <a:solidFill>
                <a:schemeClr val="accent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 name="Group 55"/>
            <p:cNvGrpSpPr>
              <a:grpSpLocks/>
            </p:cNvGrpSpPr>
            <p:nvPr/>
          </p:nvGrpSpPr>
          <p:grpSpPr bwMode="auto">
            <a:xfrm>
              <a:off x="2895600" y="1752600"/>
              <a:ext cx="990600" cy="1143000"/>
              <a:chOff x="1824" y="1104"/>
              <a:chExt cx="624" cy="720"/>
            </a:xfrm>
          </p:grpSpPr>
          <p:sp>
            <p:nvSpPr>
              <p:cNvPr id="61" name="Oval 7"/>
              <p:cNvSpPr>
                <a:spLocks noChangeArrowheads="1"/>
              </p:cNvSpPr>
              <p:nvPr/>
            </p:nvSpPr>
            <p:spPr bwMode="auto">
              <a:xfrm>
                <a:off x="2112" y="1104"/>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8</a:t>
                </a:r>
              </a:p>
            </p:txBody>
          </p:sp>
          <p:sp>
            <p:nvSpPr>
              <p:cNvPr id="62" name="Oval 8"/>
              <p:cNvSpPr>
                <a:spLocks noChangeArrowheads="1"/>
              </p:cNvSpPr>
              <p:nvPr/>
            </p:nvSpPr>
            <p:spPr bwMode="auto">
              <a:xfrm>
                <a:off x="1824" y="1584"/>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10</a:t>
                </a:r>
              </a:p>
            </p:txBody>
          </p:sp>
          <p:sp>
            <p:nvSpPr>
              <p:cNvPr id="63" name="Line 9"/>
              <p:cNvSpPr>
                <a:spLocks noChangeShapeType="1"/>
              </p:cNvSpPr>
              <p:nvPr/>
            </p:nvSpPr>
            <p:spPr bwMode="auto">
              <a:xfrm flipH="1">
                <a:off x="2016" y="1344"/>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 name="AutoShape 10"/>
            <p:cNvSpPr>
              <a:spLocks noChangeArrowheads="1"/>
            </p:cNvSpPr>
            <p:nvPr/>
          </p:nvSpPr>
          <p:spPr bwMode="auto">
            <a:xfrm>
              <a:off x="4191000" y="21336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6"/>
            <p:cNvGrpSpPr>
              <a:grpSpLocks/>
            </p:cNvGrpSpPr>
            <p:nvPr/>
          </p:nvGrpSpPr>
          <p:grpSpPr bwMode="auto">
            <a:xfrm>
              <a:off x="3048000" y="2057400"/>
              <a:ext cx="650875" cy="533400"/>
              <a:chOff x="1920" y="1296"/>
              <a:chExt cx="410" cy="336"/>
            </a:xfrm>
          </p:grpSpPr>
          <p:sp>
            <p:nvSpPr>
              <p:cNvPr id="59" name="Freeform 11"/>
              <p:cNvSpPr>
                <a:spLocks/>
              </p:cNvSpPr>
              <p:nvPr/>
            </p:nvSpPr>
            <p:spPr bwMode="auto">
              <a:xfrm>
                <a:off x="1920" y="1296"/>
                <a:ext cx="162" cy="264"/>
              </a:xfrm>
              <a:custGeom>
                <a:avLst/>
                <a:gdLst>
                  <a:gd name="T0" fmla="*/ 0 w 162"/>
                  <a:gd name="T1" fmla="*/ 264 h 264"/>
                  <a:gd name="T2" fmla="*/ 30 w 162"/>
                  <a:gd name="T3" fmla="*/ 162 h 264"/>
                  <a:gd name="T4" fmla="*/ 90 w 162"/>
                  <a:gd name="T5" fmla="*/ 66 h 264"/>
                  <a:gd name="T6" fmla="*/ 162 w 162"/>
                  <a:gd name="T7" fmla="*/ 0 h 264"/>
                </a:gdLst>
                <a:ahLst/>
                <a:cxnLst>
                  <a:cxn ang="0">
                    <a:pos x="T0" y="T1"/>
                  </a:cxn>
                  <a:cxn ang="0">
                    <a:pos x="T2" y="T3"/>
                  </a:cxn>
                  <a:cxn ang="0">
                    <a:pos x="T4" y="T5"/>
                  </a:cxn>
                  <a:cxn ang="0">
                    <a:pos x="T6" y="T7"/>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Freeform 12"/>
              <p:cNvSpPr>
                <a:spLocks/>
              </p:cNvSpPr>
              <p:nvPr/>
            </p:nvSpPr>
            <p:spPr bwMode="auto">
              <a:xfrm>
                <a:off x="2160" y="1374"/>
                <a:ext cx="170" cy="258"/>
              </a:xfrm>
              <a:custGeom>
                <a:avLst/>
                <a:gdLst>
                  <a:gd name="T0" fmla="*/ 156 w 170"/>
                  <a:gd name="T1" fmla="*/ 0 h 258"/>
                  <a:gd name="T2" fmla="*/ 144 w 170"/>
                  <a:gd name="T3" fmla="*/ 126 h 258"/>
                  <a:gd name="T4" fmla="*/ 0 w 170"/>
                  <a:gd name="T5" fmla="*/ 258 h 258"/>
                </a:gdLst>
                <a:ahLst/>
                <a:cxnLst>
                  <a:cxn ang="0">
                    <a:pos x="T0" y="T1"/>
                  </a:cxn>
                  <a:cxn ang="0">
                    <a:pos x="T2" y="T3"/>
                  </a:cxn>
                  <a:cxn ang="0">
                    <a:pos x="T4" y="T5"/>
                  </a:cxn>
                </a:cxnLst>
                <a:rect l="0" t="0" r="r" b="b"/>
                <a:pathLst>
                  <a:path w="170" h="258">
                    <a:moveTo>
                      <a:pt x="156" y="0"/>
                    </a:moveTo>
                    <a:cubicBezTo>
                      <a:pt x="154" y="21"/>
                      <a:pt x="170" y="83"/>
                      <a:pt x="144" y="126"/>
                    </a:cubicBezTo>
                    <a:cubicBezTo>
                      <a:pt x="118" y="169"/>
                      <a:pt x="30" y="231"/>
                      <a:pt x="0" y="258"/>
                    </a:cubicBezTo>
                  </a:path>
                </a:pathLst>
              </a:custGeom>
              <a:noFill/>
              <a:ln w="15875" cap="flat" cmpd="sng">
                <a:solidFill>
                  <a:schemeClr val="tx2"/>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57"/>
            <p:cNvGrpSpPr>
              <a:grpSpLocks/>
            </p:cNvGrpSpPr>
            <p:nvPr/>
          </p:nvGrpSpPr>
          <p:grpSpPr bwMode="auto">
            <a:xfrm>
              <a:off x="4724400" y="1752600"/>
              <a:ext cx="990600" cy="1143000"/>
              <a:chOff x="2976" y="1104"/>
              <a:chExt cx="624" cy="720"/>
            </a:xfrm>
          </p:grpSpPr>
          <p:sp>
            <p:nvSpPr>
              <p:cNvPr id="56" name="Oval 13"/>
              <p:cNvSpPr>
                <a:spLocks noChangeArrowheads="1"/>
              </p:cNvSpPr>
              <p:nvPr/>
            </p:nvSpPr>
            <p:spPr bwMode="auto">
              <a:xfrm>
                <a:off x="3264" y="1104"/>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10</a:t>
                </a:r>
              </a:p>
            </p:txBody>
          </p:sp>
          <p:sp>
            <p:nvSpPr>
              <p:cNvPr id="57" name="Oval 14"/>
              <p:cNvSpPr>
                <a:spLocks noChangeArrowheads="1"/>
              </p:cNvSpPr>
              <p:nvPr/>
            </p:nvSpPr>
            <p:spPr bwMode="auto">
              <a:xfrm>
                <a:off x="2976" y="1584"/>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8</a:t>
                </a:r>
              </a:p>
            </p:txBody>
          </p:sp>
          <p:sp>
            <p:nvSpPr>
              <p:cNvPr id="58" name="Line 15"/>
              <p:cNvSpPr>
                <a:spLocks noChangeShapeType="1"/>
              </p:cNvSpPr>
              <p:nvPr/>
            </p:nvSpPr>
            <p:spPr bwMode="auto">
              <a:xfrm flipH="1">
                <a:off x="3168" y="1344"/>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Line 18"/>
            <p:cNvSpPr>
              <a:spLocks noChangeShapeType="1"/>
            </p:cNvSpPr>
            <p:nvPr/>
          </p:nvSpPr>
          <p:spPr bwMode="auto">
            <a:xfrm>
              <a:off x="5943600" y="1600200"/>
              <a:ext cx="0" cy="1828800"/>
            </a:xfrm>
            <a:prstGeom prst="line">
              <a:avLst/>
            </a:prstGeom>
            <a:noFill/>
            <a:ln w="6350">
              <a:solidFill>
                <a:schemeClr val="accent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 name="Group 58"/>
            <p:cNvGrpSpPr>
              <a:grpSpLocks/>
            </p:cNvGrpSpPr>
            <p:nvPr/>
          </p:nvGrpSpPr>
          <p:grpSpPr bwMode="auto">
            <a:xfrm>
              <a:off x="6324600" y="1752600"/>
              <a:ext cx="1524000" cy="1143000"/>
              <a:chOff x="3984" y="1104"/>
              <a:chExt cx="960" cy="720"/>
            </a:xfrm>
          </p:grpSpPr>
          <p:sp>
            <p:nvSpPr>
              <p:cNvPr id="51" name="Oval 19"/>
              <p:cNvSpPr>
                <a:spLocks noChangeArrowheads="1"/>
              </p:cNvSpPr>
              <p:nvPr/>
            </p:nvSpPr>
            <p:spPr bwMode="auto">
              <a:xfrm>
                <a:off x="4272" y="1104"/>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10</a:t>
                </a:r>
              </a:p>
            </p:txBody>
          </p:sp>
          <p:sp>
            <p:nvSpPr>
              <p:cNvPr id="52" name="Oval 20"/>
              <p:cNvSpPr>
                <a:spLocks noChangeArrowheads="1"/>
              </p:cNvSpPr>
              <p:nvPr/>
            </p:nvSpPr>
            <p:spPr bwMode="auto">
              <a:xfrm>
                <a:off x="3984" y="1584"/>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8</a:t>
                </a:r>
              </a:p>
            </p:txBody>
          </p:sp>
          <p:sp>
            <p:nvSpPr>
              <p:cNvPr id="53" name="Line 21"/>
              <p:cNvSpPr>
                <a:spLocks noChangeShapeType="1"/>
              </p:cNvSpPr>
              <p:nvPr/>
            </p:nvSpPr>
            <p:spPr bwMode="auto">
              <a:xfrm flipH="1">
                <a:off x="4176" y="1344"/>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Oval 22"/>
              <p:cNvSpPr>
                <a:spLocks noChangeArrowheads="1"/>
              </p:cNvSpPr>
              <p:nvPr/>
            </p:nvSpPr>
            <p:spPr bwMode="auto">
              <a:xfrm>
                <a:off x="4608" y="1584"/>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5</a:t>
                </a:r>
              </a:p>
            </p:txBody>
          </p:sp>
          <p:sp>
            <p:nvSpPr>
              <p:cNvPr id="55" name="Line 23"/>
              <p:cNvSpPr>
                <a:spLocks noChangeShapeType="1"/>
              </p:cNvSpPr>
              <p:nvPr/>
            </p:nvSpPr>
            <p:spPr bwMode="auto">
              <a:xfrm>
                <a:off x="4464" y="1344"/>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 name="Group 59"/>
            <p:cNvGrpSpPr>
              <a:grpSpLocks/>
            </p:cNvGrpSpPr>
            <p:nvPr/>
          </p:nvGrpSpPr>
          <p:grpSpPr bwMode="auto">
            <a:xfrm>
              <a:off x="533400" y="3733800"/>
              <a:ext cx="2057400" cy="1905000"/>
              <a:chOff x="336" y="2352"/>
              <a:chExt cx="1296" cy="1200"/>
            </a:xfrm>
          </p:grpSpPr>
          <p:sp>
            <p:nvSpPr>
              <p:cNvPr id="44" name="Oval 24"/>
              <p:cNvSpPr>
                <a:spLocks noChangeArrowheads="1"/>
              </p:cNvSpPr>
              <p:nvPr/>
            </p:nvSpPr>
            <p:spPr bwMode="auto">
              <a:xfrm>
                <a:off x="960" y="235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10</a:t>
                </a:r>
              </a:p>
            </p:txBody>
          </p:sp>
          <p:sp>
            <p:nvSpPr>
              <p:cNvPr id="45" name="Oval 25"/>
              <p:cNvSpPr>
                <a:spLocks noChangeArrowheads="1"/>
              </p:cNvSpPr>
              <p:nvPr/>
            </p:nvSpPr>
            <p:spPr bwMode="auto">
              <a:xfrm>
                <a:off x="672" y="283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8</a:t>
                </a:r>
              </a:p>
            </p:txBody>
          </p:sp>
          <p:sp>
            <p:nvSpPr>
              <p:cNvPr id="46" name="Line 26"/>
              <p:cNvSpPr>
                <a:spLocks noChangeShapeType="1"/>
              </p:cNvSpPr>
              <p:nvPr/>
            </p:nvSpPr>
            <p:spPr bwMode="auto">
              <a:xfrm flipH="1">
                <a:off x="864" y="2592"/>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Oval 27"/>
              <p:cNvSpPr>
                <a:spLocks noChangeArrowheads="1"/>
              </p:cNvSpPr>
              <p:nvPr/>
            </p:nvSpPr>
            <p:spPr bwMode="auto">
              <a:xfrm>
                <a:off x="1296" y="283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5</a:t>
                </a:r>
              </a:p>
            </p:txBody>
          </p:sp>
          <p:sp>
            <p:nvSpPr>
              <p:cNvPr id="48" name="Line 28"/>
              <p:cNvSpPr>
                <a:spLocks noChangeShapeType="1"/>
              </p:cNvSpPr>
              <p:nvPr/>
            </p:nvSpPr>
            <p:spPr bwMode="auto">
              <a:xfrm>
                <a:off x="1152" y="2592"/>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Oval 29"/>
              <p:cNvSpPr>
                <a:spLocks noChangeArrowheads="1"/>
              </p:cNvSpPr>
              <p:nvPr/>
            </p:nvSpPr>
            <p:spPr bwMode="auto">
              <a:xfrm>
                <a:off x="336" y="331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12</a:t>
                </a:r>
              </a:p>
            </p:txBody>
          </p:sp>
          <p:sp>
            <p:nvSpPr>
              <p:cNvPr id="50" name="Line 30"/>
              <p:cNvSpPr>
                <a:spLocks noChangeShapeType="1"/>
              </p:cNvSpPr>
              <p:nvPr/>
            </p:nvSpPr>
            <p:spPr bwMode="auto">
              <a:xfrm flipH="1">
                <a:off x="528" y="3072"/>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60"/>
            <p:cNvGrpSpPr>
              <a:grpSpLocks/>
            </p:cNvGrpSpPr>
            <p:nvPr/>
          </p:nvGrpSpPr>
          <p:grpSpPr bwMode="auto">
            <a:xfrm>
              <a:off x="714375" y="4781550"/>
              <a:ext cx="619125" cy="552450"/>
              <a:chOff x="450" y="3012"/>
              <a:chExt cx="390" cy="348"/>
            </a:xfrm>
          </p:grpSpPr>
          <p:sp>
            <p:nvSpPr>
              <p:cNvPr id="42" name="Freeform 31"/>
              <p:cNvSpPr>
                <a:spLocks/>
              </p:cNvSpPr>
              <p:nvPr/>
            </p:nvSpPr>
            <p:spPr bwMode="auto">
              <a:xfrm>
                <a:off x="450" y="3012"/>
                <a:ext cx="162" cy="264"/>
              </a:xfrm>
              <a:custGeom>
                <a:avLst/>
                <a:gdLst>
                  <a:gd name="T0" fmla="*/ 0 w 162"/>
                  <a:gd name="T1" fmla="*/ 264 h 264"/>
                  <a:gd name="T2" fmla="*/ 30 w 162"/>
                  <a:gd name="T3" fmla="*/ 162 h 264"/>
                  <a:gd name="T4" fmla="*/ 90 w 162"/>
                  <a:gd name="T5" fmla="*/ 66 h 264"/>
                  <a:gd name="T6" fmla="*/ 162 w 162"/>
                  <a:gd name="T7" fmla="*/ 0 h 264"/>
                </a:gdLst>
                <a:ahLst/>
                <a:cxnLst>
                  <a:cxn ang="0">
                    <a:pos x="T0" y="T1"/>
                  </a:cxn>
                  <a:cxn ang="0">
                    <a:pos x="T2" y="T3"/>
                  </a:cxn>
                  <a:cxn ang="0">
                    <a:pos x="T4" y="T5"/>
                  </a:cxn>
                  <a:cxn ang="0">
                    <a:pos x="T6" y="T7"/>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32"/>
              <p:cNvSpPr>
                <a:spLocks/>
              </p:cNvSpPr>
              <p:nvPr/>
            </p:nvSpPr>
            <p:spPr bwMode="auto">
              <a:xfrm>
                <a:off x="696" y="3120"/>
                <a:ext cx="144" cy="240"/>
              </a:xfrm>
              <a:custGeom>
                <a:avLst/>
                <a:gdLst>
                  <a:gd name="T0" fmla="*/ 144 w 144"/>
                  <a:gd name="T1" fmla="*/ 0 h 240"/>
                  <a:gd name="T2" fmla="*/ 114 w 144"/>
                  <a:gd name="T3" fmla="*/ 126 h 240"/>
                  <a:gd name="T4" fmla="*/ 0 w 144"/>
                  <a:gd name="T5" fmla="*/ 240 h 240"/>
                </a:gdLst>
                <a:ahLst/>
                <a:cxnLst>
                  <a:cxn ang="0">
                    <a:pos x="T0" y="T1"/>
                  </a:cxn>
                  <a:cxn ang="0">
                    <a:pos x="T2" y="T3"/>
                  </a:cxn>
                  <a:cxn ang="0">
                    <a:pos x="T4" y="T5"/>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chemeClr val="tx2"/>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 name="Group 61"/>
            <p:cNvGrpSpPr>
              <a:grpSpLocks/>
            </p:cNvGrpSpPr>
            <p:nvPr/>
          </p:nvGrpSpPr>
          <p:grpSpPr bwMode="auto">
            <a:xfrm>
              <a:off x="2971800" y="3733800"/>
              <a:ext cx="2057400" cy="1905000"/>
              <a:chOff x="1872" y="2352"/>
              <a:chExt cx="1296" cy="1200"/>
            </a:xfrm>
          </p:grpSpPr>
          <p:sp>
            <p:nvSpPr>
              <p:cNvPr id="35" name="Oval 33"/>
              <p:cNvSpPr>
                <a:spLocks noChangeArrowheads="1"/>
              </p:cNvSpPr>
              <p:nvPr/>
            </p:nvSpPr>
            <p:spPr bwMode="auto">
              <a:xfrm>
                <a:off x="2496" y="235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10</a:t>
                </a:r>
              </a:p>
            </p:txBody>
          </p:sp>
          <p:sp>
            <p:nvSpPr>
              <p:cNvPr id="36" name="Oval 34"/>
              <p:cNvSpPr>
                <a:spLocks noChangeArrowheads="1"/>
              </p:cNvSpPr>
              <p:nvPr/>
            </p:nvSpPr>
            <p:spPr bwMode="auto">
              <a:xfrm>
                <a:off x="2208" y="283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12</a:t>
                </a:r>
              </a:p>
            </p:txBody>
          </p:sp>
          <p:sp>
            <p:nvSpPr>
              <p:cNvPr id="37" name="Line 35"/>
              <p:cNvSpPr>
                <a:spLocks noChangeShapeType="1"/>
              </p:cNvSpPr>
              <p:nvPr/>
            </p:nvSpPr>
            <p:spPr bwMode="auto">
              <a:xfrm flipH="1">
                <a:off x="2400" y="2592"/>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Oval 36"/>
              <p:cNvSpPr>
                <a:spLocks noChangeArrowheads="1"/>
              </p:cNvSpPr>
              <p:nvPr/>
            </p:nvSpPr>
            <p:spPr bwMode="auto">
              <a:xfrm>
                <a:off x="2832" y="283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5</a:t>
                </a:r>
              </a:p>
            </p:txBody>
          </p:sp>
          <p:sp>
            <p:nvSpPr>
              <p:cNvPr id="39" name="Line 37"/>
              <p:cNvSpPr>
                <a:spLocks noChangeShapeType="1"/>
              </p:cNvSpPr>
              <p:nvPr/>
            </p:nvSpPr>
            <p:spPr bwMode="auto">
              <a:xfrm>
                <a:off x="2688" y="2592"/>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Oval 38"/>
              <p:cNvSpPr>
                <a:spLocks noChangeArrowheads="1"/>
              </p:cNvSpPr>
              <p:nvPr/>
            </p:nvSpPr>
            <p:spPr bwMode="auto">
              <a:xfrm>
                <a:off x="1872" y="331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8</a:t>
                </a:r>
              </a:p>
            </p:txBody>
          </p:sp>
          <p:sp>
            <p:nvSpPr>
              <p:cNvPr id="41" name="Line 39"/>
              <p:cNvSpPr>
                <a:spLocks noChangeShapeType="1"/>
              </p:cNvSpPr>
              <p:nvPr/>
            </p:nvSpPr>
            <p:spPr bwMode="auto">
              <a:xfrm flipH="1">
                <a:off x="2064" y="3072"/>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 name="Group 63"/>
            <p:cNvGrpSpPr>
              <a:grpSpLocks/>
            </p:cNvGrpSpPr>
            <p:nvPr/>
          </p:nvGrpSpPr>
          <p:grpSpPr bwMode="auto">
            <a:xfrm>
              <a:off x="5410200" y="3733800"/>
              <a:ext cx="2057400" cy="1905000"/>
              <a:chOff x="3408" y="2352"/>
              <a:chExt cx="1296" cy="1200"/>
            </a:xfrm>
          </p:grpSpPr>
          <p:sp>
            <p:nvSpPr>
              <p:cNvPr id="28" name="Oval 40"/>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12</a:t>
                </a:r>
              </a:p>
            </p:txBody>
          </p:sp>
          <p:sp>
            <p:nvSpPr>
              <p:cNvPr id="29" name="Oval 41"/>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10</a:t>
                </a:r>
              </a:p>
            </p:txBody>
          </p:sp>
          <p:sp>
            <p:nvSpPr>
              <p:cNvPr id="30" name="Line 42"/>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Oval 43"/>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5</a:t>
                </a:r>
              </a:p>
            </p:txBody>
          </p:sp>
          <p:sp>
            <p:nvSpPr>
              <p:cNvPr id="32" name="Line 44"/>
              <p:cNvSpPr>
                <a:spLocks noChangeShapeType="1"/>
              </p:cNvSpPr>
              <p:nvPr/>
            </p:nvSpPr>
            <p:spPr bwMode="auto">
              <a:xfrm>
                <a:off x="4224" y="2592"/>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Oval 45"/>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Verdana" panose="020B0604030504040204" pitchFamily="34" charset="0"/>
                  </a:rPr>
                  <a:t>8</a:t>
                </a:r>
              </a:p>
            </p:txBody>
          </p:sp>
          <p:sp>
            <p:nvSpPr>
              <p:cNvPr id="34" name="Line 46"/>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 name="Group 62"/>
            <p:cNvGrpSpPr>
              <a:grpSpLocks/>
            </p:cNvGrpSpPr>
            <p:nvPr/>
          </p:nvGrpSpPr>
          <p:grpSpPr bwMode="auto">
            <a:xfrm>
              <a:off x="3648075" y="4038600"/>
              <a:ext cx="619125" cy="552450"/>
              <a:chOff x="2298" y="2544"/>
              <a:chExt cx="390" cy="348"/>
            </a:xfrm>
          </p:grpSpPr>
          <p:sp>
            <p:nvSpPr>
              <p:cNvPr id="26" name="Freeform 47"/>
              <p:cNvSpPr>
                <a:spLocks/>
              </p:cNvSpPr>
              <p:nvPr/>
            </p:nvSpPr>
            <p:spPr bwMode="auto">
              <a:xfrm>
                <a:off x="2298" y="2544"/>
                <a:ext cx="162" cy="264"/>
              </a:xfrm>
              <a:custGeom>
                <a:avLst/>
                <a:gdLst>
                  <a:gd name="T0" fmla="*/ 0 w 162"/>
                  <a:gd name="T1" fmla="*/ 264 h 264"/>
                  <a:gd name="T2" fmla="*/ 30 w 162"/>
                  <a:gd name="T3" fmla="*/ 162 h 264"/>
                  <a:gd name="T4" fmla="*/ 90 w 162"/>
                  <a:gd name="T5" fmla="*/ 66 h 264"/>
                  <a:gd name="T6" fmla="*/ 162 w 162"/>
                  <a:gd name="T7" fmla="*/ 0 h 264"/>
                </a:gdLst>
                <a:ahLst/>
                <a:cxnLst>
                  <a:cxn ang="0">
                    <a:pos x="T0" y="T1"/>
                  </a:cxn>
                  <a:cxn ang="0">
                    <a:pos x="T2" y="T3"/>
                  </a:cxn>
                  <a:cxn ang="0">
                    <a:pos x="T4" y="T5"/>
                  </a:cxn>
                  <a:cxn ang="0">
                    <a:pos x="T6" y="T7"/>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8"/>
              <p:cNvSpPr>
                <a:spLocks/>
              </p:cNvSpPr>
              <p:nvPr/>
            </p:nvSpPr>
            <p:spPr bwMode="auto">
              <a:xfrm>
                <a:off x="2544" y="2652"/>
                <a:ext cx="144" cy="240"/>
              </a:xfrm>
              <a:custGeom>
                <a:avLst/>
                <a:gdLst>
                  <a:gd name="T0" fmla="*/ 144 w 144"/>
                  <a:gd name="T1" fmla="*/ 0 h 240"/>
                  <a:gd name="T2" fmla="*/ 114 w 144"/>
                  <a:gd name="T3" fmla="*/ 126 h 240"/>
                  <a:gd name="T4" fmla="*/ 0 w 144"/>
                  <a:gd name="T5" fmla="*/ 240 h 240"/>
                </a:gdLst>
                <a:ahLst/>
                <a:cxnLst>
                  <a:cxn ang="0">
                    <a:pos x="T0" y="T1"/>
                  </a:cxn>
                  <a:cxn ang="0">
                    <a:pos x="T2" y="T3"/>
                  </a:cxn>
                  <a:cxn ang="0">
                    <a:pos x="T4" y="T5"/>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chemeClr val="tx2"/>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 name="AutoShape 49"/>
            <p:cNvSpPr>
              <a:spLocks noChangeArrowheads="1"/>
            </p:cNvSpPr>
            <p:nvPr/>
          </p:nvSpPr>
          <p:spPr bwMode="auto">
            <a:xfrm>
              <a:off x="2819400" y="4191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50"/>
            <p:cNvSpPr>
              <a:spLocks noChangeArrowheads="1"/>
            </p:cNvSpPr>
            <p:nvPr/>
          </p:nvSpPr>
          <p:spPr bwMode="auto">
            <a:xfrm>
              <a:off x="5334000" y="4191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51"/>
            <p:cNvSpPr txBox="1">
              <a:spLocks noChangeArrowheads="1"/>
            </p:cNvSpPr>
            <p:nvPr/>
          </p:nvSpPr>
          <p:spPr bwMode="auto">
            <a:xfrm>
              <a:off x="22860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accent2"/>
                  </a:solidFill>
                  <a:latin typeface="Times New Roman" panose="02020603050405020304" pitchFamily="18" charset="0"/>
                </a:rPr>
                <a:t>1</a:t>
              </a:r>
            </a:p>
          </p:txBody>
        </p:sp>
        <p:sp>
          <p:nvSpPr>
            <p:cNvPr id="23" name="Text Box 52"/>
            <p:cNvSpPr txBox="1">
              <a:spLocks noChangeArrowheads="1"/>
            </p:cNvSpPr>
            <p:nvPr/>
          </p:nvSpPr>
          <p:spPr bwMode="auto">
            <a:xfrm>
              <a:off x="56388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accent2"/>
                  </a:solidFill>
                  <a:latin typeface="Times New Roman" panose="02020603050405020304" pitchFamily="18" charset="0"/>
                </a:rPr>
                <a:t>2</a:t>
              </a:r>
            </a:p>
          </p:txBody>
        </p:sp>
        <p:sp>
          <p:nvSpPr>
            <p:cNvPr id="24" name="Text Box 53"/>
            <p:cNvSpPr txBox="1">
              <a:spLocks noChangeArrowheads="1"/>
            </p:cNvSpPr>
            <p:nvPr/>
          </p:nvSpPr>
          <p:spPr bwMode="auto">
            <a:xfrm>
              <a:off x="8077200" y="3048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accent2"/>
                  </a:solidFill>
                  <a:latin typeface="Times New Roman" panose="02020603050405020304" pitchFamily="18" charset="0"/>
                </a:rPr>
                <a:t>3</a:t>
              </a:r>
            </a:p>
          </p:txBody>
        </p:sp>
        <p:sp>
          <p:nvSpPr>
            <p:cNvPr id="25" name="Text Box 54"/>
            <p:cNvSpPr txBox="1">
              <a:spLocks noChangeArrowheads="1"/>
            </p:cNvSpPr>
            <p:nvPr/>
          </p:nvSpPr>
          <p:spPr bwMode="auto">
            <a:xfrm>
              <a:off x="8077200" y="5500688"/>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accent2"/>
                  </a:solidFill>
                  <a:latin typeface="Times New Roman" panose="02020603050405020304" pitchFamily="18" charset="0"/>
                </a:rPr>
                <a:t>4</a:t>
              </a:r>
            </a:p>
          </p:txBody>
        </p:sp>
      </p:grpSp>
    </p:spTree>
    <p:extLst>
      <p:ext uri="{BB962C8B-B14F-4D97-AF65-F5344CB8AC3E}">
        <p14:creationId xmlns:p14="http://schemas.microsoft.com/office/powerpoint/2010/main" val="1641109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grpSp>
        <p:nvGrpSpPr>
          <p:cNvPr id="64" name="Group 5"/>
          <p:cNvGrpSpPr>
            <a:grpSpLocks/>
          </p:cNvGrpSpPr>
          <p:nvPr/>
        </p:nvGrpSpPr>
        <p:grpSpPr bwMode="auto">
          <a:xfrm>
            <a:off x="2388080" y="2114910"/>
            <a:ext cx="2057400" cy="1905000"/>
            <a:chOff x="768" y="1104"/>
            <a:chExt cx="1296" cy="1200"/>
          </a:xfrm>
        </p:grpSpPr>
        <p:grpSp>
          <p:nvGrpSpPr>
            <p:cNvPr id="65" name="Group 6"/>
            <p:cNvGrpSpPr>
              <a:grpSpLocks/>
            </p:cNvGrpSpPr>
            <p:nvPr/>
          </p:nvGrpSpPr>
          <p:grpSpPr bwMode="auto">
            <a:xfrm>
              <a:off x="768" y="1104"/>
              <a:ext cx="1296" cy="1200"/>
              <a:chOff x="3408" y="2352"/>
              <a:chExt cx="1296" cy="1200"/>
            </a:xfrm>
          </p:grpSpPr>
          <p:sp>
            <p:nvSpPr>
              <p:cNvPr id="68" name="Oval 7"/>
              <p:cNvSpPr>
                <a:spLocks noChangeArrowheads="1"/>
              </p:cNvSpPr>
              <p:nvPr/>
            </p:nvSpPr>
            <p:spPr bwMode="auto">
              <a:xfrm>
                <a:off x="4032" y="235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12</a:t>
                </a:r>
              </a:p>
            </p:txBody>
          </p:sp>
          <p:sp>
            <p:nvSpPr>
              <p:cNvPr id="69" name="Oval 8"/>
              <p:cNvSpPr>
                <a:spLocks noChangeArrowheads="1"/>
              </p:cNvSpPr>
              <p:nvPr/>
            </p:nvSpPr>
            <p:spPr bwMode="auto">
              <a:xfrm>
                <a:off x="3744" y="283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10</a:t>
                </a:r>
              </a:p>
            </p:txBody>
          </p:sp>
          <p:sp>
            <p:nvSpPr>
              <p:cNvPr id="70" name="Line 9"/>
              <p:cNvSpPr>
                <a:spLocks noChangeShapeType="1"/>
              </p:cNvSpPr>
              <p:nvPr/>
            </p:nvSpPr>
            <p:spPr bwMode="auto">
              <a:xfrm flipH="1">
                <a:off x="3936" y="2592"/>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71" name="Oval 10"/>
              <p:cNvSpPr>
                <a:spLocks noChangeArrowheads="1"/>
              </p:cNvSpPr>
              <p:nvPr/>
            </p:nvSpPr>
            <p:spPr bwMode="auto">
              <a:xfrm>
                <a:off x="4368" y="283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5</a:t>
                </a:r>
              </a:p>
            </p:txBody>
          </p:sp>
          <p:sp>
            <p:nvSpPr>
              <p:cNvPr id="72" name="Line 11"/>
              <p:cNvSpPr>
                <a:spLocks noChangeShapeType="1"/>
              </p:cNvSpPr>
              <p:nvPr/>
            </p:nvSpPr>
            <p:spPr bwMode="auto">
              <a:xfrm>
                <a:off x="4224" y="2592"/>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73" name="Oval 12"/>
              <p:cNvSpPr>
                <a:spLocks noChangeArrowheads="1"/>
              </p:cNvSpPr>
              <p:nvPr/>
            </p:nvSpPr>
            <p:spPr bwMode="auto">
              <a:xfrm>
                <a:off x="3408" y="331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8</a:t>
                </a:r>
              </a:p>
            </p:txBody>
          </p:sp>
          <p:sp>
            <p:nvSpPr>
              <p:cNvPr id="74" name="Line 13"/>
              <p:cNvSpPr>
                <a:spLocks noChangeShapeType="1"/>
              </p:cNvSpPr>
              <p:nvPr/>
            </p:nvSpPr>
            <p:spPr bwMode="auto">
              <a:xfrm flipH="1">
                <a:off x="3600" y="3072"/>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sp>
          <p:nvSpPr>
            <p:cNvPr id="66" name="Oval 14"/>
            <p:cNvSpPr>
              <a:spLocks noChangeArrowheads="1"/>
            </p:cNvSpPr>
            <p:nvPr/>
          </p:nvSpPr>
          <p:spPr bwMode="auto">
            <a:xfrm>
              <a:off x="1488" y="2064"/>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67" name="Line 15"/>
            <p:cNvSpPr>
              <a:spLocks noChangeShapeType="1"/>
            </p:cNvSpPr>
            <p:nvPr/>
          </p:nvSpPr>
          <p:spPr bwMode="auto">
            <a:xfrm>
              <a:off x="1344" y="1824"/>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sp>
        <p:nvSpPr>
          <p:cNvPr id="75" name="AutoShape 19"/>
          <p:cNvSpPr>
            <a:spLocks noChangeArrowheads="1"/>
          </p:cNvSpPr>
          <p:nvPr/>
        </p:nvSpPr>
        <p:spPr bwMode="auto">
          <a:xfrm>
            <a:off x="4750280" y="2648310"/>
            <a:ext cx="381000" cy="228600"/>
          </a:xfrm>
          <a:prstGeom prst="rightArrow">
            <a:avLst>
              <a:gd name="adj1" fmla="val 50000"/>
              <a:gd name="adj2" fmla="val 41667"/>
            </a:avLst>
          </a:prstGeom>
          <a:solidFill>
            <a:srgbClr val="000000"/>
          </a:solidFill>
          <a:ln w="15875">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nvGrpSpPr>
          <p:cNvPr id="76" name="Group 20"/>
          <p:cNvGrpSpPr>
            <a:grpSpLocks/>
          </p:cNvGrpSpPr>
          <p:nvPr/>
        </p:nvGrpSpPr>
        <p:grpSpPr bwMode="auto">
          <a:xfrm>
            <a:off x="4902680" y="2114910"/>
            <a:ext cx="2057400" cy="1905000"/>
            <a:chOff x="768" y="1104"/>
            <a:chExt cx="1296" cy="1200"/>
          </a:xfrm>
        </p:grpSpPr>
        <p:grpSp>
          <p:nvGrpSpPr>
            <p:cNvPr id="77" name="Group 21"/>
            <p:cNvGrpSpPr>
              <a:grpSpLocks/>
            </p:cNvGrpSpPr>
            <p:nvPr/>
          </p:nvGrpSpPr>
          <p:grpSpPr bwMode="auto">
            <a:xfrm>
              <a:off x="768" y="1104"/>
              <a:ext cx="1296" cy="1200"/>
              <a:chOff x="3408" y="2352"/>
              <a:chExt cx="1296" cy="1200"/>
            </a:xfrm>
          </p:grpSpPr>
          <p:sp>
            <p:nvSpPr>
              <p:cNvPr id="80" name="Oval 22"/>
              <p:cNvSpPr>
                <a:spLocks noChangeArrowheads="1"/>
              </p:cNvSpPr>
              <p:nvPr/>
            </p:nvSpPr>
            <p:spPr bwMode="auto">
              <a:xfrm>
                <a:off x="4032" y="235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12</a:t>
                </a:r>
              </a:p>
            </p:txBody>
          </p:sp>
          <p:sp>
            <p:nvSpPr>
              <p:cNvPr id="81" name="Oval 23"/>
              <p:cNvSpPr>
                <a:spLocks noChangeArrowheads="1"/>
              </p:cNvSpPr>
              <p:nvPr/>
            </p:nvSpPr>
            <p:spPr bwMode="auto">
              <a:xfrm>
                <a:off x="3744" y="283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82" name="Line 24"/>
              <p:cNvSpPr>
                <a:spLocks noChangeShapeType="1"/>
              </p:cNvSpPr>
              <p:nvPr/>
            </p:nvSpPr>
            <p:spPr bwMode="auto">
              <a:xfrm flipH="1">
                <a:off x="3936" y="2592"/>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83" name="Oval 25"/>
              <p:cNvSpPr>
                <a:spLocks noChangeArrowheads="1"/>
              </p:cNvSpPr>
              <p:nvPr/>
            </p:nvSpPr>
            <p:spPr bwMode="auto">
              <a:xfrm>
                <a:off x="4368" y="283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5</a:t>
                </a:r>
              </a:p>
            </p:txBody>
          </p:sp>
          <p:sp>
            <p:nvSpPr>
              <p:cNvPr id="84" name="Line 26"/>
              <p:cNvSpPr>
                <a:spLocks noChangeShapeType="1"/>
              </p:cNvSpPr>
              <p:nvPr/>
            </p:nvSpPr>
            <p:spPr bwMode="auto">
              <a:xfrm>
                <a:off x="4224" y="2592"/>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85" name="Oval 27"/>
              <p:cNvSpPr>
                <a:spLocks noChangeArrowheads="1"/>
              </p:cNvSpPr>
              <p:nvPr/>
            </p:nvSpPr>
            <p:spPr bwMode="auto">
              <a:xfrm>
                <a:off x="3408" y="331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8</a:t>
                </a:r>
              </a:p>
            </p:txBody>
          </p:sp>
          <p:sp>
            <p:nvSpPr>
              <p:cNvPr id="86" name="Line 28"/>
              <p:cNvSpPr>
                <a:spLocks noChangeShapeType="1"/>
              </p:cNvSpPr>
              <p:nvPr/>
            </p:nvSpPr>
            <p:spPr bwMode="auto">
              <a:xfrm flipH="1">
                <a:off x="3600" y="3072"/>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sp>
          <p:nvSpPr>
            <p:cNvPr id="78" name="Oval 29"/>
            <p:cNvSpPr>
              <a:spLocks noChangeArrowheads="1"/>
            </p:cNvSpPr>
            <p:nvPr/>
          </p:nvSpPr>
          <p:spPr bwMode="auto">
            <a:xfrm>
              <a:off x="1488" y="2064"/>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10</a:t>
              </a:r>
            </a:p>
          </p:txBody>
        </p:sp>
        <p:sp>
          <p:nvSpPr>
            <p:cNvPr id="79" name="Line 30"/>
            <p:cNvSpPr>
              <a:spLocks noChangeShapeType="1"/>
            </p:cNvSpPr>
            <p:nvPr/>
          </p:nvSpPr>
          <p:spPr bwMode="auto">
            <a:xfrm>
              <a:off x="1344" y="1824"/>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sp>
        <p:nvSpPr>
          <p:cNvPr id="87" name="AutoShape 31"/>
          <p:cNvSpPr>
            <a:spLocks noChangeArrowheads="1"/>
          </p:cNvSpPr>
          <p:nvPr/>
        </p:nvSpPr>
        <p:spPr bwMode="auto">
          <a:xfrm>
            <a:off x="7341080" y="2648310"/>
            <a:ext cx="381000" cy="228600"/>
          </a:xfrm>
          <a:prstGeom prst="rightArrow">
            <a:avLst>
              <a:gd name="adj1" fmla="val 50000"/>
              <a:gd name="adj2" fmla="val 41667"/>
            </a:avLst>
          </a:prstGeom>
          <a:solidFill>
            <a:srgbClr val="000000"/>
          </a:solidFill>
          <a:ln w="15875">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nvGrpSpPr>
          <p:cNvPr id="88" name="Group 32"/>
          <p:cNvGrpSpPr>
            <a:grpSpLocks/>
          </p:cNvGrpSpPr>
          <p:nvPr/>
        </p:nvGrpSpPr>
        <p:grpSpPr bwMode="auto">
          <a:xfrm>
            <a:off x="7569680" y="2114910"/>
            <a:ext cx="2057400" cy="1905000"/>
            <a:chOff x="768" y="1104"/>
            <a:chExt cx="1296" cy="1200"/>
          </a:xfrm>
        </p:grpSpPr>
        <p:grpSp>
          <p:nvGrpSpPr>
            <p:cNvPr id="89" name="Group 33"/>
            <p:cNvGrpSpPr>
              <a:grpSpLocks/>
            </p:cNvGrpSpPr>
            <p:nvPr/>
          </p:nvGrpSpPr>
          <p:grpSpPr bwMode="auto">
            <a:xfrm>
              <a:off x="768" y="1104"/>
              <a:ext cx="1296" cy="1200"/>
              <a:chOff x="3408" y="2352"/>
              <a:chExt cx="1296" cy="1200"/>
            </a:xfrm>
          </p:grpSpPr>
          <p:sp>
            <p:nvSpPr>
              <p:cNvPr id="92" name="Oval 34"/>
              <p:cNvSpPr>
                <a:spLocks noChangeArrowheads="1"/>
              </p:cNvSpPr>
              <p:nvPr/>
            </p:nvSpPr>
            <p:spPr bwMode="auto">
              <a:xfrm>
                <a:off x="4032" y="235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93" name="Oval 35"/>
              <p:cNvSpPr>
                <a:spLocks noChangeArrowheads="1"/>
              </p:cNvSpPr>
              <p:nvPr/>
            </p:nvSpPr>
            <p:spPr bwMode="auto">
              <a:xfrm>
                <a:off x="3744" y="283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12</a:t>
                </a:r>
              </a:p>
            </p:txBody>
          </p:sp>
          <p:sp>
            <p:nvSpPr>
              <p:cNvPr id="94" name="Line 36"/>
              <p:cNvSpPr>
                <a:spLocks noChangeShapeType="1"/>
              </p:cNvSpPr>
              <p:nvPr/>
            </p:nvSpPr>
            <p:spPr bwMode="auto">
              <a:xfrm flipH="1">
                <a:off x="3936" y="2592"/>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95" name="Oval 37"/>
              <p:cNvSpPr>
                <a:spLocks noChangeArrowheads="1"/>
              </p:cNvSpPr>
              <p:nvPr/>
            </p:nvSpPr>
            <p:spPr bwMode="auto">
              <a:xfrm>
                <a:off x="4368" y="283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5</a:t>
                </a:r>
              </a:p>
            </p:txBody>
          </p:sp>
          <p:sp>
            <p:nvSpPr>
              <p:cNvPr id="96" name="Line 38"/>
              <p:cNvSpPr>
                <a:spLocks noChangeShapeType="1"/>
              </p:cNvSpPr>
              <p:nvPr/>
            </p:nvSpPr>
            <p:spPr bwMode="auto">
              <a:xfrm>
                <a:off x="4224" y="2592"/>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97" name="Oval 39"/>
              <p:cNvSpPr>
                <a:spLocks noChangeArrowheads="1"/>
              </p:cNvSpPr>
              <p:nvPr/>
            </p:nvSpPr>
            <p:spPr bwMode="auto">
              <a:xfrm>
                <a:off x="3408" y="3312"/>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8</a:t>
                </a:r>
              </a:p>
            </p:txBody>
          </p:sp>
          <p:sp>
            <p:nvSpPr>
              <p:cNvPr id="98" name="Line 40"/>
              <p:cNvSpPr>
                <a:spLocks noChangeShapeType="1"/>
              </p:cNvSpPr>
              <p:nvPr/>
            </p:nvSpPr>
            <p:spPr bwMode="auto">
              <a:xfrm flipH="1">
                <a:off x="3600" y="3072"/>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sp>
          <p:nvSpPr>
            <p:cNvPr id="90" name="Oval 41"/>
            <p:cNvSpPr>
              <a:spLocks noChangeArrowheads="1"/>
            </p:cNvSpPr>
            <p:nvPr/>
          </p:nvSpPr>
          <p:spPr bwMode="auto">
            <a:xfrm>
              <a:off x="1488" y="2064"/>
              <a:ext cx="336" cy="240"/>
            </a:xfrm>
            <a:prstGeom prst="ellipse">
              <a:avLst/>
            </a:prstGeom>
            <a:noFill/>
            <a:ln w="15875">
              <a:solidFill>
                <a:srgbClr val="00000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10</a:t>
              </a:r>
            </a:p>
          </p:txBody>
        </p:sp>
        <p:sp>
          <p:nvSpPr>
            <p:cNvPr id="91" name="Line 42"/>
            <p:cNvSpPr>
              <a:spLocks noChangeShapeType="1"/>
            </p:cNvSpPr>
            <p:nvPr/>
          </p:nvSpPr>
          <p:spPr bwMode="auto">
            <a:xfrm>
              <a:off x="1344" y="1824"/>
              <a:ext cx="240" cy="240"/>
            </a:xfrm>
            <a:prstGeom prst="line">
              <a:avLst/>
            </a:prstGeom>
            <a:noFill/>
            <a:ln w="15875">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spTree>
    <p:extLst>
      <p:ext uri="{BB962C8B-B14F-4D97-AF65-F5344CB8AC3E}">
        <p14:creationId xmlns:p14="http://schemas.microsoft.com/office/powerpoint/2010/main" val="321816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dissolv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dissolve">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dissolve">
                                      <p:cBhvr>
                                        <p:cTn id="2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86520"/>
          </a:xfrm>
          <a:solidFill>
            <a:schemeClr val="accent1">
              <a:lumMod val="20000"/>
              <a:lumOff val="80000"/>
            </a:schemeClr>
          </a:solidFill>
        </p:spPr>
        <p:txBody>
          <a:bodyPr>
            <a:normAutofit fontScale="90000"/>
          </a:bodyPr>
          <a:lstStyle/>
          <a:p>
            <a:r>
              <a:rPr lang="en-US" sz="4800" dirty="0">
                <a:latin typeface="Georgia" panose="02040502050405020303" pitchFamily="18" charset="0"/>
              </a:rPr>
              <a:t>Vector Representation of </a:t>
            </a:r>
            <a:r>
              <a:rPr lang="en-US" sz="4800" dirty="0" smtClean="0">
                <a:latin typeface="Georgia" panose="02040502050405020303" pitchFamily="18" charset="0"/>
              </a:rPr>
              <a:t>Binary Tree</a:t>
            </a:r>
            <a:endParaRPr lang="en-US" sz="4800" dirty="0">
              <a:latin typeface="Georgia" panose="02040502050405020303" pitchFamily="18" charset="0"/>
            </a:endParaRPr>
          </a:p>
        </p:txBody>
      </p:sp>
      <p:grpSp>
        <p:nvGrpSpPr>
          <p:cNvPr id="8" name="Group 7"/>
          <p:cNvGrpSpPr/>
          <p:nvPr/>
        </p:nvGrpSpPr>
        <p:grpSpPr>
          <a:xfrm>
            <a:off x="4659313" y="1924930"/>
            <a:ext cx="2803525" cy="1995487"/>
            <a:chOff x="5502275" y="2043113"/>
            <a:chExt cx="2803525" cy="1995487"/>
          </a:xfrm>
        </p:grpSpPr>
        <p:sp>
          <p:nvSpPr>
            <p:cNvPr id="9" name="Text Box 1029"/>
            <p:cNvSpPr txBox="1">
              <a:spLocks noChangeArrowheads="1"/>
            </p:cNvSpPr>
            <p:nvPr/>
          </p:nvSpPr>
          <p:spPr bwMode="auto">
            <a:xfrm>
              <a:off x="6737350" y="2043113"/>
              <a:ext cx="3778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a:t>
              </a:r>
            </a:p>
          </p:txBody>
        </p:sp>
        <p:sp>
          <p:nvSpPr>
            <p:cNvPr id="10" name="Text Box 1030"/>
            <p:cNvSpPr txBox="1">
              <a:spLocks noChangeArrowheads="1"/>
            </p:cNvSpPr>
            <p:nvPr/>
          </p:nvSpPr>
          <p:spPr bwMode="auto">
            <a:xfrm>
              <a:off x="6127750" y="2886075"/>
              <a:ext cx="263525" cy="3952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l</a:t>
              </a:r>
            </a:p>
          </p:txBody>
        </p:sp>
        <p:sp>
          <p:nvSpPr>
            <p:cNvPr id="11" name="Text Box 1031"/>
            <p:cNvSpPr txBox="1">
              <a:spLocks noChangeArrowheads="1"/>
            </p:cNvSpPr>
            <p:nvPr/>
          </p:nvSpPr>
          <p:spPr bwMode="auto">
            <a:xfrm>
              <a:off x="7331075" y="2886075"/>
              <a:ext cx="288925" cy="3952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a:t>
              </a:r>
            </a:p>
          </p:txBody>
        </p:sp>
        <p:sp>
          <p:nvSpPr>
            <p:cNvPr id="12" name="Text Box 1032"/>
            <p:cNvSpPr txBox="1">
              <a:spLocks noChangeArrowheads="1"/>
            </p:cNvSpPr>
            <p:nvPr/>
          </p:nvSpPr>
          <p:spPr bwMode="auto">
            <a:xfrm>
              <a:off x="5502275" y="3643313"/>
              <a:ext cx="3143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ll</a:t>
              </a:r>
            </a:p>
          </p:txBody>
        </p:sp>
        <p:sp>
          <p:nvSpPr>
            <p:cNvPr id="13" name="Text Box 1033"/>
            <p:cNvSpPr txBox="1">
              <a:spLocks noChangeArrowheads="1"/>
            </p:cNvSpPr>
            <p:nvPr/>
          </p:nvSpPr>
          <p:spPr bwMode="auto">
            <a:xfrm>
              <a:off x="6111875" y="3643313"/>
              <a:ext cx="3397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lr</a:t>
              </a:r>
            </a:p>
          </p:txBody>
        </p:sp>
        <p:sp>
          <p:nvSpPr>
            <p:cNvPr id="14" name="Text Box 1034"/>
            <p:cNvSpPr txBox="1">
              <a:spLocks noChangeArrowheads="1"/>
            </p:cNvSpPr>
            <p:nvPr/>
          </p:nvSpPr>
          <p:spPr bwMode="auto">
            <a:xfrm>
              <a:off x="7940675" y="3643313"/>
              <a:ext cx="3651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rr</a:t>
              </a:r>
            </a:p>
          </p:txBody>
        </p:sp>
        <p:sp>
          <p:nvSpPr>
            <p:cNvPr id="15" name="Text Box 1035"/>
            <p:cNvSpPr txBox="1">
              <a:spLocks noChangeArrowheads="1"/>
            </p:cNvSpPr>
            <p:nvPr/>
          </p:nvSpPr>
          <p:spPr bwMode="auto">
            <a:xfrm>
              <a:off x="7331075" y="3643313"/>
              <a:ext cx="3397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rl</a:t>
              </a:r>
            </a:p>
          </p:txBody>
        </p:sp>
        <p:sp>
          <p:nvSpPr>
            <p:cNvPr id="16" name="Line 1036"/>
            <p:cNvSpPr>
              <a:spLocks noChangeShapeType="1"/>
            </p:cNvSpPr>
            <p:nvPr/>
          </p:nvSpPr>
          <p:spPr bwMode="auto">
            <a:xfrm flipH="1">
              <a:off x="6280150" y="2424113"/>
              <a:ext cx="609600" cy="457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7" name="Line 1037"/>
            <p:cNvSpPr>
              <a:spLocks noChangeShapeType="1"/>
            </p:cNvSpPr>
            <p:nvPr/>
          </p:nvSpPr>
          <p:spPr bwMode="auto">
            <a:xfrm>
              <a:off x="6889750" y="2424113"/>
              <a:ext cx="609600" cy="457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8" name="Line 1038"/>
            <p:cNvSpPr>
              <a:spLocks noChangeShapeType="1"/>
            </p:cNvSpPr>
            <p:nvPr/>
          </p:nvSpPr>
          <p:spPr bwMode="auto">
            <a:xfrm flipH="1">
              <a:off x="5670550" y="3262313"/>
              <a:ext cx="60960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9" name="Line 1039"/>
            <p:cNvSpPr>
              <a:spLocks noChangeShapeType="1"/>
            </p:cNvSpPr>
            <p:nvPr/>
          </p:nvSpPr>
          <p:spPr bwMode="auto">
            <a:xfrm>
              <a:off x="6280150" y="3262313"/>
              <a:ext cx="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0" name="Line 1040"/>
            <p:cNvSpPr>
              <a:spLocks noChangeShapeType="1"/>
            </p:cNvSpPr>
            <p:nvPr/>
          </p:nvSpPr>
          <p:spPr bwMode="auto">
            <a:xfrm>
              <a:off x="7483475" y="3262313"/>
              <a:ext cx="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1" name="Line 1041"/>
            <p:cNvSpPr>
              <a:spLocks noChangeShapeType="1"/>
            </p:cNvSpPr>
            <p:nvPr/>
          </p:nvSpPr>
          <p:spPr bwMode="auto">
            <a:xfrm>
              <a:off x="7483475" y="3262313"/>
              <a:ext cx="60960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2" name="Text Box 1042"/>
            <p:cNvSpPr txBox="1">
              <a:spLocks noChangeArrowheads="1"/>
            </p:cNvSpPr>
            <p:nvPr/>
          </p:nvSpPr>
          <p:spPr bwMode="auto">
            <a:xfrm>
              <a:off x="6111875" y="20526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root</a:t>
              </a:r>
            </a:p>
          </p:txBody>
        </p:sp>
      </p:grpSp>
      <p:grpSp>
        <p:nvGrpSpPr>
          <p:cNvPr id="23" name="Group 22"/>
          <p:cNvGrpSpPr/>
          <p:nvPr/>
        </p:nvGrpSpPr>
        <p:grpSpPr>
          <a:xfrm>
            <a:off x="3352800" y="4643522"/>
            <a:ext cx="6096000" cy="1050925"/>
            <a:chOff x="1219200" y="4343400"/>
            <a:chExt cx="6096000" cy="1050925"/>
          </a:xfrm>
        </p:grpSpPr>
        <p:sp>
          <p:nvSpPr>
            <p:cNvPr id="24" name="Rectangle 1043"/>
            <p:cNvSpPr>
              <a:spLocks noChangeArrowheads="1"/>
            </p:cNvSpPr>
            <p:nvPr/>
          </p:nvSpPr>
          <p:spPr bwMode="auto">
            <a:xfrm>
              <a:off x="6443663" y="4876800"/>
              <a:ext cx="871537"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rr</a:t>
              </a:r>
            </a:p>
          </p:txBody>
        </p:sp>
        <p:sp>
          <p:nvSpPr>
            <p:cNvPr id="25" name="Rectangle 1044"/>
            <p:cNvSpPr>
              <a:spLocks noChangeArrowheads="1"/>
            </p:cNvSpPr>
            <p:nvPr/>
          </p:nvSpPr>
          <p:spPr bwMode="auto">
            <a:xfrm>
              <a:off x="5573713" y="4876800"/>
              <a:ext cx="869950"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rl</a:t>
              </a:r>
            </a:p>
          </p:txBody>
        </p:sp>
        <p:sp>
          <p:nvSpPr>
            <p:cNvPr id="26" name="Rectangle 1045"/>
            <p:cNvSpPr>
              <a:spLocks noChangeArrowheads="1"/>
            </p:cNvSpPr>
            <p:nvPr/>
          </p:nvSpPr>
          <p:spPr bwMode="auto">
            <a:xfrm>
              <a:off x="4702175" y="4876800"/>
              <a:ext cx="871538"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lr</a:t>
              </a:r>
            </a:p>
          </p:txBody>
        </p:sp>
        <p:sp>
          <p:nvSpPr>
            <p:cNvPr id="27" name="Rectangle 1046"/>
            <p:cNvSpPr>
              <a:spLocks noChangeArrowheads="1"/>
            </p:cNvSpPr>
            <p:nvPr/>
          </p:nvSpPr>
          <p:spPr bwMode="auto">
            <a:xfrm>
              <a:off x="3832225" y="4876800"/>
              <a:ext cx="869950"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ll</a:t>
              </a:r>
            </a:p>
          </p:txBody>
        </p:sp>
        <p:sp>
          <p:nvSpPr>
            <p:cNvPr id="28" name="Rectangle 1047"/>
            <p:cNvSpPr>
              <a:spLocks noChangeArrowheads="1"/>
            </p:cNvSpPr>
            <p:nvPr/>
          </p:nvSpPr>
          <p:spPr bwMode="auto">
            <a:xfrm>
              <a:off x="2960688" y="4876800"/>
              <a:ext cx="871537"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r</a:t>
              </a:r>
            </a:p>
          </p:txBody>
        </p:sp>
        <p:sp>
          <p:nvSpPr>
            <p:cNvPr id="29" name="Rectangle 1048"/>
            <p:cNvSpPr>
              <a:spLocks noChangeArrowheads="1"/>
            </p:cNvSpPr>
            <p:nvPr/>
          </p:nvSpPr>
          <p:spPr bwMode="auto">
            <a:xfrm>
              <a:off x="2090738" y="4876800"/>
              <a:ext cx="869950"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l</a:t>
              </a:r>
            </a:p>
          </p:txBody>
        </p:sp>
        <p:sp>
          <p:nvSpPr>
            <p:cNvPr id="30" name="Rectangle 1049"/>
            <p:cNvSpPr>
              <a:spLocks noChangeArrowheads="1"/>
            </p:cNvSpPr>
            <p:nvPr/>
          </p:nvSpPr>
          <p:spPr bwMode="auto">
            <a:xfrm>
              <a:off x="1219200" y="4876800"/>
              <a:ext cx="871538"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R</a:t>
              </a:r>
            </a:p>
          </p:txBody>
        </p:sp>
        <p:sp>
          <p:nvSpPr>
            <p:cNvPr id="31" name="Line 1050"/>
            <p:cNvSpPr>
              <a:spLocks noChangeShapeType="1"/>
            </p:cNvSpPr>
            <p:nvPr/>
          </p:nvSpPr>
          <p:spPr bwMode="auto">
            <a:xfrm>
              <a:off x="1219200" y="4876800"/>
              <a:ext cx="60960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2" name="Line 1051"/>
            <p:cNvSpPr>
              <a:spLocks noChangeShapeType="1"/>
            </p:cNvSpPr>
            <p:nvPr/>
          </p:nvSpPr>
          <p:spPr bwMode="auto">
            <a:xfrm>
              <a:off x="1219200"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3" name="Line 1052"/>
            <p:cNvSpPr>
              <a:spLocks noChangeShapeType="1"/>
            </p:cNvSpPr>
            <p:nvPr/>
          </p:nvSpPr>
          <p:spPr bwMode="auto">
            <a:xfrm>
              <a:off x="2090738"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4" name="Line 1053"/>
            <p:cNvSpPr>
              <a:spLocks noChangeShapeType="1"/>
            </p:cNvSpPr>
            <p:nvPr/>
          </p:nvSpPr>
          <p:spPr bwMode="auto">
            <a:xfrm>
              <a:off x="2960688"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5" name="Line 1054"/>
            <p:cNvSpPr>
              <a:spLocks noChangeShapeType="1"/>
            </p:cNvSpPr>
            <p:nvPr/>
          </p:nvSpPr>
          <p:spPr bwMode="auto">
            <a:xfrm>
              <a:off x="3832225"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6" name="Line 1055"/>
            <p:cNvSpPr>
              <a:spLocks noChangeShapeType="1"/>
            </p:cNvSpPr>
            <p:nvPr/>
          </p:nvSpPr>
          <p:spPr bwMode="auto">
            <a:xfrm>
              <a:off x="4702175"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7" name="Line 1056"/>
            <p:cNvSpPr>
              <a:spLocks noChangeShapeType="1"/>
            </p:cNvSpPr>
            <p:nvPr/>
          </p:nvSpPr>
          <p:spPr bwMode="auto">
            <a:xfrm>
              <a:off x="5573713"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8" name="Line 1057"/>
            <p:cNvSpPr>
              <a:spLocks noChangeShapeType="1"/>
            </p:cNvSpPr>
            <p:nvPr/>
          </p:nvSpPr>
          <p:spPr bwMode="auto">
            <a:xfrm>
              <a:off x="6443663"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9" name="Line 1058"/>
            <p:cNvSpPr>
              <a:spLocks noChangeShapeType="1"/>
            </p:cNvSpPr>
            <p:nvPr/>
          </p:nvSpPr>
          <p:spPr bwMode="auto">
            <a:xfrm>
              <a:off x="7315200"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0" name="Line 1059"/>
            <p:cNvSpPr>
              <a:spLocks noChangeShapeType="1"/>
            </p:cNvSpPr>
            <p:nvPr/>
          </p:nvSpPr>
          <p:spPr bwMode="auto">
            <a:xfrm>
              <a:off x="1219200" y="5394325"/>
              <a:ext cx="60960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nvGrpSpPr>
            <p:cNvPr id="41" name="Group 1060"/>
            <p:cNvGrpSpPr>
              <a:grpSpLocks/>
            </p:cNvGrpSpPr>
            <p:nvPr/>
          </p:nvGrpSpPr>
          <p:grpSpPr bwMode="auto">
            <a:xfrm>
              <a:off x="1219200" y="4343400"/>
              <a:ext cx="6096000" cy="517525"/>
              <a:chOff x="576" y="2544"/>
              <a:chExt cx="3840" cy="326"/>
            </a:xfrm>
          </p:grpSpPr>
          <p:sp>
            <p:nvSpPr>
              <p:cNvPr id="49" name="Rectangle 1061"/>
              <p:cNvSpPr>
                <a:spLocks noChangeArrowheads="1"/>
              </p:cNvSpPr>
              <p:nvPr/>
            </p:nvSpPr>
            <p:spPr bwMode="auto">
              <a:xfrm>
                <a:off x="3867" y="2544"/>
                <a:ext cx="5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7</a:t>
                </a:r>
              </a:p>
            </p:txBody>
          </p:sp>
          <p:sp>
            <p:nvSpPr>
              <p:cNvPr id="50" name="Rectangle 1062"/>
              <p:cNvSpPr>
                <a:spLocks noChangeArrowheads="1"/>
              </p:cNvSpPr>
              <p:nvPr/>
            </p:nvSpPr>
            <p:spPr bwMode="auto">
              <a:xfrm>
                <a:off x="3319" y="2544"/>
                <a:ext cx="5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6</a:t>
                </a:r>
              </a:p>
            </p:txBody>
          </p:sp>
          <p:sp>
            <p:nvSpPr>
              <p:cNvPr id="51" name="Rectangle 1063"/>
              <p:cNvSpPr>
                <a:spLocks noChangeArrowheads="1"/>
              </p:cNvSpPr>
              <p:nvPr/>
            </p:nvSpPr>
            <p:spPr bwMode="auto">
              <a:xfrm>
                <a:off x="2770" y="2544"/>
                <a:ext cx="5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5</a:t>
                </a:r>
              </a:p>
            </p:txBody>
          </p:sp>
          <p:sp>
            <p:nvSpPr>
              <p:cNvPr id="52" name="Rectangle 1064"/>
              <p:cNvSpPr>
                <a:spLocks noChangeArrowheads="1"/>
              </p:cNvSpPr>
              <p:nvPr/>
            </p:nvSpPr>
            <p:spPr bwMode="auto">
              <a:xfrm>
                <a:off x="2222" y="2544"/>
                <a:ext cx="5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4</a:t>
                </a:r>
              </a:p>
            </p:txBody>
          </p:sp>
          <p:sp>
            <p:nvSpPr>
              <p:cNvPr id="53" name="Rectangle 1065"/>
              <p:cNvSpPr>
                <a:spLocks noChangeArrowheads="1"/>
              </p:cNvSpPr>
              <p:nvPr/>
            </p:nvSpPr>
            <p:spPr bwMode="auto">
              <a:xfrm>
                <a:off x="1673" y="2544"/>
                <a:ext cx="5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3</a:t>
                </a:r>
              </a:p>
            </p:txBody>
          </p:sp>
          <p:sp>
            <p:nvSpPr>
              <p:cNvPr id="54" name="Rectangle 1066"/>
              <p:cNvSpPr>
                <a:spLocks noChangeArrowheads="1"/>
              </p:cNvSpPr>
              <p:nvPr/>
            </p:nvSpPr>
            <p:spPr bwMode="auto">
              <a:xfrm>
                <a:off x="1125" y="2544"/>
                <a:ext cx="5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2</a:t>
                </a:r>
              </a:p>
            </p:txBody>
          </p:sp>
          <p:sp>
            <p:nvSpPr>
              <p:cNvPr id="55" name="Rectangle 1067"/>
              <p:cNvSpPr>
                <a:spLocks noChangeArrowheads="1"/>
              </p:cNvSpPr>
              <p:nvPr/>
            </p:nvSpPr>
            <p:spPr bwMode="auto">
              <a:xfrm>
                <a:off x="576" y="2544"/>
                <a:ext cx="5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1</a:t>
                </a:r>
              </a:p>
            </p:txBody>
          </p:sp>
        </p:grpSp>
        <p:sp>
          <p:nvSpPr>
            <p:cNvPr id="42" name="Line 1068"/>
            <p:cNvSpPr>
              <a:spLocks noChangeShapeType="1"/>
            </p:cNvSpPr>
            <p:nvPr/>
          </p:nvSpPr>
          <p:spPr bwMode="auto">
            <a:xfrm>
              <a:off x="1219200" y="4860925"/>
              <a:ext cx="871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3" name="Line 1069"/>
            <p:cNvSpPr>
              <a:spLocks noChangeShapeType="1"/>
            </p:cNvSpPr>
            <p:nvPr/>
          </p:nvSpPr>
          <p:spPr bwMode="auto">
            <a:xfrm>
              <a:off x="2090738" y="4860925"/>
              <a:ext cx="8699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4" name="Line 1070"/>
            <p:cNvSpPr>
              <a:spLocks noChangeShapeType="1"/>
            </p:cNvSpPr>
            <p:nvPr/>
          </p:nvSpPr>
          <p:spPr bwMode="auto">
            <a:xfrm>
              <a:off x="2960688" y="4860925"/>
              <a:ext cx="8715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5" name="Line 1071"/>
            <p:cNvSpPr>
              <a:spLocks noChangeShapeType="1"/>
            </p:cNvSpPr>
            <p:nvPr/>
          </p:nvSpPr>
          <p:spPr bwMode="auto">
            <a:xfrm>
              <a:off x="3832225" y="4860925"/>
              <a:ext cx="8699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6" name="Line 1072"/>
            <p:cNvSpPr>
              <a:spLocks noChangeShapeType="1"/>
            </p:cNvSpPr>
            <p:nvPr/>
          </p:nvSpPr>
          <p:spPr bwMode="auto">
            <a:xfrm>
              <a:off x="4702175" y="4860925"/>
              <a:ext cx="871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7" name="Line 1073"/>
            <p:cNvSpPr>
              <a:spLocks noChangeShapeType="1"/>
            </p:cNvSpPr>
            <p:nvPr/>
          </p:nvSpPr>
          <p:spPr bwMode="auto">
            <a:xfrm>
              <a:off x="5573713" y="4860925"/>
              <a:ext cx="8699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8" name="Line 1074"/>
            <p:cNvSpPr>
              <a:spLocks noChangeShapeType="1"/>
            </p:cNvSpPr>
            <p:nvPr/>
          </p:nvSpPr>
          <p:spPr bwMode="auto">
            <a:xfrm>
              <a:off x="6443663" y="4860925"/>
              <a:ext cx="8715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spTree>
    <p:extLst>
      <p:ext uri="{BB962C8B-B14F-4D97-AF65-F5344CB8AC3E}">
        <p14:creationId xmlns:p14="http://schemas.microsoft.com/office/powerpoint/2010/main" val="1145482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286520"/>
          </a:xfrm>
          <a:solidFill>
            <a:schemeClr val="accent1">
              <a:lumMod val="20000"/>
              <a:lumOff val="80000"/>
            </a:schemeClr>
          </a:solidFill>
        </p:spPr>
        <p:txBody>
          <a:bodyPr>
            <a:normAutofit fontScale="90000"/>
          </a:bodyPr>
          <a:lstStyle/>
          <a:p>
            <a:r>
              <a:rPr lang="en-US" sz="4800" dirty="0">
                <a:latin typeface="Georgia" panose="02040502050405020303" pitchFamily="18" charset="0"/>
              </a:rPr>
              <a:t>Vector Representation of </a:t>
            </a:r>
            <a:r>
              <a:rPr lang="en-US" sz="4800" dirty="0" smtClean="0">
                <a:latin typeface="Georgia" panose="02040502050405020303" pitchFamily="18" charset="0"/>
              </a:rPr>
              <a:t>Binary Tree</a:t>
            </a:r>
            <a:endParaRPr lang="en-US" sz="4800" dirty="0">
              <a:latin typeface="Georgia" panose="02040502050405020303" pitchFamily="18" charset="0"/>
            </a:endParaRPr>
          </a:p>
        </p:txBody>
      </p:sp>
      <p:grpSp>
        <p:nvGrpSpPr>
          <p:cNvPr id="8" name="Group 7"/>
          <p:cNvGrpSpPr/>
          <p:nvPr/>
        </p:nvGrpSpPr>
        <p:grpSpPr>
          <a:xfrm>
            <a:off x="4659313" y="1924930"/>
            <a:ext cx="2803525" cy="1995487"/>
            <a:chOff x="5502275" y="2043113"/>
            <a:chExt cx="2803525" cy="1995487"/>
          </a:xfrm>
        </p:grpSpPr>
        <p:sp>
          <p:nvSpPr>
            <p:cNvPr id="9" name="Text Box 1029"/>
            <p:cNvSpPr txBox="1">
              <a:spLocks noChangeArrowheads="1"/>
            </p:cNvSpPr>
            <p:nvPr/>
          </p:nvSpPr>
          <p:spPr bwMode="auto">
            <a:xfrm>
              <a:off x="6737350" y="2043113"/>
              <a:ext cx="3778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a:t>
              </a:r>
            </a:p>
          </p:txBody>
        </p:sp>
        <p:sp>
          <p:nvSpPr>
            <p:cNvPr id="10" name="Text Box 1030"/>
            <p:cNvSpPr txBox="1">
              <a:spLocks noChangeArrowheads="1"/>
            </p:cNvSpPr>
            <p:nvPr/>
          </p:nvSpPr>
          <p:spPr bwMode="auto">
            <a:xfrm>
              <a:off x="6127750" y="2886075"/>
              <a:ext cx="263525" cy="3952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l</a:t>
              </a:r>
            </a:p>
          </p:txBody>
        </p:sp>
        <p:sp>
          <p:nvSpPr>
            <p:cNvPr id="11" name="Text Box 1031"/>
            <p:cNvSpPr txBox="1">
              <a:spLocks noChangeArrowheads="1"/>
            </p:cNvSpPr>
            <p:nvPr/>
          </p:nvSpPr>
          <p:spPr bwMode="auto">
            <a:xfrm>
              <a:off x="7331075" y="2886075"/>
              <a:ext cx="288925" cy="3952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a:t>
              </a:r>
            </a:p>
          </p:txBody>
        </p:sp>
        <p:sp>
          <p:nvSpPr>
            <p:cNvPr id="12" name="Text Box 1032"/>
            <p:cNvSpPr txBox="1">
              <a:spLocks noChangeArrowheads="1"/>
            </p:cNvSpPr>
            <p:nvPr/>
          </p:nvSpPr>
          <p:spPr bwMode="auto">
            <a:xfrm>
              <a:off x="5502275" y="3643313"/>
              <a:ext cx="3143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ll</a:t>
              </a:r>
            </a:p>
          </p:txBody>
        </p:sp>
        <p:sp>
          <p:nvSpPr>
            <p:cNvPr id="13" name="Text Box 1033"/>
            <p:cNvSpPr txBox="1">
              <a:spLocks noChangeArrowheads="1"/>
            </p:cNvSpPr>
            <p:nvPr/>
          </p:nvSpPr>
          <p:spPr bwMode="auto">
            <a:xfrm>
              <a:off x="6111875" y="3643313"/>
              <a:ext cx="3397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lr</a:t>
              </a:r>
            </a:p>
          </p:txBody>
        </p:sp>
        <p:sp>
          <p:nvSpPr>
            <p:cNvPr id="14" name="Text Box 1034"/>
            <p:cNvSpPr txBox="1">
              <a:spLocks noChangeArrowheads="1"/>
            </p:cNvSpPr>
            <p:nvPr/>
          </p:nvSpPr>
          <p:spPr bwMode="auto">
            <a:xfrm>
              <a:off x="7940675" y="3643313"/>
              <a:ext cx="3651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rr</a:t>
              </a:r>
            </a:p>
          </p:txBody>
        </p:sp>
        <p:sp>
          <p:nvSpPr>
            <p:cNvPr id="15" name="Text Box 1035"/>
            <p:cNvSpPr txBox="1">
              <a:spLocks noChangeArrowheads="1"/>
            </p:cNvSpPr>
            <p:nvPr/>
          </p:nvSpPr>
          <p:spPr bwMode="auto">
            <a:xfrm>
              <a:off x="7331075" y="3643313"/>
              <a:ext cx="339725" cy="395287"/>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rl</a:t>
              </a:r>
            </a:p>
          </p:txBody>
        </p:sp>
        <p:sp>
          <p:nvSpPr>
            <p:cNvPr id="16" name="Line 1036"/>
            <p:cNvSpPr>
              <a:spLocks noChangeShapeType="1"/>
            </p:cNvSpPr>
            <p:nvPr/>
          </p:nvSpPr>
          <p:spPr bwMode="auto">
            <a:xfrm flipH="1">
              <a:off x="6280150" y="2424113"/>
              <a:ext cx="609600" cy="457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7" name="Line 1037"/>
            <p:cNvSpPr>
              <a:spLocks noChangeShapeType="1"/>
            </p:cNvSpPr>
            <p:nvPr/>
          </p:nvSpPr>
          <p:spPr bwMode="auto">
            <a:xfrm>
              <a:off x="6889750" y="2424113"/>
              <a:ext cx="609600" cy="457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8" name="Line 1038"/>
            <p:cNvSpPr>
              <a:spLocks noChangeShapeType="1"/>
            </p:cNvSpPr>
            <p:nvPr/>
          </p:nvSpPr>
          <p:spPr bwMode="auto">
            <a:xfrm flipH="1">
              <a:off x="5670550" y="3262313"/>
              <a:ext cx="60960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19" name="Line 1039"/>
            <p:cNvSpPr>
              <a:spLocks noChangeShapeType="1"/>
            </p:cNvSpPr>
            <p:nvPr/>
          </p:nvSpPr>
          <p:spPr bwMode="auto">
            <a:xfrm>
              <a:off x="6280150" y="3262313"/>
              <a:ext cx="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0" name="Line 1040"/>
            <p:cNvSpPr>
              <a:spLocks noChangeShapeType="1"/>
            </p:cNvSpPr>
            <p:nvPr/>
          </p:nvSpPr>
          <p:spPr bwMode="auto">
            <a:xfrm>
              <a:off x="7483475" y="3262313"/>
              <a:ext cx="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1" name="Line 1041"/>
            <p:cNvSpPr>
              <a:spLocks noChangeShapeType="1"/>
            </p:cNvSpPr>
            <p:nvPr/>
          </p:nvSpPr>
          <p:spPr bwMode="auto">
            <a:xfrm>
              <a:off x="7483475" y="3262313"/>
              <a:ext cx="60960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22" name="Text Box 1042"/>
            <p:cNvSpPr txBox="1">
              <a:spLocks noChangeArrowheads="1"/>
            </p:cNvSpPr>
            <p:nvPr/>
          </p:nvSpPr>
          <p:spPr bwMode="auto">
            <a:xfrm>
              <a:off x="6111875" y="205263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rPr>
                <a:t>root</a:t>
              </a:r>
            </a:p>
          </p:txBody>
        </p:sp>
      </p:grpSp>
      <p:grpSp>
        <p:nvGrpSpPr>
          <p:cNvPr id="23" name="Group 22"/>
          <p:cNvGrpSpPr/>
          <p:nvPr/>
        </p:nvGrpSpPr>
        <p:grpSpPr>
          <a:xfrm>
            <a:off x="3352800" y="4643522"/>
            <a:ext cx="6096000" cy="1050925"/>
            <a:chOff x="1219200" y="4343400"/>
            <a:chExt cx="6096000" cy="1050925"/>
          </a:xfrm>
        </p:grpSpPr>
        <p:sp>
          <p:nvSpPr>
            <p:cNvPr id="24" name="Rectangle 1043"/>
            <p:cNvSpPr>
              <a:spLocks noChangeArrowheads="1"/>
            </p:cNvSpPr>
            <p:nvPr/>
          </p:nvSpPr>
          <p:spPr bwMode="auto">
            <a:xfrm>
              <a:off x="6443663" y="4876800"/>
              <a:ext cx="871537"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rr</a:t>
              </a:r>
            </a:p>
          </p:txBody>
        </p:sp>
        <p:sp>
          <p:nvSpPr>
            <p:cNvPr id="25" name="Rectangle 1044"/>
            <p:cNvSpPr>
              <a:spLocks noChangeArrowheads="1"/>
            </p:cNvSpPr>
            <p:nvPr/>
          </p:nvSpPr>
          <p:spPr bwMode="auto">
            <a:xfrm>
              <a:off x="5573713" y="4876800"/>
              <a:ext cx="869950"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rl</a:t>
              </a:r>
            </a:p>
          </p:txBody>
        </p:sp>
        <p:sp>
          <p:nvSpPr>
            <p:cNvPr id="26" name="Rectangle 1045"/>
            <p:cNvSpPr>
              <a:spLocks noChangeArrowheads="1"/>
            </p:cNvSpPr>
            <p:nvPr/>
          </p:nvSpPr>
          <p:spPr bwMode="auto">
            <a:xfrm>
              <a:off x="4702175" y="4876800"/>
              <a:ext cx="871538"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lr</a:t>
              </a:r>
            </a:p>
          </p:txBody>
        </p:sp>
        <p:sp>
          <p:nvSpPr>
            <p:cNvPr id="27" name="Rectangle 1046"/>
            <p:cNvSpPr>
              <a:spLocks noChangeArrowheads="1"/>
            </p:cNvSpPr>
            <p:nvPr/>
          </p:nvSpPr>
          <p:spPr bwMode="auto">
            <a:xfrm>
              <a:off x="3832225" y="4876800"/>
              <a:ext cx="869950"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ll</a:t>
              </a:r>
            </a:p>
          </p:txBody>
        </p:sp>
        <p:sp>
          <p:nvSpPr>
            <p:cNvPr id="28" name="Rectangle 1047"/>
            <p:cNvSpPr>
              <a:spLocks noChangeArrowheads="1"/>
            </p:cNvSpPr>
            <p:nvPr/>
          </p:nvSpPr>
          <p:spPr bwMode="auto">
            <a:xfrm>
              <a:off x="2960688" y="4876800"/>
              <a:ext cx="871537"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r</a:t>
              </a:r>
            </a:p>
          </p:txBody>
        </p:sp>
        <p:sp>
          <p:nvSpPr>
            <p:cNvPr id="29" name="Rectangle 1048"/>
            <p:cNvSpPr>
              <a:spLocks noChangeArrowheads="1"/>
            </p:cNvSpPr>
            <p:nvPr/>
          </p:nvSpPr>
          <p:spPr bwMode="auto">
            <a:xfrm>
              <a:off x="2090738" y="4876800"/>
              <a:ext cx="869950"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l</a:t>
              </a:r>
            </a:p>
          </p:txBody>
        </p:sp>
        <p:sp>
          <p:nvSpPr>
            <p:cNvPr id="30" name="Rectangle 1049"/>
            <p:cNvSpPr>
              <a:spLocks noChangeArrowheads="1"/>
            </p:cNvSpPr>
            <p:nvPr/>
          </p:nvSpPr>
          <p:spPr bwMode="auto">
            <a:xfrm>
              <a:off x="1219200" y="4876800"/>
              <a:ext cx="871538" cy="5175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R</a:t>
              </a:r>
            </a:p>
          </p:txBody>
        </p:sp>
        <p:sp>
          <p:nvSpPr>
            <p:cNvPr id="31" name="Line 1050"/>
            <p:cNvSpPr>
              <a:spLocks noChangeShapeType="1"/>
            </p:cNvSpPr>
            <p:nvPr/>
          </p:nvSpPr>
          <p:spPr bwMode="auto">
            <a:xfrm>
              <a:off x="1219200" y="4876800"/>
              <a:ext cx="60960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2" name="Line 1051"/>
            <p:cNvSpPr>
              <a:spLocks noChangeShapeType="1"/>
            </p:cNvSpPr>
            <p:nvPr/>
          </p:nvSpPr>
          <p:spPr bwMode="auto">
            <a:xfrm>
              <a:off x="1219200"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3" name="Line 1052"/>
            <p:cNvSpPr>
              <a:spLocks noChangeShapeType="1"/>
            </p:cNvSpPr>
            <p:nvPr/>
          </p:nvSpPr>
          <p:spPr bwMode="auto">
            <a:xfrm>
              <a:off x="2090738"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4" name="Line 1053"/>
            <p:cNvSpPr>
              <a:spLocks noChangeShapeType="1"/>
            </p:cNvSpPr>
            <p:nvPr/>
          </p:nvSpPr>
          <p:spPr bwMode="auto">
            <a:xfrm>
              <a:off x="2960688"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5" name="Line 1054"/>
            <p:cNvSpPr>
              <a:spLocks noChangeShapeType="1"/>
            </p:cNvSpPr>
            <p:nvPr/>
          </p:nvSpPr>
          <p:spPr bwMode="auto">
            <a:xfrm>
              <a:off x="3832225"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6" name="Line 1055"/>
            <p:cNvSpPr>
              <a:spLocks noChangeShapeType="1"/>
            </p:cNvSpPr>
            <p:nvPr/>
          </p:nvSpPr>
          <p:spPr bwMode="auto">
            <a:xfrm>
              <a:off x="4702175"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7" name="Line 1056"/>
            <p:cNvSpPr>
              <a:spLocks noChangeShapeType="1"/>
            </p:cNvSpPr>
            <p:nvPr/>
          </p:nvSpPr>
          <p:spPr bwMode="auto">
            <a:xfrm>
              <a:off x="5573713"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8" name="Line 1057"/>
            <p:cNvSpPr>
              <a:spLocks noChangeShapeType="1"/>
            </p:cNvSpPr>
            <p:nvPr/>
          </p:nvSpPr>
          <p:spPr bwMode="auto">
            <a:xfrm>
              <a:off x="6443663"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39" name="Line 1058"/>
            <p:cNvSpPr>
              <a:spLocks noChangeShapeType="1"/>
            </p:cNvSpPr>
            <p:nvPr/>
          </p:nvSpPr>
          <p:spPr bwMode="auto">
            <a:xfrm>
              <a:off x="7315200" y="4876800"/>
              <a:ext cx="0" cy="517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0" name="Line 1059"/>
            <p:cNvSpPr>
              <a:spLocks noChangeShapeType="1"/>
            </p:cNvSpPr>
            <p:nvPr/>
          </p:nvSpPr>
          <p:spPr bwMode="auto">
            <a:xfrm>
              <a:off x="1219200" y="5394325"/>
              <a:ext cx="60960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nvGrpSpPr>
            <p:cNvPr id="41" name="Group 1060"/>
            <p:cNvGrpSpPr>
              <a:grpSpLocks/>
            </p:cNvGrpSpPr>
            <p:nvPr/>
          </p:nvGrpSpPr>
          <p:grpSpPr bwMode="auto">
            <a:xfrm>
              <a:off x="1219200" y="4343400"/>
              <a:ext cx="6096000" cy="517525"/>
              <a:chOff x="576" y="2544"/>
              <a:chExt cx="3840" cy="326"/>
            </a:xfrm>
          </p:grpSpPr>
          <p:sp>
            <p:nvSpPr>
              <p:cNvPr id="49" name="Rectangle 1061"/>
              <p:cNvSpPr>
                <a:spLocks noChangeArrowheads="1"/>
              </p:cNvSpPr>
              <p:nvPr/>
            </p:nvSpPr>
            <p:spPr bwMode="auto">
              <a:xfrm>
                <a:off x="3867" y="2544"/>
                <a:ext cx="5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7</a:t>
                </a:r>
              </a:p>
            </p:txBody>
          </p:sp>
          <p:sp>
            <p:nvSpPr>
              <p:cNvPr id="50" name="Rectangle 1062"/>
              <p:cNvSpPr>
                <a:spLocks noChangeArrowheads="1"/>
              </p:cNvSpPr>
              <p:nvPr/>
            </p:nvSpPr>
            <p:spPr bwMode="auto">
              <a:xfrm>
                <a:off x="3319" y="2544"/>
                <a:ext cx="5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6</a:t>
                </a:r>
              </a:p>
            </p:txBody>
          </p:sp>
          <p:sp>
            <p:nvSpPr>
              <p:cNvPr id="51" name="Rectangle 1063"/>
              <p:cNvSpPr>
                <a:spLocks noChangeArrowheads="1"/>
              </p:cNvSpPr>
              <p:nvPr/>
            </p:nvSpPr>
            <p:spPr bwMode="auto">
              <a:xfrm>
                <a:off x="2770" y="2544"/>
                <a:ext cx="5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5</a:t>
                </a:r>
              </a:p>
            </p:txBody>
          </p:sp>
          <p:sp>
            <p:nvSpPr>
              <p:cNvPr id="52" name="Rectangle 1064"/>
              <p:cNvSpPr>
                <a:spLocks noChangeArrowheads="1"/>
              </p:cNvSpPr>
              <p:nvPr/>
            </p:nvSpPr>
            <p:spPr bwMode="auto">
              <a:xfrm>
                <a:off x="2222" y="2544"/>
                <a:ext cx="5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4</a:t>
                </a:r>
              </a:p>
            </p:txBody>
          </p:sp>
          <p:sp>
            <p:nvSpPr>
              <p:cNvPr id="53" name="Rectangle 1065"/>
              <p:cNvSpPr>
                <a:spLocks noChangeArrowheads="1"/>
              </p:cNvSpPr>
              <p:nvPr/>
            </p:nvSpPr>
            <p:spPr bwMode="auto">
              <a:xfrm>
                <a:off x="1673" y="2544"/>
                <a:ext cx="5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3</a:t>
                </a:r>
              </a:p>
            </p:txBody>
          </p:sp>
          <p:sp>
            <p:nvSpPr>
              <p:cNvPr id="54" name="Rectangle 1066"/>
              <p:cNvSpPr>
                <a:spLocks noChangeArrowheads="1"/>
              </p:cNvSpPr>
              <p:nvPr/>
            </p:nvSpPr>
            <p:spPr bwMode="auto">
              <a:xfrm>
                <a:off x="1125" y="2544"/>
                <a:ext cx="5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2</a:t>
                </a:r>
              </a:p>
            </p:txBody>
          </p:sp>
          <p:sp>
            <p:nvSpPr>
              <p:cNvPr id="55" name="Rectangle 1067"/>
              <p:cNvSpPr>
                <a:spLocks noChangeArrowheads="1"/>
              </p:cNvSpPr>
              <p:nvPr/>
            </p:nvSpPr>
            <p:spPr bwMode="auto">
              <a:xfrm>
                <a:off x="576" y="2544"/>
                <a:ext cx="5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eaLnBrk="1" fontAlgn="base" latinLnBrk="0" hangingPunct="1">
                  <a:lnSpc>
                    <a:spcPct val="100000"/>
                  </a:lnSpc>
                  <a:spcBef>
                    <a:spcPct val="20000"/>
                  </a:spcBef>
                  <a:spcAft>
                    <a:spcPct val="0"/>
                  </a:spcAft>
                  <a:buClr>
                    <a:srgbClr val="3333FF"/>
                  </a:buClr>
                  <a:buSzTx/>
                  <a:buFont typeface="Wingdings" panose="05000000000000000000" pitchFamily="2" charset="2"/>
                  <a:buNone/>
                  <a:tabLst/>
                  <a:defRPr/>
                </a:pPr>
                <a:r>
                  <a:rPr kumimoji="0" lang="en-US" altLang="en-US" sz="2800" b="0" i="0" u="none" strike="noStrike" kern="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Times New Roman" panose="02020603050405020304" pitchFamily="18" charset="0"/>
                  </a:rPr>
                  <a:t>1</a:t>
                </a:r>
              </a:p>
            </p:txBody>
          </p:sp>
        </p:grpSp>
        <p:sp>
          <p:nvSpPr>
            <p:cNvPr id="42" name="Line 1068"/>
            <p:cNvSpPr>
              <a:spLocks noChangeShapeType="1"/>
            </p:cNvSpPr>
            <p:nvPr/>
          </p:nvSpPr>
          <p:spPr bwMode="auto">
            <a:xfrm>
              <a:off x="1219200" y="4860925"/>
              <a:ext cx="871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3" name="Line 1069"/>
            <p:cNvSpPr>
              <a:spLocks noChangeShapeType="1"/>
            </p:cNvSpPr>
            <p:nvPr/>
          </p:nvSpPr>
          <p:spPr bwMode="auto">
            <a:xfrm>
              <a:off x="2090738" y="4860925"/>
              <a:ext cx="8699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4" name="Line 1070"/>
            <p:cNvSpPr>
              <a:spLocks noChangeShapeType="1"/>
            </p:cNvSpPr>
            <p:nvPr/>
          </p:nvSpPr>
          <p:spPr bwMode="auto">
            <a:xfrm>
              <a:off x="2960688" y="4860925"/>
              <a:ext cx="8715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5" name="Line 1071"/>
            <p:cNvSpPr>
              <a:spLocks noChangeShapeType="1"/>
            </p:cNvSpPr>
            <p:nvPr/>
          </p:nvSpPr>
          <p:spPr bwMode="auto">
            <a:xfrm>
              <a:off x="3832225" y="4860925"/>
              <a:ext cx="8699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6" name="Line 1072"/>
            <p:cNvSpPr>
              <a:spLocks noChangeShapeType="1"/>
            </p:cNvSpPr>
            <p:nvPr/>
          </p:nvSpPr>
          <p:spPr bwMode="auto">
            <a:xfrm>
              <a:off x="4702175" y="4860925"/>
              <a:ext cx="871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7" name="Line 1073"/>
            <p:cNvSpPr>
              <a:spLocks noChangeShapeType="1"/>
            </p:cNvSpPr>
            <p:nvPr/>
          </p:nvSpPr>
          <p:spPr bwMode="auto">
            <a:xfrm>
              <a:off x="5573713" y="4860925"/>
              <a:ext cx="8699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sp>
          <p:nvSpPr>
            <p:cNvPr id="48" name="Line 1074"/>
            <p:cNvSpPr>
              <a:spLocks noChangeShapeType="1"/>
            </p:cNvSpPr>
            <p:nvPr/>
          </p:nvSpPr>
          <p:spPr bwMode="auto">
            <a:xfrm>
              <a:off x="6443663" y="4860925"/>
              <a:ext cx="8715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endParaRPr>
            </a:p>
          </p:txBody>
        </p:sp>
      </p:grpSp>
    </p:spTree>
    <p:extLst>
      <p:ext uri="{BB962C8B-B14F-4D97-AF65-F5344CB8AC3E}">
        <p14:creationId xmlns:p14="http://schemas.microsoft.com/office/powerpoint/2010/main" val="3603995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sp>
        <p:nvSpPr>
          <p:cNvPr id="4" name="Rectangle 3"/>
          <p:cNvSpPr txBox="1">
            <a:spLocks noChangeArrowheads="1"/>
          </p:cNvSpPr>
          <p:nvPr/>
        </p:nvSpPr>
        <p:spPr bwMode="auto">
          <a:xfrm>
            <a:off x="1542113" y="1098043"/>
            <a:ext cx="9144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400">
                <a:solidFill>
                  <a:srgbClr val="FF0000"/>
                </a:solidFill>
                <a:latin typeface="+mn-lt"/>
                <a:ea typeface="ＭＳ Ｐゴシック"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1400">
                <a:solidFill>
                  <a:schemeClr val="tx1"/>
                </a:solidFill>
                <a:latin typeface="+mn-lt"/>
                <a:ea typeface="ＭＳ Ｐゴシック"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eaLnBrk="1" hangingPunct="1">
              <a:spcBef>
                <a:spcPts val="0"/>
              </a:spcBef>
              <a:buClr>
                <a:srgbClr val="0070C0"/>
              </a:buClr>
            </a:pPr>
            <a:r>
              <a:rPr lang="en-US" altLang="en-US" sz="2800" kern="0" dirty="0" smtClean="0">
                <a:solidFill>
                  <a:schemeClr val="tx1"/>
                </a:solidFill>
                <a:latin typeface="Georgia" panose="02040502050405020303" pitchFamily="18" charset="0"/>
                <a:ea typeface="ＭＳ Ｐゴシック" panose="020B0600070205080204" pitchFamily="34" charset="-128"/>
              </a:rPr>
              <a:t>Parent of </a:t>
            </a:r>
            <a:r>
              <a:rPr lang="en-US" altLang="en-US" sz="2800" kern="0" dirty="0" smtClean="0">
                <a:latin typeface="Georgia" panose="02040502050405020303" pitchFamily="18" charset="0"/>
                <a:ea typeface="ＭＳ Ｐゴシック" panose="020B0600070205080204" pitchFamily="34" charset="-128"/>
              </a:rPr>
              <a:t>v[k] = v[k/2]</a:t>
            </a:r>
          </a:p>
          <a:p>
            <a:pPr eaLnBrk="1" hangingPunct="1">
              <a:spcBef>
                <a:spcPts val="0"/>
              </a:spcBef>
              <a:buClr>
                <a:srgbClr val="0070C0"/>
              </a:buClr>
            </a:pPr>
            <a:r>
              <a:rPr lang="en-US" altLang="en-US" sz="2800" kern="0" dirty="0" smtClean="0">
                <a:solidFill>
                  <a:schemeClr val="tx1"/>
                </a:solidFill>
                <a:latin typeface="Georgia" panose="02040502050405020303" pitchFamily="18" charset="0"/>
                <a:ea typeface="ＭＳ Ｐゴシック" panose="020B0600070205080204" pitchFamily="34" charset="-128"/>
              </a:rPr>
              <a:t>Left child of </a:t>
            </a:r>
            <a:r>
              <a:rPr lang="en-US" altLang="en-US" sz="2800" kern="0" dirty="0" smtClean="0">
                <a:latin typeface="Georgia" panose="02040502050405020303" pitchFamily="18" charset="0"/>
                <a:ea typeface="ＭＳ Ｐゴシック" panose="020B0600070205080204" pitchFamily="34" charset="-128"/>
              </a:rPr>
              <a:t>v[k] = v[2*k]</a:t>
            </a:r>
          </a:p>
          <a:p>
            <a:pPr eaLnBrk="1" hangingPunct="1">
              <a:spcBef>
                <a:spcPts val="0"/>
              </a:spcBef>
              <a:buClr>
                <a:srgbClr val="0070C0"/>
              </a:buClr>
            </a:pPr>
            <a:r>
              <a:rPr lang="en-US" altLang="en-US" sz="2800" kern="0" dirty="0" smtClean="0">
                <a:solidFill>
                  <a:schemeClr val="tx1"/>
                </a:solidFill>
                <a:latin typeface="Georgia" panose="02040502050405020303" pitchFamily="18" charset="0"/>
                <a:ea typeface="ＭＳ Ｐゴシック" panose="020B0600070205080204" pitchFamily="34" charset="-128"/>
              </a:rPr>
              <a:t>Right child of </a:t>
            </a:r>
            <a:r>
              <a:rPr lang="en-US" altLang="en-US" sz="2800" kern="0" dirty="0" smtClean="0">
                <a:latin typeface="Georgia" panose="02040502050405020303" pitchFamily="18" charset="0"/>
                <a:ea typeface="ＭＳ Ｐゴシック" panose="020B0600070205080204" pitchFamily="34" charset="-128"/>
              </a:rPr>
              <a:t>v[k] = v[2*k + 1]</a:t>
            </a:r>
          </a:p>
        </p:txBody>
      </p:sp>
      <p:pic>
        <p:nvPicPr>
          <p:cNvPr id="5" name="Picture 4" descr="fig06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413" y="2458387"/>
            <a:ext cx="6629400" cy="319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06_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5811481"/>
            <a:ext cx="6781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5533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Bubble 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65117"/>
            <a:ext cx="9144000" cy="4406899"/>
          </a:xfrm>
        </p:spPr>
        <p:txBody>
          <a:bodyPr>
            <a:noAutofit/>
          </a:bodyPr>
          <a:lstStyle/>
          <a:p>
            <a:pPr marL="342900" indent="-342900" algn="l">
              <a:buFont typeface="Arial" panose="020B0604020202020204" pitchFamily="34" charset="0"/>
              <a:buChar char="•"/>
            </a:pPr>
            <a:r>
              <a:rPr lang="en-US" sz="2800" dirty="0" smtClean="0">
                <a:latin typeface="Georgia" panose="02040502050405020303" pitchFamily="18" charset="0"/>
              </a:rPr>
              <a:t>Simple and uncomplicated </a:t>
            </a:r>
          </a:p>
          <a:p>
            <a:pPr marL="342900" indent="-342900" algn="l">
              <a:buFont typeface="Arial" panose="020B0604020202020204" pitchFamily="34" charset="0"/>
              <a:buChar char="•"/>
            </a:pPr>
            <a:r>
              <a:rPr lang="en-US" sz="2800" dirty="0" smtClean="0">
                <a:latin typeface="Georgia" panose="02040502050405020303" pitchFamily="18" charset="0"/>
              </a:rPr>
              <a:t>Compare neighboring elements</a:t>
            </a:r>
          </a:p>
          <a:p>
            <a:pPr marL="342900" indent="-342900" algn="l">
              <a:buFont typeface="Arial" panose="020B0604020202020204" pitchFamily="34" charset="0"/>
              <a:buChar char="•"/>
            </a:pPr>
            <a:r>
              <a:rPr lang="en-US" sz="2800" dirty="0" smtClean="0">
                <a:latin typeface="Georgia" panose="02040502050405020303" pitchFamily="18" charset="0"/>
              </a:rPr>
              <a:t>Swap if out of order</a:t>
            </a:r>
          </a:p>
          <a:p>
            <a:pPr marL="342900" indent="-342900" algn="l">
              <a:buFont typeface="Arial" panose="020B0604020202020204" pitchFamily="34" charset="0"/>
              <a:buChar char="•"/>
            </a:pPr>
            <a:r>
              <a:rPr lang="en-US" sz="2800" dirty="0" smtClean="0">
                <a:latin typeface="Georgia" panose="02040502050405020303" pitchFamily="18" charset="0"/>
              </a:rPr>
              <a:t>Two nested loops</a:t>
            </a:r>
          </a:p>
          <a:p>
            <a:pPr marL="342900" indent="-342900" algn="l">
              <a:buFont typeface="Arial" panose="020B0604020202020204" pitchFamily="34" charset="0"/>
              <a:buChar char="•"/>
            </a:pPr>
            <a:r>
              <a:rPr lang="en-US" sz="2800" dirty="0" smtClean="0">
                <a:latin typeface="Georgia" panose="02040502050405020303" pitchFamily="18" charset="0"/>
              </a:rPr>
              <a:t>O(n2)</a:t>
            </a:r>
            <a:endParaRPr lang="en-US" sz="2800" dirty="0">
              <a:latin typeface="Georgia" panose="02040502050405020303" pitchFamily="18" charset="0"/>
            </a:endParaRPr>
          </a:p>
        </p:txBody>
      </p:sp>
    </p:spTree>
    <p:extLst>
      <p:ext uri="{BB962C8B-B14F-4D97-AF65-F5344CB8AC3E}">
        <p14:creationId xmlns:p14="http://schemas.microsoft.com/office/powerpoint/2010/main" val="825379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grpSp>
        <p:nvGrpSpPr>
          <p:cNvPr id="3" name="Group 2"/>
          <p:cNvGrpSpPr/>
          <p:nvPr/>
        </p:nvGrpSpPr>
        <p:grpSpPr>
          <a:xfrm>
            <a:off x="2705100" y="1495246"/>
            <a:ext cx="6781800" cy="3505200"/>
            <a:chOff x="990600" y="1219200"/>
            <a:chExt cx="6781800" cy="3505200"/>
          </a:xfrm>
        </p:grpSpPr>
        <p:grpSp>
          <p:nvGrpSpPr>
            <p:cNvPr id="7" name="Group 4"/>
            <p:cNvGrpSpPr>
              <a:grpSpLocks/>
            </p:cNvGrpSpPr>
            <p:nvPr/>
          </p:nvGrpSpPr>
          <p:grpSpPr bwMode="auto">
            <a:xfrm>
              <a:off x="990600" y="1219200"/>
              <a:ext cx="6781800" cy="2590800"/>
              <a:chOff x="624" y="1248"/>
              <a:chExt cx="4272" cy="1632"/>
            </a:xfrm>
          </p:grpSpPr>
          <p:sp>
            <p:nvSpPr>
              <p:cNvPr id="8" name="Oval 5"/>
              <p:cNvSpPr>
                <a:spLocks noChangeArrowheads="1"/>
              </p:cNvSpPr>
              <p:nvPr/>
            </p:nvSpPr>
            <p:spPr bwMode="auto">
              <a:xfrm>
                <a:off x="960" y="2256"/>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19</a:t>
                </a:r>
              </a:p>
            </p:txBody>
          </p:sp>
          <p:sp>
            <p:nvSpPr>
              <p:cNvPr id="9" name="Oval 6"/>
              <p:cNvSpPr>
                <a:spLocks noChangeArrowheads="1"/>
              </p:cNvSpPr>
              <p:nvPr/>
            </p:nvSpPr>
            <p:spPr bwMode="auto">
              <a:xfrm>
                <a:off x="1296" y="2640"/>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10" name="Oval 7"/>
              <p:cNvSpPr>
                <a:spLocks noChangeArrowheads="1"/>
              </p:cNvSpPr>
              <p:nvPr/>
            </p:nvSpPr>
            <p:spPr bwMode="auto">
              <a:xfrm>
                <a:off x="624" y="2640"/>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18</a:t>
                </a:r>
              </a:p>
            </p:txBody>
          </p:sp>
          <p:sp>
            <p:nvSpPr>
              <p:cNvPr id="11" name="Line 8"/>
              <p:cNvSpPr>
                <a:spLocks noChangeShapeType="1"/>
              </p:cNvSpPr>
              <p:nvPr/>
            </p:nvSpPr>
            <p:spPr bwMode="auto">
              <a:xfrm flipH="1">
                <a:off x="864" y="2448"/>
                <a:ext cx="144" cy="19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12" name="Line 9"/>
              <p:cNvSpPr>
                <a:spLocks noChangeShapeType="1"/>
              </p:cNvSpPr>
              <p:nvPr/>
            </p:nvSpPr>
            <p:spPr bwMode="auto">
              <a:xfrm>
                <a:off x="1248" y="2448"/>
                <a:ext cx="144" cy="19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13" name="Oval 10"/>
              <p:cNvSpPr>
                <a:spLocks noChangeArrowheads="1"/>
              </p:cNvSpPr>
              <p:nvPr/>
            </p:nvSpPr>
            <p:spPr bwMode="auto">
              <a:xfrm>
                <a:off x="2160" y="2256"/>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22</a:t>
                </a:r>
              </a:p>
            </p:txBody>
          </p:sp>
          <p:sp>
            <p:nvSpPr>
              <p:cNvPr id="14" name="Oval 11"/>
              <p:cNvSpPr>
                <a:spLocks noChangeArrowheads="1"/>
              </p:cNvSpPr>
              <p:nvPr/>
            </p:nvSpPr>
            <p:spPr bwMode="auto">
              <a:xfrm>
                <a:off x="2496" y="2640"/>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3</a:t>
                </a:r>
              </a:p>
            </p:txBody>
          </p:sp>
          <p:sp>
            <p:nvSpPr>
              <p:cNvPr id="15" name="Oval 12"/>
              <p:cNvSpPr>
                <a:spLocks noChangeArrowheads="1"/>
              </p:cNvSpPr>
              <p:nvPr/>
            </p:nvSpPr>
            <p:spPr bwMode="auto">
              <a:xfrm>
                <a:off x="1824" y="2640"/>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21</a:t>
                </a:r>
              </a:p>
            </p:txBody>
          </p:sp>
          <p:sp>
            <p:nvSpPr>
              <p:cNvPr id="16" name="Line 13"/>
              <p:cNvSpPr>
                <a:spLocks noChangeShapeType="1"/>
              </p:cNvSpPr>
              <p:nvPr/>
            </p:nvSpPr>
            <p:spPr bwMode="auto">
              <a:xfrm flipH="1">
                <a:off x="2064" y="2448"/>
                <a:ext cx="144" cy="19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17" name="Line 14"/>
              <p:cNvSpPr>
                <a:spLocks noChangeShapeType="1"/>
              </p:cNvSpPr>
              <p:nvPr/>
            </p:nvSpPr>
            <p:spPr bwMode="auto">
              <a:xfrm>
                <a:off x="2448" y="2448"/>
                <a:ext cx="144" cy="19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18" name="Oval 15"/>
              <p:cNvSpPr>
                <a:spLocks noChangeArrowheads="1"/>
              </p:cNvSpPr>
              <p:nvPr/>
            </p:nvSpPr>
            <p:spPr bwMode="auto">
              <a:xfrm>
                <a:off x="3360" y="2256"/>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19" name="Oval 16"/>
              <p:cNvSpPr>
                <a:spLocks noChangeArrowheads="1"/>
              </p:cNvSpPr>
              <p:nvPr/>
            </p:nvSpPr>
            <p:spPr bwMode="auto">
              <a:xfrm>
                <a:off x="3696" y="2640"/>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11</a:t>
                </a:r>
              </a:p>
            </p:txBody>
          </p:sp>
          <p:sp>
            <p:nvSpPr>
              <p:cNvPr id="20" name="Oval 17"/>
              <p:cNvSpPr>
                <a:spLocks noChangeArrowheads="1"/>
              </p:cNvSpPr>
              <p:nvPr/>
            </p:nvSpPr>
            <p:spPr bwMode="auto">
              <a:xfrm>
                <a:off x="3024" y="2640"/>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9</a:t>
                </a:r>
              </a:p>
            </p:txBody>
          </p:sp>
          <p:sp>
            <p:nvSpPr>
              <p:cNvPr id="21" name="Line 18"/>
              <p:cNvSpPr>
                <a:spLocks noChangeShapeType="1"/>
              </p:cNvSpPr>
              <p:nvPr/>
            </p:nvSpPr>
            <p:spPr bwMode="auto">
              <a:xfrm flipH="1">
                <a:off x="3264" y="2448"/>
                <a:ext cx="144" cy="19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22" name="Line 19"/>
              <p:cNvSpPr>
                <a:spLocks noChangeShapeType="1"/>
              </p:cNvSpPr>
              <p:nvPr/>
            </p:nvSpPr>
            <p:spPr bwMode="auto">
              <a:xfrm>
                <a:off x="3648" y="2448"/>
                <a:ext cx="144" cy="19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23" name="Oval 20"/>
              <p:cNvSpPr>
                <a:spLocks noChangeArrowheads="1"/>
              </p:cNvSpPr>
              <p:nvPr/>
            </p:nvSpPr>
            <p:spPr bwMode="auto">
              <a:xfrm>
                <a:off x="4560" y="2256"/>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15</a:t>
                </a:r>
              </a:p>
            </p:txBody>
          </p:sp>
          <p:sp>
            <p:nvSpPr>
              <p:cNvPr id="24" name="Oval 21"/>
              <p:cNvSpPr>
                <a:spLocks noChangeArrowheads="1"/>
              </p:cNvSpPr>
              <p:nvPr/>
            </p:nvSpPr>
            <p:spPr bwMode="auto">
              <a:xfrm>
                <a:off x="2784" y="1248"/>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25</a:t>
                </a:r>
              </a:p>
            </p:txBody>
          </p:sp>
          <p:sp>
            <p:nvSpPr>
              <p:cNvPr id="25" name="Oval 22"/>
              <p:cNvSpPr>
                <a:spLocks noChangeArrowheads="1"/>
              </p:cNvSpPr>
              <p:nvPr/>
            </p:nvSpPr>
            <p:spPr bwMode="auto">
              <a:xfrm>
                <a:off x="3984" y="1632"/>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17</a:t>
                </a:r>
              </a:p>
            </p:txBody>
          </p:sp>
          <p:sp>
            <p:nvSpPr>
              <p:cNvPr id="26" name="Oval 23"/>
              <p:cNvSpPr>
                <a:spLocks noChangeArrowheads="1"/>
              </p:cNvSpPr>
              <p:nvPr/>
            </p:nvSpPr>
            <p:spPr bwMode="auto">
              <a:xfrm>
                <a:off x="1632" y="1632"/>
                <a:ext cx="336" cy="240"/>
              </a:xfrm>
              <a:prstGeom prst="ellipse">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22</a:t>
                </a:r>
              </a:p>
            </p:txBody>
          </p:sp>
          <p:sp>
            <p:nvSpPr>
              <p:cNvPr id="27" name="Line 24"/>
              <p:cNvSpPr>
                <a:spLocks noChangeShapeType="1"/>
              </p:cNvSpPr>
              <p:nvPr/>
            </p:nvSpPr>
            <p:spPr bwMode="auto">
              <a:xfrm flipH="1">
                <a:off x="1920" y="1440"/>
                <a:ext cx="912" cy="24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28" name="Line 25"/>
              <p:cNvSpPr>
                <a:spLocks noChangeShapeType="1"/>
              </p:cNvSpPr>
              <p:nvPr/>
            </p:nvSpPr>
            <p:spPr bwMode="auto">
              <a:xfrm>
                <a:off x="3120" y="1440"/>
                <a:ext cx="912" cy="24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29" name="Line 26"/>
              <p:cNvSpPr>
                <a:spLocks noChangeShapeType="1"/>
              </p:cNvSpPr>
              <p:nvPr/>
            </p:nvSpPr>
            <p:spPr bwMode="auto">
              <a:xfrm flipH="1">
                <a:off x="1248" y="1824"/>
                <a:ext cx="432" cy="43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30" name="Line 27"/>
              <p:cNvSpPr>
                <a:spLocks noChangeShapeType="1"/>
              </p:cNvSpPr>
              <p:nvPr/>
            </p:nvSpPr>
            <p:spPr bwMode="auto">
              <a:xfrm>
                <a:off x="1920" y="1824"/>
                <a:ext cx="336" cy="43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31" name="Line 28"/>
              <p:cNvSpPr>
                <a:spLocks noChangeShapeType="1"/>
              </p:cNvSpPr>
              <p:nvPr/>
            </p:nvSpPr>
            <p:spPr bwMode="auto">
              <a:xfrm flipH="1">
                <a:off x="3600" y="1824"/>
                <a:ext cx="432" cy="43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32" name="Line 29"/>
              <p:cNvSpPr>
                <a:spLocks noChangeShapeType="1"/>
              </p:cNvSpPr>
              <p:nvPr/>
            </p:nvSpPr>
            <p:spPr bwMode="auto">
              <a:xfrm>
                <a:off x="4272" y="1824"/>
                <a:ext cx="384" cy="43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grpSp>
          <p:nvGrpSpPr>
            <p:cNvPr id="33" name="Group 70"/>
            <p:cNvGrpSpPr>
              <a:grpSpLocks/>
            </p:cNvGrpSpPr>
            <p:nvPr/>
          </p:nvGrpSpPr>
          <p:grpSpPr bwMode="auto">
            <a:xfrm>
              <a:off x="1219200" y="4006850"/>
              <a:ext cx="6324600" cy="717550"/>
              <a:chOff x="624" y="2524"/>
              <a:chExt cx="3984" cy="452"/>
            </a:xfrm>
          </p:grpSpPr>
          <p:sp>
            <p:nvSpPr>
              <p:cNvPr id="34" name="Rectangle 30"/>
              <p:cNvSpPr>
                <a:spLocks noChangeArrowheads="1"/>
              </p:cNvSpPr>
              <p:nvPr/>
            </p:nvSpPr>
            <p:spPr bwMode="auto">
              <a:xfrm>
                <a:off x="67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25</a:t>
                </a:r>
              </a:p>
            </p:txBody>
          </p:sp>
          <p:sp>
            <p:nvSpPr>
              <p:cNvPr id="35" name="Rectangle 57"/>
              <p:cNvSpPr>
                <a:spLocks noChangeArrowheads="1"/>
              </p:cNvSpPr>
              <p:nvPr/>
            </p:nvSpPr>
            <p:spPr bwMode="auto">
              <a:xfrm>
                <a:off x="96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22</a:t>
                </a:r>
              </a:p>
            </p:txBody>
          </p:sp>
          <p:sp>
            <p:nvSpPr>
              <p:cNvPr id="36" name="Rectangle 58"/>
              <p:cNvSpPr>
                <a:spLocks noChangeArrowheads="1"/>
              </p:cNvSpPr>
              <p:nvPr/>
            </p:nvSpPr>
            <p:spPr bwMode="auto">
              <a:xfrm>
                <a:off x="124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17</a:t>
                </a:r>
              </a:p>
            </p:txBody>
          </p:sp>
          <p:sp>
            <p:nvSpPr>
              <p:cNvPr id="37" name="Rectangle 59"/>
              <p:cNvSpPr>
                <a:spLocks noChangeArrowheads="1"/>
              </p:cNvSpPr>
              <p:nvPr/>
            </p:nvSpPr>
            <p:spPr bwMode="auto">
              <a:xfrm>
                <a:off x="153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19</a:t>
                </a:r>
              </a:p>
            </p:txBody>
          </p:sp>
          <p:sp>
            <p:nvSpPr>
              <p:cNvPr id="38" name="Rectangle 60"/>
              <p:cNvSpPr>
                <a:spLocks noChangeArrowheads="1"/>
              </p:cNvSpPr>
              <p:nvPr/>
            </p:nvSpPr>
            <p:spPr bwMode="auto">
              <a:xfrm>
                <a:off x="182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22</a:t>
                </a:r>
              </a:p>
            </p:txBody>
          </p:sp>
          <p:sp>
            <p:nvSpPr>
              <p:cNvPr id="39" name="Rectangle 61"/>
              <p:cNvSpPr>
                <a:spLocks noChangeArrowheads="1"/>
              </p:cNvSpPr>
              <p:nvPr/>
            </p:nvSpPr>
            <p:spPr bwMode="auto">
              <a:xfrm>
                <a:off x="211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40" name="Rectangle 62"/>
              <p:cNvSpPr>
                <a:spLocks noChangeArrowheads="1"/>
              </p:cNvSpPr>
              <p:nvPr/>
            </p:nvSpPr>
            <p:spPr bwMode="auto">
              <a:xfrm>
                <a:off x="240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15</a:t>
                </a:r>
              </a:p>
            </p:txBody>
          </p:sp>
          <p:sp>
            <p:nvSpPr>
              <p:cNvPr id="41" name="Rectangle 63"/>
              <p:cNvSpPr>
                <a:spLocks noChangeArrowheads="1"/>
              </p:cNvSpPr>
              <p:nvPr/>
            </p:nvSpPr>
            <p:spPr bwMode="auto">
              <a:xfrm>
                <a:off x="268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18</a:t>
                </a:r>
              </a:p>
            </p:txBody>
          </p:sp>
          <p:sp>
            <p:nvSpPr>
              <p:cNvPr id="42" name="Rectangle 64"/>
              <p:cNvSpPr>
                <a:spLocks noChangeArrowheads="1"/>
              </p:cNvSpPr>
              <p:nvPr/>
            </p:nvSpPr>
            <p:spPr bwMode="auto">
              <a:xfrm>
                <a:off x="297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43" name="Rectangle 65"/>
              <p:cNvSpPr>
                <a:spLocks noChangeArrowheads="1"/>
              </p:cNvSpPr>
              <p:nvPr/>
            </p:nvSpPr>
            <p:spPr bwMode="auto">
              <a:xfrm>
                <a:off x="326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21</a:t>
                </a:r>
              </a:p>
            </p:txBody>
          </p:sp>
          <p:sp>
            <p:nvSpPr>
              <p:cNvPr id="44" name="Rectangle 66"/>
              <p:cNvSpPr>
                <a:spLocks noChangeArrowheads="1"/>
              </p:cNvSpPr>
              <p:nvPr/>
            </p:nvSpPr>
            <p:spPr bwMode="auto">
              <a:xfrm>
                <a:off x="355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3</a:t>
                </a:r>
              </a:p>
            </p:txBody>
          </p:sp>
          <p:sp>
            <p:nvSpPr>
              <p:cNvPr id="45" name="Rectangle 67"/>
              <p:cNvSpPr>
                <a:spLocks noChangeArrowheads="1"/>
              </p:cNvSpPr>
              <p:nvPr/>
            </p:nvSpPr>
            <p:spPr bwMode="auto">
              <a:xfrm>
                <a:off x="384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9</a:t>
                </a:r>
              </a:p>
            </p:txBody>
          </p:sp>
          <p:sp>
            <p:nvSpPr>
              <p:cNvPr id="46" name="Rectangle 68"/>
              <p:cNvSpPr>
                <a:spLocks noChangeArrowheads="1"/>
              </p:cNvSpPr>
              <p:nvPr/>
            </p:nvSpPr>
            <p:spPr bwMode="auto">
              <a:xfrm>
                <a:off x="412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11</a:t>
                </a:r>
              </a:p>
            </p:txBody>
          </p:sp>
          <p:sp>
            <p:nvSpPr>
              <p:cNvPr id="47" name="Text Box 69"/>
              <p:cNvSpPr txBox="1">
                <a:spLocks noChangeArrowheads="1"/>
              </p:cNvSpPr>
              <p:nvPr/>
            </p:nvSpPr>
            <p:spPr bwMode="auto">
              <a:xfrm>
                <a:off x="624" y="2524"/>
                <a:ext cx="398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600" b="0" i="0" u="none" strike="noStrike" kern="0" cap="none" spc="0" normalizeH="0" baseline="0" noProof="0" dirty="0" smtClean="0">
                    <a:ln>
                      <a:noFill/>
                    </a:ln>
                    <a:solidFill>
                      <a:srgbClr val="000000"/>
                    </a:solidFill>
                    <a:effectLst/>
                    <a:uLnTx/>
                    <a:uFillTx/>
                    <a:latin typeface="Verdana" panose="020B0604030504040204" pitchFamily="34" charset="0"/>
                  </a:rPr>
                  <a:t>  0     1    2     3    4     5    6     7     8    9    10   11   12</a:t>
                </a:r>
              </a:p>
            </p:txBody>
          </p:sp>
        </p:grpSp>
      </p:grpSp>
    </p:spTree>
    <p:extLst>
      <p:ext uri="{BB962C8B-B14F-4D97-AF65-F5344CB8AC3E}">
        <p14:creationId xmlns:p14="http://schemas.microsoft.com/office/powerpoint/2010/main" val="27932141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grpSp>
        <p:nvGrpSpPr>
          <p:cNvPr id="3" name="Group 2"/>
          <p:cNvGrpSpPr/>
          <p:nvPr/>
        </p:nvGrpSpPr>
        <p:grpSpPr>
          <a:xfrm>
            <a:off x="3516702" y="1732351"/>
            <a:ext cx="6324600" cy="2012950"/>
            <a:chOff x="1066800" y="2940050"/>
            <a:chExt cx="6324600" cy="2012950"/>
          </a:xfrm>
        </p:grpSpPr>
        <p:grpSp>
          <p:nvGrpSpPr>
            <p:cNvPr id="7" name="Group 4"/>
            <p:cNvGrpSpPr>
              <a:grpSpLocks/>
            </p:cNvGrpSpPr>
            <p:nvPr/>
          </p:nvGrpSpPr>
          <p:grpSpPr bwMode="auto">
            <a:xfrm>
              <a:off x="1066800" y="2940050"/>
              <a:ext cx="6324600" cy="717550"/>
              <a:chOff x="624" y="2524"/>
              <a:chExt cx="3984" cy="452"/>
            </a:xfrm>
          </p:grpSpPr>
          <p:sp>
            <p:nvSpPr>
              <p:cNvPr id="8" name="Rectangle 5"/>
              <p:cNvSpPr>
                <a:spLocks noChangeArrowheads="1"/>
              </p:cNvSpPr>
              <p:nvPr/>
            </p:nvSpPr>
            <p:spPr bwMode="auto">
              <a:xfrm>
                <a:off x="67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3300FF"/>
                    </a:solidFill>
                    <a:effectLst/>
                    <a:uLnTx/>
                    <a:uFillTx/>
                    <a:latin typeface="Verdana" panose="020B0604030504040204" pitchFamily="34" charset="0"/>
                  </a:rPr>
                  <a:t>25</a:t>
                </a:r>
              </a:p>
            </p:txBody>
          </p:sp>
          <p:sp>
            <p:nvSpPr>
              <p:cNvPr id="9" name="Rectangle 6"/>
              <p:cNvSpPr>
                <a:spLocks noChangeArrowheads="1"/>
              </p:cNvSpPr>
              <p:nvPr/>
            </p:nvSpPr>
            <p:spPr bwMode="auto">
              <a:xfrm>
                <a:off x="96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22</a:t>
                </a:r>
              </a:p>
            </p:txBody>
          </p:sp>
          <p:sp>
            <p:nvSpPr>
              <p:cNvPr id="10" name="Rectangle 7"/>
              <p:cNvSpPr>
                <a:spLocks noChangeArrowheads="1"/>
              </p:cNvSpPr>
              <p:nvPr/>
            </p:nvSpPr>
            <p:spPr bwMode="auto">
              <a:xfrm>
                <a:off x="124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17</a:t>
                </a:r>
              </a:p>
            </p:txBody>
          </p:sp>
          <p:sp>
            <p:nvSpPr>
              <p:cNvPr id="11" name="Rectangle 8"/>
              <p:cNvSpPr>
                <a:spLocks noChangeArrowheads="1"/>
              </p:cNvSpPr>
              <p:nvPr/>
            </p:nvSpPr>
            <p:spPr bwMode="auto">
              <a:xfrm>
                <a:off x="153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19</a:t>
                </a:r>
              </a:p>
            </p:txBody>
          </p:sp>
          <p:sp>
            <p:nvSpPr>
              <p:cNvPr id="12" name="Rectangle 9"/>
              <p:cNvSpPr>
                <a:spLocks noChangeArrowheads="1"/>
              </p:cNvSpPr>
              <p:nvPr/>
            </p:nvSpPr>
            <p:spPr bwMode="auto">
              <a:xfrm>
                <a:off x="182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22</a:t>
                </a:r>
              </a:p>
            </p:txBody>
          </p:sp>
          <p:sp>
            <p:nvSpPr>
              <p:cNvPr id="13" name="Rectangle 10"/>
              <p:cNvSpPr>
                <a:spLocks noChangeArrowheads="1"/>
              </p:cNvSpPr>
              <p:nvPr/>
            </p:nvSpPr>
            <p:spPr bwMode="auto">
              <a:xfrm>
                <a:off x="211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14" name="Rectangle 11"/>
              <p:cNvSpPr>
                <a:spLocks noChangeArrowheads="1"/>
              </p:cNvSpPr>
              <p:nvPr/>
            </p:nvSpPr>
            <p:spPr bwMode="auto">
              <a:xfrm>
                <a:off x="240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15</a:t>
                </a:r>
              </a:p>
            </p:txBody>
          </p:sp>
          <p:sp>
            <p:nvSpPr>
              <p:cNvPr id="15" name="Rectangle 12"/>
              <p:cNvSpPr>
                <a:spLocks noChangeArrowheads="1"/>
              </p:cNvSpPr>
              <p:nvPr/>
            </p:nvSpPr>
            <p:spPr bwMode="auto">
              <a:xfrm>
                <a:off x="268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18</a:t>
                </a:r>
              </a:p>
            </p:txBody>
          </p:sp>
          <p:sp>
            <p:nvSpPr>
              <p:cNvPr id="16" name="Rectangle 13"/>
              <p:cNvSpPr>
                <a:spLocks noChangeArrowheads="1"/>
              </p:cNvSpPr>
              <p:nvPr/>
            </p:nvSpPr>
            <p:spPr bwMode="auto">
              <a:xfrm>
                <a:off x="297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17" name="Rectangle 14"/>
              <p:cNvSpPr>
                <a:spLocks noChangeArrowheads="1"/>
              </p:cNvSpPr>
              <p:nvPr/>
            </p:nvSpPr>
            <p:spPr bwMode="auto">
              <a:xfrm>
                <a:off x="326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21</a:t>
                </a:r>
              </a:p>
            </p:txBody>
          </p:sp>
          <p:sp>
            <p:nvSpPr>
              <p:cNvPr id="18" name="Rectangle 15"/>
              <p:cNvSpPr>
                <a:spLocks noChangeArrowheads="1"/>
              </p:cNvSpPr>
              <p:nvPr/>
            </p:nvSpPr>
            <p:spPr bwMode="auto">
              <a:xfrm>
                <a:off x="355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3</a:t>
                </a:r>
              </a:p>
            </p:txBody>
          </p:sp>
          <p:sp>
            <p:nvSpPr>
              <p:cNvPr id="19" name="Rectangle 16"/>
              <p:cNvSpPr>
                <a:spLocks noChangeArrowheads="1"/>
              </p:cNvSpPr>
              <p:nvPr/>
            </p:nvSpPr>
            <p:spPr bwMode="auto">
              <a:xfrm>
                <a:off x="384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9</a:t>
                </a:r>
              </a:p>
            </p:txBody>
          </p:sp>
          <p:sp>
            <p:nvSpPr>
              <p:cNvPr id="20" name="Rectangle 17"/>
              <p:cNvSpPr>
                <a:spLocks noChangeArrowheads="1"/>
              </p:cNvSpPr>
              <p:nvPr/>
            </p:nvSpPr>
            <p:spPr bwMode="auto">
              <a:xfrm>
                <a:off x="412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0000"/>
                    </a:solidFill>
                    <a:effectLst/>
                    <a:uLnTx/>
                    <a:uFillTx/>
                    <a:latin typeface="Verdana" panose="020B0604030504040204" pitchFamily="34" charset="0"/>
                  </a:rPr>
                  <a:t>11</a:t>
                </a:r>
              </a:p>
            </p:txBody>
          </p:sp>
          <p:sp>
            <p:nvSpPr>
              <p:cNvPr id="21" name="Text Box 18"/>
              <p:cNvSpPr txBox="1">
                <a:spLocks noChangeArrowheads="1"/>
              </p:cNvSpPr>
              <p:nvPr/>
            </p:nvSpPr>
            <p:spPr bwMode="auto">
              <a:xfrm>
                <a:off x="624" y="2524"/>
                <a:ext cx="398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Verdana" panose="020B0604030504040204" pitchFamily="34" charset="0"/>
                  </a:rPr>
                  <a:t>  0     1    2     3    4     5    6     7     8    9    10   11   12</a:t>
                </a:r>
              </a:p>
            </p:txBody>
          </p:sp>
        </p:grpSp>
        <p:grpSp>
          <p:nvGrpSpPr>
            <p:cNvPr id="22" name="Group 41"/>
            <p:cNvGrpSpPr>
              <a:grpSpLocks/>
            </p:cNvGrpSpPr>
            <p:nvPr/>
          </p:nvGrpSpPr>
          <p:grpSpPr bwMode="auto">
            <a:xfrm>
              <a:off x="1066800" y="3657600"/>
              <a:ext cx="6324600" cy="1295400"/>
              <a:chOff x="672" y="2304"/>
              <a:chExt cx="3984" cy="816"/>
            </a:xfrm>
          </p:grpSpPr>
          <p:grpSp>
            <p:nvGrpSpPr>
              <p:cNvPr id="23" name="Group 20"/>
              <p:cNvGrpSpPr>
                <a:grpSpLocks/>
              </p:cNvGrpSpPr>
              <p:nvPr/>
            </p:nvGrpSpPr>
            <p:grpSpPr bwMode="auto">
              <a:xfrm>
                <a:off x="672" y="2668"/>
                <a:ext cx="3984" cy="452"/>
                <a:chOff x="624" y="2524"/>
                <a:chExt cx="3984" cy="452"/>
              </a:xfrm>
            </p:grpSpPr>
            <p:sp>
              <p:nvSpPr>
                <p:cNvPr id="26" name="Rectangle 21"/>
                <p:cNvSpPr>
                  <a:spLocks noChangeArrowheads="1"/>
                </p:cNvSpPr>
                <p:nvPr/>
              </p:nvSpPr>
              <p:spPr bwMode="auto">
                <a:xfrm>
                  <a:off x="67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0000"/>
                      </a:solidFill>
                      <a:effectLst/>
                      <a:uLnTx/>
                      <a:uFillTx/>
                      <a:latin typeface="Verdana" panose="020B0604030504040204" pitchFamily="34" charset="0"/>
                    </a:rPr>
                    <a:t>11</a:t>
                  </a:r>
                </a:p>
              </p:txBody>
            </p:sp>
            <p:sp>
              <p:nvSpPr>
                <p:cNvPr id="27" name="Rectangle 22"/>
                <p:cNvSpPr>
                  <a:spLocks noChangeArrowheads="1"/>
                </p:cNvSpPr>
                <p:nvPr/>
              </p:nvSpPr>
              <p:spPr bwMode="auto">
                <a:xfrm>
                  <a:off x="96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22</a:t>
                  </a:r>
                </a:p>
              </p:txBody>
            </p:sp>
            <p:sp>
              <p:nvSpPr>
                <p:cNvPr id="28" name="Rectangle 23"/>
                <p:cNvSpPr>
                  <a:spLocks noChangeArrowheads="1"/>
                </p:cNvSpPr>
                <p:nvPr/>
              </p:nvSpPr>
              <p:spPr bwMode="auto">
                <a:xfrm>
                  <a:off x="124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17</a:t>
                  </a:r>
                </a:p>
              </p:txBody>
            </p:sp>
            <p:sp>
              <p:nvSpPr>
                <p:cNvPr id="29" name="Rectangle 24"/>
                <p:cNvSpPr>
                  <a:spLocks noChangeArrowheads="1"/>
                </p:cNvSpPr>
                <p:nvPr/>
              </p:nvSpPr>
              <p:spPr bwMode="auto">
                <a:xfrm>
                  <a:off x="153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19</a:t>
                  </a:r>
                </a:p>
              </p:txBody>
            </p:sp>
            <p:sp>
              <p:nvSpPr>
                <p:cNvPr id="30" name="Rectangle 25"/>
                <p:cNvSpPr>
                  <a:spLocks noChangeArrowheads="1"/>
                </p:cNvSpPr>
                <p:nvPr/>
              </p:nvSpPr>
              <p:spPr bwMode="auto">
                <a:xfrm>
                  <a:off x="182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22</a:t>
                  </a:r>
                </a:p>
              </p:txBody>
            </p:sp>
            <p:sp>
              <p:nvSpPr>
                <p:cNvPr id="31" name="Rectangle 26"/>
                <p:cNvSpPr>
                  <a:spLocks noChangeArrowheads="1"/>
                </p:cNvSpPr>
                <p:nvPr/>
              </p:nvSpPr>
              <p:spPr bwMode="auto">
                <a:xfrm>
                  <a:off x="211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32" name="Rectangle 27"/>
                <p:cNvSpPr>
                  <a:spLocks noChangeArrowheads="1"/>
                </p:cNvSpPr>
                <p:nvPr/>
              </p:nvSpPr>
              <p:spPr bwMode="auto">
                <a:xfrm>
                  <a:off x="240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15</a:t>
                  </a:r>
                </a:p>
              </p:txBody>
            </p:sp>
            <p:sp>
              <p:nvSpPr>
                <p:cNvPr id="33" name="Rectangle 28"/>
                <p:cNvSpPr>
                  <a:spLocks noChangeArrowheads="1"/>
                </p:cNvSpPr>
                <p:nvPr/>
              </p:nvSpPr>
              <p:spPr bwMode="auto">
                <a:xfrm>
                  <a:off x="268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18</a:t>
                  </a:r>
                </a:p>
              </p:txBody>
            </p:sp>
            <p:sp>
              <p:nvSpPr>
                <p:cNvPr id="34" name="Rectangle 29"/>
                <p:cNvSpPr>
                  <a:spLocks noChangeArrowheads="1"/>
                </p:cNvSpPr>
                <p:nvPr/>
              </p:nvSpPr>
              <p:spPr bwMode="auto">
                <a:xfrm>
                  <a:off x="297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35" name="Rectangle 30"/>
                <p:cNvSpPr>
                  <a:spLocks noChangeArrowheads="1"/>
                </p:cNvSpPr>
                <p:nvPr/>
              </p:nvSpPr>
              <p:spPr bwMode="auto">
                <a:xfrm>
                  <a:off x="326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21</a:t>
                  </a:r>
                </a:p>
              </p:txBody>
            </p:sp>
            <p:sp>
              <p:nvSpPr>
                <p:cNvPr id="36" name="Rectangle 31"/>
                <p:cNvSpPr>
                  <a:spLocks noChangeArrowheads="1"/>
                </p:cNvSpPr>
                <p:nvPr/>
              </p:nvSpPr>
              <p:spPr bwMode="auto">
                <a:xfrm>
                  <a:off x="355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3</a:t>
                  </a:r>
                </a:p>
              </p:txBody>
            </p:sp>
            <p:sp>
              <p:nvSpPr>
                <p:cNvPr id="37" name="Rectangle 32"/>
                <p:cNvSpPr>
                  <a:spLocks noChangeArrowheads="1"/>
                </p:cNvSpPr>
                <p:nvPr/>
              </p:nvSpPr>
              <p:spPr bwMode="auto">
                <a:xfrm>
                  <a:off x="384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9</a:t>
                  </a:r>
                </a:p>
              </p:txBody>
            </p:sp>
            <p:sp>
              <p:nvSpPr>
                <p:cNvPr id="38" name="Rectangle 33"/>
                <p:cNvSpPr>
                  <a:spLocks noChangeArrowheads="1"/>
                </p:cNvSpPr>
                <p:nvPr/>
              </p:nvSpPr>
              <p:spPr bwMode="auto">
                <a:xfrm>
                  <a:off x="412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3300FF"/>
                      </a:solidFill>
                      <a:effectLst/>
                      <a:uLnTx/>
                      <a:uFillTx/>
                      <a:latin typeface="Verdana" panose="020B0604030504040204" pitchFamily="34" charset="0"/>
                    </a:rPr>
                    <a:t>25</a:t>
                  </a:r>
                </a:p>
              </p:txBody>
            </p:sp>
            <p:sp>
              <p:nvSpPr>
                <p:cNvPr id="39" name="Text Box 34"/>
                <p:cNvSpPr txBox="1">
                  <a:spLocks noChangeArrowheads="1"/>
                </p:cNvSpPr>
                <p:nvPr/>
              </p:nvSpPr>
              <p:spPr bwMode="auto">
                <a:xfrm>
                  <a:off x="624" y="2524"/>
                  <a:ext cx="398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Verdana" panose="020B0604030504040204" pitchFamily="34" charset="0"/>
                    </a:rPr>
                    <a:t>  0     1    2     3    4     5    6     7     8    9    10   11   12</a:t>
                  </a:r>
                </a:p>
              </p:txBody>
            </p:sp>
          </p:grpSp>
          <p:sp>
            <p:nvSpPr>
              <p:cNvPr id="24" name="Freeform 37"/>
              <p:cNvSpPr>
                <a:spLocks/>
              </p:cNvSpPr>
              <p:nvPr/>
            </p:nvSpPr>
            <p:spPr bwMode="auto">
              <a:xfrm>
                <a:off x="864" y="2304"/>
                <a:ext cx="3348" cy="486"/>
              </a:xfrm>
              <a:custGeom>
                <a:avLst/>
                <a:gdLst>
                  <a:gd name="T0" fmla="*/ 0 w 3348"/>
                  <a:gd name="T1" fmla="*/ 0 h 486"/>
                  <a:gd name="T2" fmla="*/ 372 w 3348"/>
                  <a:gd name="T3" fmla="*/ 210 h 486"/>
                  <a:gd name="T4" fmla="*/ 1026 w 3348"/>
                  <a:gd name="T5" fmla="*/ 228 h 486"/>
                  <a:gd name="T6" fmla="*/ 2346 w 3348"/>
                  <a:gd name="T7" fmla="*/ 246 h 486"/>
                  <a:gd name="T8" fmla="*/ 3090 w 3348"/>
                  <a:gd name="T9" fmla="*/ 282 h 486"/>
                  <a:gd name="T10" fmla="*/ 3348 w 3348"/>
                  <a:gd name="T11" fmla="*/ 486 h 486"/>
                </a:gdLst>
                <a:ahLst/>
                <a:cxnLst>
                  <a:cxn ang="0">
                    <a:pos x="T0" y="T1"/>
                  </a:cxn>
                  <a:cxn ang="0">
                    <a:pos x="T2" y="T3"/>
                  </a:cxn>
                  <a:cxn ang="0">
                    <a:pos x="T4" y="T5"/>
                  </a:cxn>
                  <a:cxn ang="0">
                    <a:pos x="T6" y="T7"/>
                  </a:cxn>
                  <a:cxn ang="0">
                    <a:pos x="T8" y="T9"/>
                  </a:cxn>
                  <a:cxn ang="0">
                    <a:pos x="T10" y="T11"/>
                  </a:cxn>
                </a:cxnLst>
                <a:rect l="0" t="0" r="r" b="b"/>
                <a:pathLst>
                  <a:path w="3348" h="486">
                    <a:moveTo>
                      <a:pt x="0" y="0"/>
                    </a:moveTo>
                    <a:cubicBezTo>
                      <a:pt x="62" y="35"/>
                      <a:pt x="201" y="172"/>
                      <a:pt x="372" y="210"/>
                    </a:cubicBezTo>
                    <a:cubicBezTo>
                      <a:pt x="543" y="248"/>
                      <a:pt x="697" y="222"/>
                      <a:pt x="1026" y="228"/>
                    </a:cubicBezTo>
                    <a:cubicBezTo>
                      <a:pt x="1355" y="234"/>
                      <a:pt x="2002" y="237"/>
                      <a:pt x="2346" y="246"/>
                    </a:cubicBezTo>
                    <a:cubicBezTo>
                      <a:pt x="2690" y="255"/>
                      <a:pt x="2923" y="242"/>
                      <a:pt x="3090" y="282"/>
                    </a:cubicBezTo>
                    <a:cubicBezTo>
                      <a:pt x="3257" y="322"/>
                      <a:pt x="3294" y="444"/>
                      <a:pt x="3348" y="486"/>
                    </a:cubicBezTo>
                  </a:path>
                </a:pathLst>
              </a:custGeom>
              <a:noFill/>
              <a:ln w="15875" cap="flat" cmpd="sng">
                <a:solidFill>
                  <a:srgbClr val="3300FF"/>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25" name="Freeform 38"/>
              <p:cNvSpPr>
                <a:spLocks/>
              </p:cNvSpPr>
              <p:nvPr/>
            </p:nvSpPr>
            <p:spPr bwMode="auto">
              <a:xfrm>
                <a:off x="768" y="2304"/>
                <a:ext cx="3552" cy="480"/>
              </a:xfrm>
              <a:custGeom>
                <a:avLst/>
                <a:gdLst>
                  <a:gd name="T0" fmla="*/ 3552 w 3552"/>
                  <a:gd name="T1" fmla="*/ 0 h 480"/>
                  <a:gd name="T2" fmla="*/ 3366 w 3552"/>
                  <a:gd name="T3" fmla="*/ 120 h 480"/>
                  <a:gd name="T4" fmla="*/ 2616 w 3552"/>
                  <a:gd name="T5" fmla="*/ 138 h 480"/>
                  <a:gd name="T6" fmla="*/ 1296 w 3552"/>
                  <a:gd name="T7" fmla="*/ 144 h 480"/>
                  <a:gd name="T8" fmla="*/ 240 w 3552"/>
                  <a:gd name="T9" fmla="*/ 192 h 480"/>
                  <a:gd name="T10" fmla="*/ 0 w 3552"/>
                  <a:gd name="T11" fmla="*/ 480 h 480"/>
                </a:gdLst>
                <a:ahLst/>
                <a:cxnLst>
                  <a:cxn ang="0">
                    <a:pos x="T0" y="T1"/>
                  </a:cxn>
                  <a:cxn ang="0">
                    <a:pos x="T2" y="T3"/>
                  </a:cxn>
                  <a:cxn ang="0">
                    <a:pos x="T4" y="T5"/>
                  </a:cxn>
                  <a:cxn ang="0">
                    <a:pos x="T6" y="T7"/>
                  </a:cxn>
                  <a:cxn ang="0">
                    <a:pos x="T8" y="T9"/>
                  </a:cxn>
                  <a:cxn ang="0">
                    <a:pos x="T10" y="T11"/>
                  </a:cxn>
                </a:cxnLst>
                <a:rect l="0" t="0" r="r" b="b"/>
                <a:pathLst>
                  <a:path w="3552" h="480">
                    <a:moveTo>
                      <a:pt x="3552" y="0"/>
                    </a:moveTo>
                    <a:cubicBezTo>
                      <a:pt x="3521" y="20"/>
                      <a:pt x="3522" y="97"/>
                      <a:pt x="3366" y="120"/>
                    </a:cubicBezTo>
                    <a:cubicBezTo>
                      <a:pt x="3210" y="143"/>
                      <a:pt x="2961" y="134"/>
                      <a:pt x="2616" y="138"/>
                    </a:cubicBezTo>
                    <a:cubicBezTo>
                      <a:pt x="2271" y="142"/>
                      <a:pt x="1692" y="135"/>
                      <a:pt x="1296" y="144"/>
                    </a:cubicBezTo>
                    <a:cubicBezTo>
                      <a:pt x="900" y="153"/>
                      <a:pt x="456" y="136"/>
                      <a:pt x="240" y="192"/>
                    </a:cubicBezTo>
                    <a:cubicBezTo>
                      <a:pt x="24" y="248"/>
                      <a:pt x="12" y="364"/>
                      <a:pt x="0" y="480"/>
                    </a:cubicBezTo>
                  </a:path>
                </a:pathLst>
              </a:custGeom>
              <a:noFill/>
              <a:ln w="15875" cap="flat" cmpd="sng">
                <a:solidFill>
                  <a:srgbClr val="FF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grpSp>
    </p:spTree>
    <p:extLst>
      <p:ext uri="{BB962C8B-B14F-4D97-AF65-F5344CB8AC3E}">
        <p14:creationId xmlns:p14="http://schemas.microsoft.com/office/powerpoint/2010/main" val="1330005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grpSp>
        <p:nvGrpSpPr>
          <p:cNvPr id="4" name="Group 3"/>
          <p:cNvGrpSpPr/>
          <p:nvPr/>
        </p:nvGrpSpPr>
        <p:grpSpPr>
          <a:xfrm>
            <a:off x="2933700" y="1665707"/>
            <a:ext cx="6324600" cy="3557587"/>
            <a:chOff x="1066800" y="1700213"/>
            <a:chExt cx="6324600" cy="3557587"/>
          </a:xfrm>
        </p:grpSpPr>
        <p:grpSp>
          <p:nvGrpSpPr>
            <p:cNvPr id="40" name="Group 5"/>
            <p:cNvGrpSpPr>
              <a:grpSpLocks/>
            </p:cNvGrpSpPr>
            <p:nvPr/>
          </p:nvGrpSpPr>
          <p:grpSpPr bwMode="auto">
            <a:xfrm>
              <a:off x="1066800" y="3092450"/>
              <a:ext cx="6324600" cy="717550"/>
              <a:chOff x="624" y="2524"/>
              <a:chExt cx="3984" cy="452"/>
            </a:xfrm>
          </p:grpSpPr>
          <p:sp>
            <p:nvSpPr>
              <p:cNvPr id="41" name="Rectangle 6"/>
              <p:cNvSpPr>
                <a:spLocks noChangeArrowheads="1"/>
              </p:cNvSpPr>
              <p:nvPr/>
            </p:nvSpPr>
            <p:spPr bwMode="auto">
              <a:xfrm>
                <a:off x="67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3300FF"/>
                    </a:solidFill>
                    <a:effectLst/>
                    <a:uLnTx/>
                    <a:uFillTx/>
                    <a:latin typeface="Verdana" panose="020B0604030504040204" pitchFamily="34" charset="0"/>
                  </a:rPr>
                  <a:t>22</a:t>
                </a:r>
              </a:p>
            </p:txBody>
          </p:sp>
          <p:sp>
            <p:nvSpPr>
              <p:cNvPr id="42" name="Rectangle 7"/>
              <p:cNvSpPr>
                <a:spLocks noChangeArrowheads="1"/>
              </p:cNvSpPr>
              <p:nvPr/>
            </p:nvSpPr>
            <p:spPr bwMode="auto">
              <a:xfrm>
                <a:off x="96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9900"/>
                    </a:solidFill>
                    <a:effectLst/>
                    <a:uLnTx/>
                    <a:uFillTx/>
                    <a:latin typeface="Verdana" panose="020B0604030504040204" pitchFamily="34" charset="0"/>
                  </a:rPr>
                  <a:t>22</a:t>
                </a:r>
              </a:p>
            </p:txBody>
          </p:sp>
          <p:sp>
            <p:nvSpPr>
              <p:cNvPr id="43" name="Rectangle 8"/>
              <p:cNvSpPr>
                <a:spLocks noChangeArrowheads="1"/>
              </p:cNvSpPr>
              <p:nvPr/>
            </p:nvSpPr>
            <p:spPr bwMode="auto">
              <a:xfrm>
                <a:off x="124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17</a:t>
                </a:r>
              </a:p>
            </p:txBody>
          </p:sp>
          <p:sp>
            <p:nvSpPr>
              <p:cNvPr id="44" name="Rectangle 9"/>
              <p:cNvSpPr>
                <a:spLocks noChangeArrowheads="1"/>
              </p:cNvSpPr>
              <p:nvPr/>
            </p:nvSpPr>
            <p:spPr bwMode="auto">
              <a:xfrm>
                <a:off x="153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19</a:t>
                </a:r>
              </a:p>
            </p:txBody>
          </p:sp>
          <p:sp>
            <p:nvSpPr>
              <p:cNvPr id="45" name="Rectangle 10"/>
              <p:cNvSpPr>
                <a:spLocks noChangeArrowheads="1"/>
              </p:cNvSpPr>
              <p:nvPr/>
            </p:nvSpPr>
            <p:spPr bwMode="auto">
              <a:xfrm>
                <a:off x="182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00FF"/>
                    </a:solidFill>
                    <a:effectLst/>
                    <a:uLnTx/>
                    <a:uFillTx/>
                    <a:latin typeface="Verdana" panose="020B0604030504040204" pitchFamily="34" charset="0"/>
                  </a:rPr>
                  <a:t>21</a:t>
                </a:r>
              </a:p>
            </p:txBody>
          </p:sp>
          <p:sp>
            <p:nvSpPr>
              <p:cNvPr id="46" name="Rectangle 11"/>
              <p:cNvSpPr>
                <a:spLocks noChangeArrowheads="1"/>
              </p:cNvSpPr>
              <p:nvPr/>
            </p:nvSpPr>
            <p:spPr bwMode="auto">
              <a:xfrm>
                <a:off x="211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47" name="Rectangle 12"/>
              <p:cNvSpPr>
                <a:spLocks noChangeArrowheads="1"/>
              </p:cNvSpPr>
              <p:nvPr/>
            </p:nvSpPr>
            <p:spPr bwMode="auto">
              <a:xfrm>
                <a:off x="240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15</a:t>
                </a:r>
              </a:p>
            </p:txBody>
          </p:sp>
          <p:sp>
            <p:nvSpPr>
              <p:cNvPr id="48" name="Rectangle 13"/>
              <p:cNvSpPr>
                <a:spLocks noChangeArrowheads="1"/>
              </p:cNvSpPr>
              <p:nvPr/>
            </p:nvSpPr>
            <p:spPr bwMode="auto">
              <a:xfrm>
                <a:off x="268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18</a:t>
                </a:r>
              </a:p>
            </p:txBody>
          </p:sp>
          <p:sp>
            <p:nvSpPr>
              <p:cNvPr id="49" name="Rectangle 14"/>
              <p:cNvSpPr>
                <a:spLocks noChangeArrowheads="1"/>
              </p:cNvSpPr>
              <p:nvPr/>
            </p:nvSpPr>
            <p:spPr bwMode="auto">
              <a:xfrm>
                <a:off x="297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50" name="Rectangle 15"/>
              <p:cNvSpPr>
                <a:spLocks noChangeArrowheads="1"/>
              </p:cNvSpPr>
              <p:nvPr/>
            </p:nvSpPr>
            <p:spPr bwMode="auto">
              <a:xfrm>
                <a:off x="326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0000"/>
                    </a:solidFill>
                    <a:effectLst/>
                    <a:uLnTx/>
                    <a:uFillTx/>
                    <a:latin typeface="Verdana" panose="020B0604030504040204" pitchFamily="34" charset="0"/>
                  </a:rPr>
                  <a:t>11</a:t>
                </a:r>
              </a:p>
            </p:txBody>
          </p:sp>
          <p:sp>
            <p:nvSpPr>
              <p:cNvPr id="51" name="Rectangle 16"/>
              <p:cNvSpPr>
                <a:spLocks noChangeArrowheads="1"/>
              </p:cNvSpPr>
              <p:nvPr/>
            </p:nvSpPr>
            <p:spPr bwMode="auto">
              <a:xfrm>
                <a:off x="355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3</a:t>
                </a:r>
              </a:p>
            </p:txBody>
          </p:sp>
          <p:sp>
            <p:nvSpPr>
              <p:cNvPr id="52" name="Rectangle 17"/>
              <p:cNvSpPr>
                <a:spLocks noChangeArrowheads="1"/>
              </p:cNvSpPr>
              <p:nvPr/>
            </p:nvSpPr>
            <p:spPr bwMode="auto">
              <a:xfrm>
                <a:off x="384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9900"/>
                    </a:solidFill>
                    <a:effectLst/>
                    <a:uLnTx/>
                    <a:uFillTx/>
                    <a:latin typeface="Verdana" panose="020B0604030504040204" pitchFamily="34" charset="0"/>
                  </a:rPr>
                  <a:t>9</a:t>
                </a:r>
              </a:p>
            </p:txBody>
          </p:sp>
          <p:sp>
            <p:nvSpPr>
              <p:cNvPr id="53" name="Rectangle 18"/>
              <p:cNvSpPr>
                <a:spLocks noChangeArrowheads="1"/>
              </p:cNvSpPr>
              <p:nvPr/>
            </p:nvSpPr>
            <p:spPr bwMode="auto">
              <a:xfrm>
                <a:off x="412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25</a:t>
                </a:r>
              </a:p>
            </p:txBody>
          </p:sp>
          <p:sp>
            <p:nvSpPr>
              <p:cNvPr id="54" name="Text Box 19"/>
              <p:cNvSpPr txBox="1">
                <a:spLocks noChangeArrowheads="1"/>
              </p:cNvSpPr>
              <p:nvPr/>
            </p:nvSpPr>
            <p:spPr bwMode="auto">
              <a:xfrm>
                <a:off x="624" y="2524"/>
                <a:ext cx="398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Verdana" panose="020B0604030504040204" pitchFamily="34" charset="0"/>
                  </a:rPr>
                  <a:t>  0     1    2     3    4     5    6     7     8    9    10   11   12</a:t>
                </a:r>
              </a:p>
            </p:txBody>
          </p:sp>
        </p:grpSp>
        <p:grpSp>
          <p:nvGrpSpPr>
            <p:cNvPr id="55" name="Group 61"/>
            <p:cNvGrpSpPr>
              <a:grpSpLocks/>
            </p:cNvGrpSpPr>
            <p:nvPr/>
          </p:nvGrpSpPr>
          <p:grpSpPr bwMode="auto">
            <a:xfrm>
              <a:off x="1066800" y="3810000"/>
              <a:ext cx="6324600" cy="1295400"/>
              <a:chOff x="672" y="2400"/>
              <a:chExt cx="3984" cy="816"/>
            </a:xfrm>
          </p:grpSpPr>
          <p:grpSp>
            <p:nvGrpSpPr>
              <p:cNvPr id="56" name="Group 21"/>
              <p:cNvGrpSpPr>
                <a:grpSpLocks/>
              </p:cNvGrpSpPr>
              <p:nvPr/>
            </p:nvGrpSpPr>
            <p:grpSpPr bwMode="auto">
              <a:xfrm>
                <a:off x="672" y="2764"/>
                <a:ext cx="3984" cy="452"/>
                <a:chOff x="624" y="2524"/>
                <a:chExt cx="3984" cy="452"/>
              </a:xfrm>
            </p:grpSpPr>
            <p:sp>
              <p:nvSpPr>
                <p:cNvPr id="59" name="Rectangle 22"/>
                <p:cNvSpPr>
                  <a:spLocks noChangeArrowheads="1"/>
                </p:cNvSpPr>
                <p:nvPr/>
              </p:nvSpPr>
              <p:spPr bwMode="auto">
                <a:xfrm>
                  <a:off x="67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9900"/>
                      </a:solidFill>
                      <a:effectLst/>
                      <a:uLnTx/>
                      <a:uFillTx/>
                      <a:latin typeface="Verdana" panose="020B0604030504040204" pitchFamily="34" charset="0"/>
                    </a:rPr>
                    <a:t>9</a:t>
                  </a:r>
                </a:p>
              </p:txBody>
            </p:sp>
            <p:sp>
              <p:nvSpPr>
                <p:cNvPr id="60" name="Rectangle 23"/>
                <p:cNvSpPr>
                  <a:spLocks noChangeArrowheads="1"/>
                </p:cNvSpPr>
                <p:nvPr/>
              </p:nvSpPr>
              <p:spPr bwMode="auto">
                <a:xfrm>
                  <a:off x="96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22</a:t>
                  </a:r>
                </a:p>
              </p:txBody>
            </p:sp>
            <p:sp>
              <p:nvSpPr>
                <p:cNvPr id="61" name="Rectangle 24"/>
                <p:cNvSpPr>
                  <a:spLocks noChangeArrowheads="1"/>
                </p:cNvSpPr>
                <p:nvPr/>
              </p:nvSpPr>
              <p:spPr bwMode="auto">
                <a:xfrm>
                  <a:off x="124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17</a:t>
                  </a:r>
                </a:p>
              </p:txBody>
            </p:sp>
            <p:sp>
              <p:nvSpPr>
                <p:cNvPr id="62" name="Rectangle 25"/>
                <p:cNvSpPr>
                  <a:spLocks noChangeArrowheads="1"/>
                </p:cNvSpPr>
                <p:nvPr/>
              </p:nvSpPr>
              <p:spPr bwMode="auto">
                <a:xfrm>
                  <a:off x="153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19</a:t>
                  </a:r>
                </a:p>
              </p:txBody>
            </p:sp>
            <p:sp>
              <p:nvSpPr>
                <p:cNvPr id="63" name="Rectangle 26"/>
                <p:cNvSpPr>
                  <a:spLocks noChangeArrowheads="1"/>
                </p:cNvSpPr>
                <p:nvPr/>
              </p:nvSpPr>
              <p:spPr bwMode="auto">
                <a:xfrm>
                  <a:off x="182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22</a:t>
                  </a:r>
                </a:p>
              </p:txBody>
            </p:sp>
            <p:sp>
              <p:nvSpPr>
                <p:cNvPr id="64" name="Rectangle 27"/>
                <p:cNvSpPr>
                  <a:spLocks noChangeArrowheads="1"/>
                </p:cNvSpPr>
                <p:nvPr/>
              </p:nvSpPr>
              <p:spPr bwMode="auto">
                <a:xfrm>
                  <a:off x="211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65" name="Rectangle 28"/>
                <p:cNvSpPr>
                  <a:spLocks noChangeArrowheads="1"/>
                </p:cNvSpPr>
                <p:nvPr/>
              </p:nvSpPr>
              <p:spPr bwMode="auto">
                <a:xfrm>
                  <a:off x="240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15</a:t>
                  </a:r>
                </a:p>
              </p:txBody>
            </p:sp>
            <p:sp>
              <p:nvSpPr>
                <p:cNvPr id="66" name="Rectangle 29"/>
                <p:cNvSpPr>
                  <a:spLocks noChangeArrowheads="1"/>
                </p:cNvSpPr>
                <p:nvPr/>
              </p:nvSpPr>
              <p:spPr bwMode="auto">
                <a:xfrm>
                  <a:off x="268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18</a:t>
                  </a:r>
                </a:p>
              </p:txBody>
            </p:sp>
            <p:sp>
              <p:nvSpPr>
                <p:cNvPr id="67" name="Rectangle 30"/>
                <p:cNvSpPr>
                  <a:spLocks noChangeArrowheads="1"/>
                </p:cNvSpPr>
                <p:nvPr/>
              </p:nvSpPr>
              <p:spPr bwMode="auto">
                <a:xfrm>
                  <a:off x="297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68" name="Rectangle 31"/>
                <p:cNvSpPr>
                  <a:spLocks noChangeArrowheads="1"/>
                </p:cNvSpPr>
                <p:nvPr/>
              </p:nvSpPr>
              <p:spPr bwMode="auto">
                <a:xfrm>
                  <a:off x="326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21</a:t>
                  </a:r>
                </a:p>
              </p:txBody>
            </p:sp>
            <p:sp>
              <p:nvSpPr>
                <p:cNvPr id="69" name="Rectangle 32"/>
                <p:cNvSpPr>
                  <a:spLocks noChangeArrowheads="1"/>
                </p:cNvSpPr>
                <p:nvPr/>
              </p:nvSpPr>
              <p:spPr bwMode="auto">
                <a:xfrm>
                  <a:off x="355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3</a:t>
                  </a:r>
                </a:p>
              </p:txBody>
            </p:sp>
            <p:sp>
              <p:nvSpPr>
                <p:cNvPr id="70" name="Rectangle 33"/>
                <p:cNvSpPr>
                  <a:spLocks noChangeArrowheads="1"/>
                </p:cNvSpPr>
                <p:nvPr/>
              </p:nvSpPr>
              <p:spPr bwMode="auto">
                <a:xfrm>
                  <a:off x="384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3300FF"/>
                      </a:solidFill>
                      <a:effectLst/>
                      <a:uLnTx/>
                      <a:uFillTx/>
                      <a:latin typeface="Verdana" panose="020B0604030504040204" pitchFamily="34" charset="0"/>
                    </a:rPr>
                    <a:t>22</a:t>
                  </a:r>
                </a:p>
              </p:txBody>
            </p:sp>
            <p:sp>
              <p:nvSpPr>
                <p:cNvPr id="71" name="Rectangle 34"/>
                <p:cNvSpPr>
                  <a:spLocks noChangeArrowheads="1"/>
                </p:cNvSpPr>
                <p:nvPr/>
              </p:nvSpPr>
              <p:spPr bwMode="auto">
                <a:xfrm>
                  <a:off x="412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25</a:t>
                  </a:r>
                </a:p>
              </p:txBody>
            </p:sp>
            <p:sp>
              <p:nvSpPr>
                <p:cNvPr id="72" name="Text Box 35"/>
                <p:cNvSpPr txBox="1">
                  <a:spLocks noChangeArrowheads="1"/>
                </p:cNvSpPr>
                <p:nvPr/>
              </p:nvSpPr>
              <p:spPr bwMode="auto">
                <a:xfrm>
                  <a:off x="624" y="2524"/>
                  <a:ext cx="398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Verdana" panose="020B0604030504040204" pitchFamily="34" charset="0"/>
                    </a:rPr>
                    <a:t>  0     1    2     3    4     5    6     7     8    9    10   11   12</a:t>
                  </a:r>
                </a:p>
              </p:txBody>
            </p:sp>
          </p:grpSp>
          <p:sp>
            <p:nvSpPr>
              <p:cNvPr id="57" name="Freeform 36"/>
              <p:cNvSpPr>
                <a:spLocks/>
              </p:cNvSpPr>
              <p:nvPr/>
            </p:nvSpPr>
            <p:spPr bwMode="auto">
              <a:xfrm>
                <a:off x="864" y="2400"/>
                <a:ext cx="3060" cy="528"/>
              </a:xfrm>
              <a:custGeom>
                <a:avLst/>
                <a:gdLst>
                  <a:gd name="T0" fmla="*/ 0 w 3060"/>
                  <a:gd name="T1" fmla="*/ 0 h 528"/>
                  <a:gd name="T2" fmla="*/ 372 w 3060"/>
                  <a:gd name="T3" fmla="*/ 210 h 528"/>
                  <a:gd name="T4" fmla="*/ 1026 w 3060"/>
                  <a:gd name="T5" fmla="*/ 228 h 528"/>
                  <a:gd name="T6" fmla="*/ 2346 w 3060"/>
                  <a:gd name="T7" fmla="*/ 246 h 528"/>
                  <a:gd name="T8" fmla="*/ 2880 w 3060"/>
                  <a:gd name="T9" fmla="*/ 294 h 528"/>
                  <a:gd name="T10" fmla="*/ 3060 w 3060"/>
                  <a:gd name="T11" fmla="*/ 528 h 528"/>
                </a:gdLst>
                <a:ahLst/>
                <a:cxnLst>
                  <a:cxn ang="0">
                    <a:pos x="T0" y="T1"/>
                  </a:cxn>
                  <a:cxn ang="0">
                    <a:pos x="T2" y="T3"/>
                  </a:cxn>
                  <a:cxn ang="0">
                    <a:pos x="T4" y="T5"/>
                  </a:cxn>
                  <a:cxn ang="0">
                    <a:pos x="T6" y="T7"/>
                  </a:cxn>
                  <a:cxn ang="0">
                    <a:pos x="T8" y="T9"/>
                  </a:cxn>
                  <a:cxn ang="0">
                    <a:pos x="T10" y="T11"/>
                  </a:cxn>
                </a:cxnLst>
                <a:rect l="0" t="0" r="r" b="b"/>
                <a:pathLst>
                  <a:path w="3060" h="528">
                    <a:moveTo>
                      <a:pt x="0" y="0"/>
                    </a:moveTo>
                    <a:cubicBezTo>
                      <a:pt x="62" y="35"/>
                      <a:pt x="201" y="172"/>
                      <a:pt x="372" y="210"/>
                    </a:cubicBezTo>
                    <a:cubicBezTo>
                      <a:pt x="543" y="248"/>
                      <a:pt x="697" y="222"/>
                      <a:pt x="1026" y="228"/>
                    </a:cubicBezTo>
                    <a:cubicBezTo>
                      <a:pt x="1355" y="234"/>
                      <a:pt x="2037" y="235"/>
                      <a:pt x="2346" y="246"/>
                    </a:cubicBezTo>
                    <a:cubicBezTo>
                      <a:pt x="2655" y="257"/>
                      <a:pt x="2761" y="247"/>
                      <a:pt x="2880" y="294"/>
                    </a:cubicBezTo>
                    <a:cubicBezTo>
                      <a:pt x="2999" y="341"/>
                      <a:pt x="3022" y="479"/>
                      <a:pt x="3060" y="528"/>
                    </a:cubicBezTo>
                  </a:path>
                </a:pathLst>
              </a:custGeom>
              <a:noFill/>
              <a:ln w="15875" cap="flat" cmpd="sng">
                <a:solidFill>
                  <a:srgbClr val="3300FF"/>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58" name="Freeform 37"/>
              <p:cNvSpPr>
                <a:spLocks/>
              </p:cNvSpPr>
              <p:nvPr/>
            </p:nvSpPr>
            <p:spPr bwMode="auto">
              <a:xfrm>
                <a:off x="768" y="2418"/>
                <a:ext cx="3240" cy="462"/>
              </a:xfrm>
              <a:custGeom>
                <a:avLst/>
                <a:gdLst>
                  <a:gd name="T0" fmla="*/ 3240 w 3240"/>
                  <a:gd name="T1" fmla="*/ 0 h 462"/>
                  <a:gd name="T2" fmla="*/ 3042 w 3240"/>
                  <a:gd name="T3" fmla="*/ 108 h 462"/>
                  <a:gd name="T4" fmla="*/ 2616 w 3240"/>
                  <a:gd name="T5" fmla="*/ 120 h 462"/>
                  <a:gd name="T6" fmla="*/ 1296 w 3240"/>
                  <a:gd name="T7" fmla="*/ 126 h 462"/>
                  <a:gd name="T8" fmla="*/ 240 w 3240"/>
                  <a:gd name="T9" fmla="*/ 174 h 462"/>
                  <a:gd name="T10" fmla="*/ 0 w 3240"/>
                  <a:gd name="T11" fmla="*/ 462 h 462"/>
                </a:gdLst>
                <a:ahLst/>
                <a:cxnLst>
                  <a:cxn ang="0">
                    <a:pos x="T0" y="T1"/>
                  </a:cxn>
                  <a:cxn ang="0">
                    <a:pos x="T2" y="T3"/>
                  </a:cxn>
                  <a:cxn ang="0">
                    <a:pos x="T4" y="T5"/>
                  </a:cxn>
                  <a:cxn ang="0">
                    <a:pos x="T6" y="T7"/>
                  </a:cxn>
                  <a:cxn ang="0">
                    <a:pos x="T8" y="T9"/>
                  </a:cxn>
                  <a:cxn ang="0">
                    <a:pos x="T10" y="T11"/>
                  </a:cxn>
                </a:cxnLst>
                <a:rect l="0" t="0" r="r" b="b"/>
                <a:pathLst>
                  <a:path w="3240" h="462">
                    <a:moveTo>
                      <a:pt x="3240" y="0"/>
                    </a:moveTo>
                    <a:cubicBezTo>
                      <a:pt x="3206" y="18"/>
                      <a:pt x="3146" y="88"/>
                      <a:pt x="3042" y="108"/>
                    </a:cubicBezTo>
                    <a:cubicBezTo>
                      <a:pt x="2938" y="128"/>
                      <a:pt x="2907" y="117"/>
                      <a:pt x="2616" y="120"/>
                    </a:cubicBezTo>
                    <a:cubicBezTo>
                      <a:pt x="2325" y="123"/>
                      <a:pt x="1692" y="117"/>
                      <a:pt x="1296" y="126"/>
                    </a:cubicBezTo>
                    <a:cubicBezTo>
                      <a:pt x="900" y="135"/>
                      <a:pt x="456" y="118"/>
                      <a:pt x="240" y="174"/>
                    </a:cubicBezTo>
                    <a:cubicBezTo>
                      <a:pt x="24" y="230"/>
                      <a:pt x="12" y="346"/>
                      <a:pt x="0" y="462"/>
                    </a:cubicBezTo>
                  </a:path>
                </a:pathLst>
              </a:custGeom>
              <a:noFill/>
              <a:ln w="15875" cap="flat" cmpd="sng">
                <a:solidFill>
                  <a:srgbClr val="FF99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grpSp>
          <p:nvGrpSpPr>
            <p:cNvPr id="73" name="Group 38"/>
            <p:cNvGrpSpPr>
              <a:grpSpLocks/>
            </p:cNvGrpSpPr>
            <p:nvPr/>
          </p:nvGrpSpPr>
          <p:grpSpPr bwMode="auto">
            <a:xfrm>
              <a:off x="1066800" y="1700213"/>
              <a:ext cx="6324600" cy="717550"/>
              <a:chOff x="624" y="2524"/>
              <a:chExt cx="3984" cy="452"/>
            </a:xfrm>
          </p:grpSpPr>
          <p:sp>
            <p:nvSpPr>
              <p:cNvPr id="74" name="Rectangle 39"/>
              <p:cNvSpPr>
                <a:spLocks noChangeArrowheads="1"/>
              </p:cNvSpPr>
              <p:nvPr/>
            </p:nvSpPr>
            <p:spPr bwMode="auto">
              <a:xfrm>
                <a:off x="67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0000"/>
                    </a:solidFill>
                    <a:effectLst/>
                    <a:uLnTx/>
                    <a:uFillTx/>
                    <a:latin typeface="Verdana" panose="020B0604030504040204" pitchFamily="34" charset="0"/>
                  </a:rPr>
                  <a:t>11</a:t>
                </a:r>
              </a:p>
            </p:txBody>
          </p:sp>
          <p:sp>
            <p:nvSpPr>
              <p:cNvPr id="75" name="Rectangle 40"/>
              <p:cNvSpPr>
                <a:spLocks noChangeArrowheads="1"/>
              </p:cNvSpPr>
              <p:nvPr/>
            </p:nvSpPr>
            <p:spPr bwMode="auto">
              <a:xfrm>
                <a:off x="96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3300FF"/>
                    </a:solidFill>
                    <a:effectLst/>
                    <a:uLnTx/>
                    <a:uFillTx/>
                    <a:latin typeface="Verdana" panose="020B0604030504040204" pitchFamily="34" charset="0"/>
                  </a:rPr>
                  <a:t>22</a:t>
                </a:r>
              </a:p>
            </p:txBody>
          </p:sp>
          <p:sp>
            <p:nvSpPr>
              <p:cNvPr id="76" name="Rectangle 41"/>
              <p:cNvSpPr>
                <a:spLocks noChangeArrowheads="1"/>
              </p:cNvSpPr>
              <p:nvPr/>
            </p:nvSpPr>
            <p:spPr bwMode="auto">
              <a:xfrm>
                <a:off x="124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smtClean="0">
                    <a:ln>
                      <a:noFill/>
                    </a:ln>
                    <a:solidFill>
                      <a:srgbClr val="000000"/>
                    </a:solidFill>
                    <a:effectLst/>
                    <a:uLnTx/>
                    <a:uFillTx/>
                    <a:latin typeface="Verdana" panose="020B0604030504040204" pitchFamily="34" charset="0"/>
                  </a:rPr>
                  <a:t>17</a:t>
                </a:r>
              </a:p>
            </p:txBody>
          </p:sp>
          <p:sp>
            <p:nvSpPr>
              <p:cNvPr id="77" name="Rectangle 42"/>
              <p:cNvSpPr>
                <a:spLocks noChangeArrowheads="1"/>
              </p:cNvSpPr>
              <p:nvPr/>
            </p:nvSpPr>
            <p:spPr bwMode="auto">
              <a:xfrm>
                <a:off x="153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19</a:t>
                </a:r>
              </a:p>
            </p:txBody>
          </p:sp>
          <p:sp>
            <p:nvSpPr>
              <p:cNvPr id="78" name="Rectangle 43"/>
              <p:cNvSpPr>
                <a:spLocks noChangeArrowheads="1"/>
              </p:cNvSpPr>
              <p:nvPr/>
            </p:nvSpPr>
            <p:spPr bwMode="auto">
              <a:xfrm>
                <a:off x="182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9900"/>
                    </a:solidFill>
                    <a:effectLst/>
                    <a:uLnTx/>
                    <a:uFillTx/>
                    <a:latin typeface="Verdana" panose="020B0604030504040204" pitchFamily="34" charset="0"/>
                  </a:rPr>
                  <a:t>22</a:t>
                </a:r>
              </a:p>
            </p:txBody>
          </p:sp>
          <p:sp>
            <p:nvSpPr>
              <p:cNvPr id="79" name="Rectangle 44"/>
              <p:cNvSpPr>
                <a:spLocks noChangeArrowheads="1"/>
              </p:cNvSpPr>
              <p:nvPr/>
            </p:nvSpPr>
            <p:spPr bwMode="auto">
              <a:xfrm>
                <a:off x="211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80" name="Rectangle 45"/>
              <p:cNvSpPr>
                <a:spLocks noChangeArrowheads="1"/>
              </p:cNvSpPr>
              <p:nvPr/>
            </p:nvSpPr>
            <p:spPr bwMode="auto">
              <a:xfrm>
                <a:off x="240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15</a:t>
                </a:r>
              </a:p>
            </p:txBody>
          </p:sp>
          <p:sp>
            <p:nvSpPr>
              <p:cNvPr id="81" name="Rectangle 46"/>
              <p:cNvSpPr>
                <a:spLocks noChangeArrowheads="1"/>
              </p:cNvSpPr>
              <p:nvPr/>
            </p:nvSpPr>
            <p:spPr bwMode="auto">
              <a:xfrm>
                <a:off x="268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18</a:t>
                </a:r>
              </a:p>
            </p:txBody>
          </p:sp>
          <p:sp>
            <p:nvSpPr>
              <p:cNvPr id="82" name="Rectangle 47"/>
              <p:cNvSpPr>
                <a:spLocks noChangeArrowheads="1"/>
              </p:cNvSpPr>
              <p:nvPr/>
            </p:nvSpPr>
            <p:spPr bwMode="auto">
              <a:xfrm>
                <a:off x="2976"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14</a:t>
                </a:r>
              </a:p>
            </p:txBody>
          </p:sp>
          <p:sp>
            <p:nvSpPr>
              <p:cNvPr id="83" name="Rectangle 48"/>
              <p:cNvSpPr>
                <a:spLocks noChangeArrowheads="1"/>
              </p:cNvSpPr>
              <p:nvPr/>
            </p:nvSpPr>
            <p:spPr bwMode="auto">
              <a:xfrm>
                <a:off x="3264"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00FF"/>
                    </a:solidFill>
                    <a:effectLst/>
                    <a:uLnTx/>
                    <a:uFillTx/>
                    <a:latin typeface="Verdana" panose="020B0604030504040204" pitchFamily="34" charset="0"/>
                  </a:rPr>
                  <a:t>21</a:t>
                </a:r>
              </a:p>
            </p:txBody>
          </p:sp>
          <p:sp>
            <p:nvSpPr>
              <p:cNvPr id="84" name="Rectangle 49"/>
              <p:cNvSpPr>
                <a:spLocks noChangeArrowheads="1"/>
              </p:cNvSpPr>
              <p:nvPr/>
            </p:nvSpPr>
            <p:spPr bwMode="auto">
              <a:xfrm>
                <a:off x="3552"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3</a:t>
                </a:r>
              </a:p>
            </p:txBody>
          </p:sp>
          <p:sp>
            <p:nvSpPr>
              <p:cNvPr id="85" name="Rectangle 50"/>
              <p:cNvSpPr>
                <a:spLocks noChangeArrowheads="1"/>
              </p:cNvSpPr>
              <p:nvPr/>
            </p:nvSpPr>
            <p:spPr bwMode="auto">
              <a:xfrm>
                <a:off x="3840"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9</a:t>
                </a:r>
              </a:p>
            </p:txBody>
          </p:sp>
          <p:sp>
            <p:nvSpPr>
              <p:cNvPr id="86" name="Rectangle 51"/>
              <p:cNvSpPr>
                <a:spLocks noChangeArrowheads="1"/>
              </p:cNvSpPr>
              <p:nvPr/>
            </p:nvSpPr>
            <p:spPr bwMode="auto">
              <a:xfrm>
                <a:off x="4128" y="2736"/>
                <a:ext cx="288" cy="240"/>
              </a:xfrm>
              <a:prstGeom prst="rect">
                <a:avLst/>
              </a:prstGeom>
              <a:noFill/>
              <a:ln w="15875">
                <a:solidFill>
                  <a:srgbClr val="00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Verdana" panose="020B0604030504040204" pitchFamily="34" charset="0"/>
                  </a:rPr>
                  <a:t>25</a:t>
                </a:r>
              </a:p>
            </p:txBody>
          </p:sp>
          <p:sp>
            <p:nvSpPr>
              <p:cNvPr id="87" name="Text Box 52"/>
              <p:cNvSpPr txBox="1">
                <a:spLocks noChangeArrowheads="1"/>
              </p:cNvSpPr>
              <p:nvPr/>
            </p:nvSpPr>
            <p:spPr bwMode="auto">
              <a:xfrm>
                <a:off x="624" y="2524"/>
                <a:ext cx="398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Verdana" panose="020B0604030504040204" pitchFamily="34" charset="0"/>
                  </a:rPr>
                  <a:t>  0     1    2     3    4     5    6     7     8    9    10   11   12</a:t>
                </a:r>
              </a:p>
            </p:txBody>
          </p:sp>
        </p:grpSp>
        <p:grpSp>
          <p:nvGrpSpPr>
            <p:cNvPr id="88" name="Group 58"/>
            <p:cNvGrpSpPr>
              <a:grpSpLocks/>
            </p:cNvGrpSpPr>
            <p:nvPr/>
          </p:nvGrpSpPr>
          <p:grpSpPr bwMode="auto">
            <a:xfrm>
              <a:off x="1447800" y="2743200"/>
              <a:ext cx="4876800" cy="304800"/>
              <a:chOff x="912" y="1728"/>
              <a:chExt cx="3072" cy="192"/>
            </a:xfrm>
          </p:grpSpPr>
          <p:sp>
            <p:nvSpPr>
              <p:cNvPr id="89" name="AutoShape 53"/>
              <p:cNvSpPr>
                <a:spLocks noChangeArrowheads="1"/>
              </p:cNvSpPr>
              <p:nvPr/>
            </p:nvSpPr>
            <p:spPr bwMode="auto">
              <a:xfrm>
                <a:off x="2304" y="1728"/>
                <a:ext cx="240" cy="192"/>
              </a:xfrm>
              <a:prstGeom prst="downArrow">
                <a:avLst>
                  <a:gd name="adj1" fmla="val 50000"/>
                  <a:gd name="adj2" fmla="val 25000"/>
                </a:avLst>
              </a:prstGeom>
              <a:solidFill>
                <a:srgbClr val="000000"/>
              </a:solidFill>
              <a:ln w="15875">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90" name="AutoShape 54"/>
              <p:cNvSpPr>
                <a:spLocks noChangeArrowheads="1"/>
              </p:cNvSpPr>
              <p:nvPr/>
            </p:nvSpPr>
            <p:spPr bwMode="auto">
              <a:xfrm>
                <a:off x="1632" y="1728"/>
                <a:ext cx="240" cy="192"/>
              </a:xfrm>
              <a:prstGeom prst="downArrow">
                <a:avLst>
                  <a:gd name="adj1" fmla="val 50000"/>
                  <a:gd name="adj2" fmla="val 25000"/>
                </a:avLst>
              </a:prstGeom>
              <a:solidFill>
                <a:srgbClr val="000000"/>
              </a:solidFill>
              <a:ln w="15875">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91" name="AutoShape 55"/>
              <p:cNvSpPr>
                <a:spLocks noChangeArrowheads="1"/>
              </p:cNvSpPr>
              <p:nvPr/>
            </p:nvSpPr>
            <p:spPr bwMode="auto">
              <a:xfrm>
                <a:off x="912" y="1728"/>
                <a:ext cx="240" cy="192"/>
              </a:xfrm>
              <a:prstGeom prst="downArrow">
                <a:avLst>
                  <a:gd name="adj1" fmla="val 50000"/>
                  <a:gd name="adj2" fmla="val 25000"/>
                </a:avLst>
              </a:prstGeom>
              <a:solidFill>
                <a:srgbClr val="000000"/>
              </a:solidFill>
              <a:ln w="15875">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92" name="AutoShape 56"/>
              <p:cNvSpPr>
                <a:spLocks noChangeArrowheads="1"/>
              </p:cNvSpPr>
              <p:nvPr/>
            </p:nvSpPr>
            <p:spPr bwMode="auto">
              <a:xfrm>
                <a:off x="3024" y="1728"/>
                <a:ext cx="240" cy="192"/>
              </a:xfrm>
              <a:prstGeom prst="downArrow">
                <a:avLst>
                  <a:gd name="adj1" fmla="val 50000"/>
                  <a:gd name="adj2" fmla="val 25000"/>
                </a:avLst>
              </a:prstGeom>
              <a:solidFill>
                <a:srgbClr val="000000"/>
              </a:solidFill>
              <a:ln w="15875">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93" name="AutoShape 57"/>
              <p:cNvSpPr>
                <a:spLocks noChangeArrowheads="1"/>
              </p:cNvSpPr>
              <p:nvPr/>
            </p:nvSpPr>
            <p:spPr bwMode="auto">
              <a:xfrm>
                <a:off x="3744" y="1728"/>
                <a:ext cx="240" cy="192"/>
              </a:xfrm>
              <a:prstGeom prst="downArrow">
                <a:avLst>
                  <a:gd name="adj1" fmla="val 50000"/>
                  <a:gd name="adj2" fmla="val 25000"/>
                </a:avLst>
              </a:prstGeom>
              <a:solidFill>
                <a:srgbClr val="000000"/>
              </a:solidFill>
              <a:ln w="15875">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sp>
          <p:nvSpPr>
            <p:cNvPr id="94" name="Line 59"/>
            <p:cNvSpPr>
              <a:spLocks noChangeShapeType="1"/>
            </p:cNvSpPr>
            <p:nvPr/>
          </p:nvSpPr>
          <p:spPr bwMode="auto">
            <a:xfrm>
              <a:off x="6629400" y="1981200"/>
              <a:ext cx="0" cy="3276600"/>
            </a:xfrm>
            <a:prstGeom prst="line">
              <a:avLst/>
            </a:prstGeom>
            <a:noFill/>
            <a:ln w="57150" cap="rnd">
              <a:solidFill>
                <a:srgbClr val="FF0000"/>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panose="02020603050405020304" pitchFamily="18" charset="0"/>
              </a:endParaRPr>
            </a:p>
          </p:txBody>
        </p:sp>
      </p:grpSp>
    </p:spTree>
    <p:extLst>
      <p:ext uri="{BB962C8B-B14F-4D97-AF65-F5344CB8AC3E}">
        <p14:creationId xmlns:p14="http://schemas.microsoft.com/office/powerpoint/2010/main" val="8981651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Heapsort</a:t>
            </a:r>
            <a:r>
              <a:rPr lang="en-US" sz="4800" dirty="0" smtClean="0">
                <a:latin typeface="Georgia" panose="02040502050405020303" pitchFamily="18" charset="0"/>
              </a:rPr>
              <a:t> </a:t>
            </a:r>
            <a:endParaRPr lang="en-US" sz="4800" dirty="0">
              <a:latin typeface="Georgia" panose="02040502050405020303" pitchFamily="18" charset="0"/>
            </a:endParaRPr>
          </a:p>
        </p:txBody>
      </p:sp>
      <p:pic>
        <p:nvPicPr>
          <p:cNvPr id="1026" name="Picture 2" descr="https://upload.wikimedia.org/wikipedia/commons/4/4d/Heapsort-exampl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02937" y="1433694"/>
            <a:ext cx="6051122" cy="48408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575598" y="6274591"/>
            <a:ext cx="3876318" cy="646331"/>
          </a:xfrm>
          <a:prstGeom prst="rect">
            <a:avLst/>
          </a:prstGeom>
        </p:spPr>
        <p:txBody>
          <a:bodyPr wrap="none">
            <a:spAutoFit/>
          </a:bodyPr>
          <a:lstStyle/>
          <a:p>
            <a:r>
              <a:rPr lang="en-US" dirty="0">
                <a:hlinkClick r:id="rId4"/>
              </a:rPr>
              <a:t>https://</a:t>
            </a:r>
            <a:r>
              <a:rPr lang="en-US" dirty="0" smtClean="0">
                <a:hlinkClick r:id="rId4"/>
              </a:rPr>
              <a:t>en.wikipedia.org/wiki/Heapsort</a:t>
            </a:r>
            <a:endParaRPr lang="en-US" dirty="0" smtClean="0"/>
          </a:p>
          <a:p>
            <a:endParaRPr lang="en-US" dirty="0"/>
          </a:p>
        </p:txBody>
      </p:sp>
    </p:spTree>
    <p:extLst>
      <p:ext uri="{BB962C8B-B14F-4D97-AF65-F5344CB8AC3E}">
        <p14:creationId xmlns:p14="http://schemas.microsoft.com/office/powerpoint/2010/main" val="7982520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a:bodyPr>
          <a:lstStyle/>
          <a:p>
            <a:endParaRPr lang="en-US" sz="4800" dirty="0" smtClean="0">
              <a:latin typeface="Georgia" panose="02040502050405020303" pitchFamily="18" charset="0"/>
            </a:endParaRPr>
          </a:p>
          <a:p>
            <a:r>
              <a:rPr lang="en-US" sz="4800" dirty="0" err="1" smtClean="0">
                <a:latin typeface="Georgia" panose="02040502050405020303" pitchFamily="18" charset="0"/>
              </a:rPr>
              <a:t>Mergesort</a:t>
            </a:r>
            <a:r>
              <a:rPr lang="en-US" sz="4800" dirty="0" smtClean="0">
                <a:latin typeface="Georgia" panose="02040502050405020303" pitchFamily="18" charset="0"/>
              </a:rPr>
              <a:t> </a:t>
            </a:r>
            <a:endParaRPr lang="en-US" sz="4800" dirty="0">
              <a:latin typeface="Georgia" panose="02040502050405020303" pitchFamily="18" charset="0"/>
            </a:endParaRPr>
          </a:p>
        </p:txBody>
      </p:sp>
    </p:spTree>
    <p:extLst>
      <p:ext uri="{BB962C8B-B14F-4D97-AF65-F5344CB8AC3E}">
        <p14:creationId xmlns:p14="http://schemas.microsoft.com/office/powerpoint/2010/main" val="18273324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Mergesort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2800" dirty="0" err="1" smtClean="0">
                <a:solidFill>
                  <a:srgbClr val="0070C0"/>
                </a:solidFill>
                <a:latin typeface="Georgia" panose="02040502050405020303" pitchFamily="18" charset="0"/>
              </a:rPr>
              <a:t>Mergesort</a:t>
            </a:r>
            <a:r>
              <a:rPr lang="en-US" sz="2800" dirty="0" smtClean="0">
                <a:solidFill>
                  <a:srgbClr val="0070C0"/>
                </a:solidFill>
                <a:latin typeface="Georgia" panose="02040502050405020303" pitchFamily="18" charset="0"/>
              </a:rPr>
              <a:t> </a:t>
            </a:r>
            <a:r>
              <a:rPr lang="en-US" sz="2800" dirty="0" smtClean="0">
                <a:latin typeface="Georgia" panose="02040502050405020303" pitchFamily="18" charset="0"/>
              </a:rPr>
              <a:t>algorithm is one of two important divide-and-conquer sorting algorithms (the other one is </a:t>
            </a:r>
            <a:r>
              <a:rPr lang="en-US" sz="2800" i="1" dirty="0" smtClean="0">
                <a:solidFill>
                  <a:srgbClr val="0070C0"/>
                </a:solidFill>
                <a:latin typeface="Georgia" panose="02040502050405020303" pitchFamily="18" charset="0"/>
              </a:rPr>
              <a:t>quicksort</a:t>
            </a:r>
            <a:r>
              <a:rPr lang="en-US" sz="2800" dirty="0" smtClean="0">
                <a:latin typeface="Georgia" panose="02040502050405020303" pitchFamily="18" charset="0"/>
              </a:rPr>
              <a:t>)</a:t>
            </a:r>
          </a:p>
          <a:p>
            <a:pPr marL="457200" indent="-457200" algn="l">
              <a:buClr>
                <a:srgbClr val="002060"/>
              </a:buClr>
              <a:buFont typeface="Wingdings" panose="05000000000000000000" pitchFamily="2" charset="2"/>
              <a:buChar char="§"/>
            </a:pPr>
            <a:r>
              <a:rPr lang="en-US" sz="2800" dirty="0" smtClean="0">
                <a:latin typeface="Georgia" panose="02040502050405020303" pitchFamily="18" charset="0"/>
              </a:rPr>
              <a:t>It is a recursive algorithm</a:t>
            </a:r>
          </a:p>
          <a:p>
            <a:pPr marL="914400" lvl="1" indent="-457200" algn="l">
              <a:buClr>
                <a:srgbClr val="002060"/>
              </a:buClr>
              <a:buFont typeface="Wingdings" panose="05000000000000000000" pitchFamily="2" charset="2"/>
              <a:buChar char="§"/>
            </a:pPr>
            <a:r>
              <a:rPr lang="en-US" sz="2600" dirty="0" smtClean="0">
                <a:solidFill>
                  <a:srgbClr val="0070C0"/>
                </a:solidFill>
                <a:latin typeface="Georgia" panose="02040502050405020303" pitchFamily="18" charset="0"/>
              </a:rPr>
              <a:t>Divides the list into halves, </a:t>
            </a:r>
          </a:p>
          <a:p>
            <a:pPr marL="914400" lvl="1" indent="-457200" algn="l">
              <a:buClr>
                <a:srgbClr val="002060"/>
              </a:buClr>
              <a:buFont typeface="Wingdings" panose="05000000000000000000" pitchFamily="2" charset="2"/>
              <a:buChar char="§"/>
            </a:pPr>
            <a:r>
              <a:rPr lang="en-US" sz="2600" dirty="0" smtClean="0">
                <a:solidFill>
                  <a:srgbClr val="0070C0"/>
                </a:solidFill>
                <a:latin typeface="Georgia" panose="02040502050405020303" pitchFamily="18" charset="0"/>
              </a:rPr>
              <a:t>Sort each halve separately, and </a:t>
            </a:r>
          </a:p>
          <a:p>
            <a:pPr marL="914400" lvl="1" indent="-457200" algn="l">
              <a:buClr>
                <a:srgbClr val="002060"/>
              </a:buClr>
              <a:buFont typeface="Wingdings" panose="05000000000000000000" pitchFamily="2" charset="2"/>
              <a:buChar char="§"/>
            </a:pPr>
            <a:r>
              <a:rPr lang="en-US" sz="2600" dirty="0" smtClean="0">
                <a:solidFill>
                  <a:srgbClr val="0070C0"/>
                </a:solidFill>
                <a:latin typeface="Georgia" panose="02040502050405020303" pitchFamily="18" charset="0"/>
              </a:rPr>
              <a:t>Then merge the sorted halves into one sorted array</a:t>
            </a:r>
          </a:p>
        </p:txBody>
      </p:sp>
    </p:spTree>
    <p:extLst>
      <p:ext uri="{BB962C8B-B14F-4D97-AF65-F5344CB8AC3E}">
        <p14:creationId xmlns:p14="http://schemas.microsoft.com/office/powerpoint/2010/main" val="3314234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Mergesort</a:t>
            </a:r>
            <a:endParaRPr lang="en-US" sz="4800" dirty="0">
              <a:latin typeface="Georgia" panose="02040502050405020303" pitchFamily="18" charset="0"/>
            </a:endParaRPr>
          </a:p>
        </p:txBody>
      </p:sp>
      <p:graphicFrame>
        <p:nvGraphicFramePr>
          <p:cNvPr id="120" name="Group 199"/>
          <p:cNvGraphicFramePr>
            <a:graphicFrameLocks noGrp="1"/>
          </p:cNvGraphicFramePr>
          <p:nvPr>
            <p:extLst>
              <p:ext uri="{D42A27DB-BD31-4B8C-83A1-F6EECF244321}">
                <p14:modId xmlns:p14="http://schemas.microsoft.com/office/powerpoint/2010/main" val="4243986106"/>
              </p:ext>
            </p:extLst>
          </p:nvPr>
        </p:nvGraphicFramePr>
        <p:xfrm>
          <a:off x="3380874" y="2105526"/>
          <a:ext cx="1828800" cy="335280"/>
        </p:xfrm>
        <a:graphic>
          <a:graphicData uri="http://schemas.openxmlformats.org/drawingml/2006/table">
            <a:tbl>
              <a:tblPr/>
              <a:tblGrid>
                <a:gridCol w="457200"/>
                <a:gridCol w="457200"/>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15</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21" name="Group 17"/>
          <p:cNvGraphicFramePr>
            <a:graphicFrameLocks noGrp="1"/>
          </p:cNvGraphicFramePr>
          <p:nvPr>
            <p:extLst>
              <p:ext uri="{D42A27DB-BD31-4B8C-83A1-F6EECF244321}">
                <p14:modId xmlns:p14="http://schemas.microsoft.com/office/powerpoint/2010/main" val="1314924097"/>
              </p:ext>
            </p:extLst>
          </p:nvPr>
        </p:nvGraphicFramePr>
        <p:xfrm>
          <a:off x="6657474" y="2105526"/>
          <a:ext cx="1828800" cy="335280"/>
        </p:xfrm>
        <a:graphic>
          <a:graphicData uri="http://schemas.openxmlformats.org/drawingml/2006/table">
            <a:tbl>
              <a:tblPr/>
              <a:tblGrid>
                <a:gridCol w="457200"/>
                <a:gridCol w="457200"/>
                <a:gridCol w="457200"/>
                <a:gridCol w="457200"/>
              </a:tblGrid>
              <a:tr h="2794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13</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38</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22" name="Group 195"/>
          <p:cNvGraphicFramePr>
            <a:graphicFrameLocks noGrp="1"/>
          </p:cNvGraphicFramePr>
          <p:nvPr>
            <p:extLst>
              <p:ext uri="{D42A27DB-BD31-4B8C-83A1-F6EECF244321}">
                <p14:modId xmlns:p14="http://schemas.microsoft.com/office/powerpoint/2010/main" val="2787049365"/>
              </p:ext>
            </p:extLst>
          </p:nvPr>
        </p:nvGraphicFramePr>
        <p:xfrm>
          <a:off x="4295274" y="1495926"/>
          <a:ext cx="3657600" cy="335280"/>
        </p:xfrm>
        <a:graphic>
          <a:graphicData uri="http://schemas.openxmlformats.org/drawingml/2006/table">
            <a:tbl>
              <a:tblPr/>
              <a:tblGrid>
                <a:gridCol w="457200"/>
                <a:gridCol w="457200"/>
                <a:gridCol w="457200"/>
                <a:gridCol w="457200"/>
                <a:gridCol w="457200"/>
                <a:gridCol w="457200"/>
                <a:gridCol w="457200"/>
                <a:gridCol w="457200"/>
              </a:tblGrid>
              <a:tr h="2794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 1</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38</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23" name="Group 212"/>
          <p:cNvGraphicFramePr>
            <a:graphicFrameLocks noGrp="1"/>
          </p:cNvGraphicFramePr>
          <p:nvPr>
            <p:extLst>
              <p:ext uri="{D42A27DB-BD31-4B8C-83A1-F6EECF244321}">
                <p14:modId xmlns:p14="http://schemas.microsoft.com/office/powerpoint/2010/main" val="2444097352"/>
              </p:ext>
            </p:extLst>
          </p:nvPr>
        </p:nvGraphicFramePr>
        <p:xfrm>
          <a:off x="2466474" y="2638926"/>
          <a:ext cx="914400" cy="335280"/>
        </p:xfrm>
        <a:graphic>
          <a:graphicData uri="http://schemas.openxmlformats.org/drawingml/2006/table">
            <a:tbl>
              <a:tblPr/>
              <a:tblGrid>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24</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24" name="Group 213"/>
          <p:cNvGraphicFramePr>
            <a:graphicFrameLocks noGrp="1"/>
          </p:cNvGraphicFramePr>
          <p:nvPr>
            <p:extLst>
              <p:ext uri="{D42A27DB-BD31-4B8C-83A1-F6EECF244321}">
                <p14:modId xmlns:p14="http://schemas.microsoft.com/office/powerpoint/2010/main" val="2738262606"/>
              </p:ext>
            </p:extLst>
          </p:nvPr>
        </p:nvGraphicFramePr>
        <p:xfrm>
          <a:off x="3838074" y="2638926"/>
          <a:ext cx="914400" cy="335280"/>
        </p:xfrm>
        <a:graphic>
          <a:graphicData uri="http://schemas.openxmlformats.org/drawingml/2006/table">
            <a:tbl>
              <a:tblPr/>
              <a:tblGrid>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26</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15</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25" name="Group 221"/>
          <p:cNvGraphicFramePr>
            <a:graphicFrameLocks noGrp="1"/>
          </p:cNvGraphicFramePr>
          <p:nvPr>
            <p:extLst>
              <p:ext uri="{D42A27DB-BD31-4B8C-83A1-F6EECF244321}">
                <p14:modId xmlns:p14="http://schemas.microsoft.com/office/powerpoint/2010/main" val="2787654267"/>
              </p:ext>
            </p:extLst>
          </p:nvPr>
        </p:nvGraphicFramePr>
        <p:xfrm>
          <a:off x="8638674" y="2638926"/>
          <a:ext cx="914400" cy="335280"/>
        </p:xfrm>
        <a:graphic>
          <a:graphicData uri="http://schemas.openxmlformats.org/drawingml/2006/table">
            <a:tbl>
              <a:tblPr/>
              <a:tblGrid>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27</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38</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26" name="Group 229"/>
          <p:cNvGraphicFramePr>
            <a:graphicFrameLocks noGrp="1"/>
          </p:cNvGraphicFramePr>
          <p:nvPr>
            <p:extLst>
              <p:ext uri="{D42A27DB-BD31-4B8C-83A1-F6EECF244321}">
                <p14:modId xmlns:p14="http://schemas.microsoft.com/office/powerpoint/2010/main" val="1338202767"/>
              </p:ext>
            </p:extLst>
          </p:nvPr>
        </p:nvGraphicFramePr>
        <p:xfrm>
          <a:off x="7114674" y="2638926"/>
          <a:ext cx="914400" cy="335280"/>
        </p:xfrm>
        <a:graphic>
          <a:graphicData uri="http://schemas.openxmlformats.org/drawingml/2006/table">
            <a:tbl>
              <a:tblPr/>
              <a:tblGrid>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13</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27" name="Group 252"/>
          <p:cNvGraphicFramePr>
            <a:graphicFrameLocks noGrp="1"/>
          </p:cNvGraphicFramePr>
          <p:nvPr>
            <p:extLst>
              <p:ext uri="{D42A27DB-BD31-4B8C-83A1-F6EECF244321}">
                <p14:modId xmlns:p14="http://schemas.microsoft.com/office/powerpoint/2010/main" val="3695811903"/>
              </p:ext>
            </p:extLst>
          </p:nvPr>
        </p:nvGraphicFramePr>
        <p:xfrm>
          <a:off x="2466474" y="3248526"/>
          <a:ext cx="457200" cy="335280"/>
        </p:xfrm>
        <a:graphic>
          <a:graphicData uri="http://schemas.openxmlformats.org/drawingml/2006/table">
            <a:tbl>
              <a:tblPr/>
              <a:tblGrid>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28" name="Group 253"/>
          <p:cNvGraphicFramePr>
            <a:graphicFrameLocks noGrp="1"/>
          </p:cNvGraphicFramePr>
          <p:nvPr>
            <p:extLst>
              <p:ext uri="{D42A27DB-BD31-4B8C-83A1-F6EECF244321}">
                <p14:modId xmlns:p14="http://schemas.microsoft.com/office/powerpoint/2010/main" val="4054466656"/>
              </p:ext>
            </p:extLst>
          </p:nvPr>
        </p:nvGraphicFramePr>
        <p:xfrm>
          <a:off x="3076074" y="3248526"/>
          <a:ext cx="457200" cy="335280"/>
        </p:xfrm>
        <a:graphic>
          <a:graphicData uri="http://schemas.openxmlformats.org/drawingml/2006/table">
            <a:tbl>
              <a:tblPr/>
              <a:tblGrid>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24</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29" name="Group 259"/>
          <p:cNvGraphicFramePr>
            <a:graphicFrameLocks noGrp="1"/>
          </p:cNvGraphicFramePr>
          <p:nvPr>
            <p:extLst>
              <p:ext uri="{D42A27DB-BD31-4B8C-83A1-F6EECF244321}">
                <p14:modId xmlns:p14="http://schemas.microsoft.com/office/powerpoint/2010/main" val="1569578928"/>
              </p:ext>
            </p:extLst>
          </p:nvPr>
        </p:nvGraphicFramePr>
        <p:xfrm>
          <a:off x="3685674" y="3248526"/>
          <a:ext cx="457200" cy="335280"/>
        </p:xfrm>
        <a:graphic>
          <a:graphicData uri="http://schemas.openxmlformats.org/drawingml/2006/table">
            <a:tbl>
              <a:tblPr/>
              <a:tblGrid>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Arial" panose="020B0604020202020204" pitchFamily="34" charset="0"/>
                        </a:rPr>
                        <a:t>26</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0" name="Group 265"/>
          <p:cNvGraphicFramePr>
            <a:graphicFrameLocks noGrp="1"/>
          </p:cNvGraphicFramePr>
          <p:nvPr>
            <p:extLst>
              <p:ext uri="{D42A27DB-BD31-4B8C-83A1-F6EECF244321}">
                <p14:modId xmlns:p14="http://schemas.microsoft.com/office/powerpoint/2010/main" val="3545270481"/>
              </p:ext>
            </p:extLst>
          </p:nvPr>
        </p:nvGraphicFramePr>
        <p:xfrm>
          <a:off x="4295274" y="3248526"/>
          <a:ext cx="457200" cy="335280"/>
        </p:xfrm>
        <a:graphic>
          <a:graphicData uri="http://schemas.openxmlformats.org/drawingml/2006/table">
            <a:tbl>
              <a:tblPr/>
              <a:tblGrid>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15</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1" name="Group 271"/>
          <p:cNvGraphicFramePr>
            <a:graphicFrameLocks noGrp="1"/>
          </p:cNvGraphicFramePr>
          <p:nvPr>
            <p:extLst>
              <p:ext uri="{D42A27DB-BD31-4B8C-83A1-F6EECF244321}">
                <p14:modId xmlns:p14="http://schemas.microsoft.com/office/powerpoint/2010/main" val="470317186"/>
              </p:ext>
            </p:extLst>
          </p:nvPr>
        </p:nvGraphicFramePr>
        <p:xfrm>
          <a:off x="7038474" y="3248526"/>
          <a:ext cx="457200" cy="335280"/>
        </p:xfrm>
        <a:graphic>
          <a:graphicData uri="http://schemas.openxmlformats.org/drawingml/2006/table">
            <a:tbl>
              <a:tblPr/>
              <a:tblGrid>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2" name="Group 277"/>
          <p:cNvGraphicFramePr>
            <a:graphicFrameLocks noGrp="1"/>
          </p:cNvGraphicFramePr>
          <p:nvPr>
            <p:extLst>
              <p:ext uri="{D42A27DB-BD31-4B8C-83A1-F6EECF244321}">
                <p14:modId xmlns:p14="http://schemas.microsoft.com/office/powerpoint/2010/main" val="3942492906"/>
              </p:ext>
            </p:extLst>
          </p:nvPr>
        </p:nvGraphicFramePr>
        <p:xfrm>
          <a:off x="7648074" y="3248526"/>
          <a:ext cx="457200" cy="335280"/>
        </p:xfrm>
        <a:graphic>
          <a:graphicData uri="http://schemas.openxmlformats.org/drawingml/2006/table">
            <a:tbl>
              <a:tblPr/>
              <a:tblGrid>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3" name="Group 283"/>
          <p:cNvGraphicFramePr>
            <a:graphicFrameLocks noGrp="1"/>
          </p:cNvGraphicFramePr>
          <p:nvPr>
            <p:extLst>
              <p:ext uri="{D42A27DB-BD31-4B8C-83A1-F6EECF244321}">
                <p14:modId xmlns:p14="http://schemas.microsoft.com/office/powerpoint/2010/main" val="2105578563"/>
              </p:ext>
            </p:extLst>
          </p:nvPr>
        </p:nvGraphicFramePr>
        <p:xfrm>
          <a:off x="8410074" y="3248526"/>
          <a:ext cx="457200" cy="335280"/>
        </p:xfrm>
        <a:graphic>
          <a:graphicData uri="http://schemas.openxmlformats.org/drawingml/2006/table">
            <a:tbl>
              <a:tblPr/>
              <a:tblGrid>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27</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4" name="Group 289"/>
          <p:cNvGraphicFramePr>
            <a:graphicFrameLocks noGrp="1"/>
          </p:cNvGraphicFramePr>
          <p:nvPr>
            <p:extLst>
              <p:ext uri="{D42A27DB-BD31-4B8C-83A1-F6EECF244321}">
                <p14:modId xmlns:p14="http://schemas.microsoft.com/office/powerpoint/2010/main" val="1714112563"/>
              </p:ext>
            </p:extLst>
          </p:nvPr>
        </p:nvGraphicFramePr>
        <p:xfrm>
          <a:off x="9095874" y="3248526"/>
          <a:ext cx="457200" cy="335280"/>
        </p:xfrm>
        <a:graphic>
          <a:graphicData uri="http://schemas.openxmlformats.org/drawingml/2006/table">
            <a:tbl>
              <a:tblPr/>
              <a:tblGrid>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38</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5" name="Group 295"/>
          <p:cNvGraphicFramePr>
            <a:graphicFrameLocks noGrp="1"/>
          </p:cNvGraphicFramePr>
          <p:nvPr>
            <p:extLst>
              <p:ext uri="{D42A27DB-BD31-4B8C-83A1-F6EECF244321}">
                <p14:modId xmlns:p14="http://schemas.microsoft.com/office/powerpoint/2010/main" val="452103359"/>
              </p:ext>
            </p:extLst>
          </p:nvPr>
        </p:nvGraphicFramePr>
        <p:xfrm>
          <a:off x="2542674" y="3858126"/>
          <a:ext cx="914400" cy="335280"/>
        </p:xfrm>
        <a:graphic>
          <a:graphicData uri="http://schemas.openxmlformats.org/drawingml/2006/table">
            <a:tbl>
              <a:tblPr/>
              <a:tblGrid>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24</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6" name="Group 303"/>
          <p:cNvGraphicFramePr>
            <a:graphicFrameLocks noGrp="1"/>
          </p:cNvGraphicFramePr>
          <p:nvPr>
            <p:extLst>
              <p:ext uri="{D42A27DB-BD31-4B8C-83A1-F6EECF244321}">
                <p14:modId xmlns:p14="http://schemas.microsoft.com/office/powerpoint/2010/main" val="3527111645"/>
              </p:ext>
            </p:extLst>
          </p:nvPr>
        </p:nvGraphicFramePr>
        <p:xfrm>
          <a:off x="3914274" y="3858126"/>
          <a:ext cx="914400" cy="335280"/>
        </p:xfrm>
        <a:graphic>
          <a:graphicData uri="http://schemas.openxmlformats.org/drawingml/2006/table">
            <a:tbl>
              <a:tblPr/>
              <a:tblGrid>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15</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26</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7" name="Group 311"/>
          <p:cNvGraphicFramePr>
            <a:graphicFrameLocks noGrp="1"/>
          </p:cNvGraphicFramePr>
          <p:nvPr>
            <p:extLst>
              <p:ext uri="{D42A27DB-BD31-4B8C-83A1-F6EECF244321}">
                <p14:modId xmlns:p14="http://schemas.microsoft.com/office/powerpoint/2010/main" val="1069217598"/>
              </p:ext>
            </p:extLst>
          </p:nvPr>
        </p:nvGraphicFramePr>
        <p:xfrm>
          <a:off x="8714874" y="3858126"/>
          <a:ext cx="914400" cy="335280"/>
        </p:xfrm>
        <a:graphic>
          <a:graphicData uri="http://schemas.openxmlformats.org/drawingml/2006/table">
            <a:tbl>
              <a:tblPr/>
              <a:tblGrid>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27</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38</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8" name="Group 319"/>
          <p:cNvGraphicFramePr>
            <a:graphicFrameLocks noGrp="1"/>
          </p:cNvGraphicFramePr>
          <p:nvPr>
            <p:extLst>
              <p:ext uri="{D42A27DB-BD31-4B8C-83A1-F6EECF244321}">
                <p14:modId xmlns:p14="http://schemas.microsoft.com/office/powerpoint/2010/main" val="52229047"/>
              </p:ext>
            </p:extLst>
          </p:nvPr>
        </p:nvGraphicFramePr>
        <p:xfrm>
          <a:off x="7190874" y="3858126"/>
          <a:ext cx="914400" cy="335280"/>
        </p:xfrm>
        <a:graphic>
          <a:graphicData uri="http://schemas.openxmlformats.org/drawingml/2006/table">
            <a:tbl>
              <a:tblPr/>
              <a:tblGrid>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13</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39" name="Group 327"/>
          <p:cNvGraphicFramePr>
            <a:graphicFrameLocks noGrp="1"/>
          </p:cNvGraphicFramePr>
          <p:nvPr>
            <p:extLst>
              <p:ext uri="{D42A27DB-BD31-4B8C-83A1-F6EECF244321}">
                <p14:modId xmlns:p14="http://schemas.microsoft.com/office/powerpoint/2010/main" val="2830310193"/>
              </p:ext>
            </p:extLst>
          </p:nvPr>
        </p:nvGraphicFramePr>
        <p:xfrm>
          <a:off x="3609474" y="4543926"/>
          <a:ext cx="1828800" cy="335280"/>
        </p:xfrm>
        <a:graphic>
          <a:graphicData uri="http://schemas.openxmlformats.org/drawingml/2006/table">
            <a:tbl>
              <a:tblPr/>
              <a:tblGrid>
                <a:gridCol w="457200"/>
                <a:gridCol w="457200"/>
                <a:gridCol w="457200"/>
                <a:gridCol w="457200"/>
              </a:tblGrid>
              <a:tr h="2286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26</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40" name="Group 339"/>
          <p:cNvGraphicFramePr>
            <a:graphicFrameLocks noGrp="1"/>
          </p:cNvGraphicFramePr>
          <p:nvPr>
            <p:extLst>
              <p:ext uri="{D42A27DB-BD31-4B8C-83A1-F6EECF244321}">
                <p14:modId xmlns:p14="http://schemas.microsoft.com/office/powerpoint/2010/main" val="2760171873"/>
              </p:ext>
            </p:extLst>
          </p:nvPr>
        </p:nvGraphicFramePr>
        <p:xfrm>
          <a:off x="6886074" y="4543926"/>
          <a:ext cx="1828800" cy="335280"/>
        </p:xfrm>
        <a:graphic>
          <a:graphicData uri="http://schemas.openxmlformats.org/drawingml/2006/table">
            <a:tbl>
              <a:tblPr/>
              <a:tblGrid>
                <a:gridCol w="457200"/>
                <a:gridCol w="457200"/>
                <a:gridCol w="457200"/>
                <a:gridCol w="457200"/>
              </a:tblGrid>
              <a:tr h="2794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38</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41" name="Group 375"/>
          <p:cNvGraphicFramePr>
            <a:graphicFrameLocks noGrp="1"/>
          </p:cNvGraphicFramePr>
          <p:nvPr>
            <p:extLst>
              <p:ext uri="{D42A27DB-BD31-4B8C-83A1-F6EECF244321}">
                <p14:modId xmlns:p14="http://schemas.microsoft.com/office/powerpoint/2010/main" val="2250404363"/>
              </p:ext>
            </p:extLst>
          </p:nvPr>
        </p:nvGraphicFramePr>
        <p:xfrm>
          <a:off x="4447674" y="5229726"/>
          <a:ext cx="3657600" cy="335280"/>
        </p:xfrm>
        <a:graphic>
          <a:graphicData uri="http://schemas.openxmlformats.org/drawingml/2006/table">
            <a:tbl>
              <a:tblPr/>
              <a:tblGrid>
                <a:gridCol w="457200"/>
                <a:gridCol w="457200"/>
                <a:gridCol w="457200"/>
                <a:gridCol w="457200"/>
                <a:gridCol w="457200"/>
                <a:gridCol w="457200"/>
                <a:gridCol w="457200"/>
                <a:gridCol w="457200"/>
              </a:tblGrid>
              <a:tr h="279400">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 1</a:t>
                      </a:r>
                    </a:p>
                  </a:txBody>
                  <a:tcPr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15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27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000" kern="1200">
                          <a:solidFill>
                            <a:srgbClr val="FF0000"/>
                          </a:solidFill>
                          <a:latin typeface="Arial" panose="020B0604020202020204" pitchFamily="34" charset="0"/>
                        </a:defRPr>
                      </a:lvl1pPr>
                      <a:lvl2pPr marL="457200" algn="l" defTabSz="914400" rtl="0" eaLnBrk="0" latinLnBrk="0" hangingPunct="0">
                        <a:spcBef>
                          <a:spcPct val="20000"/>
                        </a:spcBef>
                        <a:defRPr sz="2000" kern="1200">
                          <a:solidFill>
                            <a:schemeClr val="tx1"/>
                          </a:solidFill>
                          <a:latin typeface="Arial" panose="020B0604020202020204" pitchFamily="34" charset="0"/>
                        </a:defRPr>
                      </a:lvl2pPr>
                      <a:lvl3pPr marL="914400" algn="l" defTabSz="914400" rtl="0" eaLnBrk="0" latinLnBrk="0" hangingPunct="0">
                        <a:spcBef>
                          <a:spcPct val="20000"/>
                        </a:spcBef>
                        <a:defRPr sz="1800" kern="1200">
                          <a:solidFill>
                            <a:schemeClr val="tx1"/>
                          </a:solidFill>
                          <a:latin typeface="Arial" panose="020B0604020202020204" pitchFamily="34" charset="0"/>
                        </a:defRPr>
                      </a:lvl3pPr>
                      <a:lvl4pPr marL="1371600" algn="l" defTabSz="914400" rtl="0" eaLnBrk="0" latinLnBrk="0" hangingPunct="0">
                        <a:spcBef>
                          <a:spcPct val="20000"/>
                        </a:spcBef>
                        <a:defRPr sz="1400" kern="1200">
                          <a:solidFill>
                            <a:schemeClr val="tx1"/>
                          </a:solidFill>
                          <a:latin typeface="Arial" panose="020B0604020202020204" pitchFamily="34" charset="0"/>
                        </a:defRPr>
                      </a:lvl4pPr>
                      <a:lvl5pPr marL="1828800" algn="l" defTabSz="914400" rtl="0" eaLnBrk="0" latinLnBrk="0" hangingPunct="0">
                        <a:spcBef>
                          <a:spcPct val="20000"/>
                        </a:spcBef>
                        <a:defRPr sz="1200" kern="1200">
                          <a:solidFill>
                            <a:schemeClr val="tx1"/>
                          </a:solidFill>
                          <a:latin typeface="Arial" panose="020B0604020202020204" pitchFamily="34" charset="0"/>
                        </a:defRPr>
                      </a:lvl5pPr>
                      <a:lvl6pPr marL="22860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6pPr>
                      <a:lvl7pPr marL="27432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7pPr>
                      <a:lvl8pPr marL="32004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8pPr>
                      <a:lvl9pPr marL="3657600" algn="l" defTabSz="914400" rtl="0" eaLnBrk="0" fontAlgn="base" latinLnBrk="0" hangingPunct="0">
                        <a:spcBef>
                          <a:spcPct val="20000"/>
                        </a:spcBef>
                        <a:spcAft>
                          <a:spcPct val="0"/>
                        </a:spcAft>
                        <a:defRPr sz="12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rgbClr val="FF0000"/>
                          </a:solidFill>
                          <a:effectLst/>
                          <a:latin typeface="Arial" panose="020B0604020202020204" pitchFamily="34" charset="0"/>
                        </a:rPr>
                        <a:t>38</a:t>
                      </a:r>
                    </a:p>
                  </a:txBody>
                  <a:tcPr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578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 Box 234"/>
          <p:cNvSpPr txBox="1">
            <a:spLocks noChangeArrowheads="1"/>
          </p:cNvSpPr>
          <p:nvPr/>
        </p:nvSpPr>
        <p:spPr bwMode="auto">
          <a:xfrm>
            <a:off x="2197267" y="3303814"/>
            <a:ext cx="842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i="1" dirty="0">
                <a:solidFill>
                  <a:srgbClr val="0070C0"/>
                </a:solidFill>
                <a:latin typeface="Times New Roman" panose="02020603050405020304" pitchFamily="18" charset="0"/>
              </a:rPr>
              <a:t>divide</a:t>
            </a:r>
          </a:p>
        </p:txBody>
      </p:sp>
      <p:sp>
        <p:nvSpPr>
          <p:cNvPr id="2" name="Title 1"/>
          <p:cNvSpPr>
            <a:spLocks noGrp="1"/>
          </p:cNvSpPr>
          <p:nvPr>
            <p:ph type="ctrTitle"/>
          </p:nvPr>
        </p:nvSpPr>
        <p:spPr>
          <a:xfrm>
            <a:off x="1492417" y="179614"/>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Mergesort</a:t>
            </a:r>
            <a:endParaRPr lang="en-US" sz="4800" dirty="0">
              <a:latin typeface="Georgia" panose="02040502050405020303" pitchFamily="18" charset="0"/>
            </a:endParaRPr>
          </a:p>
        </p:txBody>
      </p:sp>
      <p:sp>
        <p:nvSpPr>
          <p:cNvPr id="25" name="Footer Placeholder 3"/>
          <p:cNvSpPr txBox="1">
            <a:spLocks/>
          </p:cNvSpPr>
          <p:nvPr/>
        </p:nvSpPr>
        <p:spPr bwMode="auto">
          <a:xfrm>
            <a:off x="4664242" y="6428014"/>
            <a:ext cx="3429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800" kern="1200" smtClean="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n-US" smtClean="0">
                <a:solidFill>
                  <a:srgbClr val="000000"/>
                </a:solidFill>
                <a:latin typeface="Times New Roman"/>
              </a:rPr>
              <a:t>CENG 213 Data Structures</a:t>
            </a:r>
            <a:endParaRPr lang="en-US">
              <a:solidFill>
                <a:srgbClr val="000000"/>
              </a:solidFill>
              <a:latin typeface="Times New Roman"/>
            </a:endParaRPr>
          </a:p>
        </p:txBody>
      </p:sp>
      <p:graphicFrame>
        <p:nvGraphicFramePr>
          <p:cNvPr id="26" name="Group 247"/>
          <p:cNvGraphicFramePr>
            <a:graphicFrameLocks noGrp="1"/>
          </p:cNvGraphicFramePr>
          <p:nvPr>
            <p:extLst>
              <p:ext uri="{D42A27DB-BD31-4B8C-83A1-F6EECF244321}">
                <p14:modId xmlns:p14="http://schemas.microsoft.com/office/powerpoint/2010/main" val="1726336849"/>
              </p:ext>
            </p:extLst>
          </p:nvPr>
        </p:nvGraphicFramePr>
        <p:xfrm>
          <a:off x="4940467" y="1094014"/>
          <a:ext cx="2466975" cy="701675"/>
        </p:xfrm>
        <a:graphic>
          <a:graphicData uri="http://schemas.openxmlformats.org/drawingml/2006/table">
            <a:tbl>
              <a:tblPr/>
              <a:tblGrid>
                <a:gridCol w="309563"/>
                <a:gridCol w="307975"/>
                <a:gridCol w="306387"/>
                <a:gridCol w="309563"/>
                <a:gridCol w="309562"/>
                <a:gridCol w="307975"/>
                <a:gridCol w="306388"/>
                <a:gridCol w="309562"/>
              </a:tblGrid>
              <a:tr h="7016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6</a:t>
                      </a:r>
                    </a:p>
                  </a:txBody>
                  <a:tcPr marT="80963" marB="809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3</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9</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1</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5 </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4</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7</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2</a:t>
                      </a:r>
                    </a:p>
                  </a:txBody>
                  <a:tcPr marT="80963" marB="809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7" name="Group 23"/>
          <p:cNvGraphicFramePr>
            <a:graphicFrameLocks noGrp="1"/>
          </p:cNvGraphicFramePr>
          <p:nvPr>
            <p:extLst>
              <p:ext uri="{D42A27DB-BD31-4B8C-83A1-F6EECF244321}">
                <p14:modId xmlns:p14="http://schemas.microsoft.com/office/powerpoint/2010/main" val="2967665971"/>
              </p:ext>
            </p:extLst>
          </p:nvPr>
        </p:nvGraphicFramePr>
        <p:xfrm>
          <a:off x="8175792" y="1932214"/>
          <a:ext cx="1230313" cy="701675"/>
        </p:xfrm>
        <a:graphic>
          <a:graphicData uri="http://schemas.openxmlformats.org/drawingml/2006/table">
            <a:tbl>
              <a:tblPr/>
              <a:tblGrid>
                <a:gridCol w="307975"/>
                <a:gridCol w="307975"/>
                <a:gridCol w="306388"/>
                <a:gridCol w="307975"/>
              </a:tblGrid>
              <a:tr h="7016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5 </a:t>
                      </a:r>
                    </a:p>
                  </a:txBody>
                  <a:tcPr marT="80963" marB="809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4</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7</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2</a:t>
                      </a:r>
                    </a:p>
                  </a:txBody>
                  <a:tcPr marT="80963" marB="809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8" name="Group 35"/>
          <p:cNvGraphicFramePr>
            <a:graphicFrameLocks noGrp="1"/>
          </p:cNvGraphicFramePr>
          <p:nvPr>
            <p:extLst>
              <p:ext uri="{D42A27DB-BD31-4B8C-83A1-F6EECF244321}">
                <p14:modId xmlns:p14="http://schemas.microsoft.com/office/powerpoint/2010/main" val="1980341231"/>
              </p:ext>
            </p:extLst>
          </p:nvPr>
        </p:nvGraphicFramePr>
        <p:xfrm>
          <a:off x="3111667" y="1932214"/>
          <a:ext cx="1230313" cy="396875"/>
        </p:xfrm>
        <a:graphic>
          <a:graphicData uri="http://schemas.openxmlformats.org/drawingml/2006/table">
            <a:tbl>
              <a:tblPr/>
              <a:tblGrid>
                <a:gridCol w="307975"/>
                <a:gridCol w="307975"/>
                <a:gridCol w="306388"/>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T="45793" marB="457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93" marB="457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T="45793" marB="457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93" marB="457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9" name="Group 47"/>
          <p:cNvGraphicFramePr>
            <a:graphicFrameLocks noGrp="1"/>
          </p:cNvGraphicFramePr>
          <p:nvPr>
            <p:extLst>
              <p:ext uri="{D42A27DB-BD31-4B8C-83A1-F6EECF244321}">
                <p14:modId xmlns:p14="http://schemas.microsoft.com/office/powerpoint/2010/main" val="997925882"/>
              </p:ext>
            </p:extLst>
          </p:nvPr>
        </p:nvGraphicFramePr>
        <p:xfrm>
          <a:off x="2336967" y="2770414"/>
          <a:ext cx="615950" cy="396875"/>
        </p:xfrm>
        <a:graphic>
          <a:graphicData uri="http://schemas.openxmlformats.org/drawingml/2006/table">
            <a:tbl>
              <a:tblPr/>
              <a:tblGrid>
                <a:gridCol w="307975"/>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T="45793" marB="457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93" marB="457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0" name="Group 55"/>
          <p:cNvGraphicFramePr>
            <a:graphicFrameLocks noGrp="1"/>
          </p:cNvGraphicFramePr>
          <p:nvPr>
            <p:extLst>
              <p:ext uri="{D42A27DB-BD31-4B8C-83A1-F6EECF244321}">
                <p14:modId xmlns:p14="http://schemas.microsoft.com/office/powerpoint/2010/main" val="3304116433"/>
              </p:ext>
            </p:extLst>
          </p:nvPr>
        </p:nvGraphicFramePr>
        <p:xfrm>
          <a:off x="4446755" y="2770414"/>
          <a:ext cx="615950" cy="396875"/>
        </p:xfrm>
        <a:graphic>
          <a:graphicData uri="http://schemas.openxmlformats.org/drawingml/2006/table">
            <a:tbl>
              <a:tblPr/>
              <a:tblGrid>
                <a:gridCol w="307975"/>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T="45793" marB="457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93" marB="457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1" name="Group 63"/>
          <p:cNvGraphicFramePr>
            <a:graphicFrameLocks noGrp="1"/>
          </p:cNvGraphicFramePr>
          <p:nvPr>
            <p:extLst>
              <p:ext uri="{D42A27DB-BD31-4B8C-83A1-F6EECF244321}">
                <p14:modId xmlns:p14="http://schemas.microsoft.com/office/powerpoint/2010/main" val="1643916158"/>
              </p:ext>
            </p:extLst>
          </p:nvPr>
        </p:nvGraphicFramePr>
        <p:xfrm>
          <a:off x="9582317" y="2694214"/>
          <a:ext cx="615950" cy="396875"/>
        </p:xfrm>
        <a:graphic>
          <a:graphicData uri="http://schemas.openxmlformats.org/drawingml/2006/table">
            <a:tbl>
              <a:tblPr/>
              <a:tblGrid>
                <a:gridCol w="307975"/>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T="45793" marB="457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93" marB="457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2" name="Group 71"/>
          <p:cNvGraphicFramePr>
            <a:graphicFrameLocks noGrp="1"/>
          </p:cNvGraphicFramePr>
          <p:nvPr>
            <p:extLst>
              <p:ext uri="{D42A27DB-BD31-4B8C-83A1-F6EECF244321}">
                <p14:modId xmlns:p14="http://schemas.microsoft.com/office/powerpoint/2010/main" val="1273944095"/>
              </p:ext>
            </p:extLst>
          </p:nvPr>
        </p:nvGraphicFramePr>
        <p:xfrm>
          <a:off x="7472530" y="2770414"/>
          <a:ext cx="614362" cy="701675"/>
        </p:xfrm>
        <a:graphic>
          <a:graphicData uri="http://schemas.openxmlformats.org/drawingml/2006/table">
            <a:tbl>
              <a:tblPr/>
              <a:tblGrid>
                <a:gridCol w="307975"/>
                <a:gridCol w="306387"/>
              </a:tblGrid>
              <a:tr h="7016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5 </a:t>
                      </a:r>
                    </a:p>
                  </a:txBody>
                  <a:tcPr marT="80963" marB="809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4</a:t>
                      </a:r>
                    </a:p>
                  </a:txBody>
                  <a:tcPr marT="80963" marB="809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3" name="Group 79"/>
          <p:cNvGraphicFramePr>
            <a:graphicFrameLocks noGrp="1"/>
          </p:cNvGraphicFramePr>
          <p:nvPr>
            <p:extLst>
              <p:ext uri="{D42A27DB-BD31-4B8C-83A1-F6EECF244321}">
                <p14:modId xmlns:p14="http://schemas.microsoft.com/office/powerpoint/2010/main" val="4269946966"/>
              </p:ext>
            </p:extLst>
          </p:nvPr>
        </p:nvGraphicFramePr>
        <p:xfrm>
          <a:off x="1986130" y="3608614"/>
          <a:ext cx="306387" cy="396875"/>
        </p:xfrm>
        <a:graphic>
          <a:graphicData uri="http://schemas.openxmlformats.org/drawingml/2006/table">
            <a:tbl>
              <a:tblPr/>
              <a:tblGrid>
                <a:gridCol w="306387"/>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a:t>
                      </a:r>
                    </a:p>
                  </a:txBody>
                  <a:tcPr marT="45793" marB="4579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4" name="Group 85"/>
          <p:cNvGraphicFramePr>
            <a:graphicFrameLocks noGrp="1"/>
          </p:cNvGraphicFramePr>
          <p:nvPr>
            <p:extLst>
              <p:ext uri="{D42A27DB-BD31-4B8C-83A1-F6EECF244321}">
                <p14:modId xmlns:p14="http://schemas.microsoft.com/office/powerpoint/2010/main" val="3641784987"/>
              </p:ext>
            </p:extLst>
          </p:nvPr>
        </p:nvGraphicFramePr>
        <p:xfrm>
          <a:off x="2970380" y="3608614"/>
          <a:ext cx="307975" cy="396875"/>
        </p:xfrm>
        <a:graphic>
          <a:graphicData uri="http://schemas.openxmlformats.org/drawingml/2006/table">
            <a:tbl>
              <a:tblPr/>
              <a:tblGrid>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93" marB="4579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5" name="Group 91"/>
          <p:cNvGraphicFramePr>
            <a:graphicFrameLocks noGrp="1"/>
          </p:cNvGraphicFramePr>
          <p:nvPr>
            <p:extLst>
              <p:ext uri="{D42A27DB-BD31-4B8C-83A1-F6EECF244321}">
                <p14:modId xmlns:p14="http://schemas.microsoft.com/office/powerpoint/2010/main" val="2611757960"/>
              </p:ext>
            </p:extLst>
          </p:nvPr>
        </p:nvGraphicFramePr>
        <p:xfrm>
          <a:off x="5080167" y="3608614"/>
          <a:ext cx="307975" cy="396875"/>
        </p:xfrm>
        <a:graphic>
          <a:graphicData uri="http://schemas.openxmlformats.org/drawingml/2006/table">
            <a:tbl>
              <a:tblPr/>
              <a:tblGrid>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93" marB="4579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6" name="Group 97"/>
          <p:cNvGraphicFramePr>
            <a:graphicFrameLocks noGrp="1"/>
          </p:cNvGraphicFramePr>
          <p:nvPr>
            <p:extLst>
              <p:ext uri="{D42A27DB-BD31-4B8C-83A1-F6EECF244321}">
                <p14:modId xmlns:p14="http://schemas.microsoft.com/office/powerpoint/2010/main" val="2707008711"/>
              </p:ext>
            </p:extLst>
          </p:nvPr>
        </p:nvGraphicFramePr>
        <p:xfrm>
          <a:off x="4095917" y="3608614"/>
          <a:ext cx="307975" cy="396875"/>
        </p:xfrm>
        <a:graphic>
          <a:graphicData uri="http://schemas.openxmlformats.org/drawingml/2006/table">
            <a:tbl>
              <a:tblPr/>
              <a:tblGrid>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T="45793" marB="4579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7" name="Group 103"/>
          <p:cNvGraphicFramePr>
            <a:graphicFrameLocks noGrp="1"/>
          </p:cNvGraphicFramePr>
          <p:nvPr>
            <p:extLst>
              <p:ext uri="{D42A27DB-BD31-4B8C-83A1-F6EECF244321}">
                <p14:modId xmlns:p14="http://schemas.microsoft.com/office/powerpoint/2010/main" val="1057786621"/>
              </p:ext>
            </p:extLst>
          </p:nvPr>
        </p:nvGraphicFramePr>
        <p:xfrm>
          <a:off x="7120105" y="3608614"/>
          <a:ext cx="307975" cy="396875"/>
        </p:xfrm>
        <a:graphic>
          <a:graphicData uri="http://schemas.openxmlformats.org/drawingml/2006/table">
            <a:tbl>
              <a:tblPr/>
              <a:tblGrid>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marT="45793" marB="4579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8" name="Group 109"/>
          <p:cNvGraphicFramePr>
            <a:graphicFrameLocks noGrp="1"/>
          </p:cNvGraphicFramePr>
          <p:nvPr>
            <p:extLst>
              <p:ext uri="{D42A27DB-BD31-4B8C-83A1-F6EECF244321}">
                <p14:modId xmlns:p14="http://schemas.microsoft.com/office/powerpoint/2010/main" val="1085426667"/>
              </p:ext>
            </p:extLst>
          </p:nvPr>
        </p:nvGraphicFramePr>
        <p:xfrm>
          <a:off x="8104355" y="3608614"/>
          <a:ext cx="307975" cy="396875"/>
        </p:xfrm>
        <a:graphic>
          <a:graphicData uri="http://schemas.openxmlformats.org/drawingml/2006/table">
            <a:tbl>
              <a:tblPr/>
              <a:tblGrid>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marT="45793" marB="4579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9" name="Group 115"/>
          <p:cNvGraphicFramePr>
            <a:graphicFrameLocks noGrp="1"/>
          </p:cNvGraphicFramePr>
          <p:nvPr>
            <p:extLst>
              <p:ext uri="{D42A27DB-BD31-4B8C-83A1-F6EECF244321}">
                <p14:modId xmlns:p14="http://schemas.microsoft.com/office/powerpoint/2010/main" val="1527188241"/>
              </p:ext>
            </p:extLst>
          </p:nvPr>
        </p:nvGraphicFramePr>
        <p:xfrm>
          <a:off x="10215730" y="3608614"/>
          <a:ext cx="306387" cy="396875"/>
        </p:xfrm>
        <a:graphic>
          <a:graphicData uri="http://schemas.openxmlformats.org/drawingml/2006/table">
            <a:tbl>
              <a:tblPr/>
              <a:tblGrid>
                <a:gridCol w="306387"/>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93" marB="4579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0" name="Group 121"/>
          <p:cNvGraphicFramePr>
            <a:graphicFrameLocks noGrp="1"/>
          </p:cNvGraphicFramePr>
          <p:nvPr>
            <p:extLst>
              <p:ext uri="{D42A27DB-BD31-4B8C-83A1-F6EECF244321}">
                <p14:modId xmlns:p14="http://schemas.microsoft.com/office/powerpoint/2010/main" val="740528783"/>
              </p:ext>
            </p:extLst>
          </p:nvPr>
        </p:nvGraphicFramePr>
        <p:xfrm>
          <a:off x="9229892" y="3608614"/>
          <a:ext cx="307975" cy="396875"/>
        </p:xfrm>
        <a:graphic>
          <a:graphicData uri="http://schemas.openxmlformats.org/drawingml/2006/table">
            <a:tbl>
              <a:tblPr/>
              <a:tblGrid>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T="45793" marB="4579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1" name="Group 127"/>
          <p:cNvGraphicFramePr>
            <a:graphicFrameLocks noGrp="1"/>
          </p:cNvGraphicFramePr>
          <p:nvPr>
            <p:extLst>
              <p:ext uri="{D42A27DB-BD31-4B8C-83A1-F6EECF244321}">
                <p14:modId xmlns:p14="http://schemas.microsoft.com/office/powerpoint/2010/main" val="3660058715"/>
              </p:ext>
            </p:extLst>
          </p:nvPr>
        </p:nvGraphicFramePr>
        <p:xfrm>
          <a:off x="2406817" y="4446814"/>
          <a:ext cx="615950" cy="396875"/>
        </p:xfrm>
        <a:graphic>
          <a:graphicData uri="http://schemas.openxmlformats.org/drawingml/2006/table">
            <a:tbl>
              <a:tblPr/>
              <a:tblGrid>
                <a:gridCol w="307975"/>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93" marB="457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T="45793" marB="457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2" name="Group 135"/>
          <p:cNvGraphicFramePr>
            <a:graphicFrameLocks noGrp="1"/>
          </p:cNvGraphicFramePr>
          <p:nvPr>
            <p:extLst>
              <p:ext uri="{D42A27DB-BD31-4B8C-83A1-F6EECF244321}">
                <p14:modId xmlns:p14="http://schemas.microsoft.com/office/powerpoint/2010/main" val="353940685"/>
              </p:ext>
            </p:extLst>
          </p:nvPr>
        </p:nvGraphicFramePr>
        <p:xfrm>
          <a:off x="4518192" y="4446814"/>
          <a:ext cx="614363" cy="396875"/>
        </p:xfrm>
        <a:graphic>
          <a:graphicData uri="http://schemas.openxmlformats.org/drawingml/2006/table">
            <a:tbl>
              <a:tblPr/>
              <a:tblGrid>
                <a:gridCol w="307975"/>
                <a:gridCol w="306388"/>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93" marB="457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T="45793" marB="457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3" name="Group 143"/>
          <p:cNvGraphicFramePr>
            <a:graphicFrameLocks noGrp="1"/>
          </p:cNvGraphicFramePr>
          <p:nvPr>
            <p:extLst>
              <p:ext uri="{D42A27DB-BD31-4B8C-83A1-F6EECF244321}">
                <p14:modId xmlns:p14="http://schemas.microsoft.com/office/powerpoint/2010/main" val="3260651561"/>
              </p:ext>
            </p:extLst>
          </p:nvPr>
        </p:nvGraphicFramePr>
        <p:xfrm>
          <a:off x="9652167" y="4370614"/>
          <a:ext cx="615950" cy="396875"/>
        </p:xfrm>
        <a:graphic>
          <a:graphicData uri="http://schemas.openxmlformats.org/drawingml/2006/table">
            <a:tbl>
              <a:tblPr/>
              <a:tblGrid>
                <a:gridCol w="307975"/>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marT="45793" marB="457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7</a:t>
                      </a:r>
                    </a:p>
                  </a:txBody>
                  <a:tcPr marT="45793" marB="457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4" name="Group 151"/>
          <p:cNvGraphicFramePr>
            <a:graphicFrameLocks noGrp="1"/>
          </p:cNvGraphicFramePr>
          <p:nvPr>
            <p:extLst>
              <p:ext uri="{D42A27DB-BD31-4B8C-83A1-F6EECF244321}">
                <p14:modId xmlns:p14="http://schemas.microsoft.com/office/powerpoint/2010/main" val="2230592338"/>
              </p:ext>
            </p:extLst>
          </p:nvPr>
        </p:nvGraphicFramePr>
        <p:xfrm>
          <a:off x="7542380" y="4446814"/>
          <a:ext cx="615950" cy="701675"/>
        </p:xfrm>
        <a:graphic>
          <a:graphicData uri="http://schemas.openxmlformats.org/drawingml/2006/table">
            <a:tbl>
              <a:tblPr/>
              <a:tblGrid>
                <a:gridCol w="307975"/>
                <a:gridCol w="307975"/>
              </a:tblGrid>
              <a:tr h="7016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4 </a:t>
                      </a:r>
                    </a:p>
                  </a:txBody>
                  <a:tcPr marT="80963" marB="809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5</a:t>
                      </a:r>
                    </a:p>
                  </a:txBody>
                  <a:tcPr marT="80963" marB="809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5" name="Group 159"/>
          <p:cNvGraphicFramePr>
            <a:graphicFrameLocks noGrp="1"/>
          </p:cNvGraphicFramePr>
          <p:nvPr>
            <p:extLst>
              <p:ext uri="{D42A27DB-BD31-4B8C-83A1-F6EECF244321}">
                <p14:modId xmlns:p14="http://schemas.microsoft.com/office/powerpoint/2010/main" val="799170149"/>
              </p:ext>
            </p:extLst>
          </p:nvPr>
        </p:nvGraphicFramePr>
        <p:xfrm>
          <a:off x="8245642" y="5208814"/>
          <a:ext cx="1230313" cy="701675"/>
        </p:xfrm>
        <a:graphic>
          <a:graphicData uri="http://schemas.openxmlformats.org/drawingml/2006/table">
            <a:tbl>
              <a:tblPr/>
              <a:tblGrid>
                <a:gridCol w="307975"/>
                <a:gridCol w="307975"/>
                <a:gridCol w="306388"/>
                <a:gridCol w="307975"/>
              </a:tblGrid>
              <a:tr h="7016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2 </a:t>
                      </a:r>
                    </a:p>
                  </a:txBody>
                  <a:tcPr marT="80963" marB="809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4</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5</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7</a:t>
                      </a:r>
                    </a:p>
                  </a:txBody>
                  <a:tcPr marT="80963" marB="809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6" name="Group 171"/>
          <p:cNvGraphicFramePr>
            <a:graphicFrameLocks noGrp="1"/>
          </p:cNvGraphicFramePr>
          <p:nvPr>
            <p:extLst>
              <p:ext uri="{D42A27DB-BD31-4B8C-83A1-F6EECF244321}">
                <p14:modId xmlns:p14="http://schemas.microsoft.com/office/powerpoint/2010/main" val="845167497"/>
              </p:ext>
            </p:extLst>
          </p:nvPr>
        </p:nvGraphicFramePr>
        <p:xfrm>
          <a:off x="3181517" y="5208814"/>
          <a:ext cx="1230313" cy="396875"/>
        </p:xfrm>
        <a:graphic>
          <a:graphicData uri="http://schemas.openxmlformats.org/drawingml/2006/table">
            <a:tbl>
              <a:tblPr/>
              <a:tblGrid>
                <a:gridCol w="307975"/>
                <a:gridCol w="307975"/>
                <a:gridCol w="306388"/>
                <a:gridCol w="307975"/>
              </a:tblGrid>
              <a:tr h="3968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marT="45793" marB="4579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marT="45793" marB="457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6</a:t>
                      </a:r>
                    </a:p>
                  </a:txBody>
                  <a:tcPr marT="45793" marB="457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9</a:t>
                      </a:r>
                    </a:p>
                  </a:txBody>
                  <a:tcPr marT="45793" marB="4579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7" name="Group 183"/>
          <p:cNvGraphicFramePr>
            <a:graphicFrameLocks noGrp="1"/>
          </p:cNvGraphicFramePr>
          <p:nvPr>
            <p:extLst>
              <p:ext uri="{D42A27DB-BD31-4B8C-83A1-F6EECF244321}">
                <p14:modId xmlns:p14="http://schemas.microsoft.com/office/powerpoint/2010/main" val="2967801299"/>
              </p:ext>
            </p:extLst>
          </p:nvPr>
        </p:nvGraphicFramePr>
        <p:xfrm>
          <a:off x="4940467" y="5894614"/>
          <a:ext cx="2460625" cy="701675"/>
        </p:xfrm>
        <a:graphic>
          <a:graphicData uri="http://schemas.openxmlformats.org/drawingml/2006/table">
            <a:tbl>
              <a:tblPr/>
              <a:tblGrid>
                <a:gridCol w="307975"/>
                <a:gridCol w="307975"/>
                <a:gridCol w="306388"/>
                <a:gridCol w="307975"/>
                <a:gridCol w="307975"/>
                <a:gridCol w="307975"/>
                <a:gridCol w="306387"/>
                <a:gridCol w="307975"/>
              </a:tblGrid>
              <a:tr h="701675">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1</a:t>
                      </a:r>
                    </a:p>
                  </a:txBody>
                  <a:tcPr marT="80963" marB="8096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2</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3</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4</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5 </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7</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smtClean="0">
                          <a:ln>
                            <a:noFill/>
                          </a:ln>
                          <a:solidFill>
                            <a:schemeClr val="tx1"/>
                          </a:solidFill>
                          <a:effectLst/>
                          <a:latin typeface="Times New Roman" pitchFamily="18" charset="0"/>
                        </a:rPr>
                        <a:t>8</a:t>
                      </a:r>
                    </a:p>
                  </a:txBody>
                  <a:tcPr marT="80963" marB="809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500" b="0" i="0" u="none" strike="noStrike" cap="none" normalizeH="0" baseline="0" dirty="0" smtClean="0">
                          <a:ln>
                            <a:noFill/>
                          </a:ln>
                          <a:solidFill>
                            <a:schemeClr val="tx1"/>
                          </a:solidFill>
                          <a:effectLst/>
                          <a:latin typeface="Times New Roman" pitchFamily="18" charset="0"/>
                        </a:rPr>
                        <a:t>9</a:t>
                      </a:r>
                    </a:p>
                  </a:txBody>
                  <a:tcPr marT="80963" marB="8096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8" name="Line 203"/>
          <p:cNvSpPr>
            <a:spLocks noChangeShapeType="1"/>
          </p:cNvSpPr>
          <p:nvPr/>
        </p:nvSpPr>
        <p:spPr bwMode="auto">
          <a:xfrm flipH="1">
            <a:off x="3743492" y="1475014"/>
            <a:ext cx="2392363"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9" name="Line 204"/>
          <p:cNvSpPr>
            <a:spLocks noChangeShapeType="1"/>
          </p:cNvSpPr>
          <p:nvPr/>
        </p:nvSpPr>
        <p:spPr bwMode="auto">
          <a:xfrm>
            <a:off x="6135855" y="1475014"/>
            <a:ext cx="2671762"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solidFill>
                  <a:srgbClr val="0070C0"/>
                </a:solidFill>
              </a:ln>
              <a:solidFill>
                <a:srgbClr val="000000"/>
              </a:solidFill>
              <a:effectLst/>
              <a:uLnTx/>
              <a:uFillTx/>
              <a:latin typeface="Arial" panose="020B0604020202020204" pitchFamily="34" charset="0"/>
            </a:endParaRPr>
          </a:p>
        </p:txBody>
      </p:sp>
      <p:sp>
        <p:nvSpPr>
          <p:cNvPr id="50" name="Line 205"/>
          <p:cNvSpPr>
            <a:spLocks noChangeShapeType="1"/>
          </p:cNvSpPr>
          <p:nvPr/>
        </p:nvSpPr>
        <p:spPr bwMode="auto">
          <a:xfrm flipH="1">
            <a:off x="2689392" y="2313214"/>
            <a:ext cx="1054100"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1" name="Line 206"/>
          <p:cNvSpPr>
            <a:spLocks noChangeShapeType="1"/>
          </p:cNvSpPr>
          <p:nvPr/>
        </p:nvSpPr>
        <p:spPr bwMode="auto">
          <a:xfrm>
            <a:off x="3743492" y="2313214"/>
            <a:ext cx="985838"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2" name="Line 207"/>
          <p:cNvSpPr>
            <a:spLocks noChangeShapeType="1"/>
          </p:cNvSpPr>
          <p:nvPr/>
        </p:nvSpPr>
        <p:spPr bwMode="auto">
          <a:xfrm flipH="1">
            <a:off x="7753517" y="2313214"/>
            <a:ext cx="1054100"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3" name="Line 208"/>
          <p:cNvSpPr>
            <a:spLocks noChangeShapeType="1"/>
          </p:cNvSpPr>
          <p:nvPr/>
        </p:nvSpPr>
        <p:spPr bwMode="auto">
          <a:xfrm>
            <a:off x="8807617" y="2313214"/>
            <a:ext cx="1055688" cy="3048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4" name="Line 209"/>
          <p:cNvSpPr>
            <a:spLocks noChangeShapeType="1"/>
          </p:cNvSpPr>
          <p:nvPr/>
        </p:nvSpPr>
        <p:spPr bwMode="auto">
          <a:xfrm flipH="1">
            <a:off x="2125830" y="3151414"/>
            <a:ext cx="492125"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5" name="Line 210"/>
          <p:cNvSpPr>
            <a:spLocks noChangeShapeType="1"/>
          </p:cNvSpPr>
          <p:nvPr/>
        </p:nvSpPr>
        <p:spPr bwMode="auto">
          <a:xfrm>
            <a:off x="2617955" y="3151414"/>
            <a:ext cx="493712"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6" name="Line 211"/>
          <p:cNvSpPr>
            <a:spLocks noChangeShapeType="1"/>
          </p:cNvSpPr>
          <p:nvPr/>
        </p:nvSpPr>
        <p:spPr bwMode="auto">
          <a:xfrm flipH="1">
            <a:off x="4235617" y="3151414"/>
            <a:ext cx="493713"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7" name="Line 212"/>
          <p:cNvSpPr>
            <a:spLocks noChangeShapeType="1"/>
          </p:cNvSpPr>
          <p:nvPr/>
        </p:nvSpPr>
        <p:spPr bwMode="auto">
          <a:xfrm>
            <a:off x="4799180" y="3151414"/>
            <a:ext cx="422275"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8" name="Line 213"/>
          <p:cNvSpPr>
            <a:spLocks noChangeShapeType="1"/>
          </p:cNvSpPr>
          <p:nvPr/>
        </p:nvSpPr>
        <p:spPr bwMode="auto">
          <a:xfrm flipH="1">
            <a:off x="7261392" y="3151414"/>
            <a:ext cx="492125"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9" name="Line 214"/>
          <p:cNvSpPr>
            <a:spLocks noChangeShapeType="1"/>
          </p:cNvSpPr>
          <p:nvPr/>
        </p:nvSpPr>
        <p:spPr bwMode="auto">
          <a:xfrm>
            <a:off x="7753517" y="3151414"/>
            <a:ext cx="492125" cy="381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0" name="Line 215"/>
          <p:cNvSpPr>
            <a:spLocks noChangeShapeType="1"/>
          </p:cNvSpPr>
          <p:nvPr/>
        </p:nvSpPr>
        <p:spPr bwMode="auto">
          <a:xfrm flipH="1">
            <a:off x="9371180" y="3075214"/>
            <a:ext cx="561975" cy="4572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1" name="Line 216"/>
          <p:cNvSpPr>
            <a:spLocks noChangeShapeType="1"/>
          </p:cNvSpPr>
          <p:nvPr/>
        </p:nvSpPr>
        <p:spPr bwMode="auto">
          <a:xfrm>
            <a:off x="9933155" y="3075214"/>
            <a:ext cx="422275" cy="4572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2" name="Line 217"/>
          <p:cNvSpPr>
            <a:spLocks noChangeShapeType="1"/>
          </p:cNvSpPr>
          <p:nvPr/>
        </p:nvSpPr>
        <p:spPr bwMode="auto">
          <a:xfrm>
            <a:off x="2125830" y="3989614"/>
            <a:ext cx="492125" cy="3810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3" name="Line 218"/>
          <p:cNvSpPr>
            <a:spLocks noChangeShapeType="1"/>
          </p:cNvSpPr>
          <p:nvPr/>
        </p:nvSpPr>
        <p:spPr bwMode="auto">
          <a:xfrm flipH="1">
            <a:off x="2759242" y="3989614"/>
            <a:ext cx="352425" cy="3810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4" name="Line 219"/>
          <p:cNvSpPr>
            <a:spLocks noChangeShapeType="1"/>
          </p:cNvSpPr>
          <p:nvPr/>
        </p:nvSpPr>
        <p:spPr bwMode="auto">
          <a:xfrm>
            <a:off x="4235617" y="3989614"/>
            <a:ext cx="493713" cy="3810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Line 220"/>
          <p:cNvSpPr>
            <a:spLocks noChangeShapeType="1"/>
          </p:cNvSpPr>
          <p:nvPr/>
        </p:nvSpPr>
        <p:spPr bwMode="auto">
          <a:xfrm flipH="1">
            <a:off x="4869030" y="3989614"/>
            <a:ext cx="352425" cy="3810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6" name="Line 221"/>
          <p:cNvSpPr>
            <a:spLocks noChangeShapeType="1"/>
          </p:cNvSpPr>
          <p:nvPr/>
        </p:nvSpPr>
        <p:spPr bwMode="auto">
          <a:xfrm>
            <a:off x="7261392" y="3989614"/>
            <a:ext cx="492125" cy="3810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7" name="Line 222"/>
          <p:cNvSpPr>
            <a:spLocks noChangeShapeType="1"/>
          </p:cNvSpPr>
          <p:nvPr/>
        </p:nvSpPr>
        <p:spPr bwMode="auto">
          <a:xfrm flipH="1">
            <a:off x="7893217" y="3989614"/>
            <a:ext cx="352425" cy="3810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8" name="Line 223"/>
          <p:cNvSpPr>
            <a:spLocks noChangeShapeType="1"/>
          </p:cNvSpPr>
          <p:nvPr/>
        </p:nvSpPr>
        <p:spPr bwMode="auto">
          <a:xfrm>
            <a:off x="9371180" y="4065814"/>
            <a:ext cx="561975" cy="2286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9" name="Line 224"/>
          <p:cNvSpPr>
            <a:spLocks noChangeShapeType="1"/>
          </p:cNvSpPr>
          <p:nvPr/>
        </p:nvSpPr>
        <p:spPr bwMode="auto">
          <a:xfrm flipH="1">
            <a:off x="10004592" y="3989614"/>
            <a:ext cx="350838" cy="3048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Line 225"/>
          <p:cNvSpPr>
            <a:spLocks noChangeShapeType="1"/>
          </p:cNvSpPr>
          <p:nvPr/>
        </p:nvSpPr>
        <p:spPr bwMode="auto">
          <a:xfrm>
            <a:off x="2689392" y="4827814"/>
            <a:ext cx="1054100" cy="3048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1" name="Line 226"/>
          <p:cNvSpPr>
            <a:spLocks noChangeShapeType="1"/>
          </p:cNvSpPr>
          <p:nvPr/>
        </p:nvSpPr>
        <p:spPr bwMode="auto">
          <a:xfrm flipH="1">
            <a:off x="3814930" y="4827814"/>
            <a:ext cx="984250" cy="3048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2" name="Line 227"/>
          <p:cNvSpPr>
            <a:spLocks noChangeShapeType="1"/>
          </p:cNvSpPr>
          <p:nvPr/>
        </p:nvSpPr>
        <p:spPr bwMode="auto">
          <a:xfrm>
            <a:off x="7823367" y="4827814"/>
            <a:ext cx="984250" cy="3048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3" name="Line 228"/>
          <p:cNvSpPr>
            <a:spLocks noChangeShapeType="1"/>
          </p:cNvSpPr>
          <p:nvPr/>
        </p:nvSpPr>
        <p:spPr bwMode="auto">
          <a:xfrm flipH="1">
            <a:off x="8879055" y="4751614"/>
            <a:ext cx="1125537" cy="3810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4" name="Line 229"/>
          <p:cNvSpPr>
            <a:spLocks noChangeShapeType="1"/>
          </p:cNvSpPr>
          <p:nvPr/>
        </p:nvSpPr>
        <p:spPr bwMode="auto">
          <a:xfrm>
            <a:off x="3814930" y="5589814"/>
            <a:ext cx="2249487" cy="2286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5" name="Line 230"/>
          <p:cNvSpPr>
            <a:spLocks noChangeShapeType="1"/>
          </p:cNvSpPr>
          <p:nvPr/>
        </p:nvSpPr>
        <p:spPr bwMode="auto">
          <a:xfrm flipH="1">
            <a:off x="6205705" y="5589814"/>
            <a:ext cx="2673350" cy="228600"/>
          </a:xfrm>
          <a:prstGeom prst="line">
            <a:avLst/>
          </a:prstGeom>
          <a:noFill/>
          <a:ln w="952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6" name="Text Box 231"/>
          <p:cNvSpPr txBox="1">
            <a:spLocks noChangeArrowheads="1"/>
          </p:cNvSpPr>
          <p:nvPr/>
        </p:nvSpPr>
        <p:spPr bwMode="auto">
          <a:xfrm>
            <a:off x="5783430" y="17941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i="1" dirty="0">
                <a:solidFill>
                  <a:srgbClr val="0070C0"/>
                </a:solidFill>
                <a:latin typeface="Times New Roman" panose="02020603050405020304" pitchFamily="18" charset="0"/>
              </a:rPr>
              <a:t>divide</a:t>
            </a:r>
          </a:p>
        </p:txBody>
      </p:sp>
      <p:sp>
        <p:nvSpPr>
          <p:cNvPr id="77" name="Text Box 232"/>
          <p:cNvSpPr txBox="1">
            <a:spLocks noChangeArrowheads="1"/>
          </p:cNvSpPr>
          <p:nvPr/>
        </p:nvSpPr>
        <p:spPr bwMode="auto">
          <a:xfrm>
            <a:off x="7401092" y="3432401"/>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i="1" dirty="0">
                <a:solidFill>
                  <a:srgbClr val="0070C0"/>
                </a:solidFill>
                <a:latin typeface="Times New Roman" panose="02020603050405020304" pitchFamily="18" charset="0"/>
              </a:rPr>
              <a:t>divide</a:t>
            </a:r>
          </a:p>
        </p:txBody>
      </p:sp>
      <p:sp>
        <p:nvSpPr>
          <p:cNvPr id="78" name="Text Box 233"/>
          <p:cNvSpPr txBox="1">
            <a:spLocks noChangeArrowheads="1"/>
          </p:cNvSpPr>
          <p:nvPr/>
        </p:nvSpPr>
        <p:spPr bwMode="auto">
          <a:xfrm>
            <a:off x="4376905" y="3303814"/>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i="1" dirty="0">
                <a:solidFill>
                  <a:srgbClr val="0070C0"/>
                </a:solidFill>
                <a:latin typeface="Times New Roman" panose="02020603050405020304" pitchFamily="18" charset="0"/>
              </a:rPr>
              <a:t>divide</a:t>
            </a:r>
          </a:p>
        </p:txBody>
      </p:sp>
      <p:sp>
        <p:nvSpPr>
          <p:cNvPr id="80" name="Text Box 235"/>
          <p:cNvSpPr txBox="1">
            <a:spLocks noChangeArrowheads="1"/>
          </p:cNvSpPr>
          <p:nvPr/>
        </p:nvSpPr>
        <p:spPr bwMode="auto">
          <a:xfrm>
            <a:off x="8386136" y="2567607"/>
            <a:ext cx="842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i="1" dirty="0">
                <a:solidFill>
                  <a:srgbClr val="0070C0"/>
                </a:solidFill>
                <a:latin typeface="Times New Roman" panose="02020603050405020304" pitchFamily="18" charset="0"/>
              </a:rPr>
              <a:t>divide</a:t>
            </a:r>
          </a:p>
        </p:txBody>
      </p:sp>
      <p:sp>
        <p:nvSpPr>
          <p:cNvPr id="81" name="Text Box 236"/>
          <p:cNvSpPr txBox="1">
            <a:spLocks noChangeArrowheads="1"/>
          </p:cNvSpPr>
          <p:nvPr/>
        </p:nvSpPr>
        <p:spPr bwMode="auto">
          <a:xfrm>
            <a:off x="3321217" y="2389414"/>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i="1" dirty="0">
                <a:solidFill>
                  <a:srgbClr val="0070C0"/>
                </a:solidFill>
                <a:latin typeface="Times New Roman" panose="02020603050405020304" pitchFamily="18" charset="0"/>
              </a:rPr>
              <a:t>divide</a:t>
            </a:r>
          </a:p>
        </p:txBody>
      </p:sp>
      <p:sp>
        <p:nvSpPr>
          <p:cNvPr id="82" name="Text Box 237"/>
          <p:cNvSpPr txBox="1">
            <a:spLocks noChangeArrowheads="1"/>
          </p:cNvSpPr>
          <p:nvPr/>
        </p:nvSpPr>
        <p:spPr bwMode="auto">
          <a:xfrm>
            <a:off x="9582317" y="3227614"/>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i="1" dirty="0">
                <a:solidFill>
                  <a:srgbClr val="0070C0"/>
                </a:solidFill>
                <a:latin typeface="Times New Roman" panose="02020603050405020304" pitchFamily="18" charset="0"/>
              </a:rPr>
              <a:t>divide</a:t>
            </a:r>
          </a:p>
        </p:txBody>
      </p:sp>
      <p:sp>
        <p:nvSpPr>
          <p:cNvPr id="83" name="Text Box 238"/>
          <p:cNvSpPr txBox="1">
            <a:spLocks noChangeArrowheads="1"/>
          </p:cNvSpPr>
          <p:nvPr/>
        </p:nvSpPr>
        <p:spPr bwMode="auto">
          <a:xfrm>
            <a:off x="2267117" y="3913414"/>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dirty="0">
                <a:solidFill>
                  <a:srgbClr val="00B050"/>
                </a:solidFill>
                <a:latin typeface="Times New Roman" panose="02020603050405020304" pitchFamily="18" charset="0"/>
              </a:rPr>
              <a:t>merge</a:t>
            </a:r>
          </a:p>
        </p:txBody>
      </p:sp>
      <p:sp>
        <p:nvSpPr>
          <p:cNvPr id="84" name="Text Box 239"/>
          <p:cNvSpPr txBox="1">
            <a:spLocks noChangeArrowheads="1"/>
          </p:cNvSpPr>
          <p:nvPr/>
        </p:nvSpPr>
        <p:spPr bwMode="auto">
          <a:xfrm>
            <a:off x="4446755" y="3913414"/>
            <a:ext cx="703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dirty="0">
                <a:solidFill>
                  <a:srgbClr val="00B050"/>
                </a:solidFill>
                <a:latin typeface="Times New Roman" panose="02020603050405020304" pitchFamily="18" charset="0"/>
              </a:rPr>
              <a:t>merge</a:t>
            </a:r>
          </a:p>
        </p:txBody>
      </p:sp>
      <p:sp>
        <p:nvSpPr>
          <p:cNvPr id="85" name="Text Box 240"/>
          <p:cNvSpPr txBox="1">
            <a:spLocks noChangeArrowheads="1"/>
          </p:cNvSpPr>
          <p:nvPr/>
        </p:nvSpPr>
        <p:spPr bwMode="auto">
          <a:xfrm>
            <a:off x="5713580" y="5361214"/>
            <a:ext cx="703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dirty="0">
                <a:solidFill>
                  <a:srgbClr val="00B050"/>
                </a:solidFill>
                <a:latin typeface="Times New Roman" panose="02020603050405020304" pitchFamily="18" charset="0"/>
              </a:rPr>
              <a:t>merge</a:t>
            </a:r>
          </a:p>
        </p:txBody>
      </p:sp>
      <p:sp>
        <p:nvSpPr>
          <p:cNvPr id="86" name="Text Box 241"/>
          <p:cNvSpPr txBox="1">
            <a:spLocks noChangeArrowheads="1"/>
          </p:cNvSpPr>
          <p:nvPr/>
        </p:nvSpPr>
        <p:spPr bwMode="auto">
          <a:xfrm>
            <a:off x="7401092" y="3913414"/>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dirty="0">
                <a:solidFill>
                  <a:srgbClr val="00B050"/>
                </a:solidFill>
                <a:latin typeface="Times New Roman" panose="02020603050405020304" pitchFamily="18" charset="0"/>
              </a:rPr>
              <a:t>merge</a:t>
            </a:r>
          </a:p>
        </p:txBody>
      </p:sp>
      <p:sp>
        <p:nvSpPr>
          <p:cNvPr id="87" name="Text Box 242"/>
          <p:cNvSpPr txBox="1">
            <a:spLocks noChangeArrowheads="1"/>
          </p:cNvSpPr>
          <p:nvPr/>
        </p:nvSpPr>
        <p:spPr bwMode="auto">
          <a:xfrm>
            <a:off x="3462505" y="4675414"/>
            <a:ext cx="703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dirty="0">
                <a:solidFill>
                  <a:srgbClr val="00B050"/>
                </a:solidFill>
                <a:latin typeface="Times New Roman" panose="02020603050405020304" pitchFamily="18" charset="0"/>
              </a:rPr>
              <a:t>merge</a:t>
            </a:r>
          </a:p>
        </p:txBody>
      </p:sp>
      <p:sp>
        <p:nvSpPr>
          <p:cNvPr id="88" name="Text Box 243"/>
          <p:cNvSpPr txBox="1">
            <a:spLocks noChangeArrowheads="1"/>
          </p:cNvSpPr>
          <p:nvPr/>
        </p:nvSpPr>
        <p:spPr bwMode="auto">
          <a:xfrm>
            <a:off x="8456780" y="4675414"/>
            <a:ext cx="703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dirty="0">
                <a:solidFill>
                  <a:srgbClr val="00B050"/>
                </a:solidFill>
                <a:latin typeface="Times New Roman" panose="02020603050405020304" pitchFamily="18" charset="0"/>
              </a:rPr>
              <a:t>merge</a:t>
            </a:r>
          </a:p>
        </p:txBody>
      </p:sp>
      <p:sp>
        <p:nvSpPr>
          <p:cNvPr id="89" name="Text Box 244"/>
          <p:cNvSpPr txBox="1">
            <a:spLocks noChangeArrowheads="1"/>
          </p:cNvSpPr>
          <p:nvPr/>
        </p:nvSpPr>
        <p:spPr bwMode="auto">
          <a:xfrm>
            <a:off x="9582317" y="3913414"/>
            <a:ext cx="70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dirty="0">
                <a:solidFill>
                  <a:srgbClr val="00B050"/>
                </a:solidFill>
                <a:latin typeface="Times New Roman" panose="02020603050405020304" pitchFamily="18" charset="0"/>
              </a:rPr>
              <a:t>merge</a:t>
            </a:r>
          </a:p>
        </p:txBody>
      </p:sp>
    </p:spTree>
    <p:extLst>
      <p:ext uri="{BB962C8B-B14F-4D97-AF65-F5344CB8AC3E}">
        <p14:creationId xmlns:p14="http://schemas.microsoft.com/office/powerpoint/2010/main" val="8332252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Mergesort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2800" dirty="0" smtClean="0">
                <a:latin typeface="Georgia" panose="02040502050405020303" pitchFamily="18" charset="0"/>
              </a:rPr>
              <a:t>Levels of recursive calls to </a:t>
            </a:r>
            <a:r>
              <a:rPr lang="en-US" sz="2800" dirty="0" err="1" smtClean="0">
                <a:latin typeface="Georgia" panose="02040502050405020303" pitchFamily="18" charset="0"/>
              </a:rPr>
              <a:t>mergesort</a:t>
            </a:r>
            <a:r>
              <a:rPr lang="en-US" sz="2800" dirty="0" smtClean="0">
                <a:latin typeface="Georgia" panose="02040502050405020303" pitchFamily="18" charset="0"/>
              </a:rPr>
              <a:t>, given an array of eight items</a:t>
            </a:r>
          </a:p>
        </p:txBody>
      </p:sp>
      <p:pic>
        <p:nvPicPr>
          <p:cNvPr id="4" name="Picture 3"/>
          <p:cNvPicPr>
            <a:picLocks noChangeAspect="1"/>
          </p:cNvPicPr>
          <p:nvPr/>
        </p:nvPicPr>
        <p:blipFill>
          <a:blip r:embed="rId3"/>
          <a:stretch>
            <a:fillRect/>
          </a:stretch>
        </p:blipFill>
        <p:spPr>
          <a:xfrm>
            <a:off x="1016347" y="2255843"/>
            <a:ext cx="10159305" cy="3997501"/>
          </a:xfrm>
          <a:prstGeom prst="rect">
            <a:avLst/>
          </a:prstGeom>
        </p:spPr>
      </p:pic>
    </p:spTree>
    <p:extLst>
      <p:ext uri="{BB962C8B-B14F-4D97-AF65-F5344CB8AC3E}">
        <p14:creationId xmlns:p14="http://schemas.microsoft.com/office/powerpoint/2010/main" val="4037583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Mergesort</a:t>
            </a:r>
            <a:endParaRPr lang="en-US" sz="4800" dirty="0">
              <a:latin typeface="Georgia" panose="02040502050405020303" pitchFamily="18" charset="0"/>
            </a:endParaRPr>
          </a:p>
        </p:txBody>
      </p:sp>
      <p:grpSp>
        <p:nvGrpSpPr>
          <p:cNvPr id="5" name="Group 4"/>
          <p:cNvGrpSpPr/>
          <p:nvPr/>
        </p:nvGrpSpPr>
        <p:grpSpPr>
          <a:xfrm>
            <a:off x="1697999" y="1473031"/>
            <a:ext cx="9367951" cy="4767348"/>
            <a:chOff x="925513" y="1489075"/>
            <a:chExt cx="7396922" cy="3733800"/>
          </a:xfrm>
        </p:grpSpPr>
        <p:sp>
          <p:nvSpPr>
            <p:cNvPr id="6" name="Rectangle 3"/>
            <p:cNvSpPr>
              <a:spLocks noChangeArrowheads="1"/>
            </p:cNvSpPr>
            <p:nvPr/>
          </p:nvSpPr>
          <p:spPr bwMode="auto">
            <a:xfrm>
              <a:off x="2824163" y="1676400"/>
              <a:ext cx="211137" cy="2286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Rectangle 4"/>
            <p:cNvSpPr>
              <a:spLocks noChangeArrowheads="1"/>
            </p:cNvSpPr>
            <p:nvPr/>
          </p:nvSpPr>
          <p:spPr bwMode="auto">
            <a:xfrm>
              <a:off x="2190750" y="2133600"/>
              <a:ext cx="211138" cy="2286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 name="Rectangle 5"/>
            <p:cNvSpPr>
              <a:spLocks noChangeArrowheads="1"/>
            </p:cNvSpPr>
            <p:nvPr/>
          </p:nvSpPr>
          <p:spPr bwMode="auto">
            <a:xfrm>
              <a:off x="3387725" y="2133600"/>
              <a:ext cx="211138" cy="2286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Rectangle 6"/>
            <p:cNvSpPr>
              <a:spLocks noChangeArrowheads="1"/>
            </p:cNvSpPr>
            <p:nvPr/>
          </p:nvSpPr>
          <p:spPr bwMode="auto">
            <a:xfrm>
              <a:off x="1839913" y="2743200"/>
              <a:ext cx="211137" cy="2286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 name="Rectangle 7"/>
            <p:cNvSpPr>
              <a:spLocks noChangeArrowheads="1"/>
            </p:cNvSpPr>
            <p:nvPr/>
          </p:nvSpPr>
          <p:spPr bwMode="auto">
            <a:xfrm>
              <a:off x="3105150" y="2743200"/>
              <a:ext cx="211138" cy="2286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 name="Rectangle 8"/>
            <p:cNvSpPr>
              <a:spLocks noChangeArrowheads="1"/>
            </p:cNvSpPr>
            <p:nvPr/>
          </p:nvSpPr>
          <p:spPr bwMode="auto">
            <a:xfrm>
              <a:off x="2473325" y="2743200"/>
              <a:ext cx="211138" cy="2286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 name="Rectangle 9"/>
            <p:cNvSpPr>
              <a:spLocks noChangeArrowheads="1"/>
            </p:cNvSpPr>
            <p:nvPr/>
          </p:nvSpPr>
          <p:spPr bwMode="auto">
            <a:xfrm>
              <a:off x="3738563" y="2743200"/>
              <a:ext cx="211137" cy="2286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 name="Rectangle 10"/>
            <p:cNvSpPr>
              <a:spLocks noChangeArrowheads="1"/>
            </p:cNvSpPr>
            <p:nvPr/>
          </p:nvSpPr>
          <p:spPr bwMode="auto">
            <a:xfrm>
              <a:off x="4230688" y="4876800"/>
              <a:ext cx="211137" cy="2286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 name="Rectangle 11"/>
            <p:cNvSpPr>
              <a:spLocks noChangeArrowheads="1"/>
            </p:cNvSpPr>
            <p:nvPr/>
          </p:nvSpPr>
          <p:spPr bwMode="auto">
            <a:xfrm>
              <a:off x="1206500" y="4953000"/>
              <a:ext cx="211138" cy="2286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 name="Line 12"/>
            <p:cNvSpPr>
              <a:spLocks noChangeShapeType="1"/>
            </p:cNvSpPr>
            <p:nvPr/>
          </p:nvSpPr>
          <p:spPr bwMode="auto">
            <a:xfrm flipH="1">
              <a:off x="2262188" y="1905000"/>
              <a:ext cx="703262"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Line 13"/>
            <p:cNvSpPr>
              <a:spLocks noChangeShapeType="1"/>
            </p:cNvSpPr>
            <p:nvPr/>
          </p:nvSpPr>
          <p:spPr bwMode="auto">
            <a:xfrm>
              <a:off x="2965450" y="1905000"/>
              <a:ext cx="561975"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7" name="Line 14"/>
            <p:cNvSpPr>
              <a:spLocks noChangeShapeType="1"/>
            </p:cNvSpPr>
            <p:nvPr/>
          </p:nvSpPr>
          <p:spPr bwMode="auto">
            <a:xfrm flipH="1">
              <a:off x="1909763" y="2362200"/>
              <a:ext cx="422275"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Line 15"/>
            <p:cNvSpPr>
              <a:spLocks noChangeShapeType="1"/>
            </p:cNvSpPr>
            <p:nvPr/>
          </p:nvSpPr>
          <p:spPr bwMode="auto">
            <a:xfrm>
              <a:off x="2332038" y="2362200"/>
              <a:ext cx="280987"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Line 16"/>
            <p:cNvSpPr>
              <a:spLocks noChangeShapeType="1"/>
            </p:cNvSpPr>
            <p:nvPr/>
          </p:nvSpPr>
          <p:spPr bwMode="auto">
            <a:xfrm flipH="1">
              <a:off x="3176588" y="2362200"/>
              <a:ext cx="280987"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0" name="Line 17"/>
            <p:cNvSpPr>
              <a:spLocks noChangeShapeType="1"/>
            </p:cNvSpPr>
            <p:nvPr/>
          </p:nvSpPr>
          <p:spPr bwMode="auto">
            <a:xfrm>
              <a:off x="3457575" y="2362200"/>
              <a:ext cx="352425"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Text Box 18"/>
            <p:cNvSpPr txBox="1">
              <a:spLocks noChangeArrowheads="1"/>
            </p:cNvSpPr>
            <p:nvPr/>
          </p:nvSpPr>
          <p:spPr bwMode="auto">
            <a:xfrm>
              <a:off x="2051050" y="3200400"/>
              <a:ext cx="260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a:t>
              </a:r>
            </a:p>
          </p:txBody>
        </p:sp>
        <p:sp>
          <p:nvSpPr>
            <p:cNvPr id="22" name="Text Box 19"/>
            <p:cNvSpPr txBox="1">
              <a:spLocks noChangeArrowheads="1"/>
            </p:cNvSpPr>
            <p:nvPr/>
          </p:nvSpPr>
          <p:spPr bwMode="auto">
            <a:xfrm>
              <a:off x="3457575" y="3200400"/>
              <a:ext cx="260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a:t>
              </a:r>
            </a:p>
          </p:txBody>
        </p:sp>
        <p:sp>
          <p:nvSpPr>
            <p:cNvPr id="23" name="Text Box 20"/>
            <p:cNvSpPr txBox="1">
              <a:spLocks noChangeArrowheads="1"/>
            </p:cNvSpPr>
            <p:nvPr/>
          </p:nvSpPr>
          <p:spPr bwMode="auto">
            <a:xfrm>
              <a:off x="1614488" y="4765675"/>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 . . . . . . . . . . . . . . . .</a:t>
              </a:r>
            </a:p>
          </p:txBody>
        </p:sp>
        <p:sp>
          <p:nvSpPr>
            <p:cNvPr id="24" name="Text Box 21"/>
            <p:cNvSpPr txBox="1">
              <a:spLocks noChangeArrowheads="1"/>
            </p:cNvSpPr>
            <p:nvPr/>
          </p:nvSpPr>
          <p:spPr bwMode="auto">
            <a:xfrm>
              <a:off x="3021013" y="14890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30000" noProof="0" smtClean="0">
                  <a:ln>
                    <a:noFill/>
                  </a:ln>
                  <a:solidFill>
                    <a:srgbClr val="000000"/>
                  </a:solidFill>
                  <a:effectLst/>
                  <a:uLnTx/>
                  <a:uFillTx/>
                  <a:latin typeface="Times New Roman" panose="02020603050405020304" pitchFamily="18" charset="0"/>
                </a:rPr>
                <a:t>m</a:t>
              </a: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5" name="Text Box 22"/>
            <p:cNvSpPr txBox="1">
              <a:spLocks noChangeArrowheads="1"/>
            </p:cNvSpPr>
            <p:nvPr/>
          </p:nvSpPr>
          <p:spPr bwMode="auto">
            <a:xfrm>
              <a:off x="1628775" y="19812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30000" noProof="0" smtClean="0">
                  <a:ln>
                    <a:noFill/>
                  </a:ln>
                  <a:solidFill>
                    <a:srgbClr val="000000"/>
                  </a:solidFill>
                  <a:effectLst/>
                  <a:uLnTx/>
                  <a:uFillTx/>
                  <a:latin typeface="Times New Roman" panose="02020603050405020304" pitchFamily="18" charset="0"/>
                </a:rPr>
                <a:t>m-1</a:t>
              </a: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6" name="Text Box 23"/>
            <p:cNvSpPr txBox="1">
              <a:spLocks noChangeArrowheads="1"/>
            </p:cNvSpPr>
            <p:nvPr/>
          </p:nvSpPr>
          <p:spPr bwMode="auto">
            <a:xfrm>
              <a:off x="3527425" y="19050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30000" noProof="0" smtClean="0">
                  <a:ln>
                    <a:noFill/>
                  </a:ln>
                  <a:solidFill>
                    <a:srgbClr val="000000"/>
                  </a:solidFill>
                  <a:effectLst/>
                  <a:uLnTx/>
                  <a:uFillTx/>
                  <a:latin typeface="Times New Roman" panose="02020603050405020304" pitchFamily="18" charset="0"/>
                </a:rPr>
                <a:t>m-1</a:t>
              </a: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7" name="Text Box 24"/>
            <p:cNvSpPr txBox="1">
              <a:spLocks noChangeArrowheads="1"/>
            </p:cNvSpPr>
            <p:nvPr/>
          </p:nvSpPr>
          <p:spPr bwMode="auto">
            <a:xfrm>
              <a:off x="1417638" y="2895600"/>
              <a:ext cx="665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30000" noProof="0" smtClean="0">
                  <a:ln>
                    <a:noFill/>
                  </a:ln>
                  <a:solidFill>
                    <a:srgbClr val="000000"/>
                  </a:solidFill>
                  <a:effectLst/>
                  <a:uLnTx/>
                  <a:uFillTx/>
                  <a:latin typeface="Times New Roman" panose="02020603050405020304" pitchFamily="18" charset="0"/>
                </a:rPr>
                <a:t>m-2</a:t>
              </a: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 name="Text Box 25"/>
            <p:cNvSpPr txBox="1">
              <a:spLocks noChangeArrowheads="1"/>
            </p:cNvSpPr>
            <p:nvPr/>
          </p:nvSpPr>
          <p:spPr bwMode="auto">
            <a:xfrm>
              <a:off x="2190750" y="28956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30000" noProof="0" smtClean="0">
                  <a:ln>
                    <a:noFill/>
                  </a:ln>
                  <a:solidFill>
                    <a:srgbClr val="000000"/>
                  </a:solidFill>
                  <a:effectLst/>
                  <a:uLnTx/>
                  <a:uFillTx/>
                  <a:latin typeface="Times New Roman" panose="02020603050405020304" pitchFamily="18" charset="0"/>
                </a:rPr>
                <a:t>m-2</a:t>
              </a: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 name="Text Box 26"/>
            <p:cNvSpPr txBox="1">
              <a:spLocks noChangeArrowheads="1"/>
            </p:cNvSpPr>
            <p:nvPr/>
          </p:nvSpPr>
          <p:spPr bwMode="auto">
            <a:xfrm>
              <a:off x="2895600" y="28956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30000" noProof="0" smtClean="0">
                  <a:ln>
                    <a:noFill/>
                  </a:ln>
                  <a:solidFill>
                    <a:srgbClr val="000000"/>
                  </a:solidFill>
                  <a:effectLst/>
                  <a:uLnTx/>
                  <a:uFillTx/>
                  <a:latin typeface="Times New Roman" panose="02020603050405020304" pitchFamily="18" charset="0"/>
                </a:rPr>
                <a:t>m-2</a:t>
              </a: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 name="Text Box 27"/>
            <p:cNvSpPr txBox="1">
              <a:spLocks noChangeArrowheads="1"/>
            </p:cNvSpPr>
            <p:nvPr/>
          </p:nvSpPr>
          <p:spPr bwMode="auto">
            <a:xfrm>
              <a:off x="3738563" y="2895600"/>
              <a:ext cx="665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30000" noProof="0" smtClean="0">
                  <a:ln>
                    <a:noFill/>
                  </a:ln>
                  <a:solidFill>
                    <a:srgbClr val="000000"/>
                  </a:solidFill>
                  <a:effectLst/>
                  <a:uLnTx/>
                  <a:uFillTx/>
                  <a:latin typeface="Times New Roman" panose="02020603050405020304" pitchFamily="18" charset="0"/>
                </a:rPr>
                <a:t>m-2</a:t>
              </a: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 name="Text Box 28"/>
            <p:cNvSpPr txBox="1">
              <a:spLocks noChangeArrowheads="1"/>
            </p:cNvSpPr>
            <p:nvPr/>
          </p:nvSpPr>
          <p:spPr bwMode="auto">
            <a:xfrm>
              <a:off x="925513" y="46482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30000" noProof="0" smtClean="0">
                  <a:ln>
                    <a:noFill/>
                  </a:ln>
                  <a:solidFill>
                    <a:srgbClr val="000000"/>
                  </a:solidFill>
                  <a:effectLst/>
                  <a:uLnTx/>
                  <a:uFillTx/>
                  <a:latin typeface="Times New Roman" panose="02020603050405020304" pitchFamily="18" charset="0"/>
                </a:rPr>
                <a:t>0</a:t>
              </a: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 name="Text Box 29"/>
            <p:cNvSpPr txBox="1">
              <a:spLocks noChangeArrowheads="1"/>
            </p:cNvSpPr>
            <p:nvPr/>
          </p:nvSpPr>
          <p:spPr bwMode="auto">
            <a:xfrm>
              <a:off x="4371975" y="4572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rPr>
                <a:t>2</a:t>
              </a:r>
              <a:r>
                <a:rPr kumimoji="0" lang="en-US" altLang="en-US" sz="2400" b="0" i="0" u="none" strike="noStrike" kern="0" cap="none" spc="0" normalizeH="0" baseline="30000" noProof="0" smtClean="0">
                  <a:ln>
                    <a:noFill/>
                  </a:ln>
                  <a:solidFill>
                    <a:srgbClr val="000000"/>
                  </a:solidFill>
                  <a:effectLst/>
                  <a:uLnTx/>
                  <a:uFillTx/>
                  <a:latin typeface="Times New Roman" panose="02020603050405020304" pitchFamily="18" charset="0"/>
                </a:rPr>
                <a:t>0</a:t>
              </a:r>
              <a:endParaRPr kumimoji="0" lang="en-US"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3" name="Text Box 30"/>
            <p:cNvSpPr txBox="1">
              <a:spLocks noChangeArrowheads="1"/>
            </p:cNvSpPr>
            <p:nvPr/>
          </p:nvSpPr>
          <p:spPr bwMode="auto">
            <a:xfrm>
              <a:off x="5016095" y="1538288"/>
              <a:ext cx="2881052" cy="3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70C0"/>
                  </a:solidFill>
                  <a:effectLst/>
                  <a:uLnTx/>
                  <a:uFillTx/>
                  <a:latin typeface="Times New Roman" panose="02020603050405020304" pitchFamily="18" charset="0"/>
                </a:rPr>
                <a:t>level 0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1 merge (size 2</a:t>
              </a:r>
              <a:r>
                <a:rPr kumimoji="0" lang="en-US" altLang="en-US" sz="2400" b="0" i="0" u="none" strike="noStrike" kern="0" cap="none" spc="0" normalizeH="0" baseline="30000" noProof="0" dirty="0" smtClean="0">
                  <a:ln>
                    <a:noFill/>
                  </a:ln>
                  <a:solidFill>
                    <a:srgbClr val="000000"/>
                  </a:solidFill>
                  <a:effectLst/>
                  <a:uLnTx/>
                  <a:uFillTx/>
                  <a:latin typeface="Times New Roman" panose="02020603050405020304" pitchFamily="18" charset="0"/>
                </a:rPr>
                <a:t>m-1</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p>
          </p:txBody>
        </p:sp>
        <p:sp>
          <p:nvSpPr>
            <p:cNvPr id="34" name="Text Box 31"/>
            <p:cNvSpPr txBox="1">
              <a:spLocks noChangeArrowheads="1"/>
            </p:cNvSpPr>
            <p:nvPr/>
          </p:nvSpPr>
          <p:spPr bwMode="auto">
            <a:xfrm>
              <a:off x="5016095" y="2106613"/>
              <a:ext cx="2975981" cy="3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70C0"/>
                  </a:solidFill>
                  <a:effectLst/>
                  <a:uLnTx/>
                  <a:uFillTx/>
                  <a:latin typeface="Times New Roman" panose="02020603050405020304" pitchFamily="18" charset="0"/>
                </a:rPr>
                <a:t>level 1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2 merges (size 2</a:t>
              </a:r>
              <a:r>
                <a:rPr kumimoji="0" lang="en-US" altLang="en-US" sz="2400" b="0" i="0" u="none" strike="noStrike" kern="0" cap="none" spc="0" normalizeH="0" baseline="30000" noProof="0" dirty="0" smtClean="0">
                  <a:ln>
                    <a:noFill/>
                  </a:ln>
                  <a:solidFill>
                    <a:srgbClr val="000000"/>
                  </a:solidFill>
                  <a:effectLst/>
                  <a:uLnTx/>
                  <a:uFillTx/>
                  <a:latin typeface="Times New Roman" panose="02020603050405020304" pitchFamily="18" charset="0"/>
                </a:rPr>
                <a:t>m-2</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p>
          </p:txBody>
        </p:sp>
        <p:sp>
          <p:nvSpPr>
            <p:cNvPr id="35" name="Text Box 32"/>
            <p:cNvSpPr txBox="1">
              <a:spLocks noChangeArrowheads="1"/>
            </p:cNvSpPr>
            <p:nvPr/>
          </p:nvSpPr>
          <p:spPr bwMode="auto">
            <a:xfrm>
              <a:off x="5016095" y="2640013"/>
              <a:ext cx="2975981" cy="3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70C0"/>
                  </a:solidFill>
                  <a:effectLst/>
                  <a:uLnTx/>
                  <a:uFillTx/>
                  <a:latin typeface="Times New Roman" panose="02020603050405020304" pitchFamily="18" charset="0"/>
                </a:rPr>
                <a:t>level 2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4 merges (size 2</a:t>
              </a:r>
              <a:r>
                <a:rPr kumimoji="0" lang="en-US" altLang="en-US" sz="2400" b="0" i="0" u="none" strike="noStrike" kern="0" cap="none" spc="0" normalizeH="0" baseline="30000" noProof="0" dirty="0" smtClean="0">
                  <a:ln>
                    <a:noFill/>
                  </a:ln>
                  <a:solidFill>
                    <a:srgbClr val="000000"/>
                  </a:solidFill>
                  <a:effectLst/>
                  <a:uLnTx/>
                  <a:uFillTx/>
                  <a:latin typeface="Times New Roman" panose="02020603050405020304" pitchFamily="18" charset="0"/>
                </a:rPr>
                <a:t>m-3</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p>
          </p:txBody>
        </p:sp>
        <p:sp>
          <p:nvSpPr>
            <p:cNvPr id="36" name="Text Box 33"/>
            <p:cNvSpPr txBox="1">
              <a:spLocks noChangeArrowheads="1"/>
            </p:cNvSpPr>
            <p:nvPr/>
          </p:nvSpPr>
          <p:spPr bwMode="auto">
            <a:xfrm>
              <a:off x="5016095" y="4773613"/>
              <a:ext cx="866012" cy="3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70C0"/>
                  </a:solidFill>
                  <a:effectLst/>
                  <a:uLnTx/>
                  <a:uFillTx/>
                  <a:latin typeface="Times New Roman" panose="02020603050405020304" pitchFamily="18" charset="0"/>
                </a:rPr>
                <a:t>level m</a:t>
              </a:r>
            </a:p>
          </p:txBody>
        </p:sp>
        <p:sp>
          <p:nvSpPr>
            <p:cNvPr id="37" name="Text Box 34"/>
            <p:cNvSpPr txBox="1">
              <a:spLocks noChangeArrowheads="1"/>
            </p:cNvSpPr>
            <p:nvPr/>
          </p:nvSpPr>
          <p:spPr bwMode="auto">
            <a:xfrm>
              <a:off x="5016098" y="4240213"/>
              <a:ext cx="3306337" cy="36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70C0"/>
                  </a:solidFill>
                  <a:effectLst/>
                  <a:uLnTx/>
                  <a:uFillTx/>
                  <a:latin typeface="Times New Roman" panose="02020603050405020304" pitchFamily="18" charset="0"/>
                </a:rPr>
                <a:t>level m-1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2</a:t>
              </a:r>
              <a:r>
                <a:rPr kumimoji="0" lang="en-US" altLang="en-US" sz="2400" b="0" i="0" u="none" strike="noStrike" kern="0" cap="none" spc="0" normalizeH="0" baseline="30000" noProof="0" dirty="0" smtClean="0">
                  <a:ln>
                    <a:noFill/>
                  </a:ln>
                  <a:solidFill>
                    <a:srgbClr val="000000"/>
                  </a:solidFill>
                  <a:effectLst/>
                  <a:uLnTx/>
                  <a:uFillTx/>
                  <a:latin typeface="Times New Roman" panose="02020603050405020304" pitchFamily="18" charset="0"/>
                </a:rPr>
                <a:t>m-1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merges (size 2</a:t>
              </a:r>
              <a:r>
                <a:rPr kumimoji="0" lang="en-US" altLang="en-US" sz="2400" b="0" i="0" u="none" strike="noStrike" kern="0" cap="none" spc="0" normalizeH="0" baseline="30000" noProof="0" dirty="0" smtClean="0">
                  <a:ln>
                    <a:noFill/>
                  </a:ln>
                  <a:solidFill>
                    <a:srgbClr val="000000"/>
                  </a:solidFill>
                  <a:effectLst/>
                  <a:uLnTx/>
                  <a:uFillTx/>
                  <a:latin typeface="Times New Roman" panose="02020603050405020304" pitchFamily="18" charset="0"/>
                </a:rPr>
                <a:t>0</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p>
          </p:txBody>
        </p:sp>
      </p:grpSp>
    </p:spTree>
    <p:extLst>
      <p:ext uri="{BB962C8B-B14F-4D97-AF65-F5344CB8AC3E}">
        <p14:creationId xmlns:p14="http://schemas.microsoft.com/office/powerpoint/2010/main" val="1596315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89078AB-0E93-43B1-B12D-50468F618D0B}" type="slidenum">
              <a:rPr lang="en-US" altLang="en-US" sz="1400">
                <a:latin typeface="Arial" panose="020B0604020202020204" pitchFamily="34" charset="0"/>
              </a:rPr>
              <a:pPr eaLnBrk="1" hangingPunct="1"/>
              <a:t>5</a:t>
            </a:fld>
            <a:endParaRPr lang="en-US" altLang="en-US" sz="1400">
              <a:latin typeface="Arial" panose="020B0604020202020204" pitchFamily="34" charset="0"/>
            </a:endParaRPr>
          </a:p>
        </p:txBody>
      </p:sp>
      <p:sp>
        <p:nvSpPr>
          <p:cNvPr id="8196" name="Rectangle 3"/>
          <p:cNvSpPr>
            <a:spLocks noGrp="1" noChangeArrowheads="1"/>
          </p:cNvSpPr>
          <p:nvPr>
            <p:ph type="body" idx="1"/>
          </p:nvPr>
        </p:nvSpPr>
        <p:spPr>
          <a:xfrm>
            <a:off x="1524000" y="1825625"/>
            <a:ext cx="9144000" cy="4351338"/>
          </a:xfrm>
        </p:spPr>
        <p:txBody>
          <a:bodyPr/>
          <a:lstStyle/>
          <a:p>
            <a:pPr eaLnBrk="1" hangingPunct="1">
              <a:lnSpc>
                <a:spcPct val="80000"/>
              </a:lnSpc>
              <a:buFontTx/>
              <a:buNone/>
            </a:pPr>
            <a:r>
              <a:rPr lang="en-US" altLang="en-US" dirty="0">
                <a:latin typeface="Georgia" panose="02040502050405020303" pitchFamily="18" charset="0"/>
              </a:rPr>
              <a:t>vector </a:t>
            </a:r>
            <a:r>
              <a:rPr lang="en-US" altLang="en-US" b="1" dirty="0">
                <a:solidFill>
                  <a:srgbClr val="0070C0"/>
                </a:solidFill>
                <a:latin typeface="Courier New" panose="02070309020205020404" pitchFamily="49" charset="0"/>
                <a:cs typeface="Courier New" panose="02070309020205020404" pitchFamily="49" charset="0"/>
              </a:rPr>
              <a:t>a</a:t>
            </a:r>
            <a:r>
              <a:rPr lang="en-US" altLang="en-US" dirty="0">
                <a:latin typeface="Georgia" panose="02040502050405020303" pitchFamily="18" charset="0"/>
              </a:rPr>
              <a:t> contains </a:t>
            </a:r>
            <a:r>
              <a:rPr lang="en-US" altLang="en-US" b="1" dirty="0">
                <a:solidFill>
                  <a:srgbClr val="0070C0"/>
                </a:solidFill>
                <a:latin typeface="Courier New" panose="02070309020205020404" pitchFamily="49" charset="0"/>
                <a:cs typeface="Courier New" panose="02070309020205020404" pitchFamily="49" charset="0"/>
              </a:rPr>
              <a:t>n</a:t>
            </a:r>
            <a:r>
              <a:rPr lang="en-US" altLang="en-US" dirty="0">
                <a:latin typeface="Georgia" panose="02040502050405020303" pitchFamily="18" charset="0"/>
              </a:rPr>
              <a:t> elements to be sorted.</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2000" b="1" dirty="0">
                <a:solidFill>
                  <a:srgbClr val="0070C0"/>
                </a:solidFill>
                <a:latin typeface="Courier New" panose="02070309020205020404" pitchFamily="49" charset="0"/>
              </a:rPr>
              <a:t>for</a:t>
            </a:r>
            <a:r>
              <a:rPr lang="en-US" altLang="en-US" sz="2000" b="1" dirty="0">
                <a:latin typeface="Courier New" panose="02070309020205020404" pitchFamily="49" charset="0"/>
              </a:rPr>
              <a:t> </a:t>
            </a:r>
            <a:r>
              <a:rPr lang="en-US" altLang="en-US" sz="2000" b="1" dirty="0" smtClean="0">
                <a:latin typeface="Courier New" panose="02070309020205020404" pitchFamily="49" charset="0"/>
              </a:rPr>
              <a:t>(</a:t>
            </a:r>
            <a:r>
              <a:rPr lang="en-US" altLang="en-US" sz="2000" b="1" dirty="0" err="1" smtClean="0">
                <a:latin typeface="Courier New" panose="02070309020205020404" pitchFamily="49" charset="0"/>
              </a:rPr>
              <a:t>i</a:t>
            </a:r>
            <a:r>
              <a:rPr lang="en-US" altLang="en-US" sz="2000" b="1" dirty="0" smtClean="0">
                <a:latin typeface="Courier New" panose="02070309020205020404" pitchFamily="49" charset="0"/>
              </a:rPr>
              <a:t> = 0</a:t>
            </a:r>
            <a:r>
              <a:rPr lang="en-US" altLang="en-US" sz="2000" b="1" dirty="0">
                <a:latin typeface="Courier New" panose="02070309020205020404" pitchFamily="49" charset="0"/>
              </a:rPr>
              <a:t>; </a:t>
            </a:r>
            <a:r>
              <a:rPr lang="en-US" altLang="en-US" sz="2000" b="1" dirty="0" err="1" smtClean="0">
                <a:latin typeface="Courier New" panose="02070309020205020404" pitchFamily="49" charset="0"/>
              </a:rPr>
              <a:t>i</a:t>
            </a:r>
            <a:r>
              <a:rPr lang="en-US" altLang="en-US" sz="2000" b="1" dirty="0" smtClean="0">
                <a:latin typeface="Courier New" panose="02070309020205020404" pitchFamily="49" charset="0"/>
              </a:rPr>
              <a:t> &lt; n-1</a:t>
            </a:r>
            <a:r>
              <a:rPr lang="en-US" altLang="en-US" sz="2000" b="1" dirty="0">
                <a:latin typeface="Courier New" panose="02070309020205020404" pitchFamily="49" charset="0"/>
              </a:rPr>
              <a:t>; </a:t>
            </a:r>
            <a:r>
              <a:rPr lang="en-US" altLang="en-US" sz="2000" b="1" dirty="0" err="1">
                <a:latin typeface="Courier New" panose="02070309020205020404" pitchFamily="49" charset="0"/>
              </a:rPr>
              <a:t>i</a:t>
            </a:r>
            <a:r>
              <a:rPr lang="en-US" altLang="en-US" sz="2000" b="1" dirty="0">
                <a:latin typeface="Courier New" panose="02070309020205020404" pitchFamily="49" charset="0"/>
              </a:rPr>
              <a:t>++) { </a:t>
            </a:r>
          </a:p>
          <a:p>
            <a:pPr eaLnBrk="1" hangingPunct="1">
              <a:lnSpc>
                <a:spcPct val="80000"/>
              </a:lnSpc>
              <a:buFontTx/>
              <a:buNone/>
            </a:pPr>
            <a:r>
              <a:rPr lang="en-US" altLang="en-US" sz="2000" b="1" dirty="0">
                <a:latin typeface="Courier New" panose="02070309020205020404" pitchFamily="49" charset="0"/>
              </a:rPr>
              <a:t>	</a:t>
            </a:r>
            <a:r>
              <a:rPr lang="en-US" altLang="en-US" sz="2000" b="1" dirty="0">
                <a:solidFill>
                  <a:srgbClr val="0070C0"/>
                </a:solidFill>
                <a:latin typeface="Courier New" panose="02070309020205020404" pitchFamily="49" charset="0"/>
              </a:rPr>
              <a:t>for</a:t>
            </a:r>
            <a:r>
              <a:rPr lang="en-US" altLang="en-US" sz="2000" b="1" dirty="0">
                <a:latin typeface="Courier New" panose="02070309020205020404" pitchFamily="49" charset="0"/>
              </a:rPr>
              <a:t> (</a:t>
            </a:r>
            <a:r>
              <a:rPr lang="en-US" altLang="en-US" sz="2000" b="1" dirty="0" smtClean="0">
                <a:latin typeface="Courier New" panose="02070309020205020404" pitchFamily="49" charset="0"/>
              </a:rPr>
              <a:t>j = 0</a:t>
            </a:r>
            <a:r>
              <a:rPr lang="en-US" altLang="en-US" sz="2000" b="1" dirty="0">
                <a:latin typeface="Courier New" panose="02070309020205020404" pitchFamily="49" charset="0"/>
              </a:rPr>
              <a:t>; </a:t>
            </a:r>
            <a:r>
              <a:rPr lang="en-US" altLang="en-US" sz="2000" b="1" dirty="0" smtClean="0">
                <a:latin typeface="Courier New" panose="02070309020205020404" pitchFamily="49" charset="0"/>
              </a:rPr>
              <a:t>j &lt; n-1-i</a:t>
            </a:r>
            <a:r>
              <a:rPr lang="en-US" altLang="en-US" sz="2000" b="1" dirty="0">
                <a:latin typeface="Courier New" panose="02070309020205020404" pitchFamily="49" charset="0"/>
              </a:rPr>
              <a:t>; j++) </a:t>
            </a:r>
          </a:p>
          <a:p>
            <a:pPr eaLnBrk="1" hangingPunct="1">
              <a:lnSpc>
                <a:spcPct val="80000"/>
              </a:lnSpc>
              <a:buFontTx/>
              <a:buNone/>
            </a:pPr>
            <a:r>
              <a:rPr lang="en-US" altLang="en-US" sz="2000" b="1" dirty="0">
                <a:latin typeface="Courier New" panose="02070309020205020404" pitchFamily="49" charset="0"/>
              </a:rPr>
              <a:t>		</a:t>
            </a:r>
            <a:r>
              <a:rPr lang="en-US" altLang="en-US" sz="2000" b="1" dirty="0">
                <a:solidFill>
                  <a:srgbClr val="0070C0"/>
                </a:solidFill>
                <a:latin typeface="Courier New" panose="02070309020205020404" pitchFamily="49" charset="0"/>
              </a:rPr>
              <a:t>if</a:t>
            </a:r>
            <a:r>
              <a:rPr lang="en-US" altLang="en-US" sz="2000" b="1" dirty="0">
                <a:latin typeface="Courier New" panose="02070309020205020404" pitchFamily="49" charset="0"/>
              </a:rPr>
              <a:t> (a[j+1] &lt; a[j]) {</a:t>
            </a:r>
            <a:r>
              <a:rPr lang="en-US" altLang="en-US" sz="2000" b="1" dirty="0">
                <a:solidFill>
                  <a:schemeClr val="accent2"/>
                </a:solidFill>
                <a:latin typeface="Courier New" panose="02070309020205020404" pitchFamily="49" charset="0"/>
              </a:rPr>
              <a:t>  /* compare neighbors */</a:t>
            </a: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tmp</a:t>
            </a:r>
            <a:r>
              <a:rPr lang="en-US" altLang="en-US" sz="2000" b="1" dirty="0">
                <a:latin typeface="Courier New" panose="02070309020205020404" pitchFamily="49" charset="0"/>
              </a:rPr>
              <a:t> = a[j]; </a:t>
            </a:r>
            <a:r>
              <a:rPr lang="en-US" altLang="en-US" sz="2000" b="1" dirty="0">
                <a:solidFill>
                  <a:schemeClr val="accent2"/>
                </a:solidFill>
                <a:latin typeface="Courier New" panose="02070309020205020404" pitchFamily="49" charset="0"/>
              </a:rPr>
              <a:t>/* swap a[j] and a[j+1] */</a:t>
            </a: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a[j] = a[j+1]; </a:t>
            </a:r>
          </a:p>
          <a:p>
            <a:pPr eaLnBrk="1" hangingPunct="1">
              <a:lnSpc>
                <a:spcPct val="80000"/>
              </a:lnSpc>
              <a:buFontTx/>
              <a:buNone/>
            </a:pPr>
            <a:r>
              <a:rPr lang="en-US" altLang="en-US" sz="2000" b="1" dirty="0">
                <a:latin typeface="Courier New" panose="02070309020205020404" pitchFamily="49" charset="0"/>
              </a:rPr>
              <a:t>			a[j+1] = </a:t>
            </a:r>
            <a:r>
              <a:rPr lang="en-US" altLang="en-US" sz="2000" b="1" dirty="0" err="1">
                <a:latin typeface="Courier New" panose="02070309020205020404" pitchFamily="49" charset="0"/>
              </a:rPr>
              <a:t>tmp</a:t>
            </a:r>
            <a:r>
              <a:rPr lang="en-US" altLang="en-US" sz="2000" b="1"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	} </a:t>
            </a:r>
          </a:p>
          <a:p>
            <a:pPr eaLnBrk="1" hangingPunct="1">
              <a:lnSpc>
                <a:spcPct val="80000"/>
              </a:lnSpc>
              <a:buFontTx/>
              <a:buNone/>
            </a:pPr>
            <a:r>
              <a:rPr lang="en-US" altLang="en-US" sz="2000" b="1" dirty="0">
                <a:latin typeface="Courier New" panose="02070309020205020404" pitchFamily="49" charset="0"/>
              </a:rPr>
              <a:t>} </a:t>
            </a:r>
          </a:p>
        </p:txBody>
      </p:sp>
      <p:sp>
        <p:nvSpPr>
          <p:cNvPr id="7" name="Title 1"/>
          <p:cNvSpPr txBox="1">
            <a:spLocks/>
          </p:cNvSpPr>
          <p:nvPr/>
        </p:nvSpPr>
        <p:spPr>
          <a:xfrm>
            <a:off x="1524000" y="277585"/>
            <a:ext cx="9144000" cy="816429"/>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latin typeface="Georgia" panose="02040502050405020303" pitchFamily="18" charset="0"/>
              </a:rPr>
              <a:t>Bubble Sort</a:t>
            </a:r>
            <a:endParaRPr lang="en-US" sz="4800" dirty="0">
              <a:latin typeface="Georgia" panose="02040502050405020303" pitchFamily="18" charset="0"/>
            </a:endParaRPr>
          </a:p>
        </p:txBody>
      </p:sp>
    </p:spTree>
    <p:extLst>
      <p:ext uri="{BB962C8B-B14F-4D97-AF65-F5344CB8AC3E}">
        <p14:creationId xmlns:p14="http://schemas.microsoft.com/office/powerpoint/2010/main" val="21727540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Mergesort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2800" dirty="0" err="1" smtClean="0">
                <a:solidFill>
                  <a:srgbClr val="0070C0"/>
                </a:solidFill>
                <a:latin typeface="Georgia" panose="02040502050405020303" pitchFamily="18" charset="0"/>
              </a:rPr>
              <a:t>Mergesort</a:t>
            </a:r>
            <a:r>
              <a:rPr lang="en-US" sz="2800" dirty="0" smtClean="0">
                <a:solidFill>
                  <a:srgbClr val="0070C0"/>
                </a:solidFill>
                <a:latin typeface="Georgia" panose="02040502050405020303" pitchFamily="18" charset="0"/>
              </a:rPr>
              <a:t> is extremely efficient algorithm with respect to time</a:t>
            </a:r>
          </a:p>
          <a:p>
            <a:pPr marL="914400" lvl="1" indent="-457200" algn="l">
              <a:buClr>
                <a:srgbClr val="002060"/>
              </a:buClr>
              <a:buFont typeface="Wingdings" panose="05000000000000000000" pitchFamily="2" charset="2"/>
              <a:buChar char="§"/>
            </a:pPr>
            <a:r>
              <a:rPr lang="en-US" sz="2600" dirty="0" smtClean="0">
                <a:latin typeface="Georgia" panose="02040502050405020303" pitchFamily="18" charset="0"/>
              </a:rPr>
              <a:t>Both</a:t>
            </a:r>
            <a:r>
              <a:rPr lang="en-US" sz="2600" dirty="0" smtClean="0">
                <a:solidFill>
                  <a:srgbClr val="0070C0"/>
                </a:solidFill>
                <a:latin typeface="Georgia" panose="02040502050405020303" pitchFamily="18" charset="0"/>
              </a:rPr>
              <a:t> </a:t>
            </a:r>
            <a:r>
              <a:rPr lang="en-US" sz="2600" i="1" dirty="0" smtClean="0">
                <a:solidFill>
                  <a:srgbClr val="C00000"/>
                </a:solidFill>
                <a:latin typeface="Georgia" panose="02040502050405020303" pitchFamily="18" charset="0"/>
              </a:rPr>
              <a:t>worst</a:t>
            </a:r>
            <a:r>
              <a:rPr lang="en-US" sz="2600" dirty="0" smtClean="0">
                <a:solidFill>
                  <a:srgbClr val="0070C0"/>
                </a:solidFill>
                <a:latin typeface="Georgia" panose="02040502050405020303" pitchFamily="18" charset="0"/>
              </a:rPr>
              <a:t> </a:t>
            </a:r>
            <a:r>
              <a:rPr lang="en-US" sz="2600" dirty="0" smtClean="0">
                <a:latin typeface="Georgia" panose="02040502050405020303" pitchFamily="18" charset="0"/>
              </a:rPr>
              <a:t>case and </a:t>
            </a:r>
            <a:r>
              <a:rPr lang="en-US" sz="2600" i="1" dirty="0" smtClean="0">
                <a:solidFill>
                  <a:srgbClr val="C00000"/>
                </a:solidFill>
                <a:latin typeface="Georgia" panose="02040502050405020303" pitchFamily="18" charset="0"/>
              </a:rPr>
              <a:t>average</a:t>
            </a:r>
            <a:r>
              <a:rPr lang="en-US" sz="2600" dirty="0" smtClean="0">
                <a:solidFill>
                  <a:srgbClr val="0070C0"/>
                </a:solidFill>
                <a:latin typeface="Georgia" panose="02040502050405020303" pitchFamily="18" charset="0"/>
              </a:rPr>
              <a:t> </a:t>
            </a:r>
            <a:r>
              <a:rPr lang="en-US" sz="2600" dirty="0" smtClean="0">
                <a:latin typeface="Georgia" panose="02040502050405020303" pitchFamily="18" charset="0"/>
              </a:rPr>
              <a:t>cases are </a:t>
            </a:r>
            <a:r>
              <a:rPr lang="en-US" sz="2600" dirty="0" smtClean="0">
                <a:solidFill>
                  <a:srgbClr val="C00000"/>
                </a:solidFill>
                <a:latin typeface="Georgia" panose="02040502050405020303" pitchFamily="18" charset="0"/>
              </a:rPr>
              <a:t>O (n * log</a:t>
            </a:r>
            <a:r>
              <a:rPr lang="en-US" sz="2600" baseline="-25000" dirty="0" smtClean="0">
                <a:solidFill>
                  <a:srgbClr val="C00000"/>
                </a:solidFill>
                <a:latin typeface="Georgia" panose="02040502050405020303" pitchFamily="18" charset="0"/>
              </a:rPr>
              <a:t>2</a:t>
            </a:r>
            <a:r>
              <a:rPr lang="en-US" sz="2600" dirty="0" smtClean="0">
                <a:solidFill>
                  <a:srgbClr val="C00000"/>
                </a:solidFill>
                <a:latin typeface="Georgia" panose="02040502050405020303" pitchFamily="18" charset="0"/>
              </a:rPr>
              <a:t>n )</a:t>
            </a:r>
          </a:p>
          <a:p>
            <a:pPr marL="457200" indent="-457200" algn="l">
              <a:buClr>
                <a:srgbClr val="002060"/>
              </a:buClr>
              <a:buFont typeface="Wingdings" panose="05000000000000000000" pitchFamily="2" charset="2"/>
              <a:buChar char="§"/>
            </a:pPr>
            <a:r>
              <a:rPr lang="en-US" sz="2800" dirty="0" err="1">
                <a:solidFill>
                  <a:srgbClr val="0070C0"/>
                </a:solidFill>
                <a:latin typeface="Georgia" panose="02040502050405020303" pitchFamily="18" charset="0"/>
              </a:rPr>
              <a:t>M</a:t>
            </a:r>
            <a:r>
              <a:rPr lang="en-US" sz="2800" dirty="0" err="1" smtClean="0">
                <a:solidFill>
                  <a:srgbClr val="0070C0"/>
                </a:solidFill>
                <a:latin typeface="Georgia" panose="02040502050405020303" pitchFamily="18" charset="0"/>
              </a:rPr>
              <a:t>ergesort</a:t>
            </a:r>
            <a:r>
              <a:rPr lang="en-US" sz="2800" dirty="0" smtClean="0">
                <a:solidFill>
                  <a:srgbClr val="0070C0"/>
                </a:solidFill>
                <a:latin typeface="Georgia" panose="02040502050405020303" pitchFamily="18" charset="0"/>
              </a:rPr>
              <a:t> requires an extra array whose size equals to the size of the original array</a:t>
            </a:r>
          </a:p>
          <a:p>
            <a:pPr marL="457200" indent="-457200" algn="l">
              <a:buClr>
                <a:srgbClr val="002060"/>
              </a:buClr>
              <a:buFont typeface="Wingdings" panose="05000000000000000000" pitchFamily="2" charset="2"/>
              <a:buChar char="§"/>
            </a:pPr>
            <a:r>
              <a:rPr lang="en-US" sz="2800" dirty="0" smtClean="0">
                <a:solidFill>
                  <a:srgbClr val="0070C0"/>
                </a:solidFill>
                <a:latin typeface="Georgia" panose="02040502050405020303" pitchFamily="18" charset="0"/>
              </a:rPr>
              <a:t>If we use a linked list, we do not need an extra array </a:t>
            </a:r>
          </a:p>
          <a:p>
            <a:pPr marL="914400" lvl="1" indent="-457200" algn="l">
              <a:buClr>
                <a:srgbClr val="002060"/>
              </a:buClr>
              <a:buFont typeface="Wingdings" panose="05000000000000000000" pitchFamily="2" charset="2"/>
              <a:buChar char="§"/>
            </a:pPr>
            <a:r>
              <a:rPr lang="en-US" sz="2600" dirty="0">
                <a:latin typeface="Georgia" panose="02040502050405020303" pitchFamily="18" charset="0"/>
              </a:rPr>
              <a:t>N</a:t>
            </a:r>
            <a:r>
              <a:rPr lang="en-US" sz="2600" dirty="0" smtClean="0">
                <a:latin typeface="Georgia" panose="02040502050405020303" pitchFamily="18" charset="0"/>
              </a:rPr>
              <a:t>eed space for the links</a:t>
            </a:r>
          </a:p>
          <a:p>
            <a:pPr marL="914400" lvl="1" indent="-457200" algn="l">
              <a:buClr>
                <a:srgbClr val="002060"/>
              </a:buClr>
              <a:buFont typeface="Wingdings" panose="05000000000000000000" pitchFamily="2" charset="2"/>
              <a:buChar char="§"/>
            </a:pPr>
            <a:r>
              <a:rPr lang="en-US" sz="2600" dirty="0" smtClean="0">
                <a:latin typeface="Georgia" panose="02040502050405020303" pitchFamily="18" charset="0"/>
              </a:rPr>
              <a:t>It will be difficult to divide the list into half : </a:t>
            </a:r>
            <a:r>
              <a:rPr lang="en-US" sz="2600" dirty="0" smtClean="0">
                <a:solidFill>
                  <a:srgbClr val="C00000"/>
                </a:solidFill>
                <a:latin typeface="Georgia" panose="02040502050405020303" pitchFamily="18" charset="0"/>
              </a:rPr>
              <a:t>O(n)</a:t>
            </a:r>
          </a:p>
        </p:txBody>
      </p:sp>
    </p:spTree>
    <p:extLst>
      <p:ext uri="{BB962C8B-B14F-4D97-AF65-F5344CB8AC3E}">
        <p14:creationId xmlns:p14="http://schemas.microsoft.com/office/powerpoint/2010/main" val="4819934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err="1" smtClean="0">
                <a:latin typeface="Georgia" panose="02040502050405020303" pitchFamily="18" charset="0"/>
              </a:rPr>
              <a:t>Mergesort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marL="457200" indent="-457200" algn="l">
              <a:buClr>
                <a:srgbClr val="002060"/>
              </a:buClr>
              <a:buFont typeface="Wingdings" panose="05000000000000000000" pitchFamily="2" charset="2"/>
              <a:buChar char="§"/>
            </a:pPr>
            <a:r>
              <a:rPr lang="en-US" sz="3000" dirty="0" smtClean="0">
                <a:solidFill>
                  <a:srgbClr val="C00000"/>
                </a:solidFill>
                <a:latin typeface="Georgia" panose="02040502050405020303" pitchFamily="18" charset="0"/>
              </a:rPr>
              <a:t>Merge </a:t>
            </a:r>
            <a:r>
              <a:rPr lang="en-US" sz="3000" dirty="0">
                <a:solidFill>
                  <a:srgbClr val="C00000"/>
                </a:solidFill>
                <a:latin typeface="Georgia" panose="02040502050405020303" pitchFamily="18" charset="0"/>
              </a:rPr>
              <a:t>sort isn’t an “in place” sort—it requires extra storage</a:t>
            </a:r>
          </a:p>
          <a:p>
            <a:pPr marL="457200" indent="-457200" algn="l">
              <a:buClr>
                <a:srgbClr val="002060"/>
              </a:buClr>
              <a:buFont typeface="Wingdings" panose="05000000000000000000" pitchFamily="2" charset="2"/>
              <a:buChar char="§"/>
            </a:pPr>
            <a:r>
              <a:rPr lang="en-US" sz="3000" dirty="0">
                <a:solidFill>
                  <a:srgbClr val="C00000"/>
                </a:solidFill>
                <a:latin typeface="Georgia" panose="02040502050405020303" pitchFamily="18" charset="0"/>
              </a:rPr>
              <a:t>However, it doesn’t require this storage “all at once”</a:t>
            </a:r>
          </a:p>
          <a:p>
            <a:pPr marL="457200" indent="-457200" algn="l">
              <a:buClr>
                <a:srgbClr val="002060"/>
              </a:buClr>
              <a:buFont typeface="Wingdings" panose="05000000000000000000" pitchFamily="2" charset="2"/>
              <a:buChar char="§"/>
            </a:pPr>
            <a:r>
              <a:rPr lang="en-US" sz="3000" dirty="0">
                <a:solidFill>
                  <a:srgbClr val="C00000"/>
                </a:solidFill>
                <a:latin typeface="Georgia" panose="02040502050405020303" pitchFamily="18" charset="0"/>
              </a:rPr>
              <a:t>This means you can use merge sort to sort something that doesn’t fit in memory—say, 300 million census records—then much of the data must be kept on backup media, such as a hard drive</a:t>
            </a:r>
          </a:p>
          <a:p>
            <a:pPr marL="457200" indent="-457200" algn="l">
              <a:buClr>
                <a:srgbClr val="002060"/>
              </a:buClr>
              <a:buFont typeface="Wingdings" panose="05000000000000000000" pitchFamily="2" charset="2"/>
              <a:buChar char="§"/>
            </a:pPr>
            <a:r>
              <a:rPr lang="en-US" sz="3000" dirty="0">
                <a:solidFill>
                  <a:srgbClr val="C00000"/>
                </a:solidFill>
                <a:latin typeface="Georgia" panose="02040502050405020303" pitchFamily="18" charset="0"/>
              </a:rPr>
              <a:t>Merge sort is a good way to do this</a:t>
            </a:r>
          </a:p>
          <a:p>
            <a:pPr marL="457200" indent="-457200" algn="l">
              <a:buClr>
                <a:srgbClr val="002060"/>
              </a:buClr>
              <a:buFont typeface="Wingdings" panose="05000000000000000000" pitchFamily="2" charset="2"/>
              <a:buChar char="§"/>
            </a:pPr>
            <a:endParaRPr lang="en-US" sz="3000" dirty="0" smtClean="0">
              <a:solidFill>
                <a:srgbClr val="C00000"/>
              </a:solidFill>
              <a:latin typeface="Georgia" panose="02040502050405020303" pitchFamily="18" charset="0"/>
            </a:endParaRPr>
          </a:p>
        </p:txBody>
      </p:sp>
    </p:spTree>
    <p:extLst>
      <p:ext uri="{BB962C8B-B14F-4D97-AF65-F5344CB8AC3E}">
        <p14:creationId xmlns:p14="http://schemas.microsoft.com/office/powerpoint/2010/main" val="1450201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Merge sort</a:t>
            </a:r>
            <a:endParaRPr lang="en-US" sz="4800" dirty="0">
              <a:latin typeface="Georgia" panose="02040502050405020303" pitchFamily="18" charset="0"/>
            </a:endParaRPr>
          </a:p>
        </p:txBody>
      </p:sp>
      <p:grpSp>
        <p:nvGrpSpPr>
          <p:cNvPr id="4" name="Group 3"/>
          <p:cNvGrpSpPr/>
          <p:nvPr/>
        </p:nvGrpSpPr>
        <p:grpSpPr>
          <a:xfrm>
            <a:off x="2552700" y="1467853"/>
            <a:ext cx="7086600" cy="4495800"/>
            <a:chOff x="457200" y="1676400"/>
            <a:chExt cx="7086600" cy="4495800"/>
          </a:xfrm>
        </p:grpSpPr>
        <p:grpSp>
          <p:nvGrpSpPr>
            <p:cNvPr id="5" name="Group 106"/>
            <p:cNvGrpSpPr>
              <a:grpSpLocks/>
            </p:cNvGrpSpPr>
            <p:nvPr/>
          </p:nvGrpSpPr>
          <p:grpSpPr bwMode="auto">
            <a:xfrm>
              <a:off x="1222375" y="1676400"/>
              <a:ext cx="6092825" cy="315913"/>
              <a:chOff x="1222375" y="2427288"/>
              <a:chExt cx="6092825" cy="315912"/>
            </a:xfrm>
          </p:grpSpPr>
          <p:grpSp>
            <p:nvGrpSpPr>
              <p:cNvPr id="102" name="Group 24"/>
              <p:cNvGrpSpPr>
                <a:grpSpLocks/>
              </p:cNvGrpSpPr>
              <p:nvPr/>
            </p:nvGrpSpPr>
            <p:grpSpPr bwMode="auto">
              <a:xfrm>
                <a:off x="1222375" y="2427288"/>
                <a:ext cx="3046412" cy="311150"/>
                <a:chOff x="839788" y="2427288"/>
                <a:chExt cx="3046412" cy="311150"/>
              </a:xfrm>
            </p:grpSpPr>
            <p:sp>
              <p:nvSpPr>
                <p:cNvPr id="112" name="Rectangle 4"/>
                <p:cNvSpPr>
                  <a:spLocks noChangeArrowheads="1"/>
                </p:cNvSpPr>
                <p:nvPr/>
              </p:nvSpPr>
              <p:spPr bwMode="auto">
                <a:xfrm>
                  <a:off x="839788" y="2427288"/>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30</a:t>
                  </a:r>
                </a:p>
              </p:txBody>
            </p:sp>
            <p:sp>
              <p:nvSpPr>
                <p:cNvPr id="113" name="Rectangle 5"/>
                <p:cNvSpPr>
                  <a:spLocks noChangeArrowheads="1"/>
                </p:cNvSpPr>
                <p:nvPr/>
              </p:nvSpPr>
              <p:spPr bwMode="auto">
                <a:xfrm>
                  <a:off x="1216026" y="2432051"/>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24</a:t>
                  </a:r>
                </a:p>
              </p:txBody>
            </p:sp>
            <p:sp>
              <p:nvSpPr>
                <p:cNvPr id="114" name="Rectangle 6"/>
                <p:cNvSpPr>
                  <a:spLocks noChangeArrowheads="1"/>
                </p:cNvSpPr>
                <p:nvPr/>
              </p:nvSpPr>
              <p:spPr bwMode="auto">
                <a:xfrm>
                  <a:off x="1597026" y="2432051"/>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7</a:t>
                  </a:r>
                </a:p>
              </p:txBody>
            </p:sp>
            <p:sp>
              <p:nvSpPr>
                <p:cNvPr id="115" name="Rectangle 7"/>
                <p:cNvSpPr>
                  <a:spLocks noChangeArrowheads="1"/>
                </p:cNvSpPr>
                <p:nvPr/>
              </p:nvSpPr>
              <p:spPr bwMode="auto">
                <a:xfrm>
                  <a:off x="1982788" y="2432051"/>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12</a:t>
                  </a:r>
                </a:p>
              </p:txBody>
            </p:sp>
            <p:sp>
              <p:nvSpPr>
                <p:cNvPr id="116" name="Rectangle 10"/>
                <p:cNvSpPr>
                  <a:spLocks noChangeArrowheads="1"/>
                </p:cNvSpPr>
                <p:nvPr/>
              </p:nvSpPr>
              <p:spPr bwMode="auto">
                <a:xfrm>
                  <a:off x="2359026" y="2432051"/>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14</a:t>
                  </a:r>
                </a:p>
              </p:txBody>
            </p:sp>
            <p:sp>
              <p:nvSpPr>
                <p:cNvPr id="117" name="Rectangle 11"/>
                <p:cNvSpPr>
                  <a:spLocks noChangeArrowheads="1"/>
                </p:cNvSpPr>
                <p:nvPr/>
              </p:nvSpPr>
              <p:spPr bwMode="auto">
                <a:xfrm>
                  <a:off x="2735263" y="2436813"/>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4</a:t>
                  </a:r>
                </a:p>
              </p:txBody>
            </p:sp>
            <p:sp>
              <p:nvSpPr>
                <p:cNvPr id="118" name="Rectangle 12"/>
                <p:cNvSpPr>
                  <a:spLocks noChangeArrowheads="1"/>
                </p:cNvSpPr>
                <p:nvPr/>
              </p:nvSpPr>
              <p:spPr bwMode="auto">
                <a:xfrm>
                  <a:off x="3116263" y="2436813"/>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20</a:t>
                  </a:r>
                </a:p>
              </p:txBody>
            </p:sp>
            <p:sp>
              <p:nvSpPr>
                <p:cNvPr id="119" name="Rectangle 13"/>
                <p:cNvSpPr>
                  <a:spLocks noChangeArrowheads="1"/>
                </p:cNvSpPr>
                <p:nvPr/>
              </p:nvSpPr>
              <p:spPr bwMode="auto">
                <a:xfrm>
                  <a:off x="3502026" y="2436813"/>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21</a:t>
                  </a:r>
                </a:p>
              </p:txBody>
            </p:sp>
          </p:grpSp>
          <p:grpSp>
            <p:nvGrpSpPr>
              <p:cNvPr id="103" name="Group 25"/>
              <p:cNvGrpSpPr>
                <a:grpSpLocks/>
              </p:cNvGrpSpPr>
              <p:nvPr/>
            </p:nvGrpSpPr>
            <p:grpSpPr bwMode="auto">
              <a:xfrm>
                <a:off x="4268787" y="2432050"/>
                <a:ext cx="3046413" cy="311150"/>
                <a:chOff x="3886200" y="2432050"/>
                <a:chExt cx="3046413" cy="311150"/>
              </a:xfrm>
            </p:grpSpPr>
            <p:sp>
              <p:nvSpPr>
                <p:cNvPr id="104" name="Rectangle 14"/>
                <p:cNvSpPr>
                  <a:spLocks noChangeArrowheads="1"/>
                </p:cNvSpPr>
                <p:nvPr/>
              </p:nvSpPr>
              <p:spPr bwMode="auto">
                <a:xfrm>
                  <a:off x="3886201" y="2432051"/>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33</a:t>
                  </a:r>
                </a:p>
              </p:txBody>
            </p:sp>
            <p:sp>
              <p:nvSpPr>
                <p:cNvPr id="105" name="Rectangle 15"/>
                <p:cNvSpPr>
                  <a:spLocks noChangeArrowheads="1"/>
                </p:cNvSpPr>
                <p:nvPr/>
              </p:nvSpPr>
              <p:spPr bwMode="auto">
                <a:xfrm>
                  <a:off x="4262438" y="2436813"/>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38</a:t>
                  </a:r>
                </a:p>
              </p:txBody>
            </p:sp>
            <p:sp>
              <p:nvSpPr>
                <p:cNvPr id="106" name="Rectangle 16"/>
                <p:cNvSpPr>
                  <a:spLocks noChangeArrowheads="1"/>
                </p:cNvSpPr>
                <p:nvPr/>
              </p:nvSpPr>
              <p:spPr bwMode="auto">
                <a:xfrm>
                  <a:off x="4643438" y="2436813"/>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10</a:t>
                  </a:r>
                </a:p>
              </p:txBody>
            </p:sp>
            <p:sp>
              <p:nvSpPr>
                <p:cNvPr id="107" name="Rectangle 17"/>
                <p:cNvSpPr>
                  <a:spLocks noChangeArrowheads="1"/>
                </p:cNvSpPr>
                <p:nvPr/>
              </p:nvSpPr>
              <p:spPr bwMode="auto">
                <a:xfrm>
                  <a:off x="5029201" y="2436813"/>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55</a:t>
                  </a:r>
                </a:p>
              </p:txBody>
            </p:sp>
            <p:sp>
              <p:nvSpPr>
                <p:cNvPr id="108" name="Rectangle 18"/>
                <p:cNvSpPr>
                  <a:spLocks noChangeArrowheads="1"/>
                </p:cNvSpPr>
                <p:nvPr/>
              </p:nvSpPr>
              <p:spPr bwMode="auto">
                <a:xfrm>
                  <a:off x="5405438" y="2436813"/>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9</a:t>
                  </a:r>
                </a:p>
              </p:txBody>
            </p:sp>
            <p:sp>
              <p:nvSpPr>
                <p:cNvPr id="109" name="Rectangle 19"/>
                <p:cNvSpPr>
                  <a:spLocks noChangeArrowheads="1"/>
                </p:cNvSpPr>
                <p:nvPr/>
              </p:nvSpPr>
              <p:spPr bwMode="auto">
                <a:xfrm>
                  <a:off x="5781676" y="2441576"/>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23</a:t>
                  </a:r>
                </a:p>
              </p:txBody>
            </p:sp>
            <p:sp>
              <p:nvSpPr>
                <p:cNvPr id="110" name="Rectangle 20"/>
                <p:cNvSpPr>
                  <a:spLocks noChangeArrowheads="1"/>
                </p:cNvSpPr>
                <p:nvPr/>
              </p:nvSpPr>
              <p:spPr bwMode="auto">
                <a:xfrm>
                  <a:off x="6162676" y="2441576"/>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28</a:t>
                  </a:r>
                </a:p>
              </p:txBody>
            </p:sp>
            <p:sp>
              <p:nvSpPr>
                <p:cNvPr id="111" name="Rectangle 21"/>
                <p:cNvSpPr>
                  <a:spLocks noChangeArrowheads="1"/>
                </p:cNvSpPr>
                <p:nvPr/>
              </p:nvSpPr>
              <p:spPr bwMode="auto">
                <a:xfrm>
                  <a:off x="6548438" y="2441576"/>
                  <a:ext cx="384175" cy="301624"/>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16</a:t>
                  </a:r>
                </a:p>
              </p:txBody>
            </p:sp>
          </p:grpSp>
        </p:grpSp>
        <p:grpSp>
          <p:nvGrpSpPr>
            <p:cNvPr id="6" name="Group 109"/>
            <p:cNvGrpSpPr>
              <a:grpSpLocks/>
            </p:cNvGrpSpPr>
            <p:nvPr/>
          </p:nvGrpSpPr>
          <p:grpSpPr bwMode="auto">
            <a:xfrm>
              <a:off x="990600" y="2068513"/>
              <a:ext cx="6553200" cy="1066800"/>
              <a:chOff x="990600" y="2819400"/>
              <a:chExt cx="6553200" cy="1066800"/>
            </a:xfrm>
          </p:grpSpPr>
          <p:grpSp>
            <p:nvGrpSpPr>
              <p:cNvPr id="80" name="Group 47"/>
              <p:cNvGrpSpPr>
                <a:grpSpLocks/>
              </p:cNvGrpSpPr>
              <p:nvPr/>
            </p:nvGrpSpPr>
            <p:grpSpPr bwMode="auto">
              <a:xfrm>
                <a:off x="4497387" y="3575050"/>
                <a:ext cx="3046413" cy="311150"/>
                <a:chOff x="3886200" y="2432050"/>
                <a:chExt cx="3046413" cy="311150"/>
              </a:xfrm>
            </p:grpSpPr>
            <p:sp>
              <p:nvSpPr>
                <p:cNvPr id="94" name="Rectangle 14"/>
                <p:cNvSpPr>
                  <a:spLocks noChangeArrowheads="1"/>
                </p:cNvSpPr>
                <p:nvPr/>
              </p:nvSpPr>
              <p:spPr bwMode="auto">
                <a:xfrm>
                  <a:off x="3886201"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33</a:t>
                  </a:r>
                </a:p>
              </p:txBody>
            </p:sp>
            <p:sp>
              <p:nvSpPr>
                <p:cNvPr id="95" name="Rectangle 15"/>
                <p:cNvSpPr>
                  <a:spLocks noChangeArrowheads="1"/>
                </p:cNvSpPr>
                <p:nvPr/>
              </p:nvSpPr>
              <p:spPr bwMode="auto">
                <a:xfrm>
                  <a:off x="4262438" y="2436812"/>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38</a:t>
                  </a:r>
                </a:p>
              </p:txBody>
            </p:sp>
            <p:sp>
              <p:nvSpPr>
                <p:cNvPr id="96" name="Rectangle 16"/>
                <p:cNvSpPr>
                  <a:spLocks noChangeArrowheads="1"/>
                </p:cNvSpPr>
                <p:nvPr/>
              </p:nvSpPr>
              <p:spPr bwMode="auto">
                <a:xfrm>
                  <a:off x="4643438" y="2436812"/>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10</a:t>
                  </a:r>
                </a:p>
              </p:txBody>
            </p:sp>
            <p:sp>
              <p:nvSpPr>
                <p:cNvPr id="97" name="Rectangle 17"/>
                <p:cNvSpPr>
                  <a:spLocks noChangeArrowheads="1"/>
                </p:cNvSpPr>
                <p:nvPr/>
              </p:nvSpPr>
              <p:spPr bwMode="auto">
                <a:xfrm>
                  <a:off x="5029201" y="2436812"/>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55</a:t>
                  </a:r>
                </a:p>
              </p:txBody>
            </p:sp>
            <p:sp>
              <p:nvSpPr>
                <p:cNvPr id="98" name="Rectangle 18"/>
                <p:cNvSpPr>
                  <a:spLocks noChangeArrowheads="1"/>
                </p:cNvSpPr>
                <p:nvPr/>
              </p:nvSpPr>
              <p:spPr bwMode="auto">
                <a:xfrm>
                  <a:off x="5405438" y="2436812"/>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9</a:t>
                  </a:r>
                </a:p>
              </p:txBody>
            </p:sp>
            <p:sp>
              <p:nvSpPr>
                <p:cNvPr id="99" name="Rectangle 19"/>
                <p:cNvSpPr>
                  <a:spLocks noChangeArrowheads="1"/>
                </p:cNvSpPr>
                <p:nvPr/>
              </p:nvSpPr>
              <p:spPr bwMode="auto">
                <a:xfrm>
                  <a:off x="5781676" y="2441575"/>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23</a:t>
                  </a:r>
                </a:p>
              </p:txBody>
            </p:sp>
            <p:sp>
              <p:nvSpPr>
                <p:cNvPr id="100" name="Rectangle 20"/>
                <p:cNvSpPr>
                  <a:spLocks noChangeArrowheads="1"/>
                </p:cNvSpPr>
                <p:nvPr/>
              </p:nvSpPr>
              <p:spPr bwMode="auto">
                <a:xfrm>
                  <a:off x="6162676" y="2441575"/>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28</a:t>
                  </a:r>
                </a:p>
              </p:txBody>
            </p:sp>
            <p:sp>
              <p:nvSpPr>
                <p:cNvPr id="101" name="Rectangle 21"/>
                <p:cNvSpPr>
                  <a:spLocks noChangeArrowheads="1"/>
                </p:cNvSpPr>
                <p:nvPr/>
              </p:nvSpPr>
              <p:spPr bwMode="auto">
                <a:xfrm>
                  <a:off x="6548438" y="2441575"/>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16</a:t>
                  </a:r>
                </a:p>
              </p:txBody>
            </p:sp>
          </p:grpSp>
          <p:grpSp>
            <p:nvGrpSpPr>
              <p:cNvPr id="81" name="Group 56"/>
              <p:cNvGrpSpPr>
                <a:grpSpLocks/>
              </p:cNvGrpSpPr>
              <p:nvPr/>
            </p:nvGrpSpPr>
            <p:grpSpPr bwMode="auto">
              <a:xfrm>
                <a:off x="990600" y="3575050"/>
                <a:ext cx="3046412" cy="311150"/>
                <a:chOff x="839788" y="2427288"/>
                <a:chExt cx="3046412" cy="311150"/>
              </a:xfrm>
            </p:grpSpPr>
            <p:sp>
              <p:nvSpPr>
                <p:cNvPr id="85" name="Rectangle 57"/>
                <p:cNvSpPr>
                  <a:spLocks noChangeArrowheads="1"/>
                </p:cNvSpPr>
                <p:nvPr/>
              </p:nvSpPr>
              <p:spPr bwMode="auto">
                <a:xfrm>
                  <a:off x="839788" y="2427288"/>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30</a:t>
                  </a:r>
                </a:p>
              </p:txBody>
            </p:sp>
            <p:sp>
              <p:nvSpPr>
                <p:cNvPr id="86" name="Rectangle 58"/>
                <p:cNvSpPr>
                  <a:spLocks noChangeArrowheads="1"/>
                </p:cNvSpPr>
                <p:nvPr/>
              </p:nvSpPr>
              <p:spPr bwMode="auto">
                <a:xfrm>
                  <a:off x="1216026"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24</a:t>
                  </a:r>
                </a:p>
              </p:txBody>
            </p:sp>
            <p:sp>
              <p:nvSpPr>
                <p:cNvPr id="87" name="Rectangle 59"/>
                <p:cNvSpPr>
                  <a:spLocks noChangeArrowheads="1"/>
                </p:cNvSpPr>
                <p:nvPr/>
              </p:nvSpPr>
              <p:spPr bwMode="auto">
                <a:xfrm>
                  <a:off x="1597026"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7</a:t>
                  </a:r>
                </a:p>
              </p:txBody>
            </p:sp>
            <p:sp>
              <p:nvSpPr>
                <p:cNvPr id="88" name="Rectangle 60"/>
                <p:cNvSpPr>
                  <a:spLocks noChangeArrowheads="1"/>
                </p:cNvSpPr>
                <p:nvPr/>
              </p:nvSpPr>
              <p:spPr bwMode="auto">
                <a:xfrm>
                  <a:off x="1982788"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12</a:t>
                  </a:r>
                </a:p>
              </p:txBody>
            </p:sp>
            <p:sp>
              <p:nvSpPr>
                <p:cNvPr id="89" name="Rectangle 10"/>
                <p:cNvSpPr>
                  <a:spLocks noChangeArrowheads="1"/>
                </p:cNvSpPr>
                <p:nvPr/>
              </p:nvSpPr>
              <p:spPr bwMode="auto">
                <a:xfrm>
                  <a:off x="2359026"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14</a:t>
                  </a:r>
                </a:p>
              </p:txBody>
            </p:sp>
            <p:sp>
              <p:nvSpPr>
                <p:cNvPr id="91" name="Rectangle 11"/>
                <p:cNvSpPr>
                  <a:spLocks noChangeArrowheads="1"/>
                </p:cNvSpPr>
                <p:nvPr/>
              </p:nvSpPr>
              <p:spPr bwMode="auto">
                <a:xfrm>
                  <a:off x="2735263" y="2436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4</a:t>
                  </a:r>
                </a:p>
              </p:txBody>
            </p:sp>
            <p:sp>
              <p:nvSpPr>
                <p:cNvPr id="92" name="Rectangle 12"/>
                <p:cNvSpPr>
                  <a:spLocks noChangeArrowheads="1"/>
                </p:cNvSpPr>
                <p:nvPr/>
              </p:nvSpPr>
              <p:spPr bwMode="auto">
                <a:xfrm>
                  <a:off x="3116263" y="2436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20</a:t>
                  </a:r>
                </a:p>
              </p:txBody>
            </p:sp>
            <p:sp>
              <p:nvSpPr>
                <p:cNvPr id="93" name="Rectangle 13"/>
                <p:cNvSpPr>
                  <a:spLocks noChangeArrowheads="1"/>
                </p:cNvSpPr>
                <p:nvPr/>
              </p:nvSpPr>
              <p:spPr bwMode="auto">
                <a:xfrm>
                  <a:off x="3502026" y="2436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21</a:t>
                  </a:r>
                </a:p>
              </p:txBody>
            </p:sp>
          </p:grpSp>
          <p:grpSp>
            <p:nvGrpSpPr>
              <p:cNvPr id="82" name="Group 108"/>
              <p:cNvGrpSpPr>
                <a:grpSpLocks/>
              </p:cNvGrpSpPr>
              <p:nvPr/>
            </p:nvGrpSpPr>
            <p:grpSpPr bwMode="auto">
              <a:xfrm>
                <a:off x="2514600" y="2819400"/>
                <a:ext cx="3505200" cy="609600"/>
                <a:chOff x="2514600" y="2819400"/>
                <a:chExt cx="3505200" cy="609600"/>
              </a:xfrm>
            </p:grpSpPr>
            <p:cxnSp>
              <p:nvCxnSpPr>
                <p:cNvPr id="83" name="Straight Arrow Connector 102"/>
                <p:cNvCxnSpPr>
                  <a:cxnSpLocks noChangeShapeType="1"/>
                </p:cNvCxnSpPr>
                <p:nvPr/>
              </p:nvCxnSpPr>
              <p:spPr bwMode="auto">
                <a:xfrm flipH="1">
                  <a:off x="2514600" y="2819400"/>
                  <a:ext cx="457200" cy="609600"/>
                </a:xfrm>
                <a:prstGeom prst="straightConnector1">
                  <a:avLst/>
                </a:prstGeom>
                <a:noFill/>
                <a:ln w="15875" algn="ctr">
                  <a:solidFill>
                    <a:srgbClr val="000000"/>
                  </a:solidFill>
                  <a:round/>
                  <a:headEnd/>
                  <a:tailEnd type="arrow" w="med" len="med"/>
                </a:ln>
              </p:spPr>
            </p:cxnSp>
            <p:cxnSp>
              <p:nvCxnSpPr>
                <p:cNvPr id="84" name="Straight Arrow Connector 104"/>
                <p:cNvCxnSpPr>
                  <a:cxnSpLocks noChangeShapeType="1"/>
                </p:cNvCxnSpPr>
                <p:nvPr/>
              </p:nvCxnSpPr>
              <p:spPr bwMode="auto">
                <a:xfrm>
                  <a:off x="5410200" y="2819400"/>
                  <a:ext cx="609600" cy="609600"/>
                </a:xfrm>
                <a:prstGeom prst="straightConnector1">
                  <a:avLst/>
                </a:prstGeom>
                <a:noFill/>
                <a:ln w="15875" algn="ctr">
                  <a:solidFill>
                    <a:srgbClr val="000000"/>
                  </a:solidFill>
                  <a:round/>
                  <a:headEnd/>
                  <a:tailEnd type="arrow" w="med" len="med"/>
                </a:ln>
              </p:spPr>
            </p:cxnSp>
          </p:grpSp>
        </p:grpSp>
        <p:sp>
          <p:nvSpPr>
            <p:cNvPr id="7" name="TextBox 6"/>
            <p:cNvSpPr txBox="1">
              <a:spLocks noChangeArrowheads="1"/>
            </p:cNvSpPr>
            <p:nvPr/>
          </p:nvSpPr>
          <p:spPr bwMode="auto">
            <a:xfrm>
              <a:off x="3124200" y="2068513"/>
              <a:ext cx="2209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Times" panose="02020603050405020304" pitchFamily="18" charset="0"/>
                  <a:ea typeface="MS PGothic" panose="020B0600070205080204" pitchFamily="34" charset="-128"/>
                </a:rPr>
                <a:t>Split the array into two or more parts</a:t>
              </a:r>
            </a:p>
          </p:txBody>
        </p:sp>
        <p:sp>
          <p:nvSpPr>
            <p:cNvPr id="8" name="TextBox 7"/>
            <p:cNvSpPr txBox="1">
              <a:spLocks noChangeArrowheads="1"/>
            </p:cNvSpPr>
            <p:nvPr/>
          </p:nvSpPr>
          <p:spPr bwMode="auto">
            <a:xfrm>
              <a:off x="2895600" y="3363913"/>
              <a:ext cx="2743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rPr>
                <a:t>Sort each part individually</a:t>
              </a:r>
            </a:p>
          </p:txBody>
        </p:sp>
        <p:grpSp>
          <p:nvGrpSpPr>
            <p:cNvPr id="9" name="Group 114"/>
            <p:cNvGrpSpPr>
              <a:grpSpLocks/>
            </p:cNvGrpSpPr>
            <p:nvPr/>
          </p:nvGrpSpPr>
          <p:grpSpPr bwMode="auto">
            <a:xfrm>
              <a:off x="990600" y="3287713"/>
              <a:ext cx="3046413" cy="990600"/>
              <a:chOff x="990600" y="4038600"/>
              <a:chExt cx="3046412" cy="990600"/>
            </a:xfrm>
          </p:grpSpPr>
          <p:grpSp>
            <p:nvGrpSpPr>
              <p:cNvPr id="70" name="Group 74"/>
              <p:cNvGrpSpPr>
                <a:grpSpLocks/>
              </p:cNvGrpSpPr>
              <p:nvPr/>
            </p:nvGrpSpPr>
            <p:grpSpPr bwMode="auto">
              <a:xfrm>
                <a:off x="990600" y="4718050"/>
                <a:ext cx="3046412" cy="311150"/>
                <a:chOff x="839788" y="2427288"/>
                <a:chExt cx="3046412" cy="311150"/>
              </a:xfrm>
            </p:grpSpPr>
            <p:sp>
              <p:nvSpPr>
                <p:cNvPr id="72" name="Rectangle 75"/>
                <p:cNvSpPr>
                  <a:spLocks noChangeArrowheads="1"/>
                </p:cNvSpPr>
                <p:nvPr/>
              </p:nvSpPr>
              <p:spPr bwMode="auto">
                <a:xfrm>
                  <a:off x="839788" y="2427288"/>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4</a:t>
                  </a:r>
                </a:p>
              </p:txBody>
            </p:sp>
            <p:sp>
              <p:nvSpPr>
                <p:cNvPr id="73" name="Rectangle 76"/>
                <p:cNvSpPr>
                  <a:spLocks noChangeArrowheads="1"/>
                </p:cNvSpPr>
                <p:nvPr/>
              </p:nvSpPr>
              <p:spPr bwMode="auto">
                <a:xfrm>
                  <a:off x="1216026"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7</a:t>
                  </a:r>
                </a:p>
              </p:txBody>
            </p:sp>
            <p:sp>
              <p:nvSpPr>
                <p:cNvPr id="74" name="Rectangle 77"/>
                <p:cNvSpPr>
                  <a:spLocks noChangeArrowheads="1"/>
                </p:cNvSpPr>
                <p:nvPr/>
              </p:nvSpPr>
              <p:spPr bwMode="auto">
                <a:xfrm>
                  <a:off x="1597026"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12</a:t>
                  </a:r>
                </a:p>
              </p:txBody>
            </p:sp>
            <p:sp>
              <p:nvSpPr>
                <p:cNvPr id="75" name="Rectangle 78"/>
                <p:cNvSpPr>
                  <a:spLocks noChangeArrowheads="1"/>
                </p:cNvSpPr>
                <p:nvPr/>
              </p:nvSpPr>
              <p:spPr bwMode="auto">
                <a:xfrm>
                  <a:off x="1982788"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14</a:t>
                  </a:r>
                </a:p>
              </p:txBody>
            </p:sp>
            <p:sp>
              <p:nvSpPr>
                <p:cNvPr id="76" name="Rectangle 10"/>
                <p:cNvSpPr>
                  <a:spLocks noChangeArrowheads="1"/>
                </p:cNvSpPr>
                <p:nvPr/>
              </p:nvSpPr>
              <p:spPr bwMode="auto">
                <a:xfrm>
                  <a:off x="2359026"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20</a:t>
                  </a:r>
                </a:p>
              </p:txBody>
            </p:sp>
            <p:sp>
              <p:nvSpPr>
                <p:cNvPr id="77" name="Rectangle 11"/>
                <p:cNvSpPr>
                  <a:spLocks noChangeArrowheads="1"/>
                </p:cNvSpPr>
                <p:nvPr/>
              </p:nvSpPr>
              <p:spPr bwMode="auto">
                <a:xfrm>
                  <a:off x="2735262" y="2436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21</a:t>
                  </a:r>
                </a:p>
              </p:txBody>
            </p:sp>
            <p:sp>
              <p:nvSpPr>
                <p:cNvPr id="78" name="Rectangle 12"/>
                <p:cNvSpPr>
                  <a:spLocks noChangeArrowheads="1"/>
                </p:cNvSpPr>
                <p:nvPr/>
              </p:nvSpPr>
              <p:spPr bwMode="auto">
                <a:xfrm>
                  <a:off x="3116262" y="2436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24</a:t>
                  </a:r>
                </a:p>
              </p:txBody>
            </p:sp>
            <p:sp>
              <p:nvSpPr>
                <p:cNvPr id="79" name="Rectangle 13"/>
                <p:cNvSpPr>
                  <a:spLocks noChangeArrowheads="1"/>
                </p:cNvSpPr>
                <p:nvPr/>
              </p:nvSpPr>
              <p:spPr bwMode="auto">
                <a:xfrm>
                  <a:off x="3502025" y="2436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30</a:t>
                  </a:r>
                </a:p>
              </p:txBody>
            </p:sp>
          </p:grpSp>
          <p:sp>
            <p:nvSpPr>
              <p:cNvPr id="71" name="Down Arrow 112"/>
              <p:cNvSpPr>
                <a:spLocks noChangeArrowheads="1"/>
              </p:cNvSpPr>
              <p:nvPr/>
            </p:nvSpPr>
            <p:spPr bwMode="auto">
              <a:xfrm>
                <a:off x="2438400" y="4038600"/>
                <a:ext cx="228600" cy="533400"/>
              </a:xfrm>
              <a:prstGeom prst="downArrow">
                <a:avLst>
                  <a:gd name="adj1" fmla="val 50000"/>
                  <a:gd name="adj2" fmla="val 50005"/>
                </a:avLst>
              </a:prstGeom>
              <a:noFill/>
              <a:ln w="15875">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grpSp>
          <p:nvGrpSpPr>
            <p:cNvPr id="10" name="Group 115"/>
            <p:cNvGrpSpPr>
              <a:grpSpLocks/>
            </p:cNvGrpSpPr>
            <p:nvPr/>
          </p:nvGrpSpPr>
          <p:grpSpPr bwMode="auto">
            <a:xfrm>
              <a:off x="4497388" y="3287713"/>
              <a:ext cx="3046412" cy="990600"/>
              <a:chOff x="4497387" y="4038600"/>
              <a:chExt cx="3046413" cy="990600"/>
            </a:xfrm>
          </p:grpSpPr>
          <p:grpSp>
            <p:nvGrpSpPr>
              <p:cNvPr id="60" name="Group 65"/>
              <p:cNvGrpSpPr>
                <a:grpSpLocks/>
              </p:cNvGrpSpPr>
              <p:nvPr/>
            </p:nvGrpSpPr>
            <p:grpSpPr bwMode="auto">
              <a:xfrm>
                <a:off x="4497387" y="4718050"/>
                <a:ext cx="3046413" cy="311150"/>
                <a:chOff x="3886200" y="2432050"/>
                <a:chExt cx="3046413" cy="311150"/>
              </a:xfrm>
            </p:grpSpPr>
            <p:sp>
              <p:nvSpPr>
                <p:cNvPr id="62" name="Rectangle 14"/>
                <p:cNvSpPr>
                  <a:spLocks noChangeArrowheads="1"/>
                </p:cNvSpPr>
                <p:nvPr/>
              </p:nvSpPr>
              <p:spPr bwMode="auto">
                <a:xfrm>
                  <a:off x="3886200" y="2432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9</a:t>
                  </a:r>
                </a:p>
              </p:txBody>
            </p:sp>
            <p:sp>
              <p:nvSpPr>
                <p:cNvPr id="63" name="Rectangle 15"/>
                <p:cNvSpPr>
                  <a:spLocks noChangeArrowheads="1"/>
                </p:cNvSpPr>
                <p:nvPr/>
              </p:nvSpPr>
              <p:spPr bwMode="auto">
                <a:xfrm>
                  <a:off x="4262437" y="2436812"/>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10</a:t>
                  </a:r>
                </a:p>
              </p:txBody>
            </p:sp>
            <p:sp>
              <p:nvSpPr>
                <p:cNvPr id="64" name="Rectangle 16"/>
                <p:cNvSpPr>
                  <a:spLocks noChangeArrowheads="1"/>
                </p:cNvSpPr>
                <p:nvPr/>
              </p:nvSpPr>
              <p:spPr bwMode="auto">
                <a:xfrm>
                  <a:off x="4643437" y="2436812"/>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16</a:t>
                  </a:r>
                </a:p>
              </p:txBody>
            </p:sp>
            <p:sp>
              <p:nvSpPr>
                <p:cNvPr id="65" name="Rectangle 17"/>
                <p:cNvSpPr>
                  <a:spLocks noChangeArrowheads="1"/>
                </p:cNvSpPr>
                <p:nvPr/>
              </p:nvSpPr>
              <p:spPr bwMode="auto">
                <a:xfrm>
                  <a:off x="5029200" y="2436812"/>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23</a:t>
                  </a:r>
                </a:p>
              </p:txBody>
            </p:sp>
            <p:sp>
              <p:nvSpPr>
                <p:cNvPr id="66" name="Rectangle 18"/>
                <p:cNvSpPr>
                  <a:spLocks noChangeArrowheads="1"/>
                </p:cNvSpPr>
                <p:nvPr/>
              </p:nvSpPr>
              <p:spPr bwMode="auto">
                <a:xfrm>
                  <a:off x="5405437" y="2436812"/>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28</a:t>
                  </a:r>
                </a:p>
              </p:txBody>
            </p:sp>
            <p:sp>
              <p:nvSpPr>
                <p:cNvPr id="67" name="Rectangle 19"/>
                <p:cNvSpPr>
                  <a:spLocks noChangeArrowheads="1"/>
                </p:cNvSpPr>
                <p:nvPr/>
              </p:nvSpPr>
              <p:spPr bwMode="auto">
                <a:xfrm>
                  <a:off x="5781676" y="2441575"/>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33</a:t>
                  </a:r>
                </a:p>
              </p:txBody>
            </p:sp>
            <p:sp>
              <p:nvSpPr>
                <p:cNvPr id="68" name="Rectangle 20"/>
                <p:cNvSpPr>
                  <a:spLocks noChangeArrowheads="1"/>
                </p:cNvSpPr>
                <p:nvPr/>
              </p:nvSpPr>
              <p:spPr bwMode="auto">
                <a:xfrm>
                  <a:off x="6162676" y="2441575"/>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38</a:t>
                  </a:r>
                </a:p>
              </p:txBody>
            </p:sp>
            <p:sp>
              <p:nvSpPr>
                <p:cNvPr id="69" name="Rectangle 21"/>
                <p:cNvSpPr>
                  <a:spLocks noChangeArrowheads="1"/>
                </p:cNvSpPr>
                <p:nvPr/>
              </p:nvSpPr>
              <p:spPr bwMode="auto">
                <a:xfrm>
                  <a:off x="6548438" y="2441575"/>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55</a:t>
                  </a:r>
                </a:p>
              </p:txBody>
            </p:sp>
          </p:grpSp>
          <p:sp>
            <p:nvSpPr>
              <p:cNvPr id="61" name="Down Arrow 113"/>
              <p:cNvSpPr>
                <a:spLocks noChangeArrowheads="1"/>
              </p:cNvSpPr>
              <p:nvPr/>
            </p:nvSpPr>
            <p:spPr bwMode="auto">
              <a:xfrm>
                <a:off x="5867400" y="4038600"/>
                <a:ext cx="228600" cy="533400"/>
              </a:xfrm>
              <a:prstGeom prst="downArrow">
                <a:avLst>
                  <a:gd name="adj1" fmla="val 50000"/>
                  <a:gd name="adj2" fmla="val 50005"/>
                </a:avLst>
              </a:prstGeom>
              <a:noFill/>
              <a:ln w="15875">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endParaRPr>
              </a:p>
            </p:txBody>
          </p:sp>
        </p:grpSp>
        <p:sp>
          <p:nvSpPr>
            <p:cNvPr id="11" name="TextBox 10"/>
            <p:cNvSpPr txBox="1">
              <a:spLocks noChangeArrowheads="1"/>
            </p:cNvSpPr>
            <p:nvPr/>
          </p:nvSpPr>
          <p:spPr bwMode="auto">
            <a:xfrm>
              <a:off x="457200" y="4811713"/>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panose="02020603050405020304" pitchFamily="18" charset="0"/>
                  <a:ea typeface="MS PGothic" panose="020B0600070205080204" pitchFamily="34" charset="-128"/>
                </a:rPr>
                <a:t>Merge</a:t>
              </a:r>
            </a:p>
          </p:txBody>
        </p:sp>
        <p:grpSp>
          <p:nvGrpSpPr>
            <p:cNvPr id="12" name="Group 151"/>
            <p:cNvGrpSpPr>
              <a:grpSpLocks/>
            </p:cNvGrpSpPr>
            <p:nvPr/>
          </p:nvGrpSpPr>
          <p:grpSpPr bwMode="auto">
            <a:xfrm>
              <a:off x="1182688" y="4268788"/>
              <a:ext cx="420687" cy="1889125"/>
              <a:chOff x="1182688" y="4268787"/>
              <a:chExt cx="420687" cy="1889126"/>
            </a:xfrm>
          </p:grpSpPr>
          <p:sp>
            <p:nvSpPr>
              <p:cNvPr id="58" name="Rectangle 84"/>
              <p:cNvSpPr>
                <a:spLocks noChangeArrowheads="1"/>
              </p:cNvSpPr>
              <p:nvPr/>
            </p:nvSpPr>
            <p:spPr bwMode="auto">
              <a:xfrm>
                <a:off x="1219200" y="5856288"/>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4</a:t>
                </a:r>
              </a:p>
            </p:txBody>
          </p:sp>
          <p:cxnSp>
            <p:nvCxnSpPr>
              <p:cNvPr id="59" name="Straight Arrow Connector 118"/>
              <p:cNvCxnSpPr>
                <a:cxnSpLocks noChangeShapeType="1"/>
                <a:stCxn id="72" idx="2"/>
                <a:endCxn id="58" idx="0"/>
              </p:cNvCxnSpPr>
              <p:nvPr/>
            </p:nvCxnSpPr>
            <p:spPr bwMode="auto">
              <a:xfrm>
                <a:off x="1182688" y="4268787"/>
                <a:ext cx="228600" cy="1587501"/>
              </a:xfrm>
              <a:prstGeom prst="straightConnector1">
                <a:avLst/>
              </a:prstGeom>
              <a:noFill/>
              <a:ln w="15875" algn="ctr">
                <a:solidFill>
                  <a:srgbClr val="000000"/>
                </a:solidFill>
                <a:round/>
                <a:headEnd/>
                <a:tailEnd type="arrow" w="med" len="med"/>
              </a:ln>
            </p:spPr>
          </p:cxnSp>
        </p:grpSp>
        <p:grpSp>
          <p:nvGrpSpPr>
            <p:cNvPr id="13" name="Group 152"/>
            <p:cNvGrpSpPr>
              <a:grpSpLocks/>
            </p:cNvGrpSpPr>
            <p:nvPr/>
          </p:nvGrpSpPr>
          <p:grpSpPr bwMode="auto">
            <a:xfrm>
              <a:off x="1558925" y="4273550"/>
              <a:ext cx="420688" cy="1889125"/>
              <a:chOff x="1558925" y="4273549"/>
              <a:chExt cx="420687" cy="1889126"/>
            </a:xfrm>
          </p:grpSpPr>
          <p:sp>
            <p:nvSpPr>
              <p:cNvPr id="56" name="Rectangle 85"/>
              <p:cNvSpPr>
                <a:spLocks noChangeArrowheads="1"/>
              </p:cNvSpPr>
              <p:nvPr/>
            </p:nvSpPr>
            <p:spPr bwMode="auto">
              <a:xfrm>
                <a:off x="1595438" y="5861050"/>
                <a:ext cx="384174"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7</a:t>
                </a:r>
              </a:p>
            </p:txBody>
          </p:sp>
          <p:cxnSp>
            <p:nvCxnSpPr>
              <p:cNvPr id="57" name="Straight Arrow Connector 120"/>
              <p:cNvCxnSpPr>
                <a:cxnSpLocks noChangeShapeType="1"/>
                <a:stCxn id="73" idx="2"/>
                <a:endCxn id="56" idx="0"/>
              </p:cNvCxnSpPr>
              <p:nvPr/>
            </p:nvCxnSpPr>
            <p:spPr bwMode="auto">
              <a:xfrm>
                <a:off x="1558925" y="4273549"/>
                <a:ext cx="228599" cy="1587501"/>
              </a:xfrm>
              <a:prstGeom prst="straightConnector1">
                <a:avLst/>
              </a:prstGeom>
              <a:noFill/>
              <a:ln w="15875" algn="ctr">
                <a:solidFill>
                  <a:srgbClr val="000000"/>
                </a:solidFill>
                <a:round/>
                <a:headEnd/>
                <a:tailEnd type="arrow" w="med" len="med"/>
              </a:ln>
            </p:spPr>
          </p:cxnSp>
        </p:grpSp>
        <p:grpSp>
          <p:nvGrpSpPr>
            <p:cNvPr id="14" name="Group 153"/>
            <p:cNvGrpSpPr>
              <a:grpSpLocks/>
            </p:cNvGrpSpPr>
            <p:nvPr/>
          </p:nvGrpSpPr>
          <p:grpSpPr bwMode="auto">
            <a:xfrm>
              <a:off x="1976438" y="4268788"/>
              <a:ext cx="2713037" cy="1893887"/>
              <a:chOff x="1976437" y="4268787"/>
              <a:chExt cx="2713038" cy="1893888"/>
            </a:xfrm>
          </p:grpSpPr>
          <p:sp>
            <p:nvSpPr>
              <p:cNvPr id="54" name="Rectangle 86"/>
              <p:cNvSpPr>
                <a:spLocks noChangeArrowheads="1"/>
              </p:cNvSpPr>
              <p:nvPr/>
            </p:nvSpPr>
            <p:spPr bwMode="auto">
              <a:xfrm>
                <a:off x="1976437" y="5861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9</a:t>
                </a:r>
              </a:p>
            </p:txBody>
          </p:sp>
          <p:cxnSp>
            <p:nvCxnSpPr>
              <p:cNvPr id="55" name="Straight Arrow Connector 124"/>
              <p:cNvCxnSpPr>
                <a:cxnSpLocks noChangeShapeType="1"/>
                <a:stCxn id="62" idx="2"/>
                <a:endCxn id="54" idx="0"/>
              </p:cNvCxnSpPr>
              <p:nvPr/>
            </p:nvCxnSpPr>
            <p:spPr bwMode="auto">
              <a:xfrm flipH="1">
                <a:off x="2168524" y="4268787"/>
                <a:ext cx="2520951" cy="1592263"/>
              </a:xfrm>
              <a:prstGeom prst="straightConnector1">
                <a:avLst/>
              </a:prstGeom>
              <a:noFill/>
              <a:ln w="15875" algn="ctr">
                <a:solidFill>
                  <a:srgbClr val="000000"/>
                </a:solidFill>
                <a:round/>
                <a:headEnd/>
                <a:tailEnd type="arrow" w="med" len="med"/>
              </a:ln>
            </p:spPr>
          </p:cxnSp>
        </p:grpSp>
        <p:grpSp>
          <p:nvGrpSpPr>
            <p:cNvPr id="15" name="Group 154"/>
            <p:cNvGrpSpPr>
              <a:grpSpLocks/>
            </p:cNvGrpSpPr>
            <p:nvPr/>
          </p:nvGrpSpPr>
          <p:grpSpPr bwMode="auto">
            <a:xfrm>
              <a:off x="2362200" y="4273550"/>
              <a:ext cx="2703513" cy="1889125"/>
              <a:chOff x="2362200" y="4273550"/>
              <a:chExt cx="2703513" cy="1889125"/>
            </a:xfrm>
          </p:grpSpPr>
          <p:sp>
            <p:nvSpPr>
              <p:cNvPr id="52" name="Rectangle 87"/>
              <p:cNvSpPr>
                <a:spLocks noChangeArrowheads="1"/>
              </p:cNvSpPr>
              <p:nvPr/>
            </p:nvSpPr>
            <p:spPr bwMode="auto">
              <a:xfrm>
                <a:off x="2362200" y="5861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10</a:t>
                </a:r>
              </a:p>
            </p:txBody>
          </p:sp>
          <p:cxnSp>
            <p:nvCxnSpPr>
              <p:cNvPr id="53" name="Straight Arrow Connector 126"/>
              <p:cNvCxnSpPr>
                <a:cxnSpLocks noChangeShapeType="1"/>
                <a:stCxn id="63" idx="2"/>
                <a:endCxn id="52" idx="0"/>
              </p:cNvCxnSpPr>
              <p:nvPr/>
            </p:nvCxnSpPr>
            <p:spPr bwMode="auto">
              <a:xfrm flipH="1">
                <a:off x="2554288" y="4273550"/>
                <a:ext cx="2511425" cy="1587500"/>
              </a:xfrm>
              <a:prstGeom prst="straightConnector1">
                <a:avLst/>
              </a:prstGeom>
              <a:noFill/>
              <a:ln w="15875" algn="ctr">
                <a:solidFill>
                  <a:srgbClr val="000000"/>
                </a:solidFill>
                <a:round/>
                <a:headEnd/>
                <a:tailEnd type="arrow" w="med" len="med"/>
              </a:ln>
            </p:spPr>
          </p:cxnSp>
        </p:grpSp>
        <p:grpSp>
          <p:nvGrpSpPr>
            <p:cNvPr id="16" name="Group 155"/>
            <p:cNvGrpSpPr>
              <a:grpSpLocks/>
            </p:cNvGrpSpPr>
            <p:nvPr/>
          </p:nvGrpSpPr>
          <p:grpSpPr bwMode="auto">
            <a:xfrm>
              <a:off x="1939925" y="4273550"/>
              <a:ext cx="1182688" cy="1889125"/>
              <a:chOff x="1939925" y="4273549"/>
              <a:chExt cx="1182687" cy="1889126"/>
            </a:xfrm>
          </p:grpSpPr>
          <p:sp>
            <p:nvSpPr>
              <p:cNvPr id="50" name="Rectangle 10"/>
              <p:cNvSpPr>
                <a:spLocks noChangeArrowheads="1"/>
              </p:cNvSpPr>
              <p:nvPr/>
            </p:nvSpPr>
            <p:spPr bwMode="auto">
              <a:xfrm>
                <a:off x="2738437" y="5861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12</a:t>
                </a:r>
              </a:p>
            </p:txBody>
          </p:sp>
          <p:cxnSp>
            <p:nvCxnSpPr>
              <p:cNvPr id="51" name="Straight Arrow Connector 128"/>
              <p:cNvCxnSpPr>
                <a:cxnSpLocks noChangeShapeType="1"/>
                <a:stCxn id="74" idx="2"/>
                <a:endCxn id="50" idx="0"/>
              </p:cNvCxnSpPr>
              <p:nvPr/>
            </p:nvCxnSpPr>
            <p:spPr bwMode="auto">
              <a:xfrm>
                <a:off x="1939925" y="4273549"/>
                <a:ext cx="990599" cy="1587501"/>
              </a:xfrm>
              <a:prstGeom prst="straightConnector1">
                <a:avLst/>
              </a:prstGeom>
              <a:noFill/>
              <a:ln w="15875" algn="ctr">
                <a:solidFill>
                  <a:srgbClr val="000000"/>
                </a:solidFill>
                <a:round/>
                <a:headEnd/>
                <a:tailEnd type="arrow" w="med" len="med"/>
              </a:ln>
            </p:spPr>
          </p:cxnSp>
        </p:grpSp>
        <p:grpSp>
          <p:nvGrpSpPr>
            <p:cNvPr id="17" name="Group 156"/>
            <p:cNvGrpSpPr>
              <a:grpSpLocks/>
            </p:cNvGrpSpPr>
            <p:nvPr/>
          </p:nvGrpSpPr>
          <p:grpSpPr bwMode="auto">
            <a:xfrm>
              <a:off x="2325688" y="4273550"/>
              <a:ext cx="1173162" cy="1893888"/>
              <a:chOff x="2325688" y="4273549"/>
              <a:chExt cx="1173162" cy="1893889"/>
            </a:xfrm>
          </p:grpSpPr>
          <p:sp>
            <p:nvSpPr>
              <p:cNvPr id="48" name="Rectangle 11"/>
              <p:cNvSpPr>
                <a:spLocks noChangeArrowheads="1"/>
              </p:cNvSpPr>
              <p:nvPr/>
            </p:nvSpPr>
            <p:spPr bwMode="auto">
              <a:xfrm>
                <a:off x="3114675" y="5865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14</a:t>
                </a:r>
              </a:p>
            </p:txBody>
          </p:sp>
          <p:cxnSp>
            <p:nvCxnSpPr>
              <p:cNvPr id="49" name="Straight Arrow Connector 130"/>
              <p:cNvCxnSpPr>
                <a:cxnSpLocks noChangeShapeType="1"/>
                <a:stCxn id="75" idx="2"/>
                <a:endCxn id="48" idx="0"/>
              </p:cNvCxnSpPr>
              <p:nvPr/>
            </p:nvCxnSpPr>
            <p:spPr bwMode="auto">
              <a:xfrm>
                <a:off x="2325688" y="4273549"/>
                <a:ext cx="981075" cy="1592264"/>
              </a:xfrm>
              <a:prstGeom prst="straightConnector1">
                <a:avLst/>
              </a:prstGeom>
              <a:noFill/>
              <a:ln w="15875" algn="ctr">
                <a:solidFill>
                  <a:srgbClr val="000000"/>
                </a:solidFill>
                <a:round/>
                <a:headEnd/>
                <a:tailEnd type="arrow" w="med" len="med"/>
              </a:ln>
            </p:spPr>
          </p:cxnSp>
        </p:grpSp>
        <p:grpSp>
          <p:nvGrpSpPr>
            <p:cNvPr id="18" name="Group 157"/>
            <p:cNvGrpSpPr>
              <a:grpSpLocks/>
            </p:cNvGrpSpPr>
            <p:nvPr/>
          </p:nvGrpSpPr>
          <p:grpSpPr bwMode="auto">
            <a:xfrm>
              <a:off x="3495675" y="4273550"/>
              <a:ext cx="1951038" cy="1893888"/>
              <a:chOff x="3495675" y="4273550"/>
              <a:chExt cx="1951038" cy="1893888"/>
            </a:xfrm>
          </p:grpSpPr>
          <p:sp>
            <p:nvSpPr>
              <p:cNvPr id="46" name="Rectangle 12"/>
              <p:cNvSpPr>
                <a:spLocks noChangeArrowheads="1"/>
              </p:cNvSpPr>
              <p:nvPr/>
            </p:nvSpPr>
            <p:spPr bwMode="auto">
              <a:xfrm>
                <a:off x="3495675" y="5865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16</a:t>
                </a:r>
              </a:p>
            </p:txBody>
          </p:sp>
          <p:cxnSp>
            <p:nvCxnSpPr>
              <p:cNvPr id="47" name="Straight Arrow Connector 132"/>
              <p:cNvCxnSpPr>
                <a:cxnSpLocks noChangeShapeType="1"/>
                <a:stCxn id="64" idx="2"/>
                <a:endCxn id="46" idx="0"/>
              </p:cNvCxnSpPr>
              <p:nvPr/>
            </p:nvCxnSpPr>
            <p:spPr bwMode="auto">
              <a:xfrm flipH="1">
                <a:off x="3687763" y="4273550"/>
                <a:ext cx="1758950" cy="1592263"/>
              </a:xfrm>
              <a:prstGeom prst="straightConnector1">
                <a:avLst/>
              </a:prstGeom>
              <a:noFill/>
              <a:ln w="15875" algn="ctr">
                <a:solidFill>
                  <a:srgbClr val="000000"/>
                </a:solidFill>
                <a:round/>
                <a:headEnd/>
                <a:tailEnd type="arrow" w="med" len="med"/>
              </a:ln>
            </p:spPr>
          </p:cxnSp>
        </p:grpSp>
        <p:grpSp>
          <p:nvGrpSpPr>
            <p:cNvPr id="19" name="Group 158"/>
            <p:cNvGrpSpPr>
              <a:grpSpLocks/>
            </p:cNvGrpSpPr>
            <p:nvPr/>
          </p:nvGrpSpPr>
          <p:grpSpPr bwMode="auto">
            <a:xfrm>
              <a:off x="2701925" y="4273550"/>
              <a:ext cx="1563688" cy="1893888"/>
              <a:chOff x="2701925" y="4273549"/>
              <a:chExt cx="1563687" cy="1893889"/>
            </a:xfrm>
          </p:grpSpPr>
          <p:sp>
            <p:nvSpPr>
              <p:cNvPr id="44" name="Rectangle 13"/>
              <p:cNvSpPr>
                <a:spLocks noChangeArrowheads="1"/>
              </p:cNvSpPr>
              <p:nvPr/>
            </p:nvSpPr>
            <p:spPr bwMode="auto">
              <a:xfrm>
                <a:off x="3881437" y="5865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20</a:t>
                </a:r>
              </a:p>
            </p:txBody>
          </p:sp>
          <p:cxnSp>
            <p:nvCxnSpPr>
              <p:cNvPr id="45" name="Straight Arrow Connector 134"/>
              <p:cNvCxnSpPr>
                <a:cxnSpLocks noChangeShapeType="1"/>
                <a:stCxn id="76" idx="2"/>
                <a:endCxn id="44" idx="0"/>
              </p:cNvCxnSpPr>
              <p:nvPr/>
            </p:nvCxnSpPr>
            <p:spPr bwMode="auto">
              <a:xfrm>
                <a:off x="2701925" y="4273549"/>
                <a:ext cx="1371599" cy="1592264"/>
              </a:xfrm>
              <a:prstGeom prst="straightConnector1">
                <a:avLst/>
              </a:prstGeom>
              <a:noFill/>
              <a:ln w="15875" algn="ctr">
                <a:solidFill>
                  <a:srgbClr val="000000"/>
                </a:solidFill>
                <a:round/>
                <a:headEnd/>
                <a:tailEnd type="arrow" w="med" len="med"/>
              </a:ln>
            </p:spPr>
          </p:cxnSp>
        </p:grpSp>
        <p:grpSp>
          <p:nvGrpSpPr>
            <p:cNvPr id="20" name="Group 159"/>
            <p:cNvGrpSpPr>
              <a:grpSpLocks/>
            </p:cNvGrpSpPr>
            <p:nvPr/>
          </p:nvGrpSpPr>
          <p:grpSpPr bwMode="auto">
            <a:xfrm>
              <a:off x="3078163" y="4278313"/>
              <a:ext cx="1571625" cy="1884362"/>
              <a:chOff x="3078163" y="4278312"/>
              <a:chExt cx="1571624" cy="1884363"/>
            </a:xfrm>
          </p:grpSpPr>
          <p:sp>
            <p:nvSpPr>
              <p:cNvPr id="42" name="Rectangle 14"/>
              <p:cNvSpPr>
                <a:spLocks noChangeArrowheads="1"/>
              </p:cNvSpPr>
              <p:nvPr/>
            </p:nvSpPr>
            <p:spPr bwMode="auto">
              <a:xfrm>
                <a:off x="4265612" y="5861050"/>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21</a:t>
                </a:r>
              </a:p>
            </p:txBody>
          </p:sp>
          <p:cxnSp>
            <p:nvCxnSpPr>
              <p:cNvPr id="43" name="Straight Arrow Connector 136"/>
              <p:cNvCxnSpPr>
                <a:cxnSpLocks noChangeShapeType="1"/>
                <a:stCxn id="77" idx="2"/>
                <a:endCxn id="42" idx="0"/>
              </p:cNvCxnSpPr>
              <p:nvPr/>
            </p:nvCxnSpPr>
            <p:spPr bwMode="auto">
              <a:xfrm>
                <a:off x="3078163" y="4278312"/>
                <a:ext cx="1379536" cy="1582738"/>
              </a:xfrm>
              <a:prstGeom prst="straightConnector1">
                <a:avLst/>
              </a:prstGeom>
              <a:noFill/>
              <a:ln w="15875" algn="ctr">
                <a:solidFill>
                  <a:srgbClr val="000000"/>
                </a:solidFill>
                <a:round/>
                <a:headEnd/>
                <a:tailEnd type="arrow" w="med" len="med"/>
              </a:ln>
            </p:spPr>
          </p:cxnSp>
        </p:grpSp>
        <p:grpSp>
          <p:nvGrpSpPr>
            <p:cNvPr id="21" name="Group 160"/>
            <p:cNvGrpSpPr>
              <a:grpSpLocks/>
            </p:cNvGrpSpPr>
            <p:nvPr/>
          </p:nvGrpSpPr>
          <p:grpSpPr bwMode="auto">
            <a:xfrm>
              <a:off x="4641850" y="4273550"/>
              <a:ext cx="1190625" cy="1893888"/>
              <a:chOff x="4641850" y="4273550"/>
              <a:chExt cx="1190625" cy="1893888"/>
            </a:xfrm>
          </p:grpSpPr>
          <p:sp>
            <p:nvSpPr>
              <p:cNvPr id="40" name="Rectangle 15"/>
              <p:cNvSpPr>
                <a:spLocks noChangeArrowheads="1"/>
              </p:cNvSpPr>
              <p:nvPr/>
            </p:nvSpPr>
            <p:spPr bwMode="auto">
              <a:xfrm>
                <a:off x="4641850" y="5865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23</a:t>
                </a:r>
              </a:p>
            </p:txBody>
          </p:sp>
          <p:cxnSp>
            <p:nvCxnSpPr>
              <p:cNvPr id="41" name="Straight Arrow Connector 138"/>
              <p:cNvCxnSpPr>
                <a:cxnSpLocks noChangeShapeType="1"/>
                <a:stCxn id="65" idx="2"/>
                <a:endCxn id="40" idx="0"/>
              </p:cNvCxnSpPr>
              <p:nvPr/>
            </p:nvCxnSpPr>
            <p:spPr bwMode="auto">
              <a:xfrm flipH="1">
                <a:off x="4833938" y="4273550"/>
                <a:ext cx="998537" cy="1592263"/>
              </a:xfrm>
              <a:prstGeom prst="straightConnector1">
                <a:avLst/>
              </a:prstGeom>
              <a:noFill/>
              <a:ln w="15875" algn="ctr">
                <a:solidFill>
                  <a:srgbClr val="000000"/>
                </a:solidFill>
                <a:round/>
                <a:headEnd/>
                <a:tailEnd type="arrow" w="med" len="med"/>
              </a:ln>
            </p:spPr>
          </p:cxnSp>
        </p:grpSp>
        <p:grpSp>
          <p:nvGrpSpPr>
            <p:cNvPr id="22" name="Group 161"/>
            <p:cNvGrpSpPr>
              <a:grpSpLocks/>
            </p:cNvGrpSpPr>
            <p:nvPr/>
          </p:nvGrpSpPr>
          <p:grpSpPr bwMode="auto">
            <a:xfrm>
              <a:off x="3459163" y="4278313"/>
              <a:ext cx="1947862" cy="1889125"/>
              <a:chOff x="3459163" y="4278312"/>
              <a:chExt cx="1947862" cy="1889126"/>
            </a:xfrm>
          </p:grpSpPr>
          <p:sp>
            <p:nvSpPr>
              <p:cNvPr id="38" name="Rectangle 16"/>
              <p:cNvSpPr>
                <a:spLocks noChangeArrowheads="1"/>
              </p:cNvSpPr>
              <p:nvPr/>
            </p:nvSpPr>
            <p:spPr bwMode="auto">
              <a:xfrm>
                <a:off x="5022850" y="5865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24</a:t>
                </a:r>
              </a:p>
            </p:txBody>
          </p:sp>
          <p:cxnSp>
            <p:nvCxnSpPr>
              <p:cNvPr id="39" name="Straight Arrow Connector 140"/>
              <p:cNvCxnSpPr>
                <a:cxnSpLocks noChangeShapeType="1"/>
                <a:stCxn id="78" idx="2"/>
                <a:endCxn id="38" idx="0"/>
              </p:cNvCxnSpPr>
              <p:nvPr/>
            </p:nvCxnSpPr>
            <p:spPr bwMode="auto">
              <a:xfrm>
                <a:off x="3459163" y="4278312"/>
                <a:ext cx="1755775" cy="1587501"/>
              </a:xfrm>
              <a:prstGeom prst="straightConnector1">
                <a:avLst/>
              </a:prstGeom>
              <a:noFill/>
              <a:ln w="15875" algn="ctr">
                <a:solidFill>
                  <a:srgbClr val="000000"/>
                </a:solidFill>
                <a:round/>
                <a:headEnd/>
                <a:tailEnd type="arrow" w="med" len="med"/>
              </a:ln>
            </p:spPr>
          </p:cxnSp>
        </p:grpSp>
        <p:grpSp>
          <p:nvGrpSpPr>
            <p:cNvPr id="23" name="Group 162"/>
            <p:cNvGrpSpPr>
              <a:grpSpLocks/>
            </p:cNvGrpSpPr>
            <p:nvPr/>
          </p:nvGrpSpPr>
          <p:grpSpPr bwMode="auto">
            <a:xfrm>
              <a:off x="5408613" y="4273550"/>
              <a:ext cx="800100" cy="1893888"/>
              <a:chOff x="5408612" y="4273550"/>
              <a:chExt cx="800101" cy="1893888"/>
            </a:xfrm>
          </p:grpSpPr>
          <p:sp>
            <p:nvSpPr>
              <p:cNvPr id="36" name="Rectangle 17"/>
              <p:cNvSpPr>
                <a:spLocks noChangeArrowheads="1"/>
              </p:cNvSpPr>
              <p:nvPr/>
            </p:nvSpPr>
            <p:spPr bwMode="auto">
              <a:xfrm>
                <a:off x="5408612" y="5865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28</a:t>
                </a:r>
              </a:p>
            </p:txBody>
          </p:sp>
          <p:cxnSp>
            <p:nvCxnSpPr>
              <p:cNvPr id="37" name="Straight Arrow Connector 142"/>
              <p:cNvCxnSpPr>
                <a:cxnSpLocks noChangeShapeType="1"/>
                <a:stCxn id="66" idx="2"/>
                <a:endCxn id="36" idx="0"/>
              </p:cNvCxnSpPr>
              <p:nvPr/>
            </p:nvCxnSpPr>
            <p:spPr bwMode="auto">
              <a:xfrm flipH="1">
                <a:off x="5600699" y="4273550"/>
                <a:ext cx="608014" cy="1592263"/>
              </a:xfrm>
              <a:prstGeom prst="straightConnector1">
                <a:avLst/>
              </a:prstGeom>
              <a:noFill/>
              <a:ln w="15875" algn="ctr">
                <a:solidFill>
                  <a:srgbClr val="000000"/>
                </a:solidFill>
                <a:round/>
                <a:headEnd/>
                <a:tailEnd type="arrow" w="med" len="med"/>
              </a:ln>
            </p:spPr>
          </p:cxnSp>
        </p:grpSp>
        <p:grpSp>
          <p:nvGrpSpPr>
            <p:cNvPr id="24" name="Group 163"/>
            <p:cNvGrpSpPr>
              <a:grpSpLocks/>
            </p:cNvGrpSpPr>
            <p:nvPr/>
          </p:nvGrpSpPr>
          <p:grpSpPr bwMode="auto">
            <a:xfrm>
              <a:off x="3844925" y="4278313"/>
              <a:ext cx="2324100" cy="1889125"/>
              <a:chOff x="3844925" y="4278312"/>
              <a:chExt cx="2324100" cy="1889126"/>
            </a:xfrm>
          </p:grpSpPr>
          <p:sp>
            <p:nvSpPr>
              <p:cNvPr id="34" name="Rectangle 18"/>
              <p:cNvSpPr>
                <a:spLocks noChangeArrowheads="1"/>
              </p:cNvSpPr>
              <p:nvPr/>
            </p:nvSpPr>
            <p:spPr bwMode="auto">
              <a:xfrm>
                <a:off x="5784850" y="5865813"/>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rebuchet MS" panose="020B0603020202020204" pitchFamily="34" charset="0"/>
                    <a:ea typeface="MS PGothic" panose="020B0600070205080204" pitchFamily="34" charset="-128"/>
                  </a:rPr>
                  <a:t>30</a:t>
                </a:r>
              </a:p>
            </p:txBody>
          </p:sp>
          <p:cxnSp>
            <p:nvCxnSpPr>
              <p:cNvPr id="35" name="Straight Arrow Connector 144"/>
              <p:cNvCxnSpPr>
                <a:cxnSpLocks noChangeShapeType="1"/>
                <a:stCxn id="79" idx="2"/>
                <a:endCxn id="34" idx="0"/>
              </p:cNvCxnSpPr>
              <p:nvPr/>
            </p:nvCxnSpPr>
            <p:spPr bwMode="auto">
              <a:xfrm>
                <a:off x="3844925" y="4278312"/>
                <a:ext cx="2132013" cy="1587501"/>
              </a:xfrm>
              <a:prstGeom prst="straightConnector1">
                <a:avLst/>
              </a:prstGeom>
              <a:noFill/>
              <a:ln w="15875" algn="ctr">
                <a:solidFill>
                  <a:srgbClr val="000000"/>
                </a:solidFill>
                <a:round/>
                <a:headEnd/>
                <a:tailEnd type="arrow" w="med" len="med"/>
              </a:ln>
            </p:spPr>
          </p:cxnSp>
        </p:grpSp>
        <p:grpSp>
          <p:nvGrpSpPr>
            <p:cNvPr id="25" name="Group 164"/>
            <p:cNvGrpSpPr>
              <a:grpSpLocks/>
            </p:cNvGrpSpPr>
            <p:nvPr/>
          </p:nvGrpSpPr>
          <p:grpSpPr bwMode="auto">
            <a:xfrm>
              <a:off x="6161088" y="4278313"/>
              <a:ext cx="423862" cy="1893887"/>
              <a:chOff x="6161087" y="4278312"/>
              <a:chExt cx="423863" cy="1893888"/>
            </a:xfrm>
          </p:grpSpPr>
          <p:sp>
            <p:nvSpPr>
              <p:cNvPr id="32" name="Rectangle 19"/>
              <p:cNvSpPr>
                <a:spLocks noChangeArrowheads="1"/>
              </p:cNvSpPr>
              <p:nvPr/>
            </p:nvSpPr>
            <p:spPr bwMode="auto">
              <a:xfrm>
                <a:off x="6161087" y="5870575"/>
                <a:ext cx="384176"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33</a:t>
                </a:r>
              </a:p>
            </p:txBody>
          </p:sp>
          <p:cxnSp>
            <p:nvCxnSpPr>
              <p:cNvPr id="33" name="Straight Arrow Connector 146"/>
              <p:cNvCxnSpPr>
                <a:cxnSpLocks noChangeShapeType="1"/>
                <a:stCxn id="67" idx="2"/>
                <a:endCxn id="32" idx="0"/>
              </p:cNvCxnSpPr>
              <p:nvPr/>
            </p:nvCxnSpPr>
            <p:spPr bwMode="auto">
              <a:xfrm flipH="1">
                <a:off x="6353174" y="4278312"/>
                <a:ext cx="231776" cy="1592263"/>
              </a:xfrm>
              <a:prstGeom prst="straightConnector1">
                <a:avLst/>
              </a:prstGeom>
              <a:noFill/>
              <a:ln w="15875" algn="ctr">
                <a:solidFill>
                  <a:srgbClr val="000000"/>
                </a:solidFill>
                <a:round/>
                <a:headEnd/>
                <a:tailEnd type="arrow" w="med" len="med"/>
              </a:ln>
            </p:spPr>
          </p:cxnSp>
        </p:grpSp>
        <p:grpSp>
          <p:nvGrpSpPr>
            <p:cNvPr id="26" name="Group 165"/>
            <p:cNvGrpSpPr>
              <a:grpSpLocks/>
            </p:cNvGrpSpPr>
            <p:nvPr/>
          </p:nvGrpSpPr>
          <p:grpSpPr bwMode="auto">
            <a:xfrm>
              <a:off x="6542088" y="4278313"/>
              <a:ext cx="423862" cy="1893887"/>
              <a:chOff x="6542087" y="4278312"/>
              <a:chExt cx="423863" cy="1893888"/>
            </a:xfrm>
          </p:grpSpPr>
          <p:sp>
            <p:nvSpPr>
              <p:cNvPr id="30" name="Rectangle 20"/>
              <p:cNvSpPr>
                <a:spLocks noChangeArrowheads="1"/>
              </p:cNvSpPr>
              <p:nvPr/>
            </p:nvSpPr>
            <p:spPr bwMode="auto">
              <a:xfrm>
                <a:off x="6542087" y="5870575"/>
                <a:ext cx="384176"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38</a:t>
                </a:r>
              </a:p>
            </p:txBody>
          </p:sp>
          <p:cxnSp>
            <p:nvCxnSpPr>
              <p:cNvPr id="31" name="Straight Arrow Connector 148"/>
              <p:cNvCxnSpPr>
                <a:cxnSpLocks noChangeShapeType="1"/>
                <a:stCxn id="68" idx="2"/>
                <a:endCxn id="30" idx="0"/>
              </p:cNvCxnSpPr>
              <p:nvPr/>
            </p:nvCxnSpPr>
            <p:spPr bwMode="auto">
              <a:xfrm flipH="1">
                <a:off x="6734174" y="4278312"/>
                <a:ext cx="231776" cy="1592263"/>
              </a:xfrm>
              <a:prstGeom prst="straightConnector1">
                <a:avLst/>
              </a:prstGeom>
              <a:noFill/>
              <a:ln w="15875" algn="ctr">
                <a:solidFill>
                  <a:srgbClr val="000000"/>
                </a:solidFill>
                <a:round/>
                <a:headEnd/>
                <a:tailEnd type="arrow" w="med" len="med"/>
              </a:ln>
            </p:spPr>
          </p:cxnSp>
        </p:grpSp>
        <p:grpSp>
          <p:nvGrpSpPr>
            <p:cNvPr id="27" name="Group 166"/>
            <p:cNvGrpSpPr>
              <a:grpSpLocks/>
            </p:cNvGrpSpPr>
            <p:nvPr/>
          </p:nvGrpSpPr>
          <p:grpSpPr bwMode="auto">
            <a:xfrm>
              <a:off x="6927850" y="4278313"/>
              <a:ext cx="423863" cy="1893887"/>
              <a:chOff x="6927850" y="4278312"/>
              <a:chExt cx="423863" cy="1893888"/>
            </a:xfrm>
          </p:grpSpPr>
          <p:sp>
            <p:nvSpPr>
              <p:cNvPr id="28" name="Rectangle 21"/>
              <p:cNvSpPr>
                <a:spLocks noChangeArrowheads="1"/>
              </p:cNvSpPr>
              <p:nvPr/>
            </p:nvSpPr>
            <p:spPr bwMode="auto">
              <a:xfrm>
                <a:off x="6927850" y="5870575"/>
                <a:ext cx="384175" cy="301625"/>
              </a:xfrm>
              <a:prstGeom prst="rect">
                <a:avLst/>
              </a:prstGeom>
              <a:noFill/>
              <a:ln w="15875">
                <a:solidFill>
                  <a:srgbClr val="000000"/>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3300FF"/>
                    </a:solidFill>
                    <a:effectLst/>
                    <a:uLnTx/>
                    <a:uFillTx/>
                    <a:latin typeface="Trebuchet MS" panose="020B0603020202020204" pitchFamily="34" charset="0"/>
                    <a:ea typeface="MS PGothic" panose="020B0600070205080204" pitchFamily="34" charset="-128"/>
                  </a:rPr>
                  <a:t>55</a:t>
                </a:r>
              </a:p>
            </p:txBody>
          </p:sp>
          <p:cxnSp>
            <p:nvCxnSpPr>
              <p:cNvPr id="29" name="Straight Arrow Connector 150"/>
              <p:cNvCxnSpPr>
                <a:cxnSpLocks noChangeShapeType="1"/>
                <a:stCxn id="69" idx="2"/>
                <a:endCxn id="28" idx="0"/>
              </p:cNvCxnSpPr>
              <p:nvPr/>
            </p:nvCxnSpPr>
            <p:spPr bwMode="auto">
              <a:xfrm flipH="1">
                <a:off x="7119938" y="4278312"/>
                <a:ext cx="231775" cy="1592263"/>
              </a:xfrm>
              <a:prstGeom prst="straightConnector1">
                <a:avLst/>
              </a:prstGeom>
              <a:noFill/>
              <a:ln w="15875" algn="ctr">
                <a:solidFill>
                  <a:srgbClr val="000000"/>
                </a:solidFill>
                <a:round/>
                <a:headEnd/>
                <a:tailEnd type="arrow" w="med" len="med"/>
              </a:ln>
            </p:spPr>
          </p:cxnSp>
        </p:grpSp>
      </p:grpSp>
    </p:spTree>
    <p:extLst>
      <p:ext uri="{BB962C8B-B14F-4D97-AF65-F5344CB8AC3E}">
        <p14:creationId xmlns:p14="http://schemas.microsoft.com/office/powerpoint/2010/main" val="42152292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fontScale="90000"/>
          </a:bodyPr>
          <a:lstStyle/>
          <a:p>
            <a:r>
              <a:rPr lang="en-US" sz="4800" dirty="0">
                <a:latin typeface="Georgia" panose="02040502050405020303" pitchFamily="18" charset="0"/>
              </a:rPr>
              <a:t>Comparison of Sorting </a:t>
            </a:r>
            <a:r>
              <a:rPr lang="en-US" sz="4800" dirty="0" smtClean="0">
                <a:latin typeface="Georgia" panose="02040502050405020303" pitchFamily="18" charset="0"/>
              </a:rPr>
              <a:t>Algorithms</a:t>
            </a:r>
            <a:endParaRPr lang="en-US" sz="4800" dirty="0">
              <a:latin typeface="Georgia" panose="02040502050405020303" pitchFamily="18"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823" y="1921042"/>
            <a:ext cx="7666037" cy="378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296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Bubble Sort</a:t>
            </a:r>
            <a:endParaRPr lang="en-US" sz="4800" dirty="0">
              <a:latin typeface="Georgia" panose="02040502050405020303" pitchFamily="18" charset="0"/>
            </a:endParaRPr>
          </a:p>
        </p:txBody>
      </p:sp>
      <p:grpSp>
        <p:nvGrpSpPr>
          <p:cNvPr id="5" name="Group 4"/>
          <p:cNvGrpSpPr/>
          <p:nvPr/>
        </p:nvGrpSpPr>
        <p:grpSpPr>
          <a:xfrm>
            <a:off x="1840435" y="1652338"/>
            <a:ext cx="8511130" cy="4138862"/>
            <a:chOff x="911225" y="1903413"/>
            <a:chExt cx="7548563" cy="2744787"/>
          </a:xfrm>
        </p:grpSpPr>
        <p:grpSp>
          <p:nvGrpSpPr>
            <p:cNvPr id="6" name="Group 9"/>
            <p:cNvGrpSpPr>
              <a:grpSpLocks/>
            </p:cNvGrpSpPr>
            <p:nvPr/>
          </p:nvGrpSpPr>
          <p:grpSpPr bwMode="auto">
            <a:xfrm>
              <a:off x="911225" y="1905004"/>
              <a:ext cx="1527174" cy="301625"/>
              <a:chOff x="574" y="1200"/>
              <a:chExt cx="962" cy="190"/>
            </a:xfrm>
          </p:grpSpPr>
          <p:sp>
            <p:nvSpPr>
              <p:cNvPr id="120" name="AutoShape 4"/>
              <p:cNvSpPr>
                <a:spLocks noChangeArrowheads="1"/>
              </p:cNvSpPr>
              <p:nvPr/>
            </p:nvSpPr>
            <p:spPr bwMode="auto">
              <a:xfrm>
                <a:off x="574"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2"/>
                    </a:solidFill>
                    <a:latin typeface="Trebuchet MS" panose="020B0603020202020204" pitchFamily="34" charset="0"/>
                  </a:rPr>
                  <a:t>7</a:t>
                </a:r>
                <a:endParaRPr lang="en-US" altLang="en-US">
                  <a:solidFill>
                    <a:schemeClr val="accent2"/>
                  </a:solidFill>
                </a:endParaRPr>
              </a:p>
            </p:txBody>
          </p:sp>
          <p:sp>
            <p:nvSpPr>
              <p:cNvPr id="121" name="AutoShape 5"/>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2</a:t>
                </a:r>
                <a:endParaRPr lang="en-US" altLang="en-US">
                  <a:solidFill>
                    <a:schemeClr val="tx2"/>
                  </a:solidFill>
                </a:endParaRPr>
              </a:p>
            </p:txBody>
          </p:sp>
          <p:sp>
            <p:nvSpPr>
              <p:cNvPr id="122" name="AutoShape 6"/>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8</a:t>
                </a:r>
                <a:endParaRPr lang="en-US" altLang="en-US"/>
              </a:p>
            </p:txBody>
          </p:sp>
          <p:sp>
            <p:nvSpPr>
              <p:cNvPr id="123" name="AutoShape 7"/>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5</a:t>
                </a:r>
                <a:endParaRPr lang="en-US" altLang="en-US"/>
              </a:p>
            </p:txBody>
          </p:sp>
          <p:sp>
            <p:nvSpPr>
              <p:cNvPr id="124" name="AutoShape 8"/>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4</a:t>
                </a:r>
                <a:endParaRPr lang="en-US" altLang="en-US"/>
              </a:p>
            </p:txBody>
          </p:sp>
        </p:grpSp>
        <p:grpSp>
          <p:nvGrpSpPr>
            <p:cNvPr id="7" name="Group 71"/>
            <p:cNvGrpSpPr>
              <a:grpSpLocks/>
            </p:cNvGrpSpPr>
            <p:nvPr/>
          </p:nvGrpSpPr>
          <p:grpSpPr bwMode="auto">
            <a:xfrm>
              <a:off x="914400" y="2209800"/>
              <a:ext cx="1525588" cy="609600"/>
              <a:chOff x="576" y="1392"/>
              <a:chExt cx="961" cy="384"/>
            </a:xfrm>
          </p:grpSpPr>
          <p:grpSp>
            <p:nvGrpSpPr>
              <p:cNvPr id="111" name="Group 16"/>
              <p:cNvGrpSpPr>
                <a:grpSpLocks/>
              </p:cNvGrpSpPr>
              <p:nvPr/>
            </p:nvGrpSpPr>
            <p:grpSpPr bwMode="auto">
              <a:xfrm>
                <a:off x="576" y="1583"/>
                <a:ext cx="961" cy="193"/>
                <a:chOff x="575" y="1197"/>
                <a:chExt cx="961" cy="193"/>
              </a:xfrm>
            </p:grpSpPr>
            <p:sp>
              <p:nvSpPr>
                <p:cNvPr id="115" name="AutoShape 17"/>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116" name="AutoShape 18"/>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2"/>
                      </a:solidFill>
                      <a:latin typeface="Trebuchet MS" panose="020B0603020202020204" pitchFamily="34" charset="0"/>
                    </a:rPr>
                    <a:t>7</a:t>
                  </a:r>
                </a:p>
              </p:txBody>
            </p:sp>
            <p:sp>
              <p:nvSpPr>
                <p:cNvPr id="117" name="AutoShape 19"/>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8</a:t>
                  </a:r>
                </a:p>
              </p:txBody>
            </p:sp>
            <p:sp>
              <p:nvSpPr>
                <p:cNvPr id="118" name="AutoShape 20"/>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5</a:t>
                  </a:r>
                  <a:endParaRPr lang="en-US" altLang="en-US"/>
                </a:p>
              </p:txBody>
            </p:sp>
            <p:sp>
              <p:nvSpPr>
                <p:cNvPr id="119" name="AutoShape 21"/>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4</a:t>
                  </a:r>
                  <a:endParaRPr lang="en-US" altLang="en-US"/>
                </a:p>
              </p:txBody>
            </p:sp>
          </p:grpSp>
          <p:grpSp>
            <p:nvGrpSpPr>
              <p:cNvPr id="112" name="Group 63"/>
              <p:cNvGrpSpPr>
                <a:grpSpLocks/>
              </p:cNvGrpSpPr>
              <p:nvPr/>
            </p:nvGrpSpPr>
            <p:grpSpPr bwMode="auto">
              <a:xfrm>
                <a:off x="624" y="1392"/>
                <a:ext cx="240" cy="192"/>
                <a:chOff x="624" y="1392"/>
                <a:chExt cx="240" cy="192"/>
              </a:xfrm>
            </p:grpSpPr>
            <p:sp>
              <p:nvSpPr>
                <p:cNvPr id="113" name="Line 52"/>
                <p:cNvSpPr>
                  <a:spLocks noChangeShapeType="1"/>
                </p:cNvSpPr>
                <p:nvPr/>
              </p:nvSpPr>
              <p:spPr bwMode="auto">
                <a:xfrm>
                  <a:off x="672" y="1392"/>
                  <a:ext cx="192" cy="192"/>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4" name="Line 53"/>
                <p:cNvSpPr>
                  <a:spLocks noChangeShapeType="1"/>
                </p:cNvSpPr>
                <p:nvPr/>
              </p:nvSpPr>
              <p:spPr bwMode="auto">
                <a:xfrm flipH="1">
                  <a:off x="624" y="1393"/>
                  <a:ext cx="240" cy="191"/>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 name="Group 72"/>
            <p:cNvGrpSpPr>
              <a:grpSpLocks/>
            </p:cNvGrpSpPr>
            <p:nvPr/>
          </p:nvGrpSpPr>
          <p:grpSpPr bwMode="auto">
            <a:xfrm>
              <a:off x="914400" y="2819400"/>
              <a:ext cx="1525588" cy="609600"/>
              <a:chOff x="576" y="1776"/>
              <a:chExt cx="961" cy="384"/>
            </a:xfrm>
          </p:grpSpPr>
          <p:grpSp>
            <p:nvGrpSpPr>
              <p:cNvPr id="102" name="Group 28"/>
              <p:cNvGrpSpPr>
                <a:grpSpLocks/>
              </p:cNvGrpSpPr>
              <p:nvPr/>
            </p:nvGrpSpPr>
            <p:grpSpPr bwMode="auto">
              <a:xfrm>
                <a:off x="576" y="1967"/>
                <a:ext cx="961" cy="193"/>
                <a:chOff x="575" y="1197"/>
                <a:chExt cx="961" cy="193"/>
              </a:xfrm>
            </p:grpSpPr>
            <p:sp>
              <p:nvSpPr>
                <p:cNvPr id="106" name="AutoShape 29"/>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107" name="AutoShape 30"/>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7</a:t>
                  </a:r>
                </a:p>
              </p:txBody>
            </p:sp>
            <p:sp>
              <p:nvSpPr>
                <p:cNvPr id="108" name="AutoShape 31"/>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2"/>
                      </a:solidFill>
                      <a:latin typeface="Trebuchet MS" panose="020B0603020202020204" pitchFamily="34" charset="0"/>
                    </a:rPr>
                    <a:t>8</a:t>
                  </a:r>
                </a:p>
              </p:txBody>
            </p:sp>
            <p:sp>
              <p:nvSpPr>
                <p:cNvPr id="109" name="AutoShape 32"/>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5</a:t>
                  </a:r>
                </a:p>
              </p:txBody>
            </p:sp>
            <p:sp>
              <p:nvSpPr>
                <p:cNvPr id="110" name="AutoShape 33"/>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4</a:t>
                  </a:r>
                  <a:endParaRPr lang="en-US" altLang="en-US"/>
                </a:p>
              </p:txBody>
            </p:sp>
          </p:grpSp>
          <p:grpSp>
            <p:nvGrpSpPr>
              <p:cNvPr id="103" name="Group 64"/>
              <p:cNvGrpSpPr>
                <a:grpSpLocks/>
              </p:cNvGrpSpPr>
              <p:nvPr/>
            </p:nvGrpSpPr>
            <p:grpSpPr bwMode="auto">
              <a:xfrm>
                <a:off x="864" y="1776"/>
                <a:ext cx="192" cy="192"/>
                <a:chOff x="864" y="1776"/>
                <a:chExt cx="192" cy="192"/>
              </a:xfrm>
            </p:grpSpPr>
            <p:sp>
              <p:nvSpPr>
                <p:cNvPr id="104" name="Line 61"/>
                <p:cNvSpPr>
                  <a:spLocks noChangeShapeType="1"/>
                </p:cNvSpPr>
                <p:nvPr/>
              </p:nvSpPr>
              <p:spPr bwMode="auto">
                <a:xfrm>
                  <a:off x="864" y="1776"/>
                  <a:ext cx="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5" name="Line 62"/>
                <p:cNvSpPr>
                  <a:spLocks noChangeShapeType="1"/>
                </p:cNvSpPr>
                <p:nvPr/>
              </p:nvSpPr>
              <p:spPr bwMode="auto">
                <a:xfrm>
                  <a:off x="1056" y="1776"/>
                  <a:ext cx="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9" name="Group 73"/>
            <p:cNvGrpSpPr>
              <a:grpSpLocks/>
            </p:cNvGrpSpPr>
            <p:nvPr/>
          </p:nvGrpSpPr>
          <p:grpSpPr bwMode="auto">
            <a:xfrm>
              <a:off x="914400" y="3429000"/>
              <a:ext cx="1525588" cy="609600"/>
              <a:chOff x="576" y="2160"/>
              <a:chExt cx="961" cy="384"/>
            </a:xfrm>
          </p:grpSpPr>
          <p:grpSp>
            <p:nvGrpSpPr>
              <p:cNvPr id="93" name="Group 34"/>
              <p:cNvGrpSpPr>
                <a:grpSpLocks/>
              </p:cNvGrpSpPr>
              <p:nvPr/>
            </p:nvGrpSpPr>
            <p:grpSpPr bwMode="auto">
              <a:xfrm>
                <a:off x="576" y="2351"/>
                <a:ext cx="961" cy="193"/>
                <a:chOff x="575" y="1197"/>
                <a:chExt cx="961" cy="193"/>
              </a:xfrm>
            </p:grpSpPr>
            <p:sp>
              <p:nvSpPr>
                <p:cNvPr id="97" name="AutoShape 35"/>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98" name="AutoShape 36"/>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7</a:t>
                  </a:r>
                  <a:endParaRPr lang="en-US" altLang="en-US">
                    <a:solidFill>
                      <a:srgbClr val="00BFFF"/>
                    </a:solidFill>
                    <a:latin typeface="Trebuchet MS" panose="020B0603020202020204" pitchFamily="34" charset="0"/>
                  </a:endParaRPr>
                </a:p>
              </p:txBody>
            </p:sp>
            <p:sp>
              <p:nvSpPr>
                <p:cNvPr id="99" name="AutoShape 37"/>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5</a:t>
                  </a:r>
                  <a:endParaRPr lang="en-US" altLang="en-US"/>
                </a:p>
              </p:txBody>
            </p:sp>
            <p:sp>
              <p:nvSpPr>
                <p:cNvPr id="100" name="AutoShape 38"/>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2"/>
                      </a:solidFill>
                      <a:latin typeface="Trebuchet MS" panose="020B0603020202020204" pitchFamily="34" charset="0"/>
                    </a:rPr>
                    <a:t>8</a:t>
                  </a:r>
                </a:p>
              </p:txBody>
            </p:sp>
            <p:sp>
              <p:nvSpPr>
                <p:cNvPr id="101" name="AutoShape 39"/>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4</a:t>
                  </a:r>
                </a:p>
              </p:txBody>
            </p:sp>
          </p:grpSp>
          <p:grpSp>
            <p:nvGrpSpPr>
              <p:cNvPr id="94" name="Group 65"/>
              <p:cNvGrpSpPr>
                <a:grpSpLocks/>
              </p:cNvGrpSpPr>
              <p:nvPr/>
            </p:nvGrpSpPr>
            <p:grpSpPr bwMode="auto">
              <a:xfrm>
                <a:off x="1008" y="2160"/>
                <a:ext cx="240" cy="192"/>
                <a:chOff x="624" y="1392"/>
                <a:chExt cx="240" cy="192"/>
              </a:xfrm>
            </p:grpSpPr>
            <p:sp>
              <p:nvSpPr>
                <p:cNvPr id="95" name="Line 66"/>
                <p:cNvSpPr>
                  <a:spLocks noChangeShapeType="1"/>
                </p:cNvSpPr>
                <p:nvPr/>
              </p:nvSpPr>
              <p:spPr bwMode="auto">
                <a:xfrm>
                  <a:off x="672" y="1392"/>
                  <a:ext cx="192" cy="192"/>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6" name="Line 67"/>
                <p:cNvSpPr>
                  <a:spLocks noChangeShapeType="1"/>
                </p:cNvSpPr>
                <p:nvPr/>
              </p:nvSpPr>
              <p:spPr bwMode="auto">
                <a:xfrm flipH="1">
                  <a:off x="624" y="1393"/>
                  <a:ext cx="240" cy="191"/>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 name="Group 74"/>
            <p:cNvGrpSpPr>
              <a:grpSpLocks/>
            </p:cNvGrpSpPr>
            <p:nvPr/>
          </p:nvGrpSpPr>
          <p:grpSpPr bwMode="auto">
            <a:xfrm>
              <a:off x="914400" y="4038600"/>
              <a:ext cx="1525588" cy="609600"/>
              <a:chOff x="576" y="2544"/>
              <a:chExt cx="961" cy="384"/>
            </a:xfrm>
          </p:grpSpPr>
          <p:grpSp>
            <p:nvGrpSpPr>
              <p:cNvPr id="84" name="Group 40"/>
              <p:cNvGrpSpPr>
                <a:grpSpLocks/>
              </p:cNvGrpSpPr>
              <p:nvPr/>
            </p:nvGrpSpPr>
            <p:grpSpPr bwMode="auto">
              <a:xfrm>
                <a:off x="576" y="2735"/>
                <a:ext cx="961" cy="193"/>
                <a:chOff x="575" y="1197"/>
                <a:chExt cx="961" cy="193"/>
              </a:xfrm>
            </p:grpSpPr>
            <p:sp>
              <p:nvSpPr>
                <p:cNvPr id="88" name="AutoShape 41"/>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89" name="AutoShape 42"/>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7</a:t>
                  </a:r>
                  <a:endParaRPr lang="en-US" altLang="en-US">
                    <a:solidFill>
                      <a:srgbClr val="00BFFF"/>
                    </a:solidFill>
                    <a:latin typeface="Trebuchet MS" panose="020B0603020202020204" pitchFamily="34" charset="0"/>
                  </a:endParaRPr>
                </a:p>
              </p:txBody>
            </p:sp>
            <p:sp>
              <p:nvSpPr>
                <p:cNvPr id="90" name="AutoShape 43"/>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5</a:t>
                  </a:r>
                  <a:endParaRPr lang="en-US" altLang="en-US"/>
                </a:p>
              </p:txBody>
            </p:sp>
            <p:sp>
              <p:nvSpPr>
                <p:cNvPr id="91" name="AutoShape 44"/>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4</a:t>
                  </a:r>
                </a:p>
              </p:txBody>
            </p:sp>
            <p:sp>
              <p:nvSpPr>
                <p:cNvPr id="92" name="AutoShape 45"/>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grpSp>
            <p:nvGrpSpPr>
              <p:cNvPr id="85" name="Group 68"/>
              <p:cNvGrpSpPr>
                <a:grpSpLocks/>
              </p:cNvGrpSpPr>
              <p:nvPr/>
            </p:nvGrpSpPr>
            <p:grpSpPr bwMode="auto">
              <a:xfrm>
                <a:off x="1200" y="2544"/>
                <a:ext cx="240" cy="192"/>
                <a:chOff x="624" y="1392"/>
                <a:chExt cx="240" cy="192"/>
              </a:xfrm>
            </p:grpSpPr>
            <p:sp>
              <p:nvSpPr>
                <p:cNvPr id="86" name="Line 69"/>
                <p:cNvSpPr>
                  <a:spLocks noChangeShapeType="1"/>
                </p:cNvSpPr>
                <p:nvPr/>
              </p:nvSpPr>
              <p:spPr bwMode="auto">
                <a:xfrm>
                  <a:off x="672" y="1392"/>
                  <a:ext cx="192" cy="192"/>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7" name="Line 70"/>
                <p:cNvSpPr>
                  <a:spLocks noChangeShapeType="1"/>
                </p:cNvSpPr>
                <p:nvPr/>
              </p:nvSpPr>
              <p:spPr bwMode="auto">
                <a:xfrm flipH="1">
                  <a:off x="624" y="1393"/>
                  <a:ext cx="240" cy="191"/>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 name="Group 122"/>
            <p:cNvGrpSpPr>
              <a:grpSpLocks/>
            </p:cNvGrpSpPr>
            <p:nvPr/>
          </p:nvGrpSpPr>
          <p:grpSpPr bwMode="auto">
            <a:xfrm>
              <a:off x="2894013" y="1903413"/>
              <a:ext cx="1525587" cy="306387"/>
              <a:chOff x="575" y="1197"/>
              <a:chExt cx="961" cy="193"/>
            </a:xfrm>
          </p:grpSpPr>
          <p:sp>
            <p:nvSpPr>
              <p:cNvPr id="79" name="AutoShape 123"/>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2"/>
                    </a:solidFill>
                    <a:latin typeface="Trebuchet MS" panose="020B0603020202020204" pitchFamily="34" charset="0"/>
                  </a:rPr>
                  <a:t>2</a:t>
                </a:r>
              </a:p>
            </p:txBody>
          </p:sp>
          <p:sp>
            <p:nvSpPr>
              <p:cNvPr id="80" name="AutoShape 124"/>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7</a:t>
                </a:r>
              </a:p>
            </p:txBody>
          </p:sp>
          <p:sp>
            <p:nvSpPr>
              <p:cNvPr id="81" name="AutoShape 125"/>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5</a:t>
                </a:r>
                <a:endParaRPr lang="en-US" altLang="en-US"/>
              </a:p>
            </p:txBody>
          </p:sp>
          <p:sp>
            <p:nvSpPr>
              <p:cNvPr id="82" name="AutoShape 126"/>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4</a:t>
                </a:r>
              </a:p>
            </p:txBody>
          </p:sp>
          <p:sp>
            <p:nvSpPr>
              <p:cNvPr id="83" name="AutoShape 127"/>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grpSp>
          <p:nvGrpSpPr>
            <p:cNvPr id="12" name="Group 194"/>
            <p:cNvGrpSpPr>
              <a:grpSpLocks/>
            </p:cNvGrpSpPr>
            <p:nvPr/>
          </p:nvGrpSpPr>
          <p:grpSpPr bwMode="auto">
            <a:xfrm>
              <a:off x="2895600" y="2819400"/>
              <a:ext cx="1525588" cy="609600"/>
              <a:chOff x="1824" y="1776"/>
              <a:chExt cx="961" cy="384"/>
            </a:xfrm>
          </p:grpSpPr>
          <p:grpSp>
            <p:nvGrpSpPr>
              <p:cNvPr id="71" name="Group 137"/>
              <p:cNvGrpSpPr>
                <a:grpSpLocks/>
              </p:cNvGrpSpPr>
              <p:nvPr/>
            </p:nvGrpSpPr>
            <p:grpSpPr bwMode="auto">
              <a:xfrm>
                <a:off x="1824" y="1967"/>
                <a:ext cx="961" cy="193"/>
                <a:chOff x="575" y="1197"/>
                <a:chExt cx="961" cy="193"/>
              </a:xfrm>
            </p:grpSpPr>
            <p:sp>
              <p:nvSpPr>
                <p:cNvPr id="74" name="AutoShape 138"/>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75" name="AutoShape 139"/>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5</a:t>
                  </a:r>
                  <a:endParaRPr lang="en-US" altLang="en-US">
                    <a:solidFill>
                      <a:srgbClr val="00BFFF"/>
                    </a:solidFill>
                    <a:latin typeface="Trebuchet MS" panose="020B0603020202020204" pitchFamily="34" charset="0"/>
                  </a:endParaRPr>
                </a:p>
              </p:txBody>
            </p:sp>
            <p:sp>
              <p:nvSpPr>
                <p:cNvPr id="76" name="AutoShape 140"/>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2"/>
                      </a:solidFill>
                      <a:latin typeface="Trebuchet MS" panose="020B0603020202020204" pitchFamily="34" charset="0"/>
                    </a:rPr>
                    <a:t>7</a:t>
                  </a:r>
                </a:p>
              </p:txBody>
            </p:sp>
            <p:sp>
              <p:nvSpPr>
                <p:cNvPr id="77" name="AutoShape 141"/>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4</a:t>
                  </a:r>
                </a:p>
              </p:txBody>
            </p:sp>
            <p:sp>
              <p:nvSpPr>
                <p:cNvPr id="78" name="AutoShape 142"/>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sp>
            <p:nvSpPr>
              <p:cNvPr id="72" name="Line 153"/>
              <p:cNvSpPr>
                <a:spLocks noChangeShapeType="1"/>
              </p:cNvSpPr>
              <p:nvPr/>
            </p:nvSpPr>
            <p:spPr bwMode="auto">
              <a:xfrm>
                <a:off x="2109" y="1777"/>
                <a:ext cx="190" cy="190"/>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3" name="Line 154"/>
              <p:cNvSpPr>
                <a:spLocks noChangeShapeType="1"/>
              </p:cNvSpPr>
              <p:nvPr/>
            </p:nvSpPr>
            <p:spPr bwMode="auto">
              <a:xfrm flipH="1">
                <a:off x="2064" y="1776"/>
                <a:ext cx="24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 name="Group 195"/>
            <p:cNvGrpSpPr>
              <a:grpSpLocks/>
            </p:cNvGrpSpPr>
            <p:nvPr/>
          </p:nvGrpSpPr>
          <p:grpSpPr bwMode="auto">
            <a:xfrm>
              <a:off x="2895600" y="3429000"/>
              <a:ext cx="1525588" cy="609600"/>
              <a:chOff x="1824" y="2160"/>
              <a:chExt cx="961" cy="384"/>
            </a:xfrm>
          </p:grpSpPr>
          <p:grpSp>
            <p:nvGrpSpPr>
              <p:cNvPr id="63" name="Group 143"/>
              <p:cNvGrpSpPr>
                <a:grpSpLocks/>
              </p:cNvGrpSpPr>
              <p:nvPr/>
            </p:nvGrpSpPr>
            <p:grpSpPr bwMode="auto">
              <a:xfrm>
                <a:off x="1824" y="2351"/>
                <a:ext cx="961" cy="193"/>
                <a:chOff x="575" y="1197"/>
                <a:chExt cx="961" cy="193"/>
              </a:xfrm>
            </p:grpSpPr>
            <p:sp>
              <p:nvSpPr>
                <p:cNvPr id="66" name="AutoShape 144"/>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67" name="AutoShape 145"/>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5</a:t>
                  </a:r>
                  <a:endParaRPr lang="en-US" altLang="en-US">
                    <a:solidFill>
                      <a:srgbClr val="00BFFF"/>
                    </a:solidFill>
                    <a:latin typeface="Trebuchet MS" panose="020B0603020202020204" pitchFamily="34" charset="0"/>
                  </a:endParaRPr>
                </a:p>
              </p:txBody>
            </p:sp>
            <p:sp>
              <p:nvSpPr>
                <p:cNvPr id="68" name="AutoShape 146"/>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4</a:t>
                  </a:r>
                  <a:endParaRPr lang="en-US" altLang="en-US"/>
                </a:p>
              </p:txBody>
            </p:sp>
            <p:sp>
              <p:nvSpPr>
                <p:cNvPr id="69" name="AutoShape 147"/>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7</a:t>
                  </a:r>
                </a:p>
              </p:txBody>
            </p:sp>
            <p:sp>
              <p:nvSpPr>
                <p:cNvPr id="70" name="AutoShape 148"/>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sp>
            <p:nvSpPr>
              <p:cNvPr id="64" name="Line 155"/>
              <p:cNvSpPr>
                <a:spLocks noChangeShapeType="1"/>
              </p:cNvSpPr>
              <p:nvPr/>
            </p:nvSpPr>
            <p:spPr bwMode="auto">
              <a:xfrm>
                <a:off x="2301" y="2161"/>
                <a:ext cx="190" cy="190"/>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5" name="Line 156"/>
              <p:cNvSpPr>
                <a:spLocks noChangeShapeType="1"/>
              </p:cNvSpPr>
              <p:nvPr/>
            </p:nvSpPr>
            <p:spPr bwMode="auto">
              <a:xfrm flipH="1">
                <a:off x="2256" y="2160"/>
                <a:ext cx="24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193"/>
            <p:cNvGrpSpPr>
              <a:grpSpLocks/>
            </p:cNvGrpSpPr>
            <p:nvPr/>
          </p:nvGrpSpPr>
          <p:grpSpPr bwMode="auto">
            <a:xfrm>
              <a:off x="2895600" y="2209800"/>
              <a:ext cx="1525588" cy="609600"/>
              <a:chOff x="1824" y="1392"/>
              <a:chExt cx="961" cy="384"/>
            </a:xfrm>
          </p:grpSpPr>
          <p:grpSp>
            <p:nvGrpSpPr>
              <p:cNvPr id="55" name="Group 131"/>
              <p:cNvGrpSpPr>
                <a:grpSpLocks/>
              </p:cNvGrpSpPr>
              <p:nvPr/>
            </p:nvGrpSpPr>
            <p:grpSpPr bwMode="auto">
              <a:xfrm>
                <a:off x="1824" y="1583"/>
                <a:ext cx="961" cy="193"/>
                <a:chOff x="575" y="1197"/>
                <a:chExt cx="961" cy="193"/>
              </a:xfrm>
            </p:grpSpPr>
            <p:sp>
              <p:nvSpPr>
                <p:cNvPr id="58" name="AutoShape 132"/>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59" name="AutoShape 133"/>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2"/>
                      </a:solidFill>
                      <a:latin typeface="Trebuchet MS" panose="020B0603020202020204" pitchFamily="34" charset="0"/>
                    </a:rPr>
                    <a:t>7</a:t>
                  </a:r>
                </a:p>
              </p:txBody>
            </p:sp>
            <p:sp>
              <p:nvSpPr>
                <p:cNvPr id="60" name="AutoShape 134"/>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5</a:t>
                  </a:r>
                </a:p>
              </p:txBody>
            </p:sp>
            <p:sp>
              <p:nvSpPr>
                <p:cNvPr id="61" name="AutoShape 135"/>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4</a:t>
                  </a:r>
                </a:p>
              </p:txBody>
            </p:sp>
            <p:sp>
              <p:nvSpPr>
                <p:cNvPr id="62" name="AutoShape 136"/>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sp>
            <p:nvSpPr>
              <p:cNvPr id="56" name="Line 157"/>
              <p:cNvSpPr>
                <a:spLocks noChangeShapeType="1"/>
              </p:cNvSpPr>
              <p:nvPr/>
            </p:nvSpPr>
            <p:spPr bwMode="auto">
              <a:xfrm>
                <a:off x="1920" y="1392"/>
                <a:ext cx="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7" name="Line 158"/>
              <p:cNvSpPr>
                <a:spLocks noChangeShapeType="1"/>
              </p:cNvSpPr>
              <p:nvPr/>
            </p:nvSpPr>
            <p:spPr bwMode="auto">
              <a:xfrm>
                <a:off x="2112" y="1392"/>
                <a:ext cx="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196"/>
            <p:cNvGrpSpPr>
              <a:grpSpLocks/>
            </p:cNvGrpSpPr>
            <p:nvPr/>
          </p:nvGrpSpPr>
          <p:grpSpPr bwMode="auto">
            <a:xfrm>
              <a:off x="4949824" y="1906584"/>
              <a:ext cx="1527174" cy="304800"/>
              <a:chOff x="3118" y="1201"/>
              <a:chExt cx="962" cy="192"/>
            </a:xfrm>
          </p:grpSpPr>
          <p:sp>
            <p:nvSpPr>
              <p:cNvPr id="50" name="AutoShape 160"/>
              <p:cNvSpPr>
                <a:spLocks noChangeArrowheads="1"/>
              </p:cNvSpPr>
              <p:nvPr/>
            </p:nvSpPr>
            <p:spPr bwMode="auto">
              <a:xfrm>
                <a:off x="3118" y="1201"/>
                <a:ext cx="194" cy="189"/>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dirty="0">
                    <a:solidFill>
                      <a:schemeClr val="accent2"/>
                    </a:solidFill>
                    <a:latin typeface="Trebuchet MS" panose="020B0603020202020204" pitchFamily="34" charset="0"/>
                  </a:rPr>
                  <a:t>2</a:t>
                </a:r>
              </a:p>
            </p:txBody>
          </p:sp>
          <p:sp>
            <p:nvSpPr>
              <p:cNvPr id="51" name="AutoShape 161"/>
              <p:cNvSpPr>
                <a:spLocks noChangeArrowheads="1"/>
              </p:cNvSpPr>
              <p:nvPr/>
            </p:nvSpPr>
            <p:spPr bwMode="auto">
              <a:xfrm>
                <a:off x="3311" y="1203"/>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5</a:t>
                </a:r>
              </a:p>
            </p:txBody>
          </p:sp>
          <p:sp>
            <p:nvSpPr>
              <p:cNvPr id="52" name="AutoShape 162"/>
              <p:cNvSpPr>
                <a:spLocks noChangeArrowheads="1"/>
              </p:cNvSpPr>
              <p:nvPr/>
            </p:nvSpPr>
            <p:spPr bwMode="auto">
              <a:xfrm>
                <a:off x="3503" y="1203"/>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4</a:t>
                </a:r>
                <a:endParaRPr lang="en-US" altLang="en-US"/>
              </a:p>
            </p:txBody>
          </p:sp>
          <p:sp>
            <p:nvSpPr>
              <p:cNvPr id="53" name="AutoShape 163"/>
              <p:cNvSpPr>
                <a:spLocks noChangeArrowheads="1"/>
              </p:cNvSpPr>
              <p:nvPr/>
            </p:nvSpPr>
            <p:spPr bwMode="auto">
              <a:xfrm>
                <a:off x="3695" y="1203"/>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7</a:t>
                </a:r>
              </a:p>
            </p:txBody>
          </p:sp>
          <p:sp>
            <p:nvSpPr>
              <p:cNvPr id="54" name="AutoShape 164"/>
              <p:cNvSpPr>
                <a:spLocks noChangeArrowheads="1"/>
              </p:cNvSpPr>
              <p:nvPr/>
            </p:nvSpPr>
            <p:spPr bwMode="auto">
              <a:xfrm>
                <a:off x="3887" y="1203"/>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grpSp>
          <p:nvGrpSpPr>
            <p:cNvPr id="16" name="Group 198"/>
            <p:cNvGrpSpPr>
              <a:grpSpLocks/>
            </p:cNvGrpSpPr>
            <p:nvPr/>
          </p:nvGrpSpPr>
          <p:grpSpPr bwMode="auto">
            <a:xfrm>
              <a:off x="4953000" y="2817813"/>
              <a:ext cx="1525588" cy="611187"/>
              <a:chOff x="3120" y="1775"/>
              <a:chExt cx="961" cy="385"/>
            </a:xfrm>
          </p:grpSpPr>
          <p:sp>
            <p:nvSpPr>
              <p:cNvPr id="42" name="Line 151"/>
              <p:cNvSpPr>
                <a:spLocks noChangeShapeType="1"/>
              </p:cNvSpPr>
              <p:nvPr/>
            </p:nvSpPr>
            <p:spPr bwMode="auto">
              <a:xfrm>
                <a:off x="3408" y="1776"/>
                <a:ext cx="190" cy="190"/>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52"/>
              <p:cNvSpPr>
                <a:spLocks noChangeShapeType="1"/>
              </p:cNvSpPr>
              <p:nvPr/>
            </p:nvSpPr>
            <p:spPr bwMode="auto">
              <a:xfrm flipH="1">
                <a:off x="3363" y="1775"/>
                <a:ext cx="24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44" name="Group 171"/>
              <p:cNvGrpSpPr>
                <a:grpSpLocks/>
              </p:cNvGrpSpPr>
              <p:nvPr/>
            </p:nvGrpSpPr>
            <p:grpSpPr bwMode="auto">
              <a:xfrm>
                <a:off x="3120" y="1967"/>
                <a:ext cx="961" cy="193"/>
                <a:chOff x="575" y="1197"/>
                <a:chExt cx="961" cy="193"/>
              </a:xfrm>
            </p:grpSpPr>
            <p:sp>
              <p:nvSpPr>
                <p:cNvPr id="45" name="AutoShape 172"/>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46" name="AutoShape 173"/>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4</a:t>
                  </a:r>
                </a:p>
              </p:txBody>
            </p:sp>
            <p:sp>
              <p:nvSpPr>
                <p:cNvPr id="47" name="AutoShape 174"/>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5</a:t>
                  </a:r>
                </a:p>
              </p:txBody>
            </p:sp>
            <p:sp>
              <p:nvSpPr>
                <p:cNvPr id="48" name="AutoShape 175"/>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7</a:t>
                  </a:r>
                </a:p>
              </p:txBody>
            </p:sp>
            <p:sp>
              <p:nvSpPr>
                <p:cNvPr id="49" name="AutoShape 176"/>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grpSp>
        <p:grpSp>
          <p:nvGrpSpPr>
            <p:cNvPr id="17" name="Group 197"/>
            <p:cNvGrpSpPr>
              <a:grpSpLocks/>
            </p:cNvGrpSpPr>
            <p:nvPr/>
          </p:nvGrpSpPr>
          <p:grpSpPr bwMode="auto">
            <a:xfrm>
              <a:off x="4953000" y="2209800"/>
              <a:ext cx="1525588" cy="609600"/>
              <a:chOff x="3120" y="1392"/>
              <a:chExt cx="961" cy="384"/>
            </a:xfrm>
          </p:grpSpPr>
          <p:grpSp>
            <p:nvGrpSpPr>
              <p:cNvPr id="34" name="Group 165"/>
              <p:cNvGrpSpPr>
                <a:grpSpLocks/>
              </p:cNvGrpSpPr>
              <p:nvPr/>
            </p:nvGrpSpPr>
            <p:grpSpPr bwMode="auto">
              <a:xfrm>
                <a:off x="3120" y="1583"/>
                <a:ext cx="961" cy="193"/>
                <a:chOff x="575" y="1197"/>
                <a:chExt cx="961" cy="193"/>
              </a:xfrm>
            </p:grpSpPr>
            <p:sp>
              <p:nvSpPr>
                <p:cNvPr id="37" name="AutoShape 166"/>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38" name="AutoShape 167"/>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2"/>
                      </a:solidFill>
                      <a:latin typeface="Trebuchet MS" panose="020B0603020202020204" pitchFamily="34" charset="0"/>
                    </a:rPr>
                    <a:t>5</a:t>
                  </a:r>
                </a:p>
              </p:txBody>
            </p:sp>
            <p:sp>
              <p:nvSpPr>
                <p:cNvPr id="39" name="AutoShape 168"/>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4</a:t>
                  </a:r>
                </a:p>
              </p:txBody>
            </p:sp>
            <p:sp>
              <p:nvSpPr>
                <p:cNvPr id="40" name="AutoShape 169"/>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7</a:t>
                  </a:r>
                </a:p>
              </p:txBody>
            </p:sp>
            <p:sp>
              <p:nvSpPr>
                <p:cNvPr id="41" name="AutoShape 170"/>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sp>
            <p:nvSpPr>
              <p:cNvPr id="35" name="Line 177"/>
              <p:cNvSpPr>
                <a:spLocks noChangeShapeType="1"/>
              </p:cNvSpPr>
              <p:nvPr/>
            </p:nvSpPr>
            <p:spPr bwMode="auto">
              <a:xfrm>
                <a:off x="3216" y="1392"/>
                <a:ext cx="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 name="Line 178"/>
              <p:cNvSpPr>
                <a:spLocks noChangeShapeType="1"/>
              </p:cNvSpPr>
              <p:nvPr/>
            </p:nvSpPr>
            <p:spPr bwMode="auto">
              <a:xfrm>
                <a:off x="3408" y="1392"/>
                <a:ext cx="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 name="Group 179"/>
            <p:cNvGrpSpPr>
              <a:grpSpLocks/>
            </p:cNvGrpSpPr>
            <p:nvPr/>
          </p:nvGrpSpPr>
          <p:grpSpPr bwMode="auto">
            <a:xfrm>
              <a:off x="6932613" y="1905000"/>
              <a:ext cx="1525587" cy="306388"/>
              <a:chOff x="575" y="1197"/>
              <a:chExt cx="961" cy="193"/>
            </a:xfrm>
          </p:grpSpPr>
          <p:sp>
            <p:nvSpPr>
              <p:cNvPr id="29" name="AutoShape 180"/>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2"/>
                    </a:solidFill>
                    <a:latin typeface="Trebuchet MS" panose="020B0603020202020204" pitchFamily="34" charset="0"/>
                  </a:rPr>
                  <a:t>2</a:t>
                </a:r>
              </a:p>
            </p:txBody>
          </p:sp>
          <p:sp>
            <p:nvSpPr>
              <p:cNvPr id="30" name="AutoShape 181"/>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tx2"/>
                    </a:solidFill>
                    <a:latin typeface="Trebuchet MS" panose="020B0603020202020204" pitchFamily="34" charset="0"/>
                  </a:rPr>
                  <a:t>4</a:t>
                </a:r>
              </a:p>
            </p:txBody>
          </p:sp>
          <p:sp>
            <p:nvSpPr>
              <p:cNvPr id="31" name="AutoShape 182"/>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5</a:t>
                </a:r>
              </a:p>
            </p:txBody>
          </p:sp>
          <p:sp>
            <p:nvSpPr>
              <p:cNvPr id="32" name="AutoShape 183"/>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7</a:t>
                </a:r>
              </a:p>
            </p:txBody>
          </p:sp>
          <p:sp>
            <p:nvSpPr>
              <p:cNvPr id="33" name="AutoShape 184"/>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grpSp>
          <p:nvGrpSpPr>
            <p:cNvPr id="19" name="Group 199"/>
            <p:cNvGrpSpPr>
              <a:grpSpLocks/>
            </p:cNvGrpSpPr>
            <p:nvPr/>
          </p:nvGrpSpPr>
          <p:grpSpPr bwMode="auto">
            <a:xfrm>
              <a:off x="6934200" y="2209800"/>
              <a:ext cx="1525588" cy="609600"/>
              <a:chOff x="4368" y="1392"/>
              <a:chExt cx="961" cy="384"/>
            </a:xfrm>
          </p:grpSpPr>
          <p:grpSp>
            <p:nvGrpSpPr>
              <p:cNvPr id="21" name="Group 185"/>
              <p:cNvGrpSpPr>
                <a:grpSpLocks/>
              </p:cNvGrpSpPr>
              <p:nvPr/>
            </p:nvGrpSpPr>
            <p:grpSpPr bwMode="auto">
              <a:xfrm>
                <a:off x="4368" y="1583"/>
                <a:ext cx="961" cy="193"/>
                <a:chOff x="575" y="1197"/>
                <a:chExt cx="961" cy="193"/>
              </a:xfrm>
            </p:grpSpPr>
            <p:sp>
              <p:nvSpPr>
                <p:cNvPr id="24" name="AutoShape 186"/>
                <p:cNvSpPr>
                  <a:spLocks noChangeArrowheads="1"/>
                </p:cNvSpPr>
                <p:nvPr/>
              </p:nvSpPr>
              <p:spPr bwMode="auto">
                <a:xfrm>
                  <a:off x="575" y="1197"/>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latin typeface="Trebuchet MS" panose="020B0603020202020204" pitchFamily="34" charset="0"/>
                    </a:rPr>
                    <a:t>2</a:t>
                  </a:r>
                  <a:endParaRPr lang="en-US" altLang="en-US"/>
                </a:p>
              </p:txBody>
            </p:sp>
            <p:sp>
              <p:nvSpPr>
                <p:cNvPr id="25" name="AutoShape 187"/>
                <p:cNvSpPr>
                  <a:spLocks noChangeArrowheads="1"/>
                </p:cNvSpPr>
                <p:nvPr/>
              </p:nvSpPr>
              <p:spPr bwMode="auto">
                <a:xfrm>
                  <a:off x="767"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4</a:t>
                  </a:r>
                </a:p>
              </p:txBody>
            </p:sp>
            <p:sp>
              <p:nvSpPr>
                <p:cNvPr id="26" name="AutoShape 188"/>
                <p:cNvSpPr>
                  <a:spLocks noChangeArrowheads="1"/>
                </p:cNvSpPr>
                <p:nvPr/>
              </p:nvSpPr>
              <p:spPr bwMode="auto">
                <a:xfrm>
                  <a:off x="959"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5</a:t>
                  </a:r>
                </a:p>
              </p:txBody>
            </p:sp>
            <p:sp>
              <p:nvSpPr>
                <p:cNvPr id="27" name="AutoShape 189"/>
                <p:cNvSpPr>
                  <a:spLocks noChangeArrowheads="1"/>
                </p:cNvSpPr>
                <p:nvPr/>
              </p:nvSpPr>
              <p:spPr bwMode="auto">
                <a:xfrm>
                  <a:off x="1151"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7</a:t>
                  </a:r>
                </a:p>
              </p:txBody>
            </p:sp>
            <p:sp>
              <p:nvSpPr>
                <p:cNvPr id="28" name="AutoShape 190"/>
                <p:cNvSpPr>
                  <a:spLocks noChangeArrowheads="1"/>
                </p:cNvSpPr>
                <p:nvPr/>
              </p:nvSpPr>
              <p:spPr bwMode="auto">
                <a:xfrm>
                  <a:off x="1343" y="1200"/>
                  <a:ext cx="193" cy="190"/>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chemeClr val="accent1"/>
                      </a:solidFill>
                      <a:latin typeface="Trebuchet MS" panose="020B0603020202020204" pitchFamily="34" charset="0"/>
                    </a:rPr>
                    <a:t>8</a:t>
                  </a:r>
                </a:p>
              </p:txBody>
            </p:sp>
          </p:grpSp>
          <p:sp>
            <p:nvSpPr>
              <p:cNvPr id="22" name="Line 191"/>
              <p:cNvSpPr>
                <a:spLocks noChangeShapeType="1"/>
              </p:cNvSpPr>
              <p:nvPr/>
            </p:nvSpPr>
            <p:spPr bwMode="auto">
              <a:xfrm>
                <a:off x="4464" y="1392"/>
                <a:ext cx="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92"/>
              <p:cNvSpPr>
                <a:spLocks noChangeShapeType="1"/>
              </p:cNvSpPr>
              <p:nvPr/>
            </p:nvSpPr>
            <p:spPr bwMode="auto">
              <a:xfrm>
                <a:off x="4656" y="1392"/>
                <a:ext cx="0" cy="192"/>
              </a:xfrm>
              <a:prstGeom prst="line">
                <a:avLst/>
              </a:prstGeom>
              <a:noFill/>
              <a:ln w="158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0" name="Text Box 200"/>
            <p:cNvSpPr txBox="1">
              <a:spLocks noChangeArrowheads="1"/>
            </p:cNvSpPr>
            <p:nvPr/>
          </p:nvSpPr>
          <p:spPr bwMode="auto">
            <a:xfrm>
              <a:off x="7315200" y="3048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a:t>(done)</a:t>
              </a:r>
            </a:p>
          </p:txBody>
        </p:sp>
      </p:grpSp>
      <p:sp>
        <p:nvSpPr>
          <p:cNvPr id="125" name="Rectangle 124"/>
          <p:cNvSpPr/>
          <p:nvPr/>
        </p:nvSpPr>
        <p:spPr>
          <a:xfrm>
            <a:off x="5782304" y="6019618"/>
            <a:ext cx="4832798" cy="646331"/>
          </a:xfrm>
          <a:prstGeom prst="rect">
            <a:avLst/>
          </a:prstGeom>
        </p:spPr>
        <p:txBody>
          <a:bodyPr wrap="none">
            <a:spAutoFit/>
          </a:bodyPr>
          <a:lstStyle/>
          <a:p>
            <a:r>
              <a:rPr lang="en-US" dirty="0" smtClean="0">
                <a:hlinkClick r:id="rId3"/>
              </a:rPr>
              <a:t>https://www.youtube.com/watch?v=JP5KkzdUEYI</a:t>
            </a:r>
            <a:endParaRPr lang="en-US" dirty="0" smtClean="0"/>
          </a:p>
          <a:p>
            <a:r>
              <a:rPr lang="en-US" dirty="0" smtClean="0"/>
              <a:t> </a:t>
            </a:r>
            <a:endParaRPr lang="en-US" dirty="0"/>
          </a:p>
        </p:txBody>
      </p:sp>
    </p:spTree>
    <p:extLst>
      <p:ext uri="{BB962C8B-B14F-4D97-AF65-F5344CB8AC3E}">
        <p14:creationId xmlns:p14="http://schemas.microsoft.com/office/powerpoint/2010/main" val="616923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20000"/>
              <a:lumOff val="80000"/>
            </a:schemeClr>
          </a:solidFill>
        </p:spPr>
        <p:txBody>
          <a:bodyPr>
            <a:normAutofit/>
          </a:bodyPr>
          <a:lstStyle/>
          <a:p>
            <a:endParaRPr lang="en-US" sz="4800" dirty="0" smtClean="0">
              <a:latin typeface="Georgia" panose="02040502050405020303" pitchFamily="18" charset="0"/>
            </a:endParaRPr>
          </a:p>
          <a:p>
            <a:r>
              <a:rPr lang="en-US" sz="4800" dirty="0" smtClean="0">
                <a:latin typeface="Georgia" panose="02040502050405020303" pitchFamily="18" charset="0"/>
              </a:rPr>
              <a:t>Selection sort</a:t>
            </a:r>
            <a:endParaRPr lang="en-US" sz="4800" dirty="0">
              <a:latin typeface="Georgia" panose="02040502050405020303" pitchFamily="18" charset="0"/>
            </a:endParaRPr>
          </a:p>
        </p:txBody>
      </p:sp>
    </p:spTree>
    <p:extLst>
      <p:ext uri="{BB962C8B-B14F-4D97-AF65-F5344CB8AC3E}">
        <p14:creationId xmlns:p14="http://schemas.microsoft.com/office/powerpoint/2010/main" val="2309842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Selection sort</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240527"/>
            <a:ext cx="9144000" cy="4406899"/>
          </a:xfrm>
        </p:spPr>
        <p:txBody>
          <a:bodyPr>
            <a:noAutofit/>
          </a:bodyPr>
          <a:lstStyle/>
          <a:p>
            <a:pPr algn="l"/>
            <a:r>
              <a:rPr lang="en-US" sz="2800" dirty="0" smtClean="0">
                <a:latin typeface="Georgia" panose="02040502050405020303" pitchFamily="18" charset="0"/>
              </a:rPr>
              <a:t>Given an array of length </a:t>
            </a:r>
            <a:r>
              <a:rPr lang="en-US" sz="2800" b="1" dirty="0" smtClean="0">
                <a:solidFill>
                  <a:srgbClr val="C00000"/>
                </a:solidFill>
                <a:latin typeface="Courier New" panose="02070309020205020404" pitchFamily="49" charset="0"/>
                <a:cs typeface="Courier New" panose="02070309020205020404" pitchFamily="49" charset="0"/>
              </a:rPr>
              <a:t>n</a:t>
            </a:r>
            <a:r>
              <a:rPr lang="en-US" sz="2800" dirty="0" smtClean="0">
                <a:latin typeface="Georgia" panose="02040502050405020303" pitchFamily="18" charset="0"/>
              </a:rPr>
              <a:t>,</a:t>
            </a:r>
          </a:p>
          <a:p>
            <a:pPr marL="571500" indent="-457200" algn="l">
              <a:lnSpc>
                <a:spcPct val="100000"/>
              </a:lnSpc>
              <a:spcBef>
                <a:spcPts val="0"/>
              </a:spcBef>
              <a:buClr>
                <a:srgbClr val="002060"/>
              </a:buClr>
              <a:buFont typeface="Wingdings" panose="05000000000000000000" pitchFamily="2" charset="2"/>
              <a:buChar char="§"/>
            </a:pPr>
            <a:r>
              <a:rPr lang="en-US" sz="2800" dirty="0" smtClean="0">
                <a:solidFill>
                  <a:srgbClr val="002060"/>
                </a:solidFill>
                <a:latin typeface="Georgia" panose="02040502050405020303" pitchFamily="18" charset="0"/>
              </a:rPr>
              <a:t>Search elements </a:t>
            </a:r>
            <a:r>
              <a:rPr lang="en-US" sz="2800" b="1" dirty="0" smtClean="0">
                <a:solidFill>
                  <a:srgbClr val="C00000"/>
                </a:solidFill>
                <a:latin typeface="Courier New" panose="02070309020205020404" pitchFamily="49" charset="0"/>
                <a:cs typeface="Courier New" panose="02070309020205020404" pitchFamily="49" charset="0"/>
              </a:rPr>
              <a:t>0</a:t>
            </a:r>
            <a:r>
              <a:rPr lang="en-US" sz="2800" dirty="0" smtClean="0">
                <a:solidFill>
                  <a:srgbClr val="002060"/>
                </a:solidFill>
                <a:latin typeface="Georgia" panose="02040502050405020303" pitchFamily="18" charset="0"/>
              </a:rPr>
              <a:t> through </a:t>
            </a:r>
            <a:r>
              <a:rPr lang="en-US" sz="2800" b="1" dirty="0" smtClean="0">
                <a:solidFill>
                  <a:srgbClr val="C00000"/>
                </a:solidFill>
                <a:latin typeface="Courier New" panose="02070309020205020404" pitchFamily="49" charset="0"/>
                <a:cs typeface="Courier New" panose="02070309020205020404" pitchFamily="49" charset="0"/>
              </a:rPr>
              <a:t>n-1</a:t>
            </a:r>
            <a:r>
              <a:rPr lang="en-US" sz="2800" dirty="0" smtClean="0">
                <a:solidFill>
                  <a:srgbClr val="002060"/>
                </a:solidFill>
                <a:latin typeface="Georgia" panose="02040502050405020303" pitchFamily="18" charset="0"/>
              </a:rPr>
              <a:t> and select the smallest</a:t>
            </a:r>
          </a:p>
          <a:p>
            <a:pPr marL="1028700" lvl="1" indent="-457200" algn="l">
              <a:lnSpc>
                <a:spcPct val="100000"/>
              </a:lnSpc>
              <a:spcBef>
                <a:spcPts val="0"/>
              </a:spcBef>
              <a:buClr>
                <a:srgbClr val="C00000"/>
              </a:buClr>
              <a:buFont typeface="Wingdings" panose="05000000000000000000" pitchFamily="2" charset="2"/>
              <a:buChar char="§"/>
            </a:pPr>
            <a:r>
              <a:rPr lang="en-US" sz="2400" dirty="0" smtClean="0">
                <a:latin typeface="Georgia" panose="02040502050405020303" pitchFamily="18" charset="0"/>
              </a:rPr>
              <a:t>Swap it with the element in location </a:t>
            </a:r>
            <a:r>
              <a:rPr lang="en-US" sz="2400" b="1" dirty="0" smtClean="0">
                <a:solidFill>
                  <a:srgbClr val="C00000"/>
                </a:solidFill>
                <a:latin typeface="Courier New" panose="02070309020205020404" pitchFamily="49" charset="0"/>
                <a:cs typeface="Courier New" panose="02070309020205020404" pitchFamily="49" charset="0"/>
              </a:rPr>
              <a:t>0</a:t>
            </a:r>
          </a:p>
          <a:p>
            <a:pPr marL="571500" indent="-457200" algn="l">
              <a:lnSpc>
                <a:spcPct val="100000"/>
              </a:lnSpc>
              <a:spcBef>
                <a:spcPts val="0"/>
              </a:spcBef>
              <a:buClr>
                <a:srgbClr val="002060"/>
              </a:buClr>
              <a:buFont typeface="Wingdings" panose="05000000000000000000" pitchFamily="2" charset="2"/>
              <a:buChar char="§"/>
            </a:pPr>
            <a:r>
              <a:rPr lang="en-US" sz="2800" dirty="0" smtClean="0">
                <a:solidFill>
                  <a:srgbClr val="002060"/>
                </a:solidFill>
                <a:latin typeface="Georgia" panose="02040502050405020303" pitchFamily="18" charset="0"/>
              </a:rPr>
              <a:t>Search elements </a:t>
            </a:r>
            <a:r>
              <a:rPr lang="en-US" sz="2800" b="1" dirty="0" smtClean="0">
                <a:solidFill>
                  <a:srgbClr val="C00000"/>
                </a:solidFill>
                <a:latin typeface="Courier New" panose="02070309020205020404" pitchFamily="49" charset="0"/>
                <a:cs typeface="Courier New" panose="02070309020205020404" pitchFamily="49" charset="0"/>
              </a:rPr>
              <a:t>1</a:t>
            </a:r>
            <a:r>
              <a:rPr lang="en-US" sz="2800" dirty="0" smtClean="0">
                <a:solidFill>
                  <a:srgbClr val="002060"/>
                </a:solidFill>
                <a:latin typeface="Georgia" panose="02040502050405020303" pitchFamily="18" charset="0"/>
              </a:rPr>
              <a:t> through </a:t>
            </a:r>
            <a:r>
              <a:rPr lang="en-US" sz="2800" b="1" dirty="0" smtClean="0">
                <a:solidFill>
                  <a:srgbClr val="C00000"/>
                </a:solidFill>
                <a:latin typeface="Courier New" panose="02070309020205020404" pitchFamily="49" charset="0"/>
                <a:cs typeface="Courier New" panose="02070309020205020404" pitchFamily="49" charset="0"/>
              </a:rPr>
              <a:t>n-1</a:t>
            </a:r>
            <a:r>
              <a:rPr lang="en-US" sz="2800" dirty="0" smtClean="0">
                <a:solidFill>
                  <a:srgbClr val="002060"/>
                </a:solidFill>
                <a:latin typeface="Georgia" panose="02040502050405020303" pitchFamily="18" charset="0"/>
              </a:rPr>
              <a:t> and select the smallest</a:t>
            </a:r>
          </a:p>
          <a:p>
            <a:pPr marL="1028700" lvl="1" indent="-457200" algn="l">
              <a:lnSpc>
                <a:spcPct val="100000"/>
              </a:lnSpc>
              <a:spcBef>
                <a:spcPts val="0"/>
              </a:spcBef>
              <a:buClr>
                <a:srgbClr val="C00000"/>
              </a:buClr>
              <a:buFont typeface="Wingdings" panose="05000000000000000000" pitchFamily="2" charset="2"/>
              <a:buChar char="§"/>
            </a:pPr>
            <a:r>
              <a:rPr lang="en-US" sz="2400" dirty="0" smtClean="0">
                <a:latin typeface="Georgia" panose="02040502050405020303" pitchFamily="18" charset="0"/>
              </a:rPr>
              <a:t>Swap it with the element in location 1</a:t>
            </a:r>
          </a:p>
          <a:p>
            <a:pPr marL="571500" indent="-457200" algn="l">
              <a:lnSpc>
                <a:spcPct val="100000"/>
              </a:lnSpc>
              <a:spcBef>
                <a:spcPts val="0"/>
              </a:spcBef>
              <a:buClr>
                <a:srgbClr val="002060"/>
              </a:buClr>
              <a:buFont typeface="Wingdings" panose="05000000000000000000" pitchFamily="2" charset="2"/>
              <a:buChar char="§"/>
            </a:pPr>
            <a:r>
              <a:rPr lang="en-US" sz="2800" dirty="0" smtClean="0">
                <a:solidFill>
                  <a:srgbClr val="002060"/>
                </a:solidFill>
                <a:latin typeface="Georgia" panose="02040502050405020303" pitchFamily="18" charset="0"/>
              </a:rPr>
              <a:t>Search elements </a:t>
            </a:r>
            <a:r>
              <a:rPr lang="en-US" sz="2800" dirty="0" smtClean="0">
                <a:solidFill>
                  <a:srgbClr val="C00000"/>
                </a:solidFill>
                <a:latin typeface="Georgia" panose="02040502050405020303" pitchFamily="18" charset="0"/>
              </a:rPr>
              <a:t>2</a:t>
            </a:r>
            <a:r>
              <a:rPr lang="en-US" sz="2800" dirty="0" smtClean="0">
                <a:solidFill>
                  <a:srgbClr val="002060"/>
                </a:solidFill>
                <a:latin typeface="Georgia" panose="02040502050405020303" pitchFamily="18" charset="0"/>
              </a:rPr>
              <a:t> through </a:t>
            </a:r>
            <a:r>
              <a:rPr lang="en-US" sz="2800" b="1" dirty="0" smtClean="0">
                <a:solidFill>
                  <a:srgbClr val="C00000"/>
                </a:solidFill>
                <a:latin typeface="Courier New" panose="02070309020205020404" pitchFamily="49" charset="0"/>
                <a:cs typeface="Courier New" panose="02070309020205020404" pitchFamily="49" charset="0"/>
              </a:rPr>
              <a:t>n-1</a:t>
            </a:r>
            <a:r>
              <a:rPr lang="en-US" sz="2800" dirty="0" smtClean="0">
                <a:solidFill>
                  <a:srgbClr val="002060"/>
                </a:solidFill>
                <a:latin typeface="Georgia" panose="02040502050405020303" pitchFamily="18" charset="0"/>
              </a:rPr>
              <a:t> and select the smallest</a:t>
            </a:r>
          </a:p>
          <a:p>
            <a:pPr marL="1028700" lvl="1" indent="-457200" algn="l">
              <a:lnSpc>
                <a:spcPct val="100000"/>
              </a:lnSpc>
              <a:spcBef>
                <a:spcPts val="0"/>
              </a:spcBef>
              <a:buClr>
                <a:srgbClr val="C00000"/>
              </a:buClr>
              <a:buFont typeface="Wingdings" panose="05000000000000000000" pitchFamily="2" charset="2"/>
              <a:buChar char="§"/>
            </a:pPr>
            <a:r>
              <a:rPr lang="en-US" sz="2400" dirty="0" smtClean="0">
                <a:latin typeface="Georgia" panose="02040502050405020303" pitchFamily="18" charset="0"/>
              </a:rPr>
              <a:t>Swap it with the element in location 2</a:t>
            </a:r>
          </a:p>
          <a:p>
            <a:pPr marL="114300" algn="l">
              <a:lnSpc>
                <a:spcPct val="100000"/>
              </a:lnSpc>
              <a:spcBef>
                <a:spcPts val="0"/>
              </a:spcBef>
              <a:buClr>
                <a:srgbClr val="C00000"/>
              </a:buClr>
            </a:pPr>
            <a:r>
              <a:rPr lang="en-US" sz="2800" dirty="0" smtClean="0">
                <a:latin typeface="Georgia" panose="02040502050405020303" pitchFamily="18" charset="0"/>
              </a:rPr>
              <a:t>	</a:t>
            </a:r>
            <a:r>
              <a:rPr lang="en-US" sz="2800" dirty="0" smtClean="0">
                <a:solidFill>
                  <a:srgbClr val="C00000"/>
                </a:solidFill>
                <a:latin typeface="Georgia" panose="02040502050405020303" pitchFamily="18" charset="0"/>
              </a:rPr>
              <a:t>…</a:t>
            </a:r>
          </a:p>
          <a:p>
            <a:pPr marL="571500" indent="-457200" algn="l">
              <a:lnSpc>
                <a:spcPct val="100000"/>
              </a:lnSpc>
              <a:spcBef>
                <a:spcPts val="0"/>
              </a:spcBef>
              <a:buClr>
                <a:srgbClr val="002060"/>
              </a:buClr>
              <a:buFont typeface="Wingdings" panose="05000000000000000000" pitchFamily="2" charset="2"/>
              <a:buChar char="§"/>
            </a:pPr>
            <a:r>
              <a:rPr lang="en-US" sz="2800" dirty="0" smtClean="0">
                <a:solidFill>
                  <a:srgbClr val="002060"/>
                </a:solidFill>
                <a:latin typeface="Georgia" panose="02040502050405020303" pitchFamily="18" charset="0"/>
              </a:rPr>
              <a:t>Continue until there’s nothing left to search</a:t>
            </a:r>
          </a:p>
        </p:txBody>
      </p:sp>
    </p:spTree>
    <p:extLst>
      <p:ext uri="{BB962C8B-B14F-4D97-AF65-F5344CB8AC3E}">
        <p14:creationId xmlns:p14="http://schemas.microsoft.com/office/powerpoint/2010/main" val="217265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sz="4800" dirty="0" smtClean="0">
                <a:latin typeface="Georgia" panose="02040502050405020303" pitchFamily="18" charset="0"/>
              </a:rPr>
              <a:t>Selection sort</a:t>
            </a:r>
            <a:endParaRPr lang="en-US" sz="4800" dirty="0">
              <a:latin typeface="Georgia" panose="02040502050405020303" pitchFamily="18" charset="0"/>
            </a:endParaRPr>
          </a:p>
        </p:txBody>
      </p:sp>
      <p:sp>
        <p:nvSpPr>
          <p:cNvPr id="3" name="Subtitle 2"/>
          <p:cNvSpPr>
            <a:spLocks noGrp="1"/>
          </p:cNvSpPr>
          <p:nvPr>
            <p:ph type="subTitle" idx="1"/>
          </p:nvPr>
        </p:nvSpPr>
        <p:spPr>
          <a:xfrm>
            <a:off x="4154904" y="1320737"/>
            <a:ext cx="7234991" cy="4406899"/>
          </a:xfrm>
        </p:spPr>
        <p:txBody>
          <a:bodyPr>
            <a:noAutofit/>
          </a:bodyPr>
          <a:lstStyle/>
          <a:p>
            <a:pPr algn="l"/>
            <a:r>
              <a:rPr lang="en-US" sz="2800" dirty="0" smtClean="0">
                <a:latin typeface="Georgia" panose="02040502050405020303" pitchFamily="18" charset="0"/>
              </a:rPr>
              <a:t>Given an array of length </a:t>
            </a:r>
            <a:r>
              <a:rPr lang="en-US" sz="2800" b="1" dirty="0" smtClean="0">
                <a:solidFill>
                  <a:srgbClr val="C00000"/>
                </a:solidFill>
                <a:latin typeface="Courier New" panose="02070309020205020404" pitchFamily="49" charset="0"/>
                <a:cs typeface="Courier New" panose="02070309020205020404" pitchFamily="49" charset="0"/>
              </a:rPr>
              <a:t>n</a:t>
            </a:r>
            <a:r>
              <a:rPr lang="en-US" sz="2800" dirty="0" smtClean="0">
                <a:latin typeface="Georgia" panose="02040502050405020303" pitchFamily="18" charset="0"/>
              </a:rPr>
              <a:t>,</a:t>
            </a:r>
          </a:p>
          <a:p>
            <a:pPr marL="571500" indent="-457200" algn="l">
              <a:lnSpc>
                <a:spcPct val="100000"/>
              </a:lnSpc>
              <a:spcBef>
                <a:spcPts val="0"/>
              </a:spcBef>
              <a:buClr>
                <a:srgbClr val="002060"/>
              </a:buClr>
              <a:buFont typeface="Wingdings" panose="05000000000000000000" pitchFamily="2" charset="2"/>
              <a:buChar char="§"/>
            </a:pPr>
            <a:r>
              <a:rPr lang="en-US" sz="2800" dirty="0" smtClean="0">
                <a:solidFill>
                  <a:srgbClr val="002060"/>
                </a:solidFill>
                <a:latin typeface="Georgia" panose="02040502050405020303" pitchFamily="18" charset="0"/>
              </a:rPr>
              <a:t>The selection sort might swap an array element with itself--this is harmless, and not worth checking for</a:t>
            </a:r>
          </a:p>
          <a:p>
            <a:pPr marL="571500" indent="-457200" algn="l">
              <a:lnSpc>
                <a:spcPct val="100000"/>
              </a:lnSpc>
              <a:spcBef>
                <a:spcPts val="0"/>
              </a:spcBef>
              <a:buClr>
                <a:srgbClr val="002060"/>
              </a:buClr>
              <a:buFont typeface="Wingdings" panose="05000000000000000000" pitchFamily="2" charset="2"/>
              <a:buChar char="§"/>
            </a:pPr>
            <a:r>
              <a:rPr lang="en-US" sz="2800" dirty="0" smtClean="0">
                <a:solidFill>
                  <a:srgbClr val="002060"/>
                </a:solidFill>
                <a:latin typeface="Georgia" panose="02040502050405020303" pitchFamily="18" charset="0"/>
              </a:rPr>
              <a:t>Analysis:</a:t>
            </a:r>
          </a:p>
          <a:p>
            <a:pPr marL="1028700" lvl="1" indent="-457200" algn="l">
              <a:lnSpc>
                <a:spcPct val="100000"/>
              </a:lnSpc>
              <a:spcBef>
                <a:spcPts val="0"/>
              </a:spcBef>
              <a:buClr>
                <a:srgbClr val="C00000"/>
              </a:buClr>
              <a:buFont typeface="Wingdings" panose="05000000000000000000" pitchFamily="2" charset="2"/>
              <a:buChar char="§"/>
            </a:pPr>
            <a:r>
              <a:rPr lang="en-US" sz="2600" dirty="0" smtClean="0">
                <a:solidFill>
                  <a:srgbClr val="002060"/>
                </a:solidFill>
                <a:latin typeface="Georgia" panose="02040502050405020303" pitchFamily="18" charset="0"/>
              </a:rPr>
              <a:t>The outer loop executes </a:t>
            </a:r>
            <a:r>
              <a:rPr lang="en-US" sz="2600" b="1" dirty="0" smtClean="0">
                <a:solidFill>
                  <a:srgbClr val="C00000"/>
                </a:solidFill>
                <a:latin typeface="Courier New" panose="02070309020205020404" pitchFamily="49" charset="0"/>
                <a:cs typeface="Courier New" panose="02070309020205020404" pitchFamily="49" charset="0"/>
              </a:rPr>
              <a:t>n-1</a:t>
            </a:r>
            <a:r>
              <a:rPr lang="en-US" sz="2600" dirty="0" smtClean="0">
                <a:solidFill>
                  <a:srgbClr val="002060"/>
                </a:solidFill>
                <a:latin typeface="Georgia" panose="02040502050405020303" pitchFamily="18" charset="0"/>
              </a:rPr>
              <a:t> times</a:t>
            </a:r>
          </a:p>
          <a:p>
            <a:pPr marL="1028700" lvl="1" indent="-457200" algn="l">
              <a:lnSpc>
                <a:spcPct val="100000"/>
              </a:lnSpc>
              <a:spcBef>
                <a:spcPts val="0"/>
              </a:spcBef>
              <a:buClr>
                <a:srgbClr val="C00000"/>
              </a:buClr>
              <a:buFont typeface="Wingdings" panose="05000000000000000000" pitchFamily="2" charset="2"/>
              <a:buChar char="§"/>
            </a:pPr>
            <a:r>
              <a:rPr lang="en-US" sz="2600" dirty="0" smtClean="0">
                <a:solidFill>
                  <a:srgbClr val="002060"/>
                </a:solidFill>
                <a:latin typeface="Georgia" panose="02040502050405020303" pitchFamily="18" charset="0"/>
              </a:rPr>
              <a:t>The inner loop executes about </a:t>
            </a:r>
            <a:r>
              <a:rPr lang="en-US" sz="2600" b="1" dirty="0" smtClean="0">
                <a:solidFill>
                  <a:srgbClr val="C00000"/>
                </a:solidFill>
                <a:latin typeface="Courier New" panose="02070309020205020404" pitchFamily="49" charset="0"/>
                <a:cs typeface="Courier New" panose="02070309020205020404" pitchFamily="49" charset="0"/>
              </a:rPr>
              <a:t>n/2 </a:t>
            </a:r>
            <a:r>
              <a:rPr lang="en-US" sz="2600" dirty="0" smtClean="0">
                <a:solidFill>
                  <a:srgbClr val="002060"/>
                </a:solidFill>
                <a:latin typeface="Georgia" panose="02040502050405020303" pitchFamily="18" charset="0"/>
              </a:rPr>
              <a:t>times on average (from </a:t>
            </a:r>
            <a:r>
              <a:rPr lang="en-US" sz="2600" b="1" dirty="0" smtClean="0">
                <a:solidFill>
                  <a:srgbClr val="C00000"/>
                </a:solidFill>
                <a:latin typeface="Courier New" panose="02070309020205020404" pitchFamily="49" charset="0"/>
                <a:cs typeface="Courier New" panose="02070309020205020404" pitchFamily="49" charset="0"/>
              </a:rPr>
              <a:t>n</a:t>
            </a:r>
            <a:r>
              <a:rPr lang="en-US" sz="2600" dirty="0" smtClean="0">
                <a:solidFill>
                  <a:srgbClr val="002060"/>
                </a:solidFill>
                <a:latin typeface="Georgia" panose="02040502050405020303" pitchFamily="18" charset="0"/>
              </a:rPr>
              <a:t> to </a:t>
            </a:r>
            <a:r>
              <a:rPr lang="en-US" sz="2600" b="1" dirty="0" smtClean="0">
                <a:solidFill>
                  <a:srgbClr val="C00000"/>
                </a:solidFill>
                <a:latin typeface="Courier New" panose="02070309020205020404" pitchFamily="49" charset="0"/>
                <a:cs typeface="Courier New" panose="02070309020205020404" pitchFamily="49" charset="0"/>
              </a:rPr>
              <a:t>2</a:t>
            </a:r>
            <a:r>
              <a:rPr lang="en-US" sz="2600" dirty="0" smtClean="0">
                <a:solidFill>
                  <a:srgbClr val="002060"/>
                </a:solidFill>
                <a:latin typeface="Georgia" panose="02040502050405020303" pitchFamily="18" charset="0"/>
              </a:rPr>
              <a:t> times)</a:t>
            </a:r>
          </a:p>
          <a:p>
            <a:pPr marL="1028700" lvl="1" indent="-457200" algn="l">
              <a:lnSpc>
                <a:spcPct val="100000"/>
              </a:lnSpc>
              <a:spcBef>
                <a:spcPts val="0"/>
              </a:spcBef>
              <a:buClr>
                <a:srgbClr val="C00000"/>
              </a:buClr>
              <a:buFont typeface="Wingdings" panose="05000000000000000000" pitchFamily="2" charset="2"/>
              <a:buChar char="§"/>
            </a:pPr>
            <a:r>
              <a:rPr lang="en-US" sz="2600" dirty="0" smtClean="0">
                <a:solidFill>
                  <a:srgbClr val="002060"/>
                </a:solidFill>
                <a:latin typeface="Georgia" panose="02040502050405020303" pitchFamily="18" charset="0"/>
              </a:rPr>
              <a:t>Work done in the inner loop is constant (swap two array elements)</a:t>
            </a:r>
          </a:p>
          <a:p>
            <a:pPr marL="1028700" lvl="1" indent="-457200" algn="l">
              <a:lnSpc>
                <a:spcPct val="100000"/>
              </a:lnSpc>
              <a:spcBef>
                <a:spcPts val="0"/>
              </a:spcBef>
              <a:buClr>
                <a:srgbClr val="C00000"/>
              </a:buClr>
              <a:buFont typeface="Wingdings" panose="05000000000000000000" pitchFamily="2" charset="2"/>
              <a:buChar char="§"/>
            </a:pPr>
            <a:r>
              <a:rPr lang="en-US" sz="2600" dirty="0" smtClean="0">
                <a:solidFill>
                  <a:srgbClr val="002060"/>
                </a:solidFill>
                <a:latin typeface="Georgia" panose="02040502050405020303" pitchFamily="18" charset="0"/>
              </a:rPr>
              <a:t>Time required is roughly </a:t>
            </a:r>
            <a:r>
              <a:rPr lang="en-US" sz="2600" b="1" dirty="0" smtClean="0">
                <a:solidFill>
                  <a:srgbClr val="C00000"/>
                </a:solidFill>
                <a:latin typeface="Courier New" panose="02070309020205020404" pitchFamily="49" charset="0"/>
                <a:cs typeface="Courier New" panose="02070309020205020404" pitchFamily="49" charset="0"/>
              </a:rPr>
              <a:t>(n-1)*(n/2)</a:t>
            </a:r>
          </a:p>
          <a:p>
            <a:pPr marL="1028700" lvl="1" indent="-457200" algn="l">
              <a:lnSpc>
                <a:spcPct val="100000"/>
              </a:lnSpc>
              <a:spcBef>
                <a:spcPts val="0"/>
              </a:spcBef>
              <a:buClr>
                <a:srgbClr val="C00000"/>
              </a:buClr>
              <a:buFont typeface="Wingdings" panose="05000000000000000000" pitchFamily="2" charset="2"/>
              <a:buChar char="§"/>
            </a:pPr>
            <a:r>
              <a:rPr lang="en-US" sz="2600" dirty="0" smtClean="0">
                <a:solidFill>
                  <a:srgbClr val="002060"/>
                </a:solidFill>
                <a:latin typeface="Georgia" panose="02040502050405020303" pitchFamily="18" charset="0"/>
              </a:rPr>
              <a:t>You should recognize this as </a:t>
            </a:r>
            <a:r>
              <a:rPr lang="en-US" sz="2600" b="1" dirty="0" smtClean="0">
                <a:solidFill>
                  <a:srgbClr val="C00000"/>
                </a:solidFill>
                <a:latin typeface="Courier New" panose="02070309020205020404" pitchFamily="49" charset="0"/>
                <a:cs typeface="Courier New" panose="02070309020205020404" pitchFamily="49" charset="0"/>
              </a:rPr>
              <a:t>O(n</a:t>
            </a:r>
            <a:r>
              <a:rPr lang="en-US" sz="2600" b="1" baseline="30000" dirty="0" smtClean="0">
                <a:solidFill>
                  <a:srgbClr val="C00000"/>
                </a:solidFill>
                <a:latin typeface="Courier New" panose="02070309020205020404" pitchFamily="49" charset="0"/>
                <a:cs typeface="Courier New" panose="02070309020205020404" pitchFamily="49" charset="0"/>
              </a:rPr>
              <a:t>2</a:t>
            </a:r>
            <a:r>
              <a:rPr lang="en-US" sz="2600" b="1" dirty="0" smtClean="0">
                <a:solidFill>
                  <a:srgbClr val="C00000"/>
                </a:solidFill>
                <a:latin typeface="Courier New" panose="02070309020205020404" pitchFamily="49" charset="0"/>
                <a:cs typeface="Courier New" panose="02070309020205020404" pitchFamily="49" charset="0"/>
              </a:rPr>
              <a:t>)</a:t>
            </a:r>
          </a:p>
        </p:txBody>
      </p:sp>
      <p:pic>
        <p:nvPicPr>
          <p:cNvPr id="4" name="Picture 3"/>
          <p:cNvPicPr>
            <a:picLocks noChangeAspect="1"/>
          </p:cNvPicPr>
          <p:nvPr/>
        </p:nvPicPr>
        <p:blipFill>
          <a:blip r:embed="rId3"/>
          <a:stretch>
            <a:fillRect/>
          </a:stretch>
        </p:blipFill>
        <p:spPr>
          <a:xfrm>
            <a:off x="1351952" y="1320737"/>
            <a:ext cx="2369816" cy="5414372"/>
          </a:xfrm>
          <a:prstGeom prst="rect">
            <a:avLst/>
          </a:prstGeom>
        </p:spPr>
      </p:pic>
      <p:sp>
        <p:nvSpPr>
          <p:cNvPr id="5" name="Rectangle 4"/>
          <p:cNvSpPr/>
          <p:nvPr/>
        </p:nvSpPr>
        <p:spPr>
          <a:xfrm>
            <a:off x="6388589" y="6365777"/>
            <a:ext cx="5001306" cy="646331"/>
          </a:xfrm>
          <a:prstGeom prst="rect">
            <a:avLst/>
          </a:prstGeom>
        </p:spPr>
        <p:txBody>
          <a:bodyPr wrap="none">
            <a:spAutoFit/>
          </a:bodyPr>
          <a:lstStyle/>
          <a:p>
            <a:r>
              <a:rPr lang="en-US" dirty="0" smtClean="0"/>
              <a:t>https://www.youtube.com/watch?v=hqSkNVdbNl4</a:t>
            </a:r>
          </a:p>
          <a:p>
            <a:endParaRPr lang="en-US" dirty="0"/>
          </a:p>
        </p:txBody>
      </p:sp>
    </p:spTree>
    <p:extLst>
      <p:ext uri="{BB962C8B-B14F-4D97-AF65-F5344CB8AC3E}">
        <p14:creationId xmlns:p14="http://schemas.microsoft.com/office/powerpoint/2010/main" val="1433314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11435</TotalTime>
  <Words>1983</Words>
  <Application>Microsoft Office PowerPoint</Application>
  <PresentationFormat>Widescreen</PresentationFormat>
  <Paragraphs>820</Paragraphs>
  <Slides>53</Slides>
  <Notes>53</Notes>
  <HiddenSlides>0</HiddenSlides>
  <MMClips>1</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MS PGothic</vt:lpstr>
      <vt:lpstr>MS PGothic</vt:lpstr>
      <vt:lpstr>Arial</vt:lpstr>
      <vt:lpstr>Calibri</vt:lpstr>
      <vt:lpstr>Calibri Light</vt:lpstr>
      <vt:lpstr>Comic Sans MS</vt:lpstr>
      <vt:lpstr>Courier New</vt:lpstr>
      <vt:lpstr>Georgia</vt:lpstr>
      <vt:lpstr>Times</vt:lpstr>
      <vt:lpstr>Times New Roman</vt:lpstr>
      <vt:lpstr>Trebuchet MS</vt:lpstr>
      <vt:lpstr>Verdana</vt:lpstr>
      <vt:lpstr>Wingdings</vt:lpstr>
      <vt:lpstr>Office Theme</vt:lpstr>
      <vt:lpstr>Sorting Algorithms</vt:lpstr>
      <vt:lpstr>PowerPoint Presentation</vt:lpstr>
      <vt:lpstr>Bubble Sort</vt:lpstr>
      <vt:lpstr>Bubble Sort</vt:lpstr>
      <vt:lpstr>PowerPoint Presentation</vt:lpstr>
      <vt:lpstr>Bubble Sort</vt:lpstr>
      <vt:lpstr>PowerPoint Presentation</vt:lpstr>
      <vt:lpstr>Selection sort</vt:lpstr>
      <vt:lpstr>Selection sort</vt:lpstr>
      <vt:lpstr>PowerPoint Presentation</vt:lpstr>
      <vt:lpstr>PowerPoint Presentation</vt:lpstr>
      <vt:lpstr>PowerPoint Presentation</vt:lpstr>
      <vt:lpstr>PowerPoint Presentation</vt:lpstr>
      <vt:lpstr>PowerPoint Presentation</vt:lpstr>
      <vt:lpstr>Insertion sort</vt:lpstr>
      <vt:lpstr>Insertion sort</vt:lpstr>
      <vt:lpstr>Insertion sort</vt:lpstr>
      <vt:lpstr>Insertion sort</vt:lpstr>
      <vt:lpstr>Insertion sort</vt:lpstr>
      <vt:lpstr>Comparison of N, logN and N2 </vt:lpstr>
      <vt:lpstr>PowerPoint Presentation</vt:lpstr>
      <vt:lpstr>Shellsort sort</vt:lpstr>
      <vt:lpstr>Shellsort sort</vt:lpstr>
      <vt:lpstr>Shellsort sort</vt:lpstr>
      <vt:lpstr>Shellsort sort</vt:lpstr>
      <vt:lpstr>Shellsort sort</vt:lpstr>
      <vt:lpstr>PowerPoint Presentation</vt:lpstr>
      <vt:lpstr>Quicksort</vt:lpstr>
      <vt:lpstr>Quicksort</vt:lpstr>
      <vt:lpstr>Quicksort</vt:lpstr>
      <vt:lpstr>PowerPoint Presentation</vt:lpstr>
      <vt:lpstr>Heapsort </vt:lpstr>
      <vt:lpstr>Heapsort </vt:lpstr>
      <vt:lpstr>Heapsort </vt:lpstr>
      <vt:lpstr>Heapsort </vt:lpstr>
      <vt:lpstr>Heapsort </vt:lpstr>
      <vt:lpstr>Vector Representation of Binary Tree</vt:lpstr>
      <vt:lpstr>Vector Representation of Binary Tree</vt:lpstr>
      <vt:lpstr>Heapsort </vt:lpstr>
      <vt:lpstr>Heapsort </vt:lpstr>
      <vt:lpstr>Heapsort </vt:lpstr>
      <vt:lpstr>Heapsort </vt:lpstr>
      <vt:lpstr>Heapsort </vt:lpstr>
      <vt:lpstr>PowerPoint Presentation</vt:lpstr>
      <vt:lpstr>Mergesort</vt:lpstr>
      <vt:lpstr>Mergesort</vt:lpstr>
      <vt:lpstr>Mergesort</vt:lpstr>
      <vt:lpstr>Mergesort</vt:lpstr>
      <vt:lpstr>Mergesort</vt:lpstr>
      <vt:lpstr>Mergesort</vt:lpstr>
      <vt:lpstr>Mergesort</vt:lpstr>
      <vt:lpstr>Merge sort</vt:lpstr>
      <vt:lpstr>Comparison of Sorting Algorithms</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lenaR</dc:creator>
  <cp:lastModifiedBy>lenaR</cp:lastModifiedBy>
  <cp:revision>31</cp:revision>
  <dcterms:created xsi:type="dcterms:W3CDTF">2017-03-09T20:14:23Z</dcterms:created>
  <dcterms:modified xsi:type="dcterms:W3CDTF">2017-04-10T13:40:18Z</dcterms:modified>
</cp:coreProperties>
</file>