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076700"/>
            <a:ext cx="103632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48400"/>
            <a:ext cx="467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CS 201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4-</a:t>
            </a:r>
            <a:fld id="{88FED898-98C8-4B65-B1EC-C2BAC28C7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3D4F-F8FF-4CAE-BDD5-8CCCC4BAD8C7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1250-93DC-4E9F-BE9F-6F136C39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ata_structures_algorithms/stack_algorithm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tackLL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62269" y="1314662"/>
            <a:ext cx="9667461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2800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Infix Expression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   </a:t>
            </a:r>
            <a:r>
              <a:rPr lang="en-US" altLang="en-US" sz="2800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Prefix Expression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</a:t>
            </a:r>
            <a:r>
              <a:rPr lang="en-US" altLang="en-US" sz="2800" u="sng" dirty="0" smtClean="0">
                <a:solidFill>
                  <a:srgbClr val="0070C0"/>
                </a:solidFill>
                <a:latin typeface="Georgia" panose="02040502050405020303" pitchFamily="18" charset="0"/>
              </a:rPr>
              <a:t>Postfix Expression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A + B			+ A B				A B +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A + B * C		+ A * B C			A B C * +</a:t>
            </a:r>
          </a:p>
          <a:p>
            <a:pPr>
              <a:lnSpc>
                <a:spcPct val="110000"/>
              </a:lnSpc>
            </a:pPr>
            <a:r>
              <a:rPr lang="pt-BR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A </a:t>
            </a:r>
            <a:r>
              <a:rPr lang="pt-BR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+ B + C + D	+ + + A B C D	</a:t>
            </a:r>
            <a:r>
              <a:rPr lang="pt-BR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	A </a:t>
            </a:r>
            <a:r>
              <a:rPr lang="pt-BR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B + C + D +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r>
              <a:rPr lang="en-US" altLang="en-US" sz="4800" dirty="0" smtClean="0">
                <a:latin typeface="Georgia" panose="02040502050405020303" pitchFamily="18" charset="0"/>
              </a:rPr>
              <a:t>: postfix expression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2269" y="3608155"/>
            <a:ext cx="9667461" cy="52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A + B * C can be written as (A + (B * C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)) 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A 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B C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 *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+</a:t>
            </a: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2052" name="Picture 4" descr="http://interactivepython.org/runestone/static/pythonds/_images/move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9" y="4444390"/>
            <a:ext cx="5249320" cy="13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r>
              <a:rPr lang="en-US" altLang="en-US" sz="4800" dirty="0" smtClean="0">
                <a:latin typeface="Georgia" panose="02040502050405020303" pitchFamily="18" charset="0"/>
              </a:rPr>
              <a:t>: postfix expression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2269" y="1421545"/>
            <a:ext cx="9667461" cy="530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4 5 6 * +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5122" name="Picture 2" descr="http://interactivepython.org/runestone/static/pythonds/_images/evalpostfi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57" y="1952524"/>
            <a:ext cx="6746284" cy="41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3540844"/>
            <a:ext cx="2657475" cy="2390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0" y="1493383"/>
            <a:ext cx="914400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A stack is an </a:t>
            </a: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Abstract Data Type </a:t>
            </a:r>
            <a:r>
              <a:rPr lang="en-US" altLang="en-US" sz="3200" dirty="0">
                <a:latin typeface="Georgia" panose="02040502050405020303" pitchFamily="18" charset="0"/>
              </a:rPr>
              <a:t>(ADT)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A stack is a container of objects that are inserted and removed according to the last-in first-out (LIFO) principle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A stack can be implemented by means of Array, Structure, Pointer, and Linked List. </a:t>
            </a:r>
            <a:endParaRPr lang="en-US" altLang="en-US" sz="3200" dirty="0" smtClean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Applications</a:t>
            </a:r>
            <a:endParaRPr lang="en-US" altLang="en-US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R</a:t>
            </a:r>
            <a:r>
              <a:rPr lang="en-US" altLang="en-US" sz="2800" dirty="0" smtClean="0">
                <a:latin typeface="Georgia" panose="02040502050405020303" pitchFamily="18" charset="0"/>
              </a:rPr>
              <a:t>everse </a:t>
            </a:r>
            <a:r>
              <a:rPr lang="en-US" altLang="en-US" sz="2800" dirty="0">
                <a:latin typeface="Georgia" panose="02040502050405020303" pitchFamily="18" charset="0"/>
              </a:rPr>
              <a:t>a </a:t>
            </a:r>
            <a:r>
              <a:rPr lang="en-US" altLang="en-US" sz="2800" dirty="0" smtClean="0">
                <a:latin typeface="Georgia" panose="02040502050405020303" pitchFamily="18" charset="0"/>
              </a:rPr>
              <a:t>word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You </a:t>
            </a:r>
            <a:r>
              <a:rPr lang="en-US" altLang="en-US" sz="2800" dirty="0">
                <a:latin typeface="Georgia" panose="02040502050405020303" pitchFamily="18" charset="0"/>
              </a:rPr>
              <a:t>push a given word to stack - letter by letter - and then pop letters from the stack.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"</a:t>
            </a:r>
            <a:r>
              <a:rPr lang="en-US" altLang="en-US" sz="2800" dirty="0">
                <a:latin typeface="Georgia" panose="02040502050405020303" pitchFamily="18" charset="0"/>
              </a:rPr>
              <a:t>undo" mechanism in text </a:t>
            </a:r>
            <a:r>
              <a:rPr lang="en-US" altLang="en-US" sz="2800" dirty="0" smtClean="0">
                <a:latin typeface="Georgia" panose="02040502050405020303" pitchFamily="18" charset="0"/>
              </a:rPr>
              <a:t>editors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this operation is accomplished by keeping all text changes in a stack.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Backtracking (labyrinth or maze - how do you find a way from an entrance to an exit)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0" y="1195392"/>
            <a:ext cx="9144000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Applications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eorgia" panose="02040502050405020303" pitchFamily="18" charset="0"/>
              </a:rPr>
              <a:t>Language </a:t>
            </a:r>
            <a:r>
              <a:rPr lang="en-US" altLang="en-US" sz="2800" dirty="0">
                <a:latin typeface="Georgia" panose="02040502050405020303" pitchFamily="18" charset="0"/>
              </a:rPr>
              <a:t>processing: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space for parameters and local variables is created internally using a </a:t>
            </a:r>
            <a:r>
              <a:rPr lang="en-US" altLang="en-US" sz="2800" dirty="0" smtClean="0">
                <a:latin typeface="Georgia" panose="02040502050405020303" pitchFamily="18" charset="0"/>
              </a:rPr>
              <a:t>stack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compiler's syntax check for matching braces is implemented by using stack.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support for </a:t>
            </a:r>
            <a:r>
              <a:rPr lang="en-US" altLang="en-US" sz="2800" dirty="0" smtClean="0">
                <a:latin typeface="Georgia" panose="02040502050405020303" pitchFamily="18" charset="0"/>
              </a:rPr>
              <a:t>recursion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Solving arithmetic </a:t>
            </a:r>
            <a:r>
              <a:rPr lang="en-US" altLang="en-US" sz="2800" dirty="0" smtClean="0">
                <a:latin typeface="Georgia" panose="02040502050405020303" pitchFamily="18" charset="0"/>
              </a:rPr>
              <a:t>expression (postfix expression)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6173" y="6226722"/>
            <a:ext cx="860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www.tutorialspoint.com/data_structures_algorithms/stack_algorithm.htm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6173" y="6226722"/>
            <a:ext cx="860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02" y="1270359"/>
            <a:ext cx="6828596" cy="4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3" y="1094014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524000" y="1195392"/>
            <a:ext cx="91440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Array-based </a:t>
            </a: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implementation</a:t>
            </a:r>
            <a:endParaRPr lang="en-US" altLang="en-US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Push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The process of putting a new data element onto stack is known as a Push Operation. </a:t>
            </a:r>
            <a:endParaRPr lang="en-US" altLang="en-US" sz="2800" dirty="0" smtClean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Step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1 </a:t>
            </a:r>
            <a:r>
              <a:rPr lang="en-US" altLang="en-US" sz="2800" dirty="0">
                <a:latin typeface="Georgia" panose="02040502050405020303" pitchFamily="18" charset="0"/>
              </a:rPr>
              <a:t>− Checks if the stack is </a:t>
            </a:r>
            <a:r>
              <a:rPr lang="en-US" altLang="en-US" sz="2800" dirty="0" smtClean="0">
                <a:latin typeface="Georgia" panose="02040502050405020303" pitchFamily="18" charset="0"/>
              </a:rPr>
              <a:t>full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2 </a:t>
            </a:r>
            <a:r>
              <a:rPr lang="en-US" altLang="en-US" sz="2800" dirty="0">
                <a:latin typeface="Georgia" panose="02040502050405020303" pitchFamily="18" charset="0"/>
              </a:rPr>
              <a:t>− If the stack is full, produces an error and </a:t>
            </a:r>
            <a:r>
              <a:rPr lang="en-US" altLang="en-US" sz="2800" dirty="0" smtClean="0">
                <a:latin typeface="Georgia" panose="02040502050405020303" pitchFamily="18" charset="0"/>
              </a:rPr>
              <a:t>exit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3 </a:t>
            </a:r>
            <a:r>
              <a:rPr lang="en-US" altLang="en-US" sz="2800" dirty="0">
                <a:latin typeface="Georgia" panose="02040502050405020303" pitchFamily="18" charset="0"/>
              </a:rPr>
              <a:t>− If the stack is not full, increments top </a:t>
            </a:r>
            <a:r>
              <a:rPr lang="en-US" altLang="en-US" sz="2800" dirty="0" smtClean="0">
                <a:latin typeface="Georgia" panose="02040502050405020303" pitchFamily="18" charset="0"/>
              </a:rPr>
              <a:t>to point </a:t>
            </a:r>
            <a:r>
              <a:rPr lang="en-US" altLang="en-US" sz="2800" dirty="0">
                <a:latin typeface="Georgia" panose="02040502050405020303" pitchFamily="18" charset="0"/>
              </a:rPr>
              <a:t>next empty </a:t>
            </a:r>
            <a:r>
              <a:rPr lang="en-US" altLang="en-US" sz="2800" dirty="0" smtClean="0">
                <a:latin typeface="Georgia" panose="02040502050405020303" pitchFamily="18" charset="0"/>
              </a:rPr>
              <a:t>space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4 </a:t>
            </a:r>
            <a:r>
              <a:rPr lang="en-US" altLang="en-US" sz="2800" dirty="0">
                <a:latin typeface="Georgia" panose="02040502050405020303" pitchFamily="18" charset="0"/>
              </a:rPr>
              <a:t>− Adds data element to the stack location, where top is </a:t>
            </a:r>
            <a:r>
              <a:rPr lang="en-US" altLang="en-US" sz="2800" dirty="0" smtClean="0">
                <a:latin typeface="Georgia" panose="02040502050405020303" pitchFamily="18" charset="0"/>
              </a:rPr>
              <a:t>pointing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5 </a:t>
            </a:r>
            <a:r>
              <a:rPr lang="en-US" altLang="en-US" sz="2800" dirty="0">
                <a:latin typeface="Georgia" panose="02040502050405020303" pitchFamily="18" charset="0"/>
              </a:rPr>
              <a:t>− Returns </a:t>
            </a:r>
            <a:r>
              <a:rPr lang="en-US" altLang="en-US" sz="2800" dirty="0" smtClean="0">
                <a:latin typeface="Georgia" panose="02040502050405020303" pitchFamily="18" charset="0"/>
              </a:rPr>
              <a:t>success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3" y="1094014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524000" y="1414050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Array-based </a:t>
            </a: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implementation</a:t>
            </a:r>
            <a:endParaRPr lang="en-US" altLang="en-US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Pop 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Georgia" panose="02040502050405020303" pitchFamily="18" charset="0"/>
              </a:rPr>
              <a:t>Accessing the content while removing it from the stack, is known as a Pop Operation. In an array implementation of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pop() </a:t>
            </a:r>
            <a:r>
              <a:rPr lang="en-US" altLang="en-US" sz="2800" dirty="0">
                <a:latin typeface="Georgia" panose="02040502050405020303" pitchFamily="18" charset="0"/>
              </a:rPr>
              <a:t>operation, the data element is not actually removed, instead top is decremented to a lower position in the stack to point to the next value. But in linked-list implementation, </a:t>
            </a: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pop() </a:t>
            </a:r>
            <a:r>
              <a:rPr lang="en-US" altLang="en-US" sz="2800" dirty="0">
                <a:latin typeface="Georgia" panose="02040502050405020303" pitchFamily="18" charset="0"/>
              </a:rPr>
              <a:t>actually removes data element and </a:t>
            </a:r>
            <a:r>
              <a:rPr lang="en-US" altLang="en-US" sz="2800" dirty="0" err="1">
                <a:latin typeface="Georgia" panose="02040502050405020303" pitchFamily="18" charset="0"/>
              </a:rPr>
              <a:t>deallocates</a:t>
            </a:r>
            <a:r>
              <a:rPr lang="en-US" altLang="en-US" sz="2800" dirty="0">
                <a:latin typeface="Georgia" panose="02040502050405020303" pitchFamily="18" charset="0"/>
              </a:rPr>
              <a:t> memory </a:t>
            </a:r>
            <a:r>
              <a:rPr lang="en-US" altLang="en-US" sz="2800" dirty="0" smtClean="0">
                <a:latin typeface="Georgia" panose="02040502050405020303" pitchFamily="18" charset="0"/>
              </a:rPr>
              <a:t>space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3" y="1094014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524000" y="1195392"/>
            <a:ext cx="9144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solidFill>
                  <a:srgbClr val="0070C0"/>
                </a:solidFill>
                <a:latin typeface="Georgia" panose="02040502050405020303" pitchFamily="18" charset="0"/>
              </a:rPr>
              <a:t>Array-based </a:t>
            </a:r>
            <a:r>
              <a:rPr lang="en-US" altLang="en-US" sz="32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implementation</a:t>
            </a:r>
            <a:endParaRPr lang="en-US" altLang="en-US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800" dirty="0" smtClean="0">
                <a:solidFill>
                  <a:srgbClr val="0070C0"/>
                </a:solidFill>
                <a:latin typeface="Georgia" panose="02040502050405020303" pitchFamily="18" charset="0"/>
              </a:rPr>
              <a:t>Pop 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1 </a:t>
            </a:r>
            <a:r>
              <a:rPr lang="en-US" altLang="en-US" sz="2800" dirty="0">
                <a:latin typeface="Georgia" panose="02040502050405020303" pitchFamily="18" charset="0"/>
              </a:rPr>
              <a:t>− Checks if the stack is </a:t>
            </a:r>
            <a:r>
              <a:rPr lang="en-US" altLang="en-US" sz="2800" dirty="0" smtClean="0">
                <a:latin typeface="Georgia" panose="02040502050405020303" pitchFamily="18" charset="0"/>
              </a:rPr>
              <a:t>empty</a:t>
            </a:r>
            <a:endParaRPr lang="en-US" altLang="en-US" sz="2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2 </a:t>
            </a:r>
            <a:r>
              <a:rPr lang="en-US" altLang="en-US" sz="2800" dirty="0">
                <a:latin typeface="Georgia" panose="02040502050405020303" pitchFamily="18" charset="0"/>
              </a:rPr>
              <a:t>− If the stack is empty, produces an error and </a:t>
            </a:r>
            <a:r>
              <a:rPr lang="en-US" altLang="en-US" sz="2800" dirty="0" smtClean="0">
                <a:latin typeface="Georgia" panose="02040502050405020303" pitchFamily="18" charset="0"/>
              </a:rPr>
              <a:t>exit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3 </a:t>
            </a:r>
            <a:r>
              <a:rPr lang="en-US" altLang="en-US" sz="2800" dirty="0">
                <a:latin typeface="Georgia" panose="02040502050405020303" pitchFamily="18" charset="0"/>
              </a:rPr>
              <a:t>− If the stack is not empty, accesses the data element at which top is </a:t>
            </a:r>
            <a:r>
              <a:rPr lang="en-US" altLang="en-US" sz="2800" dirty="0" smtClean="0">
                <a:latin typeface="Georgia" panose="02040502050405020303" pitchFamily="18" charset="0"/>
              </a:rPr>
              <a:t>pointing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4 </a:t>
            </a:r>
            <a:r>
              <a:rPr lang="en-US" altLang="en-US" sz="2800" dirty="0">
                <a:latin typeface="Georgia" panose="02040502050405020303" pitchFamily="18" charset="0"/>
              </a:rPr>
              <a:t>− Decreases the value of top by </a:t>
            </a:r>
            <a:r>
              <a:rPr lang="en-US" altLang="en-US" sz="2800" dirty="0" smtClean="0">
                <a:latin typeface="Georgia" panose="02040502050405020303" pitchFamily="18" charset="0"/>
              </a:rPr>
              <a:t>1</a:t>
            </a:r>
            <a:endParaRPr lang="en-US" altLang="en-US" sz="28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Georgia" panose="02040502050405020303" pitchFamily="18" charset="0"/>
              </a:rPr>
              <a:t>Step 5 </a:t>
            </a:r>
            <a:r>
              <a:rPr lang="en-US" altLang="en-US" sz="2800" dirty="0">
                <a:latin typeface="Georgia" panose="02040502050405020303" pitchFamily="18" charset="0"/>
              </a:rPr>
              <a:t>− Returns </a:t>
            </a:r>
            <a:r>
              <a:rPr lang="en-US" altLang="en-US" sz="2800" dirty="0" smtClean="0">
                <a:latin typeface="Georgia" panose="02040502050405020303" pitchFamily="18" charset="0"/>
              </a:rPr>
              <a:t>success</a:t>
            </a:r>
            <a:endParaRPr lang="en-US" altLang="en-US" sz="2800" dirty="0">
              <a:latin typeface="Georgia" panose="02040502050405020303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24000" y="27758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>
                <a:latin typeface="Georgia" panose="02040502050405020303" pitchFamily="18" charset="0"/>
              </a:rPr>
              <a:t>Stack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5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3999" y="1522866"/>
            <a:ext cx="9548191" cy="802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hlinkClick r:id="rId2"/>
              </a:rPr>
              <a:t>https://www.cs.usfca.edu/~</a:t>
            </a:r>
            <a:r>
              <a:rPr lang="en-US" altLang="en-US" b="1" dirty="0" smtClean="0">
                <a:hlinkClick r:id="rId2"/>
              </a:rPr>
              <a:t>galles/visualization/StackLL.html</a:t>
            </a:r>
            <a:endParaRPr lang="en-US" altLang="en-US" b="1" dirty="0" smtClean="0"/>
          </a:p>
          <a:p>
            <a:endParaRPr lang="en-US" altLang="en-US" b="1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365125"/>
            <a:ext cx="9144000" cy="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dirty="0" smtClean="0">
                <a:latin typeface="Georgia" panose="02040502050405020303" pitchFamily="18" charset="0"/>
              </a:rPr>
              <a:t>Stack: Linked list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424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Symbol</vt:lpstr>
      <vt:lpstr>Office Theme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lenaR</dc:creator>
  <cp:lastModifiedBy>lenaR</cp:lastModifiedBy>
  <cp:revision>12</cp:revision>
  <dcterms:created xsi:type="dcterms:W3CDTF">2017-02-08T18:28:50Z</dcterms:created>
  <dcterms:modified xsi:type="dcterms:W3CDTF">2017-02-10T17:10:34Z</dcterms:modified>
</cp:coreProperties>
</file>