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0" r:id="rId3"/>
    <p:sldId id="259" r:id="rId4"/>
    <p:sldId id="279" r:id="rId5"/>
    <p:sldId id="28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17BB7-9FA8-4D35-ADFD-BBB3A81223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A43BD-8EEB-44BB-A249-2E45037D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5E05CB-30FA-4FD5-9362-E9F99244353E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0336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076700"/>
            <a:ext cx="103632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467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CS 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4-</a:t>
            </a:r>
            <a:fld id="{88FED898-98C8-4B65-B1EC-C2BAC28C7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1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CC52-9336-46F0-94B3-18F3DE54960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F097-1BF7-46A2-81D3-29F24BA7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4" descr="carrano0410"/>
          <p:cNvPicPr preferRelativeResize="0"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5254" y="1439863"/>
            <a:ext cx="7189246" cy="2057402"/>
          </a:xfrm>
          <a:noFill/>
        </p:spPr>
      </p:pic>
      <p:pic>
        <p:nvPicPr>
          <p:cNvPr id="24580" name="Picture 7" descr="carrano0411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0886" y="3948114"/>
            <a:ext cx="6537983" cy="2107744"/>
          </a:xfrm>
          <a:noFill/>
        </p:spPr>
      </p:pic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2436812" y="3497264"/>
            <a:ext cx="64420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2800"/>
              </a:lnSpc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Deleting a node from a linked list</a:t>
            </a:r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3411538" y="6055858"/>
            <a:ext cx="4038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2800"/>
              </a:lnSpc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Deleting the first node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36512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 – delete a Node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58120"/>
            <a:ext cx="9144000" cy="1943100"/>
          </a:xfrm>
          <a:noFill/>
        </p:spPr>
        <p:txBody>
          <a:bodyPr/>
          <a:lstStyle/>
          <a:p>
            <a:pPr marL="533400" indent="-533400"/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To insert a node between two nodes</a:t>
            </a:r>
          </a:p>
          <a:p>
            <a:pPr marL="1295400" lvl="2" indent="-381000"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newPtr</a:t>
            </a:r>
            <a:r>
              <a:rPr lang="en-US" altLang="en-US" sz="2800" b="1" dirty="0">
                <a:latin typeface="Courier New" panose="02070309020205020404" pitchFamily="49" charset="0"/>
              </a:rPr>
              <a:t>-&gt;next = cur;</a:t>
            </a:r>
          </a:p>
          <a:p>
            <a:pPr marL="1295400" lvl="2" indent="-381000"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prev</a:t>
            </a:r>
            <a:r>
              <a:rPr lang="en-US" altLang="en-US" sz="2800" b="1" dirty="0">
                <a:latin typeface="Courier New" panose="02070309020205020404" pitchFamily="49" charset="0"/>
              </a:rPr>
              <a:t>-&gt;next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newPtr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6628" name="Picture 15" descr="carrano0412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3497" y="3182560"/>
            <a:ext cx="7729805" cy="2782094"/>
          </a:xfrm>
          <a:noFill/>
        </p:spPr>
      </p:pic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2286000" y="4191000"/>
            <a:ext cx="7924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36512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 – insert a Node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87489"/>
            <a:ext cx="9144000" cy="194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To insert a node at the beginning of a linked list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newPtr</a:t>
            </a:r>
            <a:r>
              <a:rPr lang="en-US" altLang="en-US" sz="2800" b="1" dirty="0">
                <a:latin typeface="Courier New" panose="02070309020205020404" pitchFamily="49" charset="0"/>
              </a:rPr>
              <a:t>-&gt;next = head;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head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newPtr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  <a:endParaRPr lang="en-US" altLang="en-US" sz="2800" b="1" dirty="0"/>
          </a:p>
        </p:txBody>
      </p:sp>
      <p:pic>
        <p:nvPicPr>
          <p:cNvPr id="27652" name="Picture 6" descr="carrano0413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7686" y="3081198"/>
            <a:ext cx="7926220" cy="2592527"/>
          </a:xfr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36512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 – insert a Node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4" descr="carrano0414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9000" y="3180523"/>
            <a:ext cx="5258450" cy="3096454"/>
          </a:xfrm>
          <a:noFill/>
        </p:spPr>
      </p:pic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522866"/>
            <a:ext cx="9144000" cy="194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Inserting at the end of a linked list is not a special case if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cur</a:t>
            </a:r>
            <a:r>
              <a:rPr lang="en-US" altLang="en-US" dirty="0" smtClean="0"/>
              <a:t> </a:t>
            </a: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is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NULL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newPtr</a:t>
            </a:r>
            <a:r>
              <a:rPr lang="en-US" altLang="en-US" b="1" dirty="0" smtClean="0">
                <a:latin typeface="Courier New" panose="02070309020205020404" pitchFamily="49" charset="0"/>
              </a:rPr>
              <a:t>-&gt;next = cur;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prev</a:t>
            </a:r>
            <a:r>
              <a:rPr lang="en-US" altLang="en-US" b="1" dirty="0" smtClean="0">
                <a:latin typeface="Courier New" panose="02070309020205020404" pitchFamily="49" charset="0"/>
              </a:rPr>
              <a:t>-&gt;next =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newPtr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  <a:endParaRPr lang="en-US" altLang="en-US" b="1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36512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 – insert a Node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35101"/>
            <a:ext cx="9144000" cy="44672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altLang="en-US" sz="3200" dirty="0">
                <a:latin typeface="Georgia" panose="02040502050405020303" pitchFamily="18" charset="0"/>
              </a:rPr>
              <a:t>Frequently, we need to traverse a sequence in BOTH directions efficiently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altLang="en-US" sz="3200" i="1" dirty="0">
                <a:solidFill>
                  <a:srgbClr val="0070C0"/>
                </a:solidFill>
                <a:latin typeface="Georgia" panose="02040502050405020303" pitchFamily="18" charset="0"/>
              </a:rPr>
              <a:t>Solution</a:t>
            </a:r>
            <a:r>
              <a:rPr lang="en-GB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GB" altLang="en-US" sz="3200" dirty="0">
                <a:latin typeface="Georgia" panose="02040502050405020303" pitchFamily="18" charset="0"/>
              </a:rPr>
              <a:t>: Use doubly-linked list where each node has two pointers</a:t>
            </a:r>
            <a:endParaRPr lang="en-GB" altLang="en-US" sz="3200" i="1" dirty="0">
              <a:latin typeface="Georgia" panose="02040502050405020303" pitchFamily="18" charset="0"/>
            </a:endParaRPr>
          </a:p>
          <a:p>
            <a:pPr eaLnBrk="1" hangingPunct="1"/>
            <a:endParaRPr lang="en-US" altLang="en-US" dirty="0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4953000" y="3578225"/>
            <a:ext cx="4948238" cy="1512888"/>
            <a:chOff x="2344" y="2055"/>
            <a:chExt cx="3375" cy="953"/>
          </a:xfrm>
        </p:grpSpPr>
        <p:grpSp>
          <p:nvGrpSpPr>
            <p:cNvPr id="31785" name="Group 5"/>
            <p:cNvGrpSpPr>
              <a:grpSpLocks/>
            </p:cNvGrpSpPr>
            <p:nvPr/>
          </p:nvGrpSpPr>
          <p:grpSpPr bwMode="auto">
            <a:xfrm>
              <a:off x="2344" y="2439"/>
              <a:ext cx="3375" cy="569"/>
              <a:chOff x="2352" y="2447"/>
              <a:chExt cx="3375" cy="569"/>
            </a:xfrm>
          </p:grpSpPr>
          <p:sp>
            <p:nvSpPr>
              <p:cNvPr id="31788" name="Line 6"/>
              <p:cNvSpPr>
                <a:spLocks noChangeShapeType="1"/>
              </p:cNvSpPr>
              <p:nvPr/>
            </p:nvSpPr>
            <p:spPr bwMode="auto">
              <a:xfrm>
                <a:off x="2352" y="2768"/>
                <a:ext cx="49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9" name="Line 7"/>
              <p:cNvSpPr>
                <a:spLocks noChangeShapeType="1"/>
              </p:cNvSpPr>
              <p:nvPr/>
            </p:nvSpPr>
            <p:spPr bwMode="auto">
              <a:xfrm>
                <a:off x="3486" y="2791"/>
                <a:ext cx="48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8"/>
              <p:cNvSpPr>
                <a:spLocks noChangeShapeType="1"/>
              </p:cNvSpPr>
              <p:nvPr/>
            </p:nvSpPr>
            <p:spPr bwMode="auto">
              <a:xfrm flipV="1">
                <a:off x="4561" y="2786"/>
                <a:ext cx="47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1" name="Line 9"/>
              <p:cNvSpPr>
                <a:spLocks noChangeShapeType="1"/>
              </p:cNvSpPr>
              <p:nvPr/>
            </p:nvSpPr>
            <p:spPr bwMode="auto">
              <a:xfrm flipH="1">
                <a:off x="5599" y="2720"/>
                <a:ext cx="128" cy="2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Text Box 10"/>
              <p:cNvSpPr txBox="1">
                <a:spLocks noChangeArrowheads="1"/>
              </p:cNvSpPr>
              <p:nvPr/>
            </p:nvSpPr>
            <p:spPr bwMode="auto">
              <a:xfrm>
                <a:off x="3438" y="2447"/>
                <a:ext cx="4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solidFill>
                      <a:srgbClr val="FF0000"/>
                    </a:solidFill>
                  </a:rPr>
                  <a:t>next</a:t>
                </a:r>
              </a:p>
            </p:txBody>
          </p:sp>
        </p:grpSp>
        <p:sp>
          <p:nvSpPr>
            <p:cNvPr id="31786" name="Line 11"/>
            <p:cNvSpPr>
              <a:spLocks noChangeShapeType="1"/>
            </p:cNvSpPr>
            <p:nvPr/>
          </p:nvSpPr>
          <p:spPr bwMode="auto">
            <a:xfrm flipV="1">
              <a:off x="2568" y="2352"/>
              <a:ext cx="2591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12"/>
            <p:cNvSpPr txBox="1">
              <a:spLocks noChangeArrowheads="1"/>
            </p:cNvSpPr>
            <p:nvPr/>
          </p:nvSpPr>
          <p:spPr bwMode="auto">
            <a:xfrm>
              <a:off x="3238" y="2055"/>
              <a:ext cx="14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forward traversal</a:t>
              </a:r>
            </a:p>
          </p:txBody>
        </p:sp>
      </p:grp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1939925" y="4133850"/>
            <a:ext cx="7988300" cy="1028700"/>
            <a:chOff x="288" y="2405"/>
            <a:chExt cx="5450" cy="648"/>
          </a:xfrm>
        </p:grpSpPr>
        <p:sp>
          <p:nvSpPr>
            <p:cNvPr id="31762" name="Text Box 14"/>
            <p:cNvSpPr txBox="1">
              <a:spLocks noChangeArrowheads="1"/>
            </p:cNvSpPr>
            <p:nvPr/>
          </p:nvSpPr>
          <p:spPr bwMode="auto">
            <a:xfrm>
              <a:off x="598" y="2405"/>
              <a:ext cx="17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 b="1" i="1"/>
                <a:t>Doubly Linked List.</a:t>
              </a:r>
            </a:p>
          </p:txBody>
        </p:sp>
        <p:grpSp>
          <p:nvGrpSpPr>
            <p:cNvPr id="31763" name="Group 15"/>
            <p:cNvGrpSpPr>
              <a:grpSpLocks/>
            </p:cNvGrpSpPr>
            <p:nvPr/>
          </p:nvGrpSpPr>
          <p:grpSpPr bwMode="auto">
            <a:xfrm>
              <a:off x="288" y="2681"/>
              <a:ext cx="5450" cy="372"/>
              <a:chOff x="288" y="2681"/>
              <a:chExt cx="5450" cy="372"/>
            </a:xfrm>
          </p:grpSpPr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729" y="2681"/>
                <a:ext cx="546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5" name="Rectangle 17"/>
              <p:cNvSpPr>
                <a:spLocks noChangeArrowheads="1"/>
              </p:cNvSpPr>
              <p:nvPr/>
            </p:nvSpPr>
            <p:spPr bwMode="auto">
              <a:xfrm>
                <a:off x="1702" y="2699"/>
                <a:ext cx="700" cy="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6" name="Line 18"/>
              <p:cNvSpPr>
                <a:spLocks noChangeShapeType="1"/>
              </p:cNvSpPr>
              <p:nvPr/>
            </p:nvSpPr>
            <p:spPr bwMode="auto">
              <a:xfrm>
                <a:off x="2248" y="2709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7" name="Text Box 19"/>
              <p:cNvSpPr txBox="1">
                <a:spLocks noChangeArrowheads="1"/>
              </p:cNvSpPr>
              <p:nvPr/>
            </p:nvSpPr>
            <p:spPr bwMode="auto">
              <a:xfrm>
                <a:off x="1912" y="2748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0000FF"/>
                    </a:solidFill>
                  </a:rPr>
                  <a:t>x</a:t>
                </a:r>
                <a:r>
                  <a:rPr lang="en-GB" altLang="en-US" sz="1800" baseline="-25000">
                    <a:solidFill>
                      <a:srgbClr val="0000FF"/>
                    </a:solidFill>
                  </a:rPr>
                  <a:t>1</a:t>
                </a:r>
                <a:endParaRPr lang="en-GB" altLang="en-US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1768" name="Rectangle 20"/>
              <p:cNvSpPr>
                <a:spLocks noChangeArrowheads="1"/>
              </p:cNvSpPr>
              <p:nvPr/>
            </p:nvSpPr>
            <p:spPr bwMode="auto">
              <a:xfrm>
                <a:off x="5038" y="2705"/>
                <a:ext cx="700" cy="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9" name="Line 21"/>
              <p:cNvSpPr>
                <a:spLocks noChangeShapeType="1"/>
              </p:cNvSpPr>
              <p:nvPr/>
            </p:nvSpPr>
            <p:spPr bwMode="auto">
              <a:xfrm>
                <a:off x="5575" y="2715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Text Box 22"/>
              <p:cNvSpPr txBox="1">
                <a:spLocks noChangeArrowheads="1"/>
              </p:cNvSpPr>
              <p:nvPr/>
            </p:nvSpPr>
            <p:spPr bwMode="auto">
              <a:xfrm>
                <a:off x="5266" y="2763"/>
                <a:ext cx="27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0000FF"/>
                    </a:solidFill>
                  </a:rPr>
                  <a:t>x</a:t>
                </a:r>
                <a:r>
                  <a:rPr lang="en-GB" altLang="en-US" sz="1800" baseline="-25000">
                    <a:solidFill>
                      <a:srgbClr val="0000FF"/>
                    </a:solidFill>
                  </a:rPr>
                  <a:t>4</a:t>
                </a:r>
                <a:endParaRPr lang="en-GB" altLang="en-US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1771" name="Line 23"/>
              <p:cNvSpPr>
                <a:spLocks noChangeShapeType="1"/>
              </p:cNvSpPr>
              <p:nvPr/>
            </p:nvSpPr>
            <p:spPr bwMode="auto">
              <a:xfrm>
                <a:off x="999" y="2872"/>
                <a:ext cx="7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72" name="Group 24"/>
              <p:cNvGrpSpPr>
                <a:grpSpLocks/>
              </p:cNvGrpSpPr>
              <p:nvPr/>
            </p:nvGrpSpPr>
            <p:grpSpPr bwMode="auto">
              <a:xfrm>
                <a:off x="2844" y="2704"/>
                <a:ext cx="700" cy="333"/>
                <a:chOff x="2844" y="2704"/>
                <a:chExt cx="700" cy="333"/>
              </a:xfrm>
            </p:grpSpPr>
            <p:sp>
              <p:nvSpPr>
                <p:cNvPr id="31781" name="Rectangle 25"/>
                <p:cNvSpPr>
                  <a:spLocks noChangeArrowheads="1"/>
                </p:cNvSpPr>
                <p:nvPr/>
              </p:nvSpPr>
              <p:spPr bwMode="auto">
                <a:xfrm>
                  <a:off x="2844" y="2704"/>
                  <a:ext cx="700" cy="3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82" name="Line 26"/>
                <p:cNvSpPr>
                  <a:spLocks noChangeShapeType="1"/>
                </p:cNvSpPr>
                <p:nvPr/>
              </p:nvSpPr>
              <p:spPr bwMode="auto">
                <a:xfrm>
                  <a:off x="3381" y="2714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72" y="2780"/>
                  <a:ext cx="3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>
                      <a:solidFill>
                        <a:srgbClr val="0000FF"/>
                      </a:solidFill>
                    </a:rPr>
                    <a:t>x</a:t>
                  </a:r>
                  <a:r>
                    <a:rPr lang="en-GB" altLang="en-US" sz="1800" baseline="-25000">
                      <a:solidFill>
                        <a:srgbClr val="0000FF"/>
                      </a:solidFill>
                    </a:rPr>
                    <a:t>2</a:t>
                  </a:r>
                  <a:endParaRPr lang="en-GB" altLang="en-US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4" name="Line 28"/>
                <p:cNvSpPr>
                  <a:spLocks noChangeShapeType="1"/>
                </p:cNvSpPr>
                <p:nvPr/>
              </p:nvSpPr>
              <p:spPr bwMode="auto">
                <a:xfrm>
                  <a:off x="3031" y="2719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>
                <a:off x="1854" y="2706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5198" y="2720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5" name="Text Box 31"/>
              <p:cNvSpPr txBox="1">
                <a:spLocks noChangeArrowheads="1"/>
              </p:cNvSpPr>
              <p:nvPr/>
            </p:nvSpPr>
            <p:spPr bwMode="auto">
              <a:xfrm>
                <a:off x="288" y="2710"/>
                <a:ext cx="6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0000FF"/>
                    </a:solidFill>
                  </a:rPr>
                  <a:t>head</a:t>
                </a:r>
              </a:p>
            </p:txBody>
          </p:sp>
          <p:grpSp>
            <p:nvGrpSpPr>
              <p:cNvPr id="31776" name="Group 32"/>
              <p:cNvGrpSpPr>
                <a:grpSpLocks/>
              </p:cNvGrpSpPr>
              <p:nvPr/>
            </p:nvGrpSpPr>
            <p:grpSpPr bwMode="auto">
              <a:xfrm>
                <a:off x="3940" y="2720"/>
                <a:ext cx="700" cy="333"/>
                <a:chOff x="2844" y="2704"/>
                <a:chExt cx="700" cy="333"/>
              </a:xfrm>
            </p:grpSpPr>
            <p:sp>
              <p:nvSpPr>
                <p:cNvPr id="31777" name="Rectangle 33"/>
                <p:cNvSpPr>
                  <a:spLocks noChangeArrowheads="1"/>
                </p:cNvSpPr>
                <p:nvPr/>
              </p:nvSpPr>
              <p:spPr bwMode="auto">
                <a:xfrm>
                  <a:off x="2844" y="2704"/>
                  <a:ext cx="700" cy="3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778" name="Line 34"/>
                <p:cNvSpPr>
                  <a:spLocks noChangeShapeType="1"/>
                </p:cNvSpPr>
                <p:nvPr/>
              </p:nvSpPr>
              <p:spPr bwMode="auto">
                <a:xfrm>
                  <a:off x="3381" y="2714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72" y="2780"/>
                  <a:ext cx="38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>
                      <a:solidFill>
                        <a:srgbClr val="0000FF"/>
                      </a:solidFill>
                    </a:rPr>
                    <a:t>x</a:t>
                  </a:r>
                  <a:r>
                    <a:rPr lang="en-GB" altLang="en-US" sz="1800" baseline="-25000">
                      <a:solidFill>
                        <a:srgbClr val="0000FF"/>
                      </a:solidFill>
                    </a:rPr>
                    <a:t>3</a:t>
                  </a:r>
                  <a:endParaRPr lang="en-GB" altLang="en-US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0" name="Line 36"/>
                <p:cNvSpPr>
                  <a:spLocks noChangeShapeType="1"/>
                </p:cNvSpPr>
                <p:nvPr/>
              </p:nvSpPr>
              <p:spPr bwMode="auto">
                <a:xfrm>
                  <a:off x="3031" y="2719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4027489" y="4633914"/>
            <a:ext cx="5075237" cy="1665287"/>
            <a:chOff x="1712" y="2720"/>
            <a:chExt cx="3463" cy="1049"/>
          </a:xfrm>
        </p:grpSpPr>
        <p:sp>
          <p:nvSpPr>
            <p:cNvPr id="31753" name="Line 38"/>
            <p:cNvSpPr>
              <a:spLocks noChangeShapeType="1"/>
            </p:cNvSpPr>
            <p:nvPr/>
          </p:nvSpPr>
          <p:spPr bwMode="auto">
            <a:xfrm flipV="1">
              <a:off x="2584" y="3440"/>
              <a:ext cx="2591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Text Box 39"/>
            <p:cNvSpPr txBox="1">
              <a:spLocks noChangeArrowheads="1"/>
            </p:cNvSpPr>
            <p:nvPr/>
          </p:nvSpPr>
          <p:spPr bwMode="auto">
            <a:xfrm>
              <a:off x="3222" y="3519"/>
              <a:ext cx="1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backward traversal</a:t>
              </a:r>
            </a:p>
          </p:txBody>
        </p:sp>
        <p:grpSp>
          <p:nvGrpSpPr>
            <p:cNvPr id="31755" name="Group 40"/>
            <p:cNvGrpSpPr>
              <a:grpSpLocks/>
            </p:cNvGrpSpPr>
            <p:nvPr/>
          </p:nvGrpSpPr>
          <p:grpSpPr bwMode="auto">
            <a:xfrm>
              <a:off x="1712" y="2720"/>
              <a:ext cx="3404" cy="585"/>
              <a:chOff x="1712" y="2712"/>
              <a:chExt cx="3404" cy="585"/>
            </a:xfrm>
          </p:grpSpPr>
          <p:grpSp>
            <p:nvGrpSpPr>
              <p:cNvPr id="31756" name="Group 41"/>
              <p:cNvGrpSpPr>
                <a:grpSpLocks/>
              </p:cNvGrpSpPr>
              <p:nvPr/>
            </p:nvGrpSpPr>
            <p:grpSpPr bwMode="auto">
              <a:xfrm>
                <a:off x="1712" y="2712"/>
                <a:ext cx="3404" cy="304"/>
                <a:chOff x="1712" y="2712"/>
                <a:chExt cx="3404" cy="304"/>
              </a:xfrm>
            </p:grpSpPr>
            <p:sp>
              <p:nvSpPr>
                <p:cNvPr id="3175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20" y="2928"/>
                  <a:ext cx="536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59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668" y="2933"/>
                  <a:ext cx="448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0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567" y="2929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712" y="2712"/>
                  <a:ext cx="136" cy="304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757" name="Text Box 46"/>
              <p:cNvSpPr txBox="1">
                <a:spLocks noChangeArrowheads="1"/>
              </p:cNvSpPr>
              <p:nvPr/>
            </p:nvSpPr>
            <p:spPr bwMode="auto">
              <a:xfrm>
                <a:off x="2598" y="3047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solidFill>
                      <a:srgbClr val="009900"/>
                    </a:solidFill>
                  </a:rPr>
                  <a:t>prev</a:t>
                </a:r>
                <a:endParaRPr lang="en-US" altLang="en-US" sz="2000" i="1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49" name="Title 1"/>
          <p:cNvSpPr txBox="1">
            <a:spLocks/>
          </p:cNvSpPr>
          <p:nvPr/>
        </p:nvSpPr>
        <p:spPr>
          <a:xfrm>
            <a:off x="1524000" y="36512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Doubly-Linked list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A </a:t>
            </a:r>
            <a:r>
              <a:rPr lang="en-US" altLang="en-US" sz="3200" dirty="0">
                <a:latin typeface="Georgia" panose="02040502050405020303" pitchFamily="18" charset="0"/>
              </a:rPr>
              <a:t>data structure in which each element is dynamically allocated and in which elements point to each other to define a linear relationship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Singly- or doubly-linked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Stack, queue, circular list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Georgia" panose="02040502050405020303" pitchFamily="18" charset="0"/>
              </a:rPr>
              <a:t>A </a:t>
            </a:r>
            <a:r>
              <a:rPr lang="en-US" altLang="en-US" sz="3200" dirty="0">
                <a:latin typeface="Georgia" panose="02040502050405020303" pitchFamily="18" charset="0"/>
              </a:rPr>
              <a:t>linked list is a series of connected nodes, where each node is a data structure.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A linked list can grow or shrink in size as the program runs 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57734" y="3286951"/>
            <a:ext cx="2555875" cy="900113"/>
            <a:chOff x="2835" y="1412"/>
            <a:chExt cx="1610" cy="567"/>
          </a:xfrm>
        </p:grpSpPr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3515" y="1661"/>
              <a:ext cx="0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835" y="1412"/>
              <a:ext cx="1610" cy="567"/>
              <a:chOff x="3719" y="1525"/>
              <a:chExt cx="1610" cy="567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3719" y="1525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item</a:t>
                </a: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4468" y="1525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next</a:t>
                </a: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3789" y="1787"/>
                <a:ext cx="1200" cy="30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3991" y="1797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a</a:t>
                </a:r>
                <a:r>
                  <a:rPr kumimoji="0" lang="en-US" altLang="en-US" sz="2000" b="0" i="1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i</a:t>
                </a:r>
                <a:endPara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672" y="1956"/>
                <a:ext cx="65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2451715" y="4262498"/>
            <a:ext cx="7634287" cy="1512887"/>
            <a:chOff x="318" y="1295"/>
            <a:chExt cx="5207" cy="953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840" y="1888"/>
              <a:ext cx="792" cy="31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304" y="1880"/>
              <a:ext cx="1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990" y="191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  <a:r>
                <a:rPr kumimoji="0" lang="en-US" altLang="en-US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  <a:endParaRPr kumimoji="0" lang="en-US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1496" y="2033"/>
              <a:ext cx="507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992" y="1904"/>
              <a:ext cx="792" cy="31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456" y="1896"/>
              <a:ext cx="1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142" y="1935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  <a:r>
                <a:rPr kumimoji="0" lang="en-US" altLang="en-US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2648" y="2049"/>
              <a:ext cx="507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144" y="1920"/>
              <a:ext cx="792" cy="31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608" y="1912"/>
              <a:ext cx="1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94" y="1951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  <a:r>
                <a:rPr kumimoji="0" lang="en-US" altLang="en-US" sz="20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3800" y="2065"/>
              <a:ext cx="507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4296" y="1936"/>
              <a:ext cx="792" cy="31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760" y="1928"/>
              <a:ext cx="1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446" y="196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  <a:r>
                <a:rPr kumimoji="0" lang="en-US" altLang="en-US" sz="2000" b="0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  <a:endParaRPr kumimoji="0" lang="en-US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4760" y="1944"/>
              <a:ext cx="327" cy="3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840" y="1344"/>
              <a:ext cx="592" cy="17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18" y="1295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064" y="1440"/>
              <a:ext cx="104" cy="4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582" y="1335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represents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null</a:t>
              </a: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4951" y="1600"/>
              <a:ext cx="120" cy="2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222186"/>
            <a:ext cx="9144000" cy="3576364"/>
          </a:xfrm>
          <a:prstGeom prst="rect">
            <a:avLst/>
          </a:prstGeom>
          <a:solidFill>
            <a:srgbClr val="EEEEEE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0" y="4658252"/>
            <a:ext cx="9144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dirty="0" smtClean="0"/>
          </a:p>
          <a:p>
            <a:pPr algn="ctr">
              <a:lnSpc>
                <a:spcPct val="80000"/>
              </a:lnSpc>
            </a:pPr>
            <a:r>
              <a:rPr lang="en-US" altLang="en-US" sz="3600" dirty="0" smtClean="0">
                <a:latin typeface="Georgia" panose="02040502050405020303" pitchFamily="18" charset="0"/>
              </a:rPr>
              <a:t>A node is dynamically allocated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24000" y="5380281"/>
            <a:ext cx="9144000" cy="1298817"/>
          </a:xfrm>
          <a:prstGeom prst="rect">
            <a:avLst/>
          </a:prstGeom>
          <a:solidFill>
            <a:srgbClr val="EEEEEE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dirty="0" smtClean="0"/>
          </a:p>
          <a:p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temp;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temp=(</a:t>
            </a: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0" y="1307388"/>
            <a:ext cx="91440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eorgia" panose="02040502050405020303" pitchFamily="18" charset="0"/>
              </a:rPr>
              <a:t>A linked list can easily grow or shrink in size.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eorgia" panose="02040502050405020303" pitchFamily="18" charset="0"/>
              </a:rPr>
              <a:t>Insertion and deletion of nodes is quicker with linked lists than with </a:t>
            </a:r>
            <a:r>
              <a:rPr lang="en-US" altLang="en-US" sz="3600" dirty="0" smtClean="0">
                <a:latin typeface="Georgia" panose="02040502050405020303" pitchFamily="18" charset="0"/>
              </a:rPr>
              <a:t>vectors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Georgia" panose="02040502050405020303" pitchFamily="18" charset="0"/>
              </a:rPr>
              <a:t>Need to add </a:t>
            </a:r>
            <a:r>
              <a:rPr lang="en-US" altLang="en-US" sz="3600" dirty="0">
                <a:latin typeface="Georgia" panose="02040502050405020303" pitchFamily="18" charset="0"/>
              </a:rPr>
              <a:t>and delete data “on the fly”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Even </a:t>
            </a: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from</a:t>
            </a:r>
            <a:r>
              <a:rPr lang="en-US" altLang="en-US" sz="3600" dirty="0">
                <a:solidFill>
                  <a:srgbClr val="0070C0"/>
                </a:solidFill>
                <a:latin typeface="Georgia" panose="02040502050405020303" pitchFamily="18" charset="0"/>
              </a:rPr>
              <a:t> middle of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Georgia" panose="02040502050405020303" pitchFamily="18" charset="0"/>
              </a:rPr>
              <a:t>Items often need to be added to or deleted from the “ends”</a:t>
            </a:r>
          </a:p>
        </p:txBody>
      </p:sp>
    </p:spTree>
    <p:extLst>
      <p:ext uri="{BB962C8B-B14F-4D97-AF65-F5344CB8AC3E}">
        <p14:creationId xmlns:p14="http://schemas.microsoft.com/office/powerpoint/2010/main" val="32823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47979" y="4357793"/>
            <a:ext cx="584200" cy="774700"/>
          </a:xfrm>
          <a:prstGeom prst="rect">
            <a:avLst/>
          </a:prstGeom>
          <a:solidFill>
            <a:srgbClr val="78C0B2"/>
          </a:solidFill>
          <a:ln w="28575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264C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316241" y="454670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FFFFE9"/>
                </a:solidFill>
                <a:latin typeface="Tahoma" panose="020B0604030504040204" pitchFamily="34" charset="0"/>
              </a:rPr>
              <a:t>p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941834" y="3055832"/>
            <a:ext cx="1675605" cy="864497"/>
            <a:chOff x="4026695" y="3453503"/>
            <a:chExt cx="1675605" cy="864497"/>
          </a:xfrm>
        </p:grpSpPr>
        <p:grpSp>
          <p:nvGrpSpPr>
            <p:cNvPr id="46" name="Group 45"/>
            <p:cNvGrpSpPr/>
            <p:nvPr/>
          </p:nvGrpSpPr>
          <p:grpSpPr>
            <a:xfrm>
              <a:off x="4026695" y="3453503"/>
              <a:ext cx="1290637" cy="506412"/>
              <a:chOff x="2992438" y="4230688"/>
              <a:chExt cx="1290637" cy="506412"/>
            </a:xfrm>
          </p:grpSpPr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3635375" y="4230688"/>
                <a:ext cx="647700" cy="506412"/>
              </a:xfrm>
              <a:prstGeom prst="rect">
                <a:avLst/>
              </a:prstGeom>
              <a:solidFill>
                <a:srgbClr val="78C0B2"/>
              </a:solidFill>
              <a:ln w="28575">
                <a:solidFill>
                  <a:srgbClr val="00264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64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2992438" y="4230688"/>
                <a:ext cx="642937" cy="506412"/>
              </a:xfrm>
              <a:prstGeom prst="rect">
                <a:avLst/>
              </a:prstGeom>
              <a:solidFill>
                <a:srgbClr val="4D4D4D"/>
              </a:solidFill>
              <a:ln w="28575">
                <a:solidFill>
                  <a:srgbClr val="00264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264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149600" y="4291013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E9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SimSun" panose="02010600030101010101" pitchFamily="2" charset="-122"/>
                  </a:rPr>
                  <a:t>b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5080000" y="3721100"/>
              <a:ext cx="6223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96262" y="3713059"/>
              <a:ext cx="0" cy="6049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0215" y="1776082"/>
            <a:ext cx="4631634" cy="2076318"/>
            <a:chOff x="598489" y="1834490"/>
            <a:chExt cx="4631634" cy="20763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96557" y="1834490"/>
              <a:ext cx="649288" cy="508000"/>
            </a:xfrm>
            <a:prstGeom prst="rect">
              <a:avLst/>
            </a:prstGeom>
            <a:solidFill>
              <a:srgbClr val="78C0B2"/>
            </a:solidFill>
            <a:ln w="28575">
              <a:solidFill>
                <a:srgbClr val="00264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64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553620" y="1834490"/>
              <a:ext cx="642937" cy="516041"/>
            </a:xfrm>
            <a:prstGeom prst="rect">
              <a:avLst/>
            </a:prstGeom>
            <a:solidFill>
              <a:srgbClr val="4D4D4D"/>
            </a:solidFill>
            <a:ln w="28575">
              <a:solidFill>
                <a:srgbClr val="00264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64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923257" y="1834490"/>
              <a:ext cx="647700" cy="508000"/>
            </a:xfrm>
            <a:prstGeom prst="rect">
              <a:avLst/>
            </a:prstGeom>
            <a:solidFill>
              <a:srgbClr val="78C0B2"/>
            </a:solidFill>
            <a:ln w="28575">
              <a:solidFill>
                <a:srgbClr val="00264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64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280320" y="1834490"/>
              <a:ext cx="642937" cy="503237"/>
            </a:xfrm>
            <a:prstGeom prst="rect">
              <a:avLst/>
            </a:prstGeom>
            <a:solidFill>
              <a:srgbClr val="4D4D4D"/>
            </a:solidFill>
            <a:ln w="28575">
              <a:solidFill>
                <a:srgbClr val="00264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64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356645" y="2037690"/>
              <a:ext cx="1422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64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512095" y="1875765"/>
              <a:ext cx="3206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FFFFE9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723482" y="1875765"/>
              <a:ext cx="303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FFFFE9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4061" y="2022753"/>
              <a:ext cx="626062" cy="657328"/>
              <a:chOff x="5067508" y="2268434"/>
              <a:chExt cx="622300" cy="604941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5067508" y="2284698"/>
                <a:ext cx="6223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689808" y="2268434"/>
                <a:ext cx="0" cy="6049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598489" y="3136108"/>
              <a:ext cx="584200" cy="774700"/>
            </a:xfrm>
            <a:prstGeom prst="rect">
              <a:avLst/>
            </a:prstGeom>
            <a:solidFill>
              <a:srgbClr val="78C0B2"/>
            </a:solidFill>
            <a:ln w="28575">
              <a:solidFill>
                <a:srgbClr val="00264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64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V="1">
              <a:off x="818475" y="2342490"/>
              <a:ext cx="685682" cy="87188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64C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666752" y="3275834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rgbClr val="FFFFE9"/>
                  </a:solidFill>
                  <a:latin typeface="Tahoma" panose="020B0604030504040204" pitchFamily="34" charset="0"/>
                </a:rPr>
                <a:t>h</a:t>
              </a:r>
              <a:endParaRPr lang="en-US" altLang="en-US" sz="2000" dirty="0" smtClean="0">
                <a:solidFill>
                  <a:srgbClr val="FFFFE9"/>
                </a:solidFill>
                <a:latin typeface="Tahoma" panose="020B0604030504040204" pitchFamily="34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2232038" y="2156752"/>
            <a:ext cx="992969" cy="1057620"/>
          </a:xfrm>
          <a:prstGeom prst="straightConnector1">
            <a:avLst/>
          </a:prstGeom>
          <a:ln w="25400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479754" y="3485911"/>
            <a:ext cx="637004" cy="104005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2" idx="2"/>
          </p:cNvCxnSpPr>
          <p:nvPr/>
        </p:nvCxnSpPr>
        <p:spPr>
          <a:xfrm flipV="1">
            <a:off x="3701358" y="2217407"/>
            <a:ext cx="125457" cy="960992"/>
          </a:xfrm>
          <a:prstGeom prst="straightConnector1">
            <a:avLst/>
          </a:prstGeom>
          <a:ln w="25400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22"/>
          <p:cNvSpPr txBox="1">
            <a:spLocks noChangeArrowheads="1"/>
          </p:cNvSpPr>
          <p:nvPr/>
        </p:nvSpPr>
        <p:spPr bwMode="auto">
          <a:xfrm>
            <a:off x="8017032" y="454670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FFFFE9"/>
                </a:solidFill>
                <a:latin typeface="Tahoma" panose="020B0604030504040204" pitchFamily="34" charset="0"/>
              </a:rPr>
              <a:t>p</a:t>
            </a:r>
          </a:p>
        </p:txBody>
      </p:sp>
      <p:grpSp>
        <p:nvGrpSpPr>
          <p:cNvPr id="18443" name="Group 18442"/>
          <p:cNvGrpSpPr/>
          <p:nvPr/>
        </p:nvGrpSpPr>
        <p:grpSpPr>
          <a:xfrm>
            <a:off x="6299279" y="1745590"/>
            <a:ext cx="4631634" cy="3298003"/>
            <a:chOff x="6299279" y="1834490"/>
            <a:chExt cx="4631634" cy="3298003"/>
          </a:xfrm>
        </p:grpSpPr>
        <p:grpSp>
          <p:nvGrpSpPr>
            <p:cNvPr id="18442" name="Group 18441"/>
            <p:cNvGrpSpPr/>
            <p:nvPr/>
          </p:nvGrpSpPr>
          <p:grpSpPr>
            <a:xfrm>
              <a:off x="6299279" y="1834490"/>
              <a:ext cx="4631634" cy="3298003"/>
              <a:chOff x="6299279" y="1834490"/>
              <a:chExt cx="4631634" cy="3298003"/>
            </a:xfrm>
          </p:grpSpPr>
          <p:grpSp>
            <p:nvGrpSpPr>
              <p:cNvPr id="18441" name="Group 18440"/>
              <p:cNvGrpSpPr/>
              <p:nvPr/>
            </p:nvGrpSpPr>
            <p:grpSpPr>
              <a:xfrm>
                <a:off x="6299279" y="1834490"/>
                <a:ext cx="4631634" cy="3298003"/>
                <a:chOff x="6299279" y="1834490"/>
                <a:chExt cx="4631634" cy="3298003"/>
              </a:xfrm>
            </p:grpSpPr>
            <p:sp>
              <p:nvSpPr>
                <p:cNvPr id="77" name="Rectangle 76"/>
                <p:cNvSpPr>
                  <a:spLocks noChangeArrowheads="1"/>
                </p:cNvSpPr>
                <p:nvPr/>
              </p:nvSpPr>
              <p:spPr bwMode="auto">
                <a:xfrm>
                  <a:off x="7948769" y="4357793"/>
                  <a:ext cx="584200" cy="774700"/>
                </a:xfrm>
                <a:prstGeom prst="rect">
                  <a:avLst/>
                </a:prstGeom>
                <a:solidFill>
                  <a:srgbClr val="78C0B2"/>
                </a:solidFill>
                <a:ln w="28575">
                  <a:solidFill>
                    <a:srgbClr val="00264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64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8642624" y="3055832"/>
                  <a:ext cx="1290637" cy="506412"/>
                  <a:chOff x="2992438" y="4230688"/>
                  <a:chExt cx="1290637" cy="506412"/>
                </a:xfrm>
              </p:grpSpPr>
              <p:sp>
                <p:nvSpPr>
                  <p:cNvPr id="8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635375" y="4230688"/>
                    <a:ext cx="647700" cy="506412"/>
                  </a:xfrm>
                  <a:prstGeom prst="rect">
                    <a:avLst/>
                  </a:prstGeom>
                  <a:solidFill>
                    <a:srgbClr val="78C0B2"/>
                  </a:solidFill>
                  <a:ln w="28575">
                    <a:solidFill>
                      <a:srgbClr val="00264C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8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992438" y="4230688"/>
                    <a:ext cx="642937" cy="506412"/>
                  </a:xfrm>
                  <a:prstGeom prst="rect">
                    <a:avLst/>
                  </a:prstGeom>
                  <a:solidFill>
                    <a:srgbClr val="4D4D4D"/>
                  </a:solidFill>
                  <a:ln w="28575">
                    <a:solidFill>
                      <a:srgbClr val="00264C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8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9600" y="4291013"/>
                    <a:ext cx="327025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E9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SimSun" panose="02010600030101010101" pitchFamily="2" charset="-122"/>
                      </a:rPr>
                      <a:t>b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6299279" y="1834490"/>
                  <a:ext cx="4631634" cy="2076318"/>
                  <a:chOff x="598489" y="1834490"/>
                  <a:chExt cx="4631634" cy="2076318"/>
                </a:xfrm>
              </p:grpSpPr>
              <p:sp>
                <p:nvSpPr>
                  <p:cNvPr id="87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4196557" y="1834490"/>
                    <a:ext cx="649288" cy="508000"/>
                  </a:xfrm>
                  <a:prstGeom prst="rect">
                    <a:avLst/>
                  </a:prstGeom>
                  <a:solidFill>
                    <a:srgbClr val="78C0B2"/>
                  </a:solidFill>
                  <a:ln w="28575">
                    <a:solidFill>
                      <a:srgbClr val="00264C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8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553620" y="1834490"/>
                    <a:ext cx="642937" cy="503237"/>
                  </a:xfrm>
                  <a:prstGeom prst="rect">
                    <a:avLst/>
                  </a:prstGeom>
                  <a:solidFill>
                    <a:srgbClr val="4D4D4D"/>
                  </a:solidFill>
                  <a:ln w="28575">
                    <a:solidFill>
                      <a:srgbClr val="00264C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23257" y="1834490"/>
                    <a:ext cx="647700" cy="508000"/>
                  </a:xfrm>
                  <a:prstGeom prst="rect">
                    <a:avLst/>
                  </a:prstGeom>
                  <a:solidFill>
                    <a:srgbClr val="78C0B2"/>
                  </a:solidFill>
                  <a:ln w="28575">
                    <a:solidFill>
                      <a:srgbClr val="00264C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9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80320" y="1834490"/>
                    <a:ext cx="642937" cy="503237"/>
                  </a:xfrm>
                  <a:prstGeom prst="rect">
                    <a:avLst/>
                  </a:prstGeom>
                  <a:solidFill>
                    <a:srgbClr val="4D4D4D"/>
                  </a:solidFill>
                  <a:ln w="28575">
                    <a:solidFill>
                      <a:srgbClr val="00264C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9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2095" y="1875765"/>
                    <a:ext cx="320675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2000" smtClean="0">
                        <a:solidFill>
                          <a:srgbClr val="FFFFE9"/>
                        </a:solidFill>
                        <a:latin typeface="Tahoma" panose="020B060403050404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9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3482" y="1875765"/>
                    <a:ext cx="303213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2000" smtClean="0">
                        <a:solidFill>
                          <a:srgbClr val="FFFFE9"/>
                        </a:solidFill>
                        <a:latin typeface="Tahoma" panose="020B060403050404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604061" y="2022753"/>
                    <a:ext cx="626062" cy="657328"/>
                    <a:chOff x="5067508" y="2268434"/>
                    <a:chExt cx="622300" cy="604941"/>
                  </a:xfrm>
                </p:grpSpPr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>
                      <a:off x="5067508" y="2284698"/>
                      <a:ext cx="62230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>
                      <a:off x="5689808" y="2268434"/>
                      <a:ext cx="0" cy="604941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598489" y="3136108"/>
                    <a:ext cx="584200" cy="774700"/>
                  </a:xfrm>
                  <a:prstGeom prst="rect">
                    <a:avLst/>
                  </a:prstGeom>
                  <a:solidFill>
                    <a:srgbClr val="78C0B2"/>
                  </a:solidFill>
                  <a:ln w="28575">
                    <a:solidFill>
                      <a:srgbClr val="00264C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94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8475" y="2342490"/>
                    <a:ext cx="685682" cy="871882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round/>
                    <a:headEnd type="oval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264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  <p:sp>
                <p:nvSpPr>
                  <p:cNvPr id="97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52" y="3275834"/>
                    <a:ext cx="327025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2000" dirty="0" smtClean="0">
                        <a:solidFill>
                          <a:srgbClr val="FFFFE9"/>
                        </a:solidFill>
                        <a:latin typeface="Tahoma" panose="020B0604030504040204" pitchFamily="34" charset="0"/>
                      </a:rPr>
                      <a:t>h</a:t>
                    </a:r>
                    <a:endParaRPr lang="en-US" altLang="en-US" sz="2000" dirty="0" smtClean="0">
                      <a:solidFill>
                        <a:srgbClr val="FFFFE9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8180544" y="3485911"/>
                  <a:ext cx="637004" cy="104005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7932828" y="2156752"/>
                <a:ext cx="992969" cy="105762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endCxn id="93" idx="2"/>
              </p:cNvCxnSpPr>
              <p:nvPr/>
            </p:nvCxnSpPr>
            <p:spPr>
              <a:xfrm flipV="1">
                <a:off x="9450422" y="2275815"/>
                <a:ext cx="125457" cy="96099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8017032" y="4546705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rgbClr val="FFFFE9"/>
                  </a:solidFill>
                  <a:latin typeface="Tahoma" panose="020B0604030504040204" pitchFamily="34" charset="0"/>
                </a:rPr>
                <a:t>p</a:t>
              </a:r>
            </a:p>
          </p:txBody>
        </p:sp>
      </p:grpSp>
      <p:sp>
        <p:nvSpPr>
          <p:cNvPr id="107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0081"/>
            <a:ext cx="91440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 smtClean="0">
                <a:latin typeface="Georgia" panose="02040502050405020303" pitchFamily="18" charset="0"/>
              </a:rPr>
              <a:t>Reference a node member with the -&gt; operator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p-&gt;item;</a:t>
            </a:r>
          </a:p>
          <a:p>
            <a:pPr>
              <a:lnSpc>
                <a:spcPct val="100000"/>
              </a:lnSpc>
            </a:pPr>
            <a:r>
              <a:rPr lang="en-US" altLang="en-US" sz="3200" dirty="0" smtClean="0">
                <a:latin typeface="Georgia" panose="02040502050405020303" pitchFamily="18" charset="0"/>
              </a:rPr>
              <a:t>A traverse operation visits each node in the linked list</a:t>
            </a:r>
          </a:p>
          <a:p>
            <a:pPr lvl="1">
              <a:lnSpc>
                <a:spcPct val="100000"/>
              </a:lnSpc>
            </a:pPr>
            <a:r>
              <a:rPr lang="en-US" altLang="en-US" sz="3200" dirty="0" smtClean="0">
                <a:latin typeface="Georgia" panose="02040502050405020303" pitchFamily="18" charset="0"/>
              </a:rPr>
              <a:t>A pointer variable cur keeps track of the current node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 b="1" dirty="0">
                <a:latin typeface="Courier New" panose="02070309020205020404" pitchFamily="49" charset="0"/>
              </a:rPr>
              <a:t> (Node *cur = head;                                     	    cur != NULL; cur = cur-&gt;next)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  x = cur-&gt;item;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 - traversing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 descr="carrano0409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7088"/>
            <a:ext cx="7772400" cy="1960563"/>
          </a:xfrm>
          <a:noFill/>
        </p:spPr>
      </p:pic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209800" y="4530725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latin typeface="Georgia" panose="02040502050405020303" pitchFamily="18" charset="0"/>
              </a:rPr>
              <a:t>The effect of the assignment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 algn="ctr"/>
            <a:r>
              <a:rPr lang="en-US" altLang="en-US" sz="2800" b="1" dirty="0" smtClean="0">
                <a:latin typeface="Courier New" panose="02070309020205020404" pitchFamily="49" charset="0"/>
              </a:rPr>
              <a:t>cur </a:t>
            </a:r>
            <a:r>
              <a:rPr lang="en-US" altLang="en-US" sz="2800" b="1" dirty="0">
                <a:latin typeface="Courier New" panose="02070309020205020404" pitchFamily="49" charset="0"/>
              </a:rPr>
              <a:t>= cur-&gt;next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 - traversing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Deleting an interior/last node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prev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-&gt;next=cur-&gt;next;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Deleting the first node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	head=head-&gt;next;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Return deleted node to system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cur-&gt;next = NULL;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free(cur</a:t>
            </a:r>
            <a:r>
              <a:rPr lang="en-US" altLang="en-US" sz="2800" b="1" dirty="0">
                <a:latin typeface="Courier New" panose="02070309020205020404" pitchFamily="49" charset="0"/>
              </a:rPr>
              <a:t>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c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ur = NULL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36512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Linked list – delete a Node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350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SimSun</vt:lpstr>
      <vt:lpstr>Arial</vt:lpstr>
      <vt:lpstr>Calibri</vt:lpstr>
      <vt:lpstr>Calibri Light</vt:lpstr>
      <vt:lpstr>Consolas</vt:lpstr>
      <vt:lpstr>Courier New</vt:lpstr>
      <vt:lpstr>Georgia</vt:lpstr>
      <vt:lpstr>Tahoma</vt:lpstr>
      <vt:lpstr>Times New Roman</vt:lpstr>
      <vt:lpstr>Office Theme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lenaR</dc:creator>
  <cp:lastModifiedBy>lenaR</cp:lastModifiedBy>
  <cp:revision>14</cp:revision>
  <dcterms:created xsi:type="dcterms:W3CDTF">2017-02-02T21:11:28Z</dcterms:created>
  <dcterms:modified xsi:type="dcterms:W3CDTF">2017-02-04T22:29:48Z</dcterms:modified>
</cp:coreProperties>
</file>