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7"/>
  </p:notesMasterIdLst>
  <p:sldIdLst>
    <p:sldId id="257" r:id="rId2"/>
    <p:sldId id="412" r:id="rId3"/>
    <p:sldId id="408" r:id="rId4"/>
    <p:sldId id="413" r:id="rId5"/>
    <p:sldId id="426" r:id="rId6"/>
    <p:sldId id="407" r:id="rId7"/>
    <p:sldId id="427" r:id="rId8"/>
    <p:sldId id="430" r:id="rId9"/>
    <p:sldId id="428" r:id="rId10"/>
    <p:sldId id="429" r:id="rId11"/>
    <p:sldId id="405" r:id="rId12"/>
    <p:sldId id="401" r:id="rId13"/>
    <p:sldId id="414" r:id="rId14"/>
    <p:sldId id="415" r:id="rId15"/>
    <p:sldId id="411" r:id="rId16"/>
    <p:sldId id="416" r:id="rId17"/>
    <p:sldId id="410" r:id="rId18"/>
    <p:sldId id="417" r:id="rId19"/>
    <p:sldId id="422" r:id="rId20"/>
    <p:sldId id="421" r:id="rId21"/>
    <p:sldId id="423" r:id="rId22"/>
    <p:sldId id="424" r:id="rId23"/>
    <p:sldId id="418" r:id="rId24"/>
    <p:sldId id="420" r:id="rId25"/>
    <p:sldId id="425" r:id="rId26"/>
  </p:sldIdLst>
  <p:sldSz cx="12192000" cy="6858000"/>
  <p:notesSz cx="6858000" cy="9144000"/>
  <p:embeddedFontLs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582" y="2967336"/>
            <a:ext cx="100928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9299707" y="4932140"/>
            <a:ext cx="68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이정훈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3861D-0537-434C-A72A-3E46CD1514C8}"/>
              </a:ext>
            </a:extLst>
          </p:cNvPr>
          <p:cNvSpPr txBox="1"/>
          <p:nvPr/>
        </p:nvSpPr>
        <p:spPr>
          <a:xfrm>
            <a:off x="523238" y="2305786"/>
            <a:ext cx="11145524" cy="3050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CI/CD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지속적 통합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(Continuous Integration),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 배포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(Continuous Deployment)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말하며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것은 개발자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(Developer)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운영자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(Operator), QA(Quality Assuarance)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연관이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개발자는 코드 관련된 수정을 할 것이고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운영자는 최신의 모델로 업데이트 해야하며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QA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그것에 대해서 평가를 해야한다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과정을 잘 묶고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자동화하려는 기술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시스템을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DevOps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부른다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ML(Machine Learning)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서비스에서는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CI/CD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지속적 학습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(CT)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보장되어야 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데이터가 추가 된다던가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분류해야 하는 레이블이 늘어나는 등 다양한 학습에 관한 시나리오들이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학습은 이전의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DevOps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생각하지 못했던 구조이기 때문에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부분에 대해서 추가한 시스템을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MLOps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부른다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한번 정의하면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MLOps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개발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(Dev)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운영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(Ops)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통합하는 것을 목표로 하는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엔지니어링 문화 및 방식이며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통합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인프라 관리 등을 할 수 있으면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시스템을 구성하는 모든 단계에서 자동화 및 모니터링을 지원할 수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71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863223" y="2334630"/>
            <a:ext cx="10500390" cy="2188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End-to-End machine learning lifecycle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관리하는 오픈소스 플랫폼이며 모든 기계 학습 라이브러리 및 프로그래밍 언어와 함께 사용할 수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주요 기능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MLflow Tracking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파라미터와 결과를 비교하기 위해 실험 결과를 저장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2 ) MLflow Projects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 코드를 재사용 가능하고 재현 가능한 형태로 포장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포장된 형태를 다른 데이터 사이언티스트가 사용하거나 프러덕션에 반영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MLflow Models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라이브러리에서 모델을 관리하고 배포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Serving,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추론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2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999713" y="5512804"/>
            <a:ext cx="8192574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리뷰의 긍정 부정을 분류하는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만들어야 하는 과업 발생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조건들로 실험을 반복하며 발생하는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accuracy, f1_score, train_loss, test_loss, parameter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기록해야 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523DEB-D97D-4DA3-9D01-4CBE96059F89}"/>
              </a:ext>
            </a:extLst>
          </p:cNvPr>
          <p:cNvGrpSpPr/>
          <p:nvPr/>
        </p:nvGrpSpPr>
        <p:grpSpPr>
          <a:xfrm>
            <a:off x="1627176" y="1757297"/>
            <a:ext cx="8928833" cy="3473990"/>
            <a:chOff x="1627176" y="1530871"/>
            <a:chExt cx="8928833" cy="3473990"/>
          </a:xfrm>
        </p:grpSpPr>
        <p:grpSp>
          <p:nvGrpSpPr>
            <p:cNvPr id="2" name="그룹 1"/>
            <p:cNvGrpSpPr/>
            <p:nvPr/>
          </p:nvGrpSpPr>
          <p:grpSpPr>
            <a:xfrm>
              <a:off x="1627176" y="2067653"/>
              <a:ext cx="1826620" cy="2224221"/>
              <a:chOff x="1627176" y="2317033"/>
              <a:chExt cx="1826620" cy="222422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627176" y="2803838"/>
                <a:ext cx="1826620" cy="3740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 제거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27176" y="3680376"/>
                <a:ext cx="1826620" cy="3740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형태소 분석기 변환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27176" y="4167181"/>
                <a:ext cx="1826620" cy="3740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형태소 분석기 변환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627176" y="2317033"/>
                <a:ext cx="1826620" cy="3740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 추가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C17C7-6436-43BB-AB8B-1F1856BAF096}"/>
                  </a:ext>
                </a:extLst>
              </p:cNvPr>
              <p:cNvSpPr txBox="1"/>
              <p:nvPr/>
            </p:nvSpPr>
            <p:spPr>
              <a:xfrm>
                <a:off x="2386982" y="3290644"/>
                <a:ext cx="3070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spc="-103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…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127712" y="1530871"/>
              <a:ext cx="1733371" cy="3473990"/>
              <a:chOff x="4617523" y="1780251"/>
              <a:chExt cx="1733371" cy="34739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617523" y="2313083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Word2vec + TextCNN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17523" y="2845915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Naive Bayes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617523" y="3814505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Word2vec + TextCNN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617523" y="4347337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Fasttext + TextCNN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617523" y="4880168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KoBERT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617523" y="1780251"/>
                <a:ext cx="1733371" cy="3740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SVM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0C17C7-6436-43BB-AB8B-1F1856BAF096}"/>
                  </a:ext>
                </a:extLst>
              </p:cNvPr>
              <p:cNvSpPr txBox="1"/>
              <p:nvPr/>
            </p:nvSpPr>
            <p:spPr>
              <a:xfrm>
                <a:off x="5330705" y="3378747"/>
                <a:ext cx="3070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spc="-103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…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34998" y="2063703"/>
              <a:ext cx="2021011" cy="2398473"/>
              <a:chOff x="7421092" y="2158104"/>
              <a:chExt cx="2021011" cy="239847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421092" y="2688472"/>
                <a:ext cx="2021011" cy="3740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Learning Rate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21092" y="2158104"/>
                <a:ext cx="2021011" cy="3740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421092" y="4182504"/>
                <a:ext cx="2021011" cy="3740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Optimizer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421092" y="3652135"/>
                <a:ext cx="2021011" cy="3740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Batch Size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0C17C7-6436-43BB-AB8B-1F1856BAF096}"/>
                  </a:ext>
                </a:extLst>
              </p:cNvPr>
              <p:cNvSpPr txBox="1"/>
              <p:nvPr/>
            </p:nvSpPr>
            <p:spPr>
              <a:xfrm>
                <a:off x="8278093" y="3218841"/>
                <a:ext cx="307007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spc="-103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…</a:t>
                </a:r>
              </a:p>
            </p:txBody>
          </p:sp>
        </p:grpSp>
        <p:cxnSp>
          <p:nvCxnSpPr>
            <p:cNvPr id="27" name="직선 화살표 연결선 26"/>
            <p:cNvCxnSpPr>
              <a:stCxn id="19" idx="3"/>
              <a:endCxn id="17" idx="1"/>
            </p:cNvCxnSpPr>
            <p:nvPr/>
          </p:nvCxnSpPr>
          <p:spPr>
            <a:xfrm flipV="1">
              <a:off x="3453796" y="1717908"/>
              <a:ext cx="1673916" cy="53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9" idx="3"/>
              <a:endCxn id="7" idx="1"/>
            </p:cNvCxnSpPr>
            <p:nvPr/>
          </p:nvCxnSpPr>
          <p:spPr>
            <a:xfrm flipV="1">
              <a:off x="3453796" y="2250740"/>
              <a:ext cx="1673916" cy="3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9" idx="3"/>
              <a:endCxn id="13" idx="1"/>
            </p:cNvCxnSpPr>
            <p:nvPr/>
          </p:nvCxnSpPr>
          <p:spPr>
            <a:xfrm>
              <a:off x="3453796" y="2254690"/>
              <a:ext cx="1673916" cy="5288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9" idx="3"/>
              <a:endCxn id="14" idx="1"/>
            </p:cNvCxnSpPr>
            <p:nvPr/>
          </p:nvCxnSpPr>
          <p:spPr>
            <a:xfrm>
              <a:off x="3453796" y="2254690"/>
              <a:ext cx="1673916" cy="1497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9" idx="3"/>
              <a:endCxn id="15" idx="1"/>
            </p:cNvCxnSpPr>
            <p:nvPr/>
          </p:nvCxnSpPr>
          <p:spPr>
            <a:xfrm>
              <a:off x="3453796" y="2254690"/>
              <a:ext cx="1673916" cy="2030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1" idx="3"/>
              <a:endCxn id="16" idx="1"/>
            </p:cNvCxnSpPr>
            <p:nvPr/>
          </p:nvCxnSpPr>
          <p:spPr>
            <a:xfrm>
              <a:off x="3453796" y="3618033"/>
              <a:ext cx="1673916" cy="1199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7" idx="3"/>
              <a:endCxn id="22" idx="1"/>
            </p:cNvCxnSpPr>
            <p:nvPr/>
          </p:nvCxnSpPr>
          <p:spPr>
            <a:xfrm>
              <a:off x="6861083" y="2250740"/>
              <a:ext cx="16739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8" idx="3"/>
              <a:endCxn id="15" idx="1"/>
            </p:cNvCxnSpPr>
            <p:nvPr/>
          </p:nvCxnSpPr>
          <p:spPr>
            <a:xfrm>
              <a:off x="3453796" y="4104838"/>
              <a:ext cx="1673916" cy="180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4" idx="3"/>
              <a:endCxn id="23" idx="1"/>
            </p:cNvCxnSpPr>
            <p:nvPr/>
          </p:nvCxnSpPr>
          <p:spPr>
            <a:xfrm>
              <a:off x="6861083" y="3752162"/>
              <a:ext cx="1673915" cy="522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6" idx="3"/>
              <a:endCxn id="23" idx="1"/>
            </p:cNvCxnSpPr>
            <p:nvPr/>
          </p:nvCxnSpPr>
          <p:spPr>
            <a:xfrm flipV="1">
              <a:off x="6861083" y="4275140"/>
              <a:ext cx="1673915" cy="542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5" idx="3"/>
              <a:endCxn id="25" idx="1"/>
            </p:cNvCxnSpPr>
            <p:nvPr/>
          </p:nvCxnSpPr>
          <p:spPr>
            <a:xfrm flipV="1">
              <a:off x="6861083" y="3744771"/>
              <a:ext cx="1673915" cy="540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14" idx="3"/>
              <a:endCxn id="8" idx="1"/>
            </p:cNvCxnSpPr>
            <p:nvPr/>
          </p:nvCxnSpPr>
          <p:spPr>
            <a:xfrm flipV="1">
              <a:off x="6861083" y="2781108"/>
              <a:ext cx="1673915" cy="971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7" idx="3"/>
              <a:endCxn id="25" idx="1"/>
            </p:cNvCxnSpPr>
            <p:nvPr/>
          </p:nvCxnSpPr>
          <p:spPr>
            <a:xfrm>
              <a:off x="6861083" y="1717908"/>
              <a:ext cx="1673915" cy="2026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endCxn id="22" idx="1"/>
            </p:cNvCxnSpPr>
            <p:nvPr/>
          </p:nvCxnSpPr>
          <p:spPr>
            <a:xfrm flipV="1">
              <a:off x="6825885" y="2250740"/>
              <a:ext cx="1709113" cy="5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0" idx="3"/>
              <a:endCxn id="16" idx="1"/>
            </p:cNvCxnSpPr>
            <p:nvPr/>
          </p:nvCxnSpPr>
          <p:spPr>
            <a:xfrm>
              <a:off x="3453796" y="2741495"/>
              <a:ext cx="1673916" cy="2076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15" idx="3"/>
              <a:endCxn id="8" idx="1"/>
            </p:cNvCxnSpPr>
            <p:nvPr/>
          </p:nvCxnSpPr>
          <p:spPr>
            <a:xfrm flipV="1">
              <a:off x="6861083" y="2781108"/>
              <a:ext cx="1673915" cy="1503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9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5806954"/>
            <a:ext cx="71540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갓셀에 순서대로 기록하자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2052" name="Picture 4" descr="엑셀 AZURE 머신러닝 데이터 분석 방법 :: 미세먼지 예측 예제 - 오빠두엑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19" y="1936421"/>
            <a:ext cx="5535762" cy="335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7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474974" y="5013155"/>
            <a:ext cx="5242052" cy="1326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넘게 이루어진다면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적었네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자동화하는 방법 없을까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예쁜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UI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기록들을 모아서 볼 수 없을까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7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8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0" y="1799510"/>
            <a:ext cx="9421441" cy="4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526816" y="3082086"/>
            <a:ext cx="5138368" cy="1757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log_param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저장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log_metric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저장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파라미터와 다르게 시계열하게 기록 저장 가능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log_artifact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csv,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등 모델과 관련된 파일 저장 가능 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log_model 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모델 저장 가능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4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38" y="1721636"/>
            <a:ext cx="5445924" cy="410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6128779"/>
            <a:ext cx="71540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데이터를 사용한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실험에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logging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해보자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34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518969" y="6039709"/>
            <a:ext cx="71540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 긍부정 분류하는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로깅을 해보자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8" y="1822811"/>
            <a:ext cx="6531725" cy="38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391432" y="5334926"/>
            <a:ext cx="6186375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Artifacts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 모델을 재사용하고 싶은데 어떻게하지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이용해서 서버 띄우기 너무 귀찮은데 명령어 하나로 서빙하는 서버 만들 수 없을까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pic>
        <p:nvPicPr>
          <p:cNvPr id="13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5673427" y="2753674"/>
            <a:ext cx="6287133" cy="2188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인공지능을 처음 공부했을 때 생각한 내 모습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Selection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어떤 방법을 적용해야할까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NB, SVM, XGBoost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통계기반 알고리즘은 어떤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Feature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뽑아야 성능이 올라갈까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빠르게 수렴시키기 위한 방법들이 무엇이 있을까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1026" name="Picture 2" descr="전쟁 역사 바꾼 천재 실화 &amp;#39;수학자 울람&amp;#39; 영화로 부활 &amp;lt; 영화 &amp;lt; 문화 &amp;lt; 기사본문 - 강원도민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5" y="2171328"/>
            <a:ext cx="5038017" cy="335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4" y="5191814"/>
            <a:ext cx="3484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 모델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가져와서 추론하기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6" y="2500923"/>
            <a:ext cx="7342909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4353843" y="6037558"/>
            <a:ext cx="3484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감정 분류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DL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가져와서 추론하기</a:t>
            </a:r>
            <a:endParaRPr lang="en-US" altLang="ko-KR" sz="14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07" y="2043569"/>
            <a:ext cx="5402986" cy="36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795537" y="3017520"/>
            <a:ext cx="8600927" cy="1326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models serve -h 0.0.0.0 -p 1012 -m runs:/41f9f6a7c4ff4cf9afe923cd02942430/titanic_model --no-conda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curl http://&lt;IP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&gt;:&lt;PORT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&gt;/invocations -H 'Content-Type: application/json' -d '{"columns": ["Pclass", "Sex", "Fare", "SibSp", "Parch"], "data": [[1, 2, 3, 2 ,2], [1, 2, 4, 5, 6]]}'</a:t>
            </a:r>
          </a:p>
        </p:txBody>
      </p:sp>
    </p:spTree>
    <p:extLst>
      <p:ext uri="{BB962C8B-B14F-4D97-AF65-F5344CB8AC3E}">
        <p14:creationId xmlns:p14="http://schemas.microsoft.com/office/powerpoint/2010/main" val="283700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255575" y="2957002"/>
            <a:ext cx="5680851" cy="1757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다른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모델러와 같은 프로젝트에 대한 실험 결과를 공유하고 싶은데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서로 다르네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기록들을 중앙에서 관리하고 싶다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실험 모델 중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Staging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중인 것과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Production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것을 구분하고 관리하고 싶다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65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369314" y="4980790"/>
            <a:ext cx="7453372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server --backend-store-uri sqlite:///mlflow.db --default-artifact-root artifacts --host 0.0.0.0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mlflow.set_tracking_uri("http://&lt;IP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&gt;:&lt;PORT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&gt;")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4" y="2080385"/>
            <a:ext cx="9952113" cy="24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Pipeline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834797" y="3170549"/>
            <a:ext cx="13680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Data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2547836" y="3165048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 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62428" y="3182441"/>
            <a:ext cx="13680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to Vector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7421" y="3182441"/>
            <a:ext cx="1368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6907" y="3182441"/>
            <a:ext cx="1368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54756" y="3182441"/>
            <a:ext cx="1368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</a:p>
        </p:txBody>
      </p:sp>
      <p:cxnSp>
        <p:nvCxnSpPr>
          <p:cNvPr id="18" name="직선 화살표 연결선 17"/>
          <p:cNvCxnSpPr>
            <a:stCxn id="2" idx="0"/>
          </p:cNvCxnSpPr>
          <p:nvPr/>
        </p:nvCxnSpPr>
        <p:spPr>
          <a:xfrm flipV="1">
            <a:off x="7068866" y="3511714"/>
            <a:ext cx="0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Serve Scikit-Learn Models for Deployment with Ben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75" y="618133"/>
            <a:ext cx="2967891" cy="22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9" idx="2"/>
            <a:endCxn id="14" idx="0"/>
          </p:cNvCxnSpPr>
          <p:nvPr/>
        </p:nvCxnSpPr>
        <p:spPr>
          <a:xfrm>
            <a:off x="10601421" y="2844051"/>
            <a:ext cx="0" cy="3383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24" idx="2"/>
          </p:cNvCxnSpPr>
          <p:nvPr/>
        </p:nvCxnSpPr>
        <p:spPr>
          <a:xfrm flipV="1">
            <a:off x="2383631" y="3511714"/>
            <a:ext cx="2703" cy="284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719" y="3106382"/>
            <a:ext cx="3279230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366787" y="3106382"/>
            <a:ext cx="3350934" cy="4053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5" y="3796049"/>
            <a:ext cx="5846301" cy="2284171"/>
          </a:xfrm>
          <a:prstGeom prst="rect">
            <a:avLst/>
          </a:prstGeom>
        </p:spPr>
      </p:pic>
      <p:pic>
        <p:nvPicPr>
          <p:cNvPr id="48" name="Picture 10" descr="Alphaa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9" y="3796049"/>
            <a:ext cx="3421483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84518" y="4972295"/>
            <a:ext cx="4222964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competition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참여해 모델을 학습한 후 성능을 체크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올라가는 리더보드 순위를 보며 뿌듯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7" name="Picture 4" descr="Kaggle] 캐글 시작하기 (타이타닉 문제) :: Juun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64" y="2222488"/>
            <a:ext cx="7528873" cy="24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793175" y="5273328"/>
            <a:ext cx="8605650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캐글에서 순위안에 들고 관심있는 분야의 주제를 가지고 논문을 쓰다보면 이제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ML/DL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 할 줄 아는 것 같은데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생각이 든다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 여기서 마주하는 문제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배포를 어떻게 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1026" name="Picture 2" descr="웃긴 짤 (재밌는 이미지) 모음 : 네이버 블로그">
            <a:extLst>
              <a:ext uri="{FF2B5EF4-FFF2-40B4-BE49-F238E27FC236}">
                <a16:creationId xmlns:a16="http://schemas.microsoft.com/office/drawing/2014/main" id="{511FBA5E-E751-40A4-896F-5940561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30" y="1911870"/>
            <a:ext cx="4723141" cy="30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772889" y="4365741"/>
            <a:ext cx="6646223" cy="2188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그냥 프로토 타입이고 연구실에서 하는건데 모델 파일 불러와서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Flaks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띄우자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지속적으로 모델을 배포해야 할 경우에는 어떻게하지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많아서 서버를 늘려야하는데 서버세팅 일일이 다하고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또 띄워야 하나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연구실에 개발 담당하는 사람이 나 혼자인데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나한테 모든 모델을 배포하라고 하네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관리하는 모델의 종류가 다양해지고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많아지네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나 혼자 하라고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2050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DE6B66E4-E529-44F3-B288-3AC5E733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10" y="2015558"/>
            <a:ext cx="5332179" cy="20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2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72" y="1713667"/>
            <a:ext cx="7364456" cy="2732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59160" y="4446062"/>
            <a:ext cx="5050920" cy="2188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머신러닝 프로젝트에서 수식은 일부분일 뿐이다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버전 관리 어떻게 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실험이 너무 많은데 어떻게 기록하지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 끝난 모델 파일들을 어떻게  관리하지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서버에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어떻게 간편하게 배포하지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3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3074" name="Picture 2" descr="출처 : DevOps is not a role, Comic by {turnoff.us}">
            <a:extLst>
              <a:ext uri="{FF2B5EF4-FFF2-40B4-BE49-F238E27FC236}">
                <a16:creationId xmlns:a16="http://schemas.microsoft.com/office/drawing/2014/main" id="{244ECAA3-CDCA-4E3D-9B01-B5642C51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0" y="1575554"/>
            <a:ext cx="3426662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435B7-B053-4BCA-A7F1-3DB9A0C3FDC2}"/>
              </a:ext>
            </a:extLst>
          </p:cNvPr>
          <p:cNvSpPr txBox="1"/>
          <p:nvPr/>
        </p:nvSpPr>
        <p:spPr>
          <a:xfrm>
            <a:off x="5039023" y="3703773"/>
            <a:ext cx="6552086" cy="896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개발팀은 서비스 개발과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유지 보수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작업을 하며 운영팀은 배포 및 서비스 모니터링을 담당한다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서로의 영역은 분리되어 있었으나 개발과 운영을 같이하는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DevOps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등장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6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DevOps </a:t>
            </a:r>
            <a:r>
              <a:rPr lang="ko-KR" altLang="en-US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이점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435B7-B053-4BCA-A7F1-3DB9A0C3FDC2}"/>
              </a:ext>
            </a:extLst>
          </p:cNvPr>
          <p:cNvSpPr txBox="1"/>
          <p:nvPr/>
        </p:nvSpPr>
        <p:spPr>
          <a:xfrm>
            <a:off x="683623" y="1933958"/>
            <a:ext cx="10824755" cy="39122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 향상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팀에서 서비스를 주도적으로 운영하여 수정된 코드들을 더 빠르게 릴리스 할 수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신속한 제공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CI(Continuous Integrity)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CD(Continuous Delivery)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통해 빌드에서 배포까지 자동화시켜 릴리스의 빈도와 속도를 개선하여 제품을 더 빠르게 업데이트 할 수 있다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기능 및 버그 수정속도가 빨라 고객의 요구에 더 빠르게 대응할 수 있게 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안정성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CI(Continuous Integrity)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CD(Continuous Delivery)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통해 변경사항을 안전하게 작동하는지 업데이트마다 테스트 해주어 애플리케이션에 안전성 및 인프라 변경의 품질의 보장해준다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확장성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규모에 따라 인프라와 개발 프로세스를 운영관리하여 주며 자동화와 일관성의 지원 이점을 살려 복잡한 시스템이나 변화하는 시스템을 효율적으로 관리할 수 있도록 해준다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개발자와 시스템 관리자가 수동으로 리소스를 설정 및 구성할 필요 없이 프로그래밍 방식으로 큰 규모로 인프라와 상호 작용하도록 해주는 방식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사용하여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프로덕션 환경을 반복 가능하고 효율적인 방식으로 관리 할 수 있도록 하여준다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강화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개발팀과 운영팀은 서로 긴밀하게 협력하며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책임을 강조하는 가치를 통하여 효과적인 팀을 구축한다</a:t>
            </a:r>
            <a:r>
              <a:rPr lang="en-US" altLang="ko-KR" sz="14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DevOps Tool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MLOps</a:t>
            </a:r>
          </a:p>
        </p:txBody>
      </p:sp>
      <p:pic>
        <p:nvPicPr>
          <p:cNvPr id="4100" name="Picture 4" descr="DevOps 기업 생태계">
            <a:extLst>
              <a:ext uri="{FF2B5EF4-FFF2-40B4-BE49-F238E27FC236}">
                <a16:creationId xmlns:a16="http://schemas.microsoft.com/office/drawing/2014/main" id="{74257119-ADC8-4659-A8E0-89CDA36D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6" y="2155004"/>
            <a:ext cx="8866909" cy="36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534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23071</TotalTime>
  <Words>1158</Words>
  <Application>Microsoft Office PowerPoint</Application>
  <PresentationFormat>와이드스크린</PresentationFormat>
  <Paragraphs>142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나눔스퀘어 ExtraBold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정훈</cp:lastModifiedBy>
  <cp:revision>1056</cp:revision>
  <dcterms:created xsi:type="dcterms:W3CDTF">2017-05-29T09:12:16Z</dcterms:created>
  <dcterms:modified xsi:type="dcterms:W3CDTF">2022-02-19T02:54:38Z</dcterms:modified>
</cp:coreProperties>
</file>