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73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3826-1A67-4C2D-8F45-B22AD686F7A2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CC7E-9CD7-4FFB-871E-1E8A56CF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9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4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3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582" y="1804799"/>
            <a:ext cx="9478211" cy="20083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6700" b="1" dirty="0" smtClean="0"/>
              <a:t>Angular</a:t>
            </a:r>
            <a:r>
              <a:rPr lang="en-US" sz="6700" dirty="0" smtClean="0"/>
              <a:t> </a:t>
            </a:r>
            <a:r>
              <a:rPr lang="en-US" sz="6700" b="1" dirty="0" smtClean="0"/>
              <a:t>Unit </a:t>
            </a:r>
            <a:r>
              <a:rPr lang="en-US" sz="6700" b="1" dirty="0"/>
              <a:t>testing </a:t>
            </a:r>
            <a:r>
              <a:rPr lang="en-US" sz="6700" b="1" dirty="0" smtClean="0"/>
              <a:t>frameworks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4647" y="3769558"/>
            <a:ext cx="5980079" cy="590321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Karma, Jasmine I Mocha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79823" y="5525589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Vladimir </a:t>
            </a:r>
            <a:r>
              <a:rPr lang="en-US" dirty="0" err="1" smtClean="0">
                <a:solidFill>
                  <a:schemeClr val="bg1"/>
                </a:solidFill>
              </a:rPr>
              <a:t>Hristov</a:t>
            </a:r>
            <a:r>
              <a:rPr lang="en-US" dirty="0" smtClean="0">
                <a:solidFill>
                  <a:schemeClr val="bg1"/>
                </a:solidFill>
              </a:rPr>
              <a:t> PR82/2016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Jelena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Nedovi</a:t>
            </a:r>
            <a:r>
              <a:rPr lang="sr-Latn-RS" dirty="0" smtClean="0">
                <a:solidFill>
                  <a:schemeClr val="bg1"/>
                </a:solidFill>
              </a:rPr>
              <a:t>ć PR58/2016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855" y="978323"/>
            <a:ext cx="8761413" cy="706964"/>
          </a:xfrm>
        </p:spPr>
        <p:txBody>
          <a:bodyPr/>
          <a:lstStyle/>
          <a:p>
            <a:pPr algn="ctr"/>
            <a:r>
              <a:rPr lang="sr-Latn-RS" dirty="0" smtClean="0"/>
              <a:t> </a:t>
            </a:r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84" y="2721066"/>
            <a:ext cx="11450157" cy="4136934"/>
          </a:xfrm>
        </p:spPr>
        <p:txBody>
          <a:bodyPr>
            <a:normAutofit lnSpcReduction="10000"/>
          </a:bodyPr>
          <a:lstStyle/>
          <a:p>
            <a:r>
              <a:rPr lang="sr-Latn-RS" i="1" dirty="0" smtClean="0"/>
              <a:t>Test runner tool </a:t>
            </a:r>
            <a:r>
              <a:rPr lang="sr-Latn-RS" dirty="0" smtClean="0"/>
              <a:t>za Angular aplikacije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okreće </a:t>
            </a:r>
            <a:r>
              <a:rPr lang="sr-Latn-RS" dirty="0" smtClean="0"/>
              <a:t>testove pisane u različitim framework-ima (</a:t>
            </a:r>
            <a:r>
              <a:rPr lang="sr-Latn-RS" i="1" dirty="0" smtClean="0"/>
              <a:t>Jasmine, Mocha, QUnit</a:t>
            </a:r>
            <a:r>
              <a:rPr lang="sr-Latn-RS" dirty="0" smtClean="0"/>
              <a:t>)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sr-Latn-RS" dirty="0" smtClean="0"/>
              <a:t>zvršavaju testove na:</a:t>
            </a:r>
          </a:p>
          <a:p>
            <a:pPr lvl="1"/>
            <a:r>
              <a:rPr lang="sr-Latn-RS" dirty="0" smtClean="0"/>
              <a:t>browser-ima (</a:t>
            </a:r>
            <a:r>
              <a:rPr lang="en-US" i="1" dirty="0"/>
              <a:t>Chrome, Firefox, Safari, IE </a:t>
            </a:r>
            <a:r>
              <a:rPr lang="en-US" dirty="0" err="1" smtClean="0"/>
              <a:t>ili</a:t>
            </a:r>
            <a:r>
              <a:rPr lang="en-US" i="1" dirty="0" smtClean="0"/>
              <a:t> </a:t>
            </a:r>
            <a:r>
              <a:rPr lang="en-US" i="1" dirty="0"/>
              <a:t>Opera</a:t>
            </a:r>
            <a:r>
              <a:rPr lang="sr-Latn-RS" dirty="0" smtClean="0"/>
              <a:t>)</a:t>
            </a:r>
          </a:p>
          <a:p>
            <a:pPr lvl="1"/>
            <a:r>
              <a:rPr lang="en-US" dirty="0" smtClean="0"/>
              <a:t>headless</a:t>
            </a:r>
            <a:r>
              <a:rPr lang="en-US" dirty="0"/>
              <a:t> </a:t>
            </a:r>
            <a:r>
              <a:rPr lang="sr-Latn-RS" dirty="0" smtClean="0"/>
              <a:t>okruženjima (</a:t>
            </a:r>
            <a:r>
              <a:rPr lang="en-US" i="1" dirty="0" err="1"/>
              <a:t>PhantomJS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ređajima (mobilni, tableti)</a:t>
            </a:r>
          </a:p>
          <a:p>
            <a:r>
              <a:rPr lang="sr-Latn-RS" dirty="0" smtClean="0"/>
              <a:t>Može automatski da pokreće testove svaki put kad detektuje promeu u fajlovima</a:t>
            </a:r>
          </a:p>
          <a:p>
            <a:r>
              <a:rPr lang="sr-Latn-RS" dirty="0" smtClean="0"/>
              <a:t>Podržava debagovanje </a:t>
            </a:r>
            <a:r>
              <a:rPr lang="sr-Latn-RS" i="1" dirty="0" smtClean="0"/>
              <a:t>u </a:t>
            </a:r>
            <a:r>
              <a:rPr lang="en-US" i="1" dirty="0"/>
              <a:t>Google Chrome</a:t>
            </a:r>
            <a:r>
              <a:rPr lang="sr-Latn-RS" i="1" dirty="0" smtClean="0"/>
              <a:t> </a:t>
            </a:r>
            <a:r>
              <a:rPr lang="sr-Latn-RS" dirty="0" smtClean="0"/>
              <a:t>ili IDE (</a:t>
            </a:r>
            <a:r>
              <a:rPr lang="sr-Latn-RS" i="1" dirty="0" smtClean="0"/>
              <a:t>WebStorm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Interakcija: </a:t>
            </a:r>
          </a:p>
          <a:p>
            <a:pPr lvl="1"/>
            <a:r>
              <a:rPr lang="sr-Latn-RS" dirty="0" smtClean="0"/>
              <a:t>Terminal (				  )</a:t>
            </a:r>
          </a:p>
          <a:p>
            <a:pPr lvl="1"/>
            <a:r>
              <a:rPr lang="sr-Latn-RS" dirty="0" smtClean="0"/>
              <a:t>IDE</a:t>
            </a:r>
          </a:p>
        </p:txBody>
      </p:sp>
      <p:pic>
        <p:nvPicPr>
          <p:cNvPr id="6" name="Picture 2" descr="Faster Karma test runs that work in VSTS with Chrome headles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22" y="2371653"/>
            <a:ext cx="2561079" cy="6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nstall WebStorm for Linux using the Snap Store | Snapcra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JetBrains WebStorm (@WebStormIDE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268" y="4995547"/>
            <a:ext cx="1679573" cy="167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Buzzvil | [Tech Blog] Scaling PhantomJS With Ghost Tow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29" y="3386834"/>
            <a:ext cx="2245071" cy="175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554" y="6016701"/>
            <a:ext cx="156231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337" y="960605"/>
            <a:ext cx="8761413" cy="706964"/>
          </a:xfrm>
        </p:spPr>
        <p:txBody>
          <a:bodyPr/>
          <a:lstStyle/>
          <a:p>
            <a:pPr algn="ctr"/>
            <a:r>
              <a:rPr lang="sr-Latn-RS" dirty="0" smtClean="0"/>
              <a:t> </a:t>
            </a:r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8" y="2534194"/>
            <a:ext cx="11181805" cy="4036423"/>
          </a:xfrm>
        </p:spPr>
        <p:txBody>
          <a:bodyPr/>
          <a:lstStyle/>
          <a:p>
            <a:r>
              <a:rPr lang="en-US" i="1" dirty="0"/>
              <a:t>JavaScript testing </a:t>
            </a:r>
            <a:r>
              <a:rPr lang="en-US" i="1" dirty="0" smtClean="0"/>
              <a:t>framework</a:t>
            </a:r>
            <a:r>
              <a:rPr lang="sr-Latn-RS" dirty="0" smtClean="0"/>
              <a:t> koji podržava </a:t>
            </a:r>
            <a:r>
              <a:rPr lang="sr-Latn-RS" i="1" dirty="0" smtClean="0"/>
              <a:t>Behaviour-Driven Development (BDD)</a:t>
            </a:r>
            <a:endParaRPr lang="sr-Latn-RS" dirty="0"/>
          </a:p>
          <a:p>
            <a:r>
              <a:rPr lang="sr-Latn-RS" dirty="0"/>
              <a:t>Jednostavna </a:t>
            </a:r>
            <a:r>
              <a:rPr lang="sr-Latn-RS" dirty="0" smtClean="0"/>
              <a:t>sintaksa</a:t>
            </a:r>
            <a:endParaRPr lang="en-US" i="1" dirty="0" smtClean="0"/>
          </a:p>
          <a:p>
            <a:r>
              <a:rPr lang="en-US" dirty="0" err="1" smtClean="0"/>
              <a:t>Kompatibilan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drugim</a:t>
            </a:r>
            <a:r>
              <a:rPr lang="en-US" dirty="0" smtClean="0"/>
              <a:t> </a:t>
            </a:r>
            <a:r>
              <a:rPr lang="en-US" dirty="0" err="1" smtClean="0"/>
              <a:t>okvirima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bibliotekama</a:t>
            </a:r>
            <a:endParaRPr lang="en-US" dirty="0" smtClean="0"/>
          </a:p>
          <a:p>
            <a:r>
              <a:rPr lang="sr-Latn-RS" dirty="0" smtClean="0"/>
              <a:t>Ne zahteva DOM</a:t>
            </a:r>
          </a:p>
          <a:p>
            <a:r>
              <a:rPr lang="sr-Latn-RS" dirty="0" smtClean="0"/>
              <a:t>Omogućava asinhrono testiranje </a:t>
            </a:r>
          </a:p>
          <a:p>
            <a:r>
              <a:rPr lang="sr-Latn-RS" dirty="0" smtClean="0"/>
              <a:t>Nema test runner 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23" y="4218578"/>
            <a:ext cx="6021410" cy="18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296" y="997436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/>
              <a:t>Karma +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37" y="2394494"/>
            <a:ext cx="11124132" cy="4123872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CLI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testova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45" y="2303945"/>
            <a:ext cx="6555019" cy="4304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07" y="2850770"/>
            <a:ext cx="3286417" cy="5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06" y="4017440"/>
            <a:ext cx="3339513" cy="2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86" y="2420620"/>
            <a:ext cx="11189445" cy="4045494"/>
          </a:xfrm>
        </p:spPr>
        <p:txBody>
          <a:bodyPr/>
          <a:lstStyle/>
          <a:p>
            <a:r>
              <a:rPr lang="en-US" i="1" dirty="0"/>
              <a:t>JavaScript testing </a:t>
            </a:r>
            <a:r>
              <a:rPr lang="en-US" i="1" dirty="0" smtClean="0"/>
              <a:t>framework</a:t>
            </a:r>
          </a:p>
          <a:p>
            <a:r>
              <a:rPr lang="en-US" dirty="0" err="1" smtClean="0"/>
              <a:t>Fleksibilan</a:t>
            </a:r>
            <a:r>
              <a:rPr lang="en-US" dirty="0" smtClean="0"/>
              <a:t>, pod</a:t>
            </a:r>
            <a:r>
              <a:rPr lang="sr-Latn-RS" dirty="0" smtClean="0"/>
              <a:t>žava mnoge </a:t>
            </a:r>
            <a:r>
              <a:rPr lang="en-US" i="1" dirty="0" smtClean="0"/>
              <a:t>assertion (Chai), </a:t>
            </a:r>
            <a:r>
              <a:rPr lang="en-US" i="1" dirty="0" smtClean="0"/>
              <a:t>mocking</a:t>
            </a:r>
            <a:r>
              <a:rPr lang="en-US" dirty="0"/>
              <a:t>, and </a:t>
            </a:r>
            <a:r>
              <a:rPr lang="en-US" i="1" dirty="0" smtClean="0"/>
              <a:t>spy (Sinon</a:t>
            </a:r>
            <a:r>
              <a:rPr lang="en-US" i="1" dirty="0" smtClean="0"/>
              <a:t>.js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bi</a:t>
            </a:r>
            <a:r>
              <a:rPr lang="sr-Latn-RS" dirty="0" smtClean="0"/>
              <a:t>blioteke</a:t>
            </a:r>
            <a:endParaRPr lang="en-US" dirty="0" smtClean="0"/>
          </a:p>
          <a:p>
            <a:r>
              <a:rPr lang="en-US" dirty="0" err="1" smtClean="0"/>
              <a:t>Podr</a:t>
            </a:r>
            <a:r>
              <a:rPr lang="sr-Latn-RS" dirty="0" smtClean="0"/>
              <a:t>žava sinhrono i asinhrono testiranje</a:t>
            </a:r>
          </a:p>
          <a:p>
            <a:r>
              <a:rPr lang="sr-Latn-RS" dirty="0" smtClean="0"/>
              <a:t>Podržava BDD i TDD razvoje</a:t>
            </a:r>
            <a:endParaRPr lang="en-US" dirty="0"/>
          </a:p>
        </p:txBody>
      </p:sp>
      <p:pic>
        <p:nvPicPr>
          <p:cNvPr id="5" name="Picture 2" descr="https://upload-icon.s3.us-east-2.amazonaws.com/uploads/icons/png/18594121091536125453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8" y="4219303"/>
            <a:ext cx="1528356" cy="15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004" y="3945644"/>
            <a:ext cx="1261028" cy="1363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652" y="5176206"/>
            <a:ext cx="2318083" cy="1010022"/>
          </a:xfrm>
          <a:prstGeom prst="rect">
            <a:avLst/>
          </a:prstGeom>
        </p:spPr>
      </p:pic>
      <p:pic>
        <p:nvPicPr>
          <p:cNvPr id="9" name="Picture 2" descr="https://seeklogo.com/images/M/mocha-logo-66DA231220-seeklogo.co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74" y="4032101"/>
            <a:ext cx="930730" cy="10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3179763"/>
            <a:ext cx="4824413" cy="284003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30539" y="0"/>
            <a:ext cx="8761413" cy="708025"/>
          </a:xfrm>
        </p:spPr>
        <p:txBody>
          <a:bodyPr/>
          <a:lstStyle/>
          <a:p>
            <a:pPr marL="0" indent="0"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package.json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12" y="708025"/>
            <a:ext cx="5760720" cy="5998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0" y="173373"/>
            <a:ext cx="2141766" cy="5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93" y="708025"/>
            <a:ext cx="6218697" cy="59540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11234" y="0"/>
            <a:ext cx="8761413" cy="708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karma.config.js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0" y="173373"/>
            <a:ext cx="2141766" cy="5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31" y="708025"/>
            <a:ext cx="6559898" cy="59224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261135" y="0"/>
            <a:ext cx="8761413" cy="708025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test.ts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0" y="173373"/>
            <a:ext cx="2141766" cy="5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6610" y="2568657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angular.json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" y="3094096"/>
            <a:ext cx="4099506" cy="339814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81972" y="942488"/>
            <a:ext cx="8761413" cy="706964"/>
          </a:xfrm>
        </p:spPr>
        <p:txBody>
          <a:bodyPr/>
          <a:lstStyle/>
          <a:p>
            <a:pPr algn="ctr"/>
            <a:r>
              <a:rPr lang="en-US" i="1" dirty="0" smtClean="0"/>
              <a:t>Code-coverage report</a:t>
            </a:r>
            <a:endParaRPr lang="en-US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27622" y="2947858"/>
            <a:ext cx="6888457" cy="3416300"/>
          </a:xfrm>
        </p:spPr>
        <p:txBody>
          <a:bodyPr/>
          <a:lstStyle/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testova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testova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i="1" dirty="0"/>
              <a:t>code-coverage</a:t>
            </a:r>
            <a:r>
              <a:rPr lang="en-US" dirty="0"/>
              <a:t> </a:t>
            </a:r>
            <a:r>
              <a:rPr lang="sr-Latn-RS" dirty="0"/>
              <a:t>izveštaja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536396" y="4346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497" y="4230728"/>
            <a:ext cx="2850383" cy="2308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497" y="3414376"/>
            <a:ext cx="2871614" cy="2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Testiranje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97" y="2339343"/>
            <a:ext cx="11320665" cy="3918516"/>
          </a:xfrm>
        </p:spPr>
        <p:txBody>
          <a:bodyPr/>
          <a:lstStyle/>
          <a:p>
            <a:r>
              <a:rPr lang="sr-Latn-RS" dirty="0" smtClean="0"/>
              <a:t>Različite vrste ispitivanja kako bi se osiguralo da softverski proizvod neće imati funkcionalne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nefunkcionalne</a:t>
            </a:r>
            <a:r>
              <a:rPr lang="en-US" dirty="0"/>
              <a:t> </a:t>
            </a:r>
            <a:r>
              <a:rPr lang="en-US" dirty="0" err="1" smtClean="0"/>
              <a:t>nedostatke</a:t>
            </a:r>
            <a:endParaRPr lang="sr-Latn-RS" dirty="0" smtClean="0"/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manjuju broj bagova u novim i postojećim </a:t>
            </a:r>
            <a:r>
              <a:rPr lang="sr-Latn-RS" dirty="0" smtClean="0"/>
              <a:t>funkcionalnostima</a:t>
            </a:r>
            <a:endParaRPr lang="en-US" dirty="0" smtClean="0"/>
          </a:p>
          <a:p>
            <a:pPr lvl="1"/>
            <a:r>
              <a:rPr lang="sr-Latn-RS" dirty="0" smtClean="0"/>
              <a:t>unapređuju </a:t>
            </a:r>
            <a:r>
              <a:rPr lang="sr-Latn-RS" dirty="0" smtClean="0"/>
              <a:t>arhitekturu rešenja</a:t>
            </a:r>
          </a:p>
          <a:p>
            <a:pPr lvl="1"/>
            <a:r>
              <a:rPr lang="sr-Latn-RS" dirty="0"/>
              <a:t>o</a:t>
            </a:r>
            <a:r>
              <a:rPr lang="sr-Latn-RS" dirty="0" smtClean="0"/>
              <a:t>lakšavaju refaktorisanje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brzavaju </a:t>
            </a:r>
            <a:r>
              <a:rPr lang="sr-Latn-RS" dirty="0"/>
              <a:t>razvoj</a:t>
            </a:r>
          </a:p>
          <a:p>
            <a:pPr lvl="1"/>
            <a:r>
              <a:rPr lang="sr-Latn-RS" dirty="0"/>
              <a:t>smanjuju cenu pravljenja izmena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s://files.realpython.com/media/tdd.0904607f8e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75" y="4255162"/>
            <a:ext cx="2427800" cy="223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22" y="3932628"/>
            <a:ext cx="4611773" cy="2543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9549" y="6476031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1 -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Razvoj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vođen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testovima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018" y="6476031"/>
            <a:ext cx="4943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2 – Cena ispravljanja grešaka koda tokom razvoja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2" name="Picture 8" descr="https://www.techwell.com/sites/default/files/stories/images/cropped_teasers/Beth%20Romanik/2016/software-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79" y="414459"/>
            <a:ext cx="1552822" cy="155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Pokrivenost koda </a:t>
            </a:r>
            <a:r>
              <a:rPr lang="en-US" i="1" dirty="0"/>
              <a:t>(code coverage)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2551249"/>
            <a:ext cx="11299372" cy="3993242"/>
          </a:xfrm>
        </p:spPr>
        <p:txBody>
          <a:bodyPr/>
          <a:lstStyle/>
          <a:p>
            <a:r>
              <a:rPr lang="sr-Latn-RS" dirty="0"/>
              <a:t>M</a:t>
            </a:r>
            <a:r>
              <a:rPr lang="fi-FI" dirty="0" smtClean="0"/>
              <a:t>era </a:t>
            </a:r>
            <a:r>
              <a:rPr lang="fi-FI" dirty="0"/>
              <a:t>koja se koristi za </a:t>
            </a:r>
            <a:r>
              <a:rPr lang="fi-FI" dirty="0" smtClean="0"/>
              <a:t>opis</a:t>
            </a:r>
            <a:r>
              <a:rPr lang="sr-Latn-RS" dirty="0" smtClean="0"/>
              <a:t> </a:t>
            </a:r>
            <a:r>
              <a:rPr lang="pl-PL" dirty="0"/>
              <a:t>koliki deo izvornog koda programa je pozvan od strane određenih testova</a:t>
            </a:r>
            <a:endParaRPr lang="en-US" dirty="0"/>
          </a:p>
          <a:p>
            <a:r>
              <a:rPr lang="en-US" dirty="0" err="1"/>
              <a:t>Kriterijumi</a:t>
            </a:r>
            <a:r>
              <a:rPr lang="en-US" dirty="0"/>
              <a:t> </a:t>
            </a:r>
            <a:r>
              <a:rPr lang="en-US" dirty="0" err="1"/>
              <a:t>pokrivenosti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:</a:t>
            </a:r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sr-Latn-RS" dirty="0" smtClean="0"/>
              <a:t> </a:t>
            </a:r>
            <a:r>
              <a:rPr lang="it-IT" i="1" dirty="0"/>
              <a:t>(function coverage) </a:t>
            </a:r>
            <a:r>
              <a:rPr lang="it-IT" dirty="0"/>
              <a:t>- da li su pozvane sve funkcije?</a:t>
            </a:r>
            <a:endParaRPr lang="en-US" dirty="0" smtClean="0"/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naredbi</a:t>
            </a:r>
            <a:r>
              <a:rPr lang="sr-Latn-RS" dirty="0" smtClean="0"/>
              <a:t> </a:t>
            </a:r>
            <a:r>
              <a:rPr lang="it-IT" i="1" dirty="0"/>
              <a:t>(statement coverage) </a:t>
            </a:r>
            <a:r>
              <a:rPr lang="it-IT" dirty="0"/>
              <a:t>- da li su pozvane sve naredbe?</a:t>
            </a:r>
            <a:endParaRPr lang="en-US" dirty="0" smtClean="0"/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uslovnih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sr-Latn-RS" dirty="0" smtClean="0"/>
              <a:t>zraza </a:t>
            </a:r>
            <a:r>
              <a:rPr lang="it-IT" i="1" dirty="0" smtClean="0"/>
              <a:t>(</a:t>
            </a:r>
            <a:r>
              <a:rPr lang="it-IT" i="1" dirty="0"/>
              <a:t>branch coverage) </a:t>
            </a:r>
            <a:r>
              <a:rPr lang="it-IT" dirty="0"/>
              <a:t>- da li su pozvani svi </a:t>
            </a:r>
            <a:r>
              <a:rPr lang="it-IT" dirty="0" smtClean="0"/>
              <a:t>uslovni</a:t>
            </a:r>
            <a:r>
              <a:rPr lang="sr-Latn-RS" dirty="0" smtClean="0"/>
              <a:t> </a:t>
            </a:r>
            <a:r>
              <a:rPr lang="en-US" dirty="0" err="1"/>
              <a:t>izrazi</a:t>
            </a:r>
            <a:r>
              <a:rPr lang="en-US" dirty="0"/>
              <a:t> (</a:t>
            </a:r>
            <a:r>
              <a:rPr lang="en-US" i="1" dirty="0"/>
              <a:t>if, switch</a:t>
            </a:r>
            <a:r>
              <a:rPr lang="en-US" i="1" dirty="0" smtClean="0"/>
              <a:t>...</a:t>
            </a:r>
            <a:r>
              <a:rPr lang="en-US" dirty="0" smtClean="0"/>
              <a:t>)?</a:t>
            </a:r>
            <a:endParaRPr lang="it-IT" dirty="0"/>
          </a:p>
          <a:p>
            <a:pPr lvl="1"/>
            <a:r>
              <a:rPr lang="sr-Latn-RS" dirty="0"/>
              <a:t>p</a:t>
            </a:r>
            <a:r>
              <a:rPr lang="sr-Latn-RS" dirty="0" smtClean="0"/>
              <a:t>okrivenost uslova </a:t>
            </a:r>
            <a:r>
              <a:rPr lang="it-IT" i="1" dirty="0"/>
              <a:t>(condition coverage</a:t>
            </a:r>
            <a:r>
              <a:rPr lang="it-IT" dirty="0"/>
              <a:t>) - da li je svaki pojedinačni </a:t>
            </a:r>
            <a:r>
              <a:rPr lang="it-IT" dirty="0" smtClean="0"/>
              <a:t>uslov</a:t>
            </a:r>
            <a:r>
              <a:rPr lang="sr-Latn-RS" dirty="0" smtClean="0"/>
              <a:t> </a:t>
            </a:r>
            <a:r>
              <a:rPr lang="en-US" dirty="0" err="1"/>
              <a:t>proveren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tačnom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netačnom</a:t>
            </a:r>
            <a:r>
              <a:rPr lang="en-US" dirty="0"/>
              <a:t> </a:t>
            </a:r>
            <a:r>
              <a:rPr lang="en-US" dirty="0" err="1" smtClean="0"/>
              <a:t>vrednošću</a:t>
            </a:r>
            <a:r>
              <a:rPr lang="sr-Latn-RS" dirty="0" smtClean="0"/>
              <a:t>?</a:t>
            </a:r>
            <a:endParaRPr lang="fi-FI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30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Tipovi testiranja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4577" y="587796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3 – Tri tipa testiranja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" y="2376001"/>
            <a:ext cx="9925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Meode testiranja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78" y="2358549"/>
            <a:ext cx="5146766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Manual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78" y="3179762"/>
            <a:ext cx="5146766" cy="3260227"/>
          </a:xfrm>
        </p:spPr>
        <p:txBody>
          <a:bodyPr/>
          <a:lstStyle/>
          <a:p>
            <a:r>
              <a:rPr lang="sr-Latn-RS" dirty="0"/>
              <a:t>Manuelno izvršavanje testova - bez korišćenja automatizovanih </a:t>
            </a:r>
            <a:r>
              <a:rPr lang="sr-Latn-RS" dirty="0" smtClean="0"/>
              <a:t>alata</a:t>
            </a:r>
            <a:endParaRPr lang="en-US" dirty="0" smtClean="0"/>
          </a:p>
          <a:p>
            <a:r>
              <a:rPr lang="sr-Latn-RS" dirty="0" smtClean="0"/>
              <a:t>Tester </a:t>
            </a:r>
            <a:r>
              <a:rPr lang="sr-Latn-RS" dirty="0" smtClean="0"/>
              <a:t>se ponaša kao krajnji korisnik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358549"/>
            <a:ext cx="5508671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Automation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1"/>
            <a:ext cx="5508671" cy="3260228"/>
          </a:xfrm>
        </p:spPr>
        <p:txBody>
          <a:bodyPr/>
          <a:lstStyle/>
          <a:p>
            <a:r>
              <a:rPr lang="sr-Latn-RS" dirty="0" smtClean="0"/>
              <a:t>Proces u kojem se izvršavaju pripremljeni automatski test scenariji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95" y="4177464"/>
            <a:ext cx="2361905" cy="248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91" y="4310270"/>
            <a:ext cx="3529362" cy="23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Nivoi testiranja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0478" y="2046205"/>
            <a:ext cx="3141878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Unit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5"/>
          </p:nvPr>
        </p:nvSpPr>
        <p:spPr>
          <a:xfrm>
            <a:off x="551866" y="2622468"/>
            <a:ext cx="3317180" cy="817308"/>
          </a:xfrm>
        </p:spPr>
        <p:txBody>
          <a:bodyPr>
            <a:norm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Testiraju pojedinačn</a:t>
            </a:r>
            <a:r>
              <a:rPr lang="en-US" dirty="0" err="1" smtClean="0"/>
              <a:t>ih</a:t>
            </a:r>
            <a:r>
              <a:rPr lang="en-US" dirty="0" smtClean="0"/>
              <a:t>,</a:t>
            </a:r>
            <a:r>
              <a:rPr lang="sr-Latn-RS" dirty="0" smtClean="0"/>
              <a:t> najmanj</a:t>
            </a:r>
            <a:r>
              <a:rPr lang="en-US" dirty="0" err="1" smtClean="0"/>
              <a:t>ih</a:t>
            </a:r>
            <a:r>
              <a:rPr lang="sr-Latn-RS" dirty="0" smtClean="0"/>
              <a:t> jedinic</a:t>
            </a:r>
            <a:r>
              <a:rPr lang="en-US" dirty="0" smtClean="0"/>
              <a:t>a</a:t>
            </a:r>
            <a:r>
              <a:rPr lang="sr-Latn-RS" dirty="0" smtClean="0"/>
              <a:t> izvornnog koda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30478" y="3169748"/>
            <a:ext cx="3147009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Integration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6"/>
          </p:nvPr>
        </p:nvSpPr>
        <p:spPr>
          <a:xfrm>
            <a:off x="551866" y="3753115"/>
            <a:ext cx="3370218" cy="105573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da li integracija između implemntiranih funkcija funkcioniše kako je i specificirano zahtevom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51866" y="4899104"/>
            <a:ext cx="3145730" cy="458696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System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17"/>
          </p:nvPr>
        </p:nvSpPr>
        <p:spPr>
          <a:xfrm>
            <a:off x="551866" y="5357800"/>
            <a:ext cx="3258467" cy="104320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funkcionalnosti celokupnog sistema kako bi se potvrdilo da kvalitet sistema ispunjava sve zahteve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89704" y="6401003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4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Piramida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testiranja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14" y="2334336"/>
            <a:ext cx="648571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Unit testing</a:t>
            </a:r>
            <a:endParaRPr lang="en-US" i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22514" y="2455817"/>
            <a:ext cx="11142617" cy="3997234"/>
          </a:xfrm>
        </p:spPr>
        <p:txBody>
          <a:bodyPr/>
          <a:lstStyle/>
          <a:p>
            <a:r>
              <a:rPr lang="sr-Latn-RS" dirty="0" err="1"/>
              <a:t>O</a:t>
            </a:r>
            <a:r>
              <a:rPr lang="en-US" dirty="0" err="1" smtClean="0"/>
              <a:t>snovni</a:t>
            </a:r>
            <a:r>
              <a:rPr lang="en-US" dirty="0" smtClean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</a:t>
            </a:r>
            <a:r>
              <a:rPr lang="en-US" dirty="0" err="1" smtClean="0"/>
              <a:t>softvera</a:t>
            </a:r>
            <a:endParaRPr lang="en-US" dirty="0" smtClean="0"/>
          </a:p>
          <a:p>
            <a:r>
              <a:rPr lang="sr-Latn-RS" dirty="0"/>
              <a:t>P</a:t>
            </a:r>
            <a:r>
              <a:rPr lang="en-US" dirty="0" err="1"/>
              <a:t>išu</a:t>
            </a:r>
            <a:r>
              <a:rPr lang="sr-Latn-RS" dirty="0"/>
              <a:t> se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=&gt;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postupak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je </a:t>
            </a:r>
            <a:r>
              <a:rPr lang="en-US" dirty="0" err="1" smtClean="0"/>
              <a:t>automatizovan</a:t>
            </a:r>
            <a:endParaRPr lang="sr-Latn-RS" dirty="0" smtClean="0"/>
          </a:p>
          <a:p>
            <a:r>
              <a:rPr lang="sr-Latn-RS" dirty="0" err="1"/>
              <a:t>P</a:t>
            </a:r>
            <a:r>
              <a:rPr lang="en-US" dirty="0" err="1" smtClean="0"/>
              <a:t>rovere</a:t>
            </a:r>
            <a:r>
              <a:rPr lang="en-US" dirty="0" smtClean="0"/>
              <a:t> </a:t>
            </a:r>
            <a:r>
              <a:rPr lang="en-US" dirty="0" err="1"/>
              <a:t>ispravnosti</a:t>
            </a:r>
            <a:r>
              <a:rPr lang="en-US" dirty="0"/>
              <a:t> </a:t>
            </a:r>
            <a:r>
              <a:rPr lang="en-US" dirty="0" err="1"/>
              <a:t>izlaznih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outputa</a:t>
            </a:r>
            <a:r>
              <a:rPr lang="en-US" dirty="0"/>
              <a:t>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automatizovanih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inputa</a:t>
            </a:r>
            <a:r>
              <a:rPr lang="en-US" dirty="0"/>
              <a:t>)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određene</a:t>
            </a:r>
            <a:r>
              <a:rPr lang="en-US" dirty="0"/>
              <a:t> </a:t>
            </a:r>
            <a:r>
              <a:rPr lang="en-US" dirty="0" err="1"/>
              <a:t>segmente</a:t>
            </a:r>
            <a:r>
              <a:rPr lang="en-US" dirty="0"/>
              <a:t>/</a:t>
            </a:r>
            <a:r>
              <a:rPr lang="en-US" dirty="0" err="1"/>
              <a:t>jedinice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endParaRPr lang="sr-Latn-RS" dirty="0" smtClean="0"/>
          </a:p>
          <a:p>
            <a:r>
              <a:rPr lang="en-US" dirty="0" err="1" smtClean="0"/>
              <a:t>Testovi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čitljivi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održavanje</a:t>
            </a:r>
            <a:endParaRPr lang="en-US" dirty="0"/>
          </a:p>
        </p:txBody>
      </p:sp>
      <p:pic>
        <p:nvPicPr>
          <p:cNvPr id="6" name="Picture 2" descr="eat, sleep, code, repeat, unit test, unit testing,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1" y="3754994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025" y="475906"/>
            <a:ext cx="921780" cy="995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76" y="475906"/>
            <a:ext cx="1547677" cy="1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Prednosti korišćenja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1811" y="2394493"/>
            <a:ext cx="11202509" cy="408468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 smtClean="0"/>
              <a:t>Poboljšavaju dizajn same implementacije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Pobolj</a:t>
            </a:r>
            <a:r>
              <a:rPr lang="sr-Latn-RS" dirty="0" smtClean="0"/>
              <a:t>šavaju kvalitet koda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Pronalaze greške u kodu u ranom razvoju softvera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Olakšavaju izmenu i pojednostavljuju integraciju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Pružaju dobru dokumentaciju sistema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Olakšavaju proces debagovanja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Poboljšavaju dizajn same implementacije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Smanjuju troškove ispravljanja grešaka u kodu</a:t>
            </a:r>
          </a:p>
          <a:p>
            <a:endParaRPr lang="en-US" dirty="0"/>
          </a:p>
        </p:txBody>
      </p:sp>
      <p:pic>
        <p:nvPicPr>
          <p:cNvPr id="2050" name="Picture 2" descr="https://www.supinfo.com/articles/resources/214348/5708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14" y="2394493"/>
            <a:ext cx="3893911" cy="309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364" y="676317"/>
            <a:ext cx="8761413" cy="1298868"/>
          </a:xfrm>
        </p:spPr>
        <p:txBody>
          <a:bodyPr/>
          <a:lstStyle/>
          <a:p>
            <a:pPr algn="ctr"/>
            <a:r>
              <a:rPr lang="sr-Latn-RS" dirty="0" smtClean="0"/>
              <a:t>Angular </a:t>
            </a:r>
            <a:r>
              <a:rPr lang="en-US" dirty="0" smtClean="0"/>
              <a:t>- </a:t>
            </a:r>
            <a:r>
              <a:rPr lang="sr-Latn-RS" dirty="0" smtClean="0"/>
              <a:t>U</a:t>
            </a:r>
            <a:r>
              <a:rPr lang="en-US" dirty="0" smtClean="0"/>
              <a:t>nit </a:t>
            </a:r>
            <a:r>
              <a:rPr lang="sr-Latn-RS" dirty="0" smtClean="0"/>
              <a:t>T</a:t>
            </a:r>
            <a:r>
              <a:rPr lang="en-US" dirty="0" err="1" smtClean="0"/>
              <a:t>esting</a:t>
            </a:r>
            <a:r>
              <a:rPr lang="en-US" dirty="0" smtClean="0"/>
              <a:t> </a:t>
            </a:r>
            <a:r>
              <a:rPr lang="sr-Latn-RS" dirty="0"/>
              <a:t>F</a:t>
            </a:r>
            <a:r>
              <a:rPr lang="en-US" dirty="0" err="1" smtClean="0"/>
              <a:t>rameworks</a:t>
            </a:r>
            <a:r>
              <a:rPr lang="en-US" dirty="0" smtClean="0"/>
              <a:t>, Test Runners, Libraries and 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25" y="475906"/>
            <a:ext cx="921780" cy="995524"/>
          </a:xfrm>
          <a:prstGeom prst="rect">
            <a:avLst/>
          </a:prstGeom>
        </p:spPr>
      </p:pic>
      <p:pic>
        <p:nvPicPr>
          <p:cNvPr id="6" name="Picture 2" descr="https://upload-icon.s3.us-east-2.amazonaws.com/uploads/icons/png/18594121091536125453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777" y="475906"/>
            <a:ext cx="1528356" cy="15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943" y="2625600"/>
            <a:ext cx="1649326" cy="1656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693" y="2772140"/>
            <a:ext cx="2715004" cy="1333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315" y="4541185"/>
            <a:ext cx="2811567" cy="1225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943" y="4422479"/>
            <a:ext cx="1642953" cy="1776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9037" y="4688425"/>
            <a:ext cx="2634622" cy="10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4" y="2889706"/>
            <a:ext cx="3764230" cy="1028630"/>
          </a:xfrm>
          <a:prstGeom prst="rect">
            <a:avLst/>
          </a:prstGeom>
        </p:spPr>
      </p:pic>
      <p:pic>
        <p:nvPicPr>
          <p:cNvPr id="13" name="Picture 2" descr="Faster Karma test runs that work in VSTS with Chrome headless ...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5" y="4619296"/>
            <a:ext cx="3946814" cy="107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nit (@qunitjs) | Twitte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519" y="2677540"/>
            <a:ext cx="1428286" cy="142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3218</TotalTime>
  <Words>478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 Angular Unit testing frameworks</vt:lpstr>
      <vt:lpstr>Testiranje softvera</vt:lpstr>
      <vt:lpstr>Pokrivenost koda (code coverage)</vt:lpstr>
      <vt:lpstr>Tipovi testiranja</vt:lpstr>
      <vt:lpstr>Meode testiranja</vt:lpstr>
      <vt:lpstr>Nivoi testiranja</vt:lpstr>
      <vt:lpstr>Unit testing</vt:lpstr>
      <vt:lpstr>Prednosti korišćenja </vt:lpstr>
      <vt:lpstr>Angular - Unit Testing Frameworks, Test Runners, Libraries and Tools</vt:lpstr>
      <vt:lpstr> Karma</vt:lpstr>
      <vt:lpstr> Jasmine</vt:lpstr>
      <vt:lpstr> Karma + Jasmine</vt:lpstr>
      <vt:lpstr> Mocha</vt:lpstr>
      <vt:lpstr>package.json</vt:lpstr>
      <vt:lpstr>karma.config.js</vt:lpstr>
      <vt:lpstr>test.ts</vt:lpstr>
      <vt:lpstr>Code-coverage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frameworks</dc:title>
  <dc:creator>Windows User</dc:creator>
  <cp:lastModifiedBy>Windows User</cp:lastModifiedBy>
  <cp:revision>123</cp:revision>
  <dcterms:created xsi:type="dcterms:W3CDTF">2020-04-26T15:08:14Z</dcterms:created>
  <dcterms:modified xsi:type="dcterms:W3CDTF">2020-05-11T18:45:33Z</dcterms:modified>
</cp:coreProperties>
</file>