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13826-1A67-4C2D-8F45-B22AD686F7A2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CC7E-9CD7-4FFB-871E-1E8A56CF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2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9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4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2AAE93-1203-4CB9-BFE2-D8321679B070}" type="datetimeFigureOut">
              <a:rPr lang="en-US" smtClean="0"/>
              <a:t>04-May-20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40066B-5E5A-4C73-BB99-0ECD16159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82" y="1804799"/>
            <a:ext cx="9478211" cy="2008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700" b="1" dirty="0" smtClean="0"/>
              <a:t>Angular</a:t>
            </a:r>
            <a:r>
              <a:rPr lang="en-US" sz="6700" dirty="0" smtClean="0"/>
              <a:t> </a:t>
            </a:r>
            <a:r>
              <a:rPr lang="en-US" sz="6700" b="1" dirty="0" smtClean="0"/>
              <a:t>Unit </a:t>
            </a:r>
            <a:r>
              <a:rPr lang="en-US" sz="6700" b="1" dirty="0"/>
              <a:t>testing </a:t>
            </a:r>
            <a:r>
              <a:rPr lang="en-US" sz="6700" b="1" dirty="0" smtClean="0"/>
              <a:t>frameworks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0938" y="3783867"/>
            <a:ext cx="4101738" cy="590321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Karma &amp; Jasmine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79823" y="5525589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Vladimir </a:t>
            </a:r>
            <a:r>
              <a:rPr lang="en-US" dirty="0" err="1" smtClean="0">
                <a:solidFill>
                  <a:schemeClr val="bg1"/>
                </a:solidFill>
              </a:rPr>
              <a:t>Hristov</a:t>
            </a:r>
            <a:r>
              <a:rPr lang="en-US" dirty="0" smtClean="0">
                <a:solidFill>
                  <a:schemeClr val="bg1"/>
                </a:solidFill>
              </a:rPr>
              <a:t> PR82/2016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Jelena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Nedovi</a:t>
            </a:r>
            <a:r>
              <a:rPr lang="sr-Latn-RS" dirty="0" smtClean="0">
                <a:solidFill>
                  <a:schemeClr val="bg1"/>
                </a:solidFill>
              </a:rPr>
              <a:t>ć PR58/2016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840" y="968861"/>
            <a:ext cx="8761413" cy="706964"/>
          </a:xfrm>
        </p:spPr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4" y="2407557"/>
            <a:ext cx="11450157" cy="4136934"/>
          </a:xfrm>
        </p:spPr>
        <p:txBody>
          <a:bodyPr>
            <a:normAutofit lnSpcReduction="10000"/>
          </a:bodyPr>
          <a:lstStyle/>
          <a:p>
            <a:r>
              <a:rPr lang="sr-Latn-RS" i="1" dirty="0" smtClean="0"/>
              <a:t>Test runner tool </a:t>
            </a:r>
            <a:r>
              <a:rPr lang="sr-Latn-RS" dirty="0" smtClean="0"/>
              <a:t>za Angular aplikacije</a:t>
            </a:r>
          </a:p>
          <a:p>
            <a:r>
              <a:rPr lang="sr-Latn-RS" dirty="0" smtClean="0"/>
              <a:t>Pr</a:t>
            </a:r>
            <a:r>
              <a:rPr lang="en-US" dirty="0" smtClean="0"/>
              <a:t>u</a:t>
            </a:r>
            <a:r>
              <a:rPr lang="sr-Latn-RS" dirty="0" smtClean="0"/>
              <a:t>ža mogućnost da pokreće testove pisane u različitim framework-ima (</a:t>
            </a:r>
            <a:r>
              <a:rPr lang="sr-Latn-RS" i="1" dirty="0" smtClean="0"/>
              <a:t>Jasmine, Mocha, QUnit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sr-Latn-RS" dirty="0" smtClean="0"/>
              <a:t>zvršavaju testove na:</a:t>
            </a:r>
          </a:p>
          <a:p>
            <a:pPr lvl="1"/>
            <a:r>
              <a:rPr lang="sr-Latn-RS" dirty="0" smtClean="0"/>
              <a:t>browser-ima (</a:t>
            </a:r>
            <a:r>
              <a:rPr lang="en-US" i="1" dirty="0"/>
              <a:t>Chrome, Firefox, Safari, IE </a:t>
            </a:r>
            <a:r>
              <a:rPr lang="en-US" dirty="0" err="1" smtClean="0"/>
              <a:t>ili</a:t>
            </a:r>
            <a:r>
              <a:rPr lang="en-US" i="1" dirty="0" smtClean="0"/>
              <a:t> </a:t>
            </a:r>
            <a:r>
              <a:rPr lang="en-US" i="1" dirty="0"/>
              <a:t>Opera</a:t>
            </a:r>
            <a:r>
              <a:rPr lang="sr-Latn-RS" dirty="0" smtClean="0"/>
              <a:t>)</a:t>
            </a:r>
          </a:p>
          <a:p>
            <a:pPr lvl="1"/>
            <a:r>
              <a:rPr lang="en-US" dirty="0" smtClean="0"/>
              <a:t>headless</a:t>
            </a:r>
            <a:r>
              <a:rPr lang="en-US" dirty="0"/>
              <a:t> </a:t>
            </a:r>
            <a:r>
              <a:rPr lang="sr-Latn-RS" dirty="0" smtClean="0"/>
              <a:t>okruženjima (</a:t>
            </a:r>
            <a:r>
              <a:rPr lang="en-US" i="1" dirty="0" err="1"/>
              <a:t>PhantomJS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ređajima (mobilni, tableti)</a:t>
            </a:r>
          </a:p>
          <a:p>
            <a:r>
              <a:rPr lang="sr-Latn-RS" dirty="0" smtClean="0"/>
              <a:t>Može automatski da pokreće testove svaki put kad detektuje promeu u fajlovima</a:t>
            </a:r>
          </a:p>
          <a:p>
            <a:r>
              <a:rPr lang="sr-Latn-RS" dirty="0" smtClean="0"/>
              <a:t>Podržava debagovanje </a:t>
            </a:r>
            <a:r>
              <a:rPr lang="sr-Latn-RS" i="1" dirty="0" smtClean="0"/>
              <a:t>u </a:t>
            </a:r>
            <a:r>
              <a:rPr lang="en-US" i="1" dirty="0"/>
              <a:t>Google Chrome</a:t>
            </a:r>
            <a:r>
              <a:rPr lang="sr-Latn-RS" i="1" dirty="0" smtClean="0"/>
              <a:t> </a:t>
            </a:r>
            <a:r>
              <a:rPr lang="sr-Latn-RS" dirty="0" smtClean="0"/>
              <a:t>ili IDE (</a:t>
            </a:r>
            <a:r>
              <a:rPr lang="sr-Latn-RS" i="1" dirty="0" smtClean="0"/>
              <a:t>WebStorm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Interakcija: </a:t>
            </a:r>
          </a:p>
          <a:p>
            <a:pPr lvl="1"/>
            <a:r>
              <a:rPr lang="sr-Latn-RS" dirty="0" smtClean="0"/>
              <a:t>Terminal (				  )</a:t>
            </a:r>
          </a:p>
          <a:p>
            <a:pPr lvl="1"/>
            <a:r>
              <a:rPr lang="sr-Latn-RS" dirty="0" smtClean="0"/>
              <a:t>IDE</a:t>
            </a:r>
          </a:p>
        </p:txBody>
      </p:sp>
      <p:pic>
        <p:nvPicPr>
          <p:cNvPr id="6" name="Picture 2" descr="Faster Karma test runs that work in VSTS with Chrome headles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5" y="783872"/>
            <a:ext cx="3946814" cy="107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Install WebStorm for Linux using the Snap Store | Snapcra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JetBrains WebStorm (@WebStormIDE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68" y="4995547"/>
            <a:ext cx="1679573" cy="167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Buzzvil | [Tech Blog] Scaling PhantomJS With Ghost Tow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29" y="3386834"/>
            <a:ext cx="2245071" cy="175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17" y="5716254"/>
            <a:ext cx="156231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8" y="2534194"/>
            <a:ext cx="11181805" cy="4036423"/>
          </a:xfrm>
        </p:spPr>
        <p:txBody>
          <a:bodyPr/>
          <a:lstStyle/>
          <a:p>
            <a:r>
              <a:rPr lang="en-US" i="1" dirty="0"/>
              <a:t>JavaScript testing </a:t>
            </a:r>
            <a:r>
              <a:rPr lang="en-US" i="1" dirty="0" smtClean="0"/>
              <a:t>framework</a:t>
            </a:r>
            <a:r>
              <a:rPr lang="sr-Latn-RS" dirty="0" smtClean="0"/>
              <a:t> koji podržava </a:t>
            </a:r>
            <a:r>
              <a:rPr lang="sr-Latn-RS" i="1" dirty="0" smtClean="0"/>
              <a:t>Behaviour-Driven Development (BDD)</a:t>
            </a:r>
          </a:p>
          <a:p>
            <a:r>
              <a:rPr lang="sr-Latn-RS" dirty="0" smtClean="0"/>
              <a:t>Podržava testiranje za Frontend i Backend</a:t>
            </a:r>
          </a:p>
          <a:p>
            <a:r>
              <a:rPr lang="sr-Latn-RS" dirty="0" smtClean="0"/>
              <a:t>Ne zahteva DOM</a:t>
            </a:r>
          </a:p>
          <a:p>
            <a:r>
              <a:rPr lang="sr-Latn-RS" dirty="0" smtClean="0"/>
              <a:t>Jednostavna sintaksa</a:t>
            </a:r>
          </a:p>
          <a:p>
            <a:r>
              <a:rPr lang="sr-Latn-RS" dirty="0" smtClean="0"/>
              <a:t>Nema test runner 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42" y="826352"/>
            <a:ext cx="4011935" cy="1096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072" y="4035699"/>
            <a:ext cx="6021410" cy="1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Angular - </a:t>
            </a:r>
            <a:r>
              <a:rPr lang="en-US" dirty="0" smtClean="0"/>
              <a:t>Karma </a:t>
            </a:r>
            <a:r>
              <a:rPr lang="sr-Latn-RS" dirty="0"/>
              <a:t>&amp;</a:t>
            </a:r>
            <a:r>
              <a:rPr lang="en-US" dirty="0" smtClean="0"/>
              <a:t> Jasmine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37" y="2394494"/>
            <a:ext cx="11124132" cy="412387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CLI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 err="1" smtClean="0"/>
              <a:t>testova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45" y="2303945"/>
            <a:ext cx="6555019" cy="430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7" y="2850770"/>
            <a:ext cx="3286417" cy="5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06" y="4017440"/>
            <a:ext cx="3339513" cy="2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839876" y="483326"/>
            <a:ext cx="6073449" cy="599747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2658311" y="146045"/>
            <a:ext cx="6363129" cy="643690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err="1"/>
              <a:t>p</a:t>
            </a:r>
            <a:r>
              <a:rPr lang="en-US" sz="2400" dirty="0" err="1" smtClean="0"/>
              <a:t>ackage.json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86" y="666011"/>
            <a:ext cx="5858214" cy="59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68" y="822767"/>
            <a:ext cx="6155289" cy="5893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7757" y="195943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karma.config.js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1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50" y="769944"/>
            <a:ext cx="6559898" cy="5922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80062" y="203776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/>
              <a:t>t</a:t>
            </a:r>
            <a:r>
              <a:rPr lang="en-US" sz="2400" dirty="0" err="1" smtClean="0"/>
              <a:t>est.ts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3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31" y="1280159"/>
            <a:ext cx="6531430" cy="5306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1" y="1280159"/>
            <a:ext cx="3228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Testiranje softvera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97" y="2339343"/>
            <a:ext cx="11320665" cy="3918516"/>
          </a:xfrm>
        </p:spPr>
        <p:txBody>
          <a:bodyPr/>
          <a:lstStyle/>
          <a:p>
            <a:r>
              <a:rPr lang="sr-Latn-RS" dirty="0" smtClean="0"/>
              <a:t>Različite vrste ispitivanja kako bi se osiguralo da softverski proizvod neće imati funkcionalne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nefunkcionalne</a:t>
            </a:r>
            <a:r>
              <a:rPr lang="en-US" dirty="0"/>
              <a:t> </a:t>
            </a:r>
            <a:r>
              <a:rPr lang="en-US" dirty="0" err="1" smtClean="0"/>
              <a:t>nedostatke</a:t>
            </a:r>
            <a:endParaRPr lang="sr-Latn-RS" dirty="0" smtClean="0"/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broj bagova u novim i postojećim funkcionalnostima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manjuju cenu pravljenja izmena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napređuju arhitekturu rešenja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lakšavaju refaktorisanje</a:t>
            </a:r>
          </a:p>
          <a:p>
            <a:pPr lvl="1"/>
            <a:r>
              <a:rPr lang="sr-Latn-RS" dirty="0"/>
              <a:t>u</a:t>
            </a:r>
            <a:r>
              <a:rPr lang="sr-Latn-RS" dirty="0" smtClean="0"/>
              <a:t>brzavaju razvoj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s://files.realpython.com/media/tdd.0904607f8e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7" y="4060453"/>
            <a:ext cx="2719954" cy="250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2" y="3932628"/>
            <a:ext cx="4611773" cy="254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876" y="6476032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1 -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Razvoj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vođen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testovima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863" y="6476032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2 – Cena ispravljanja grešaka koda tokom razvoja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 descr="https://www.techwell.com/sites/default/files/stories/images/cropped_teasers/Beth%20Romanik/2016/software-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79" y="414459"/>
            <a:ext cx="1552822" cy="155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Pokrivenost koda </a:t>
            </a:r>
            <a:r>
              <a:rPr lang="en-US" i="1" dirty="0"/>
              <a:t>(code coverage)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2551249"/>
            <a:ext cx="11299372" cy="3993242"/>
          </a:xfrm>
        </p:spPr>
        <p:txBody>
          <a:bodyPr/>
          <a:lstStyle/>
          <a:p>
            <a:r>
              <a:rPr lang="sr-Latn-RS" dirty="0"/>
              <a:t>M</a:t>
            </a:r>
            <a:r>
              <a:rPr lang="fi-FI" dirty="0" smtClean="0"/>
              <a:t>era </a:t>
            </a:r>
            <a:r>
              <a:rPr lang="fi-FI" dirty="0"/>
              <a:t>koja se koristi za </a:t>
            </a:r>
            <a:r>
              <a:rPr lang="fi-FI" dirty="0" smtClean="0"/>
              <a:t>opis</a:t>
            </a:r>
            <a:r>
              <a:rPr lang="sr-Latn-RS" dirty="0" smtClean="0"/>
              <a:t> </a:t>
            </a:r>
            <a:r>
              <a:rPr lang="pl-PL" dirty="0"/>
              <a:t>koliki deo izvornog koda programa je pozvan od strane određenih testova</a:t>
            </a:r>
            <a:endParaRPr lang="en-US" dirty="0"/>
          </a:p>
          <a:p>
            <a:r>
              <a:rPr lang="en-US" dirty="0" err="1"/>
              <a:t>Kriterijumi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sr-Latn-RS" dirty="0" smtClean="0"/>
              <a:t> </a:t>
            </a:r>
            <a:r>
              <a:rPr lang="it-IT" i="1" dirty="0"/>
              <a:t>(function coverage) </a:t>
            </a:r>
            <a:r>
              <a:rPr lang="it-IT" dirty="0"/>
              <a:t>- da li su pozvane sve funkcije?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naredbi</a:t>
            </a:r>
            <a:r>
              <a:rPr lang="sr-Latn-RS" dirty="0" smtClean="0"/>
              <a:t> </a:t>
            </a:r>
            <a:r>
              <a:rPr lang="it-IT" i="1" dirty="0"/>
              <a:t>(statement coverage) </a:t>
            </a:r>
            <a:r>
              <a:rPr lang="it-IT" dirty="0"/>
              <a:t>- da li su pozvane sve naredbe?</a:t>
            </a:r>
            <a:endParaRPr lang="en-US" dirty="0" smtClean="0"/>
          </a:p>
          <a:p>
            <a:pPr lvl="1"/>
            <a:r>
              <a:rPr lang="sr-Latn-RS" dirty="0" err="1"/>
              <a:t>p</a:t>
            </a:r>
            <a:r>
              <a:rPr lang="en-US" dirty="0" err="1" smtClean="0"/>
              <a:t>okrivenost</a:t>
            </a:r>
            <a:r>
              <a:rPr lang="en-US" dirty="0" smtClean="0"/>
              <a:t> </a:t>
            </a:r>
            <a:r>
              <a:rPr lang="en-US" dirty="0" err="1" smtClean="0"/>
              <a:t>uslovnih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zraza </a:t>
            </a:r>
            <a:r>
              <a:rPr lang="it-IT" i="1" dirty="0" smtClean="0"/>
              <a:t>(</a:t>
            </a:r>
            <a:r>
              <a:rPr lang="it-IT" i="1" dirty="0"/>
              <a:t>branch coverage) </a:t>
            </a:r>
            <a:r>
              <a:rPr lang="it-IT" dirty="0"/>
              <a:t>- da li su pozvani svi </a:t>
            </a:r>
            <a:r>
              <a:rPr lang="it-IT" dirty="0" smtClean="0"/>
              <a:t>uslovni</a:t>
            </a:r>
            <a:r>
              <a:rPr lang="sr-Latn-RS" dirty="0" smtClean="0"/>
              <a:t> </a:t>
            </a:r>
            <a:r>
              <a:rPr lang="en-US" dirty="0" err="1"/>
              <a:t>izrazi</a:t>
            </a:r>
            <a:r>
              <a:rPr lang="en-US" dirty="0"/>
              <a:t> (</a:t>
            </a:r>
            <a:r>
              <a:rPr lang="en-US" i="1" dirty="0"/>
              <a:t>if, switch</a:t>
            </a:r>
            <a:r>
              <a:rPr lang="en-US" i="1" dirty="0" smtClean="0"/>
              <a:t>...</a:t>
            </a:r>
            <a:r>
              <a:rPr lang="en-US" dirty="0" smtClean="0"/>
              <a:t>)?</a:t>
            </a:r>
            <a:endParaRPr lang="it-IT" dirty="0"/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okrivenost uslova </a:t>
            </a:r>
            <a:r>
              <a:rPr lang="it-IT" i="1" dirty="0"/>
              <a:t>(condition coverage</a:t>
            </a:r>
            <a:r>
              <a:rPr lang="it-IT" dirty="0"/>
              <a:t>) - da li je svaki pojedinačni </a:t>
            </a:r>
            <a:r>
              <a:rPr lang="it-IT" dirty="0" smtClean="0"/>
              <a:t>uslov</a:t>
            </a:r>
            <a:r>
              <a:rPr lang="sr-Latn-RS" dirty="0" smtClean="0"/>
              <a:t> </a:t>
            </a:r>
            <a:r>
              <a:rPr lang="en-US" dirty="0" err="1"/>
              <a:t>proveren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tačnom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netačnom</a:t>
            </a:r>
            <a:r>
              <a:rPr lang="en-US" dirty="0"/>
              <a:t> </a:t>
            </a:r>
            <a:r>
              <a:rPr lang="en-US" dirty="0" err="1" smtClean="0"/>
              <a:t>vrednošću</a:t>
            </a:r>
            <a:r>
              <a:rPr lang="sr-Latn-RS" dirty="0" smtClean="0"/>
              <a:t>?</a:t>
            </a:r>
            <a:endParaRPr lang="fi-FI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30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Tipovi testiranja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4577" y="587796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3 – Tri tipa testiranja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536942"/>
            <a:ext cx="9725660" cy="324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Meode testiranja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78" y="2358549"/>
            <a:ext cx="5146766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Manual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78" y="3179762"/>
            <a:ext cx="5146766" cy="3260227"/>
          </a:xfrm>
        </p:spPr>
        <p:txBody>
          <a:bodyPr/>
          <a:lstStyle/>
          <a:p>
            <a:r>
              <a:rPr lang="sr-Latn-RS" dirty="0" smtClean="0"/>
              <a:t>Tester se ponaša kao krajnji korisnik</a:t>
            </a:r>
          </a:p>
          <a:p>
            <a:r>
              <a:rPr lang="sr-Latn-RS" dirty="0" smtClean="0"/>
              <a:t>Manuelno izvršavanje testova - bez korišćenja automatizovanih alata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358549"/>
            <a:ext cx="5508671" cy="576262"/>
          </a:xfrm>
        </p:spPr>
        <p:txBody>
          <a:bodyPr/>
          <a:lstStyle/>
          <a:p>
            <a:pPr algn="ctr"/>
            <a:r>
              <a:rPr lang="sr-Latn-RS" i="1" dirty="0" smtClean="0">
                <a:solidFill>
                  <a:srgbClr val="735827"/>
                </a:solidFill>
              </a:rPr>
              <a:t>Automation testing</a:t>
            </a:r>
            <a:endParaRPr lang="en-US" i="1" dirty="0">
              <a:solidFill>
                <a:srgbClr val="73582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1"/>
            <a:ext cx="5508671" cy="3260228"/>
          </a:xfrm>
        </p:spPr>
        <p:txBody>
          <a:bodyPr/>
          <a:lstStyle/>
          <a:p>
            <a:r>
              <a:rPr lang="sr-Latn-RS" dirty="0" smtClean="0"/>
              <a:t>Proces u kojem se izvršavaju pripremljeni automatski test scenariji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95" y="4177464"/>
            <a:ext cx="2361905" cy="248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91" y="4310270"/>
            <a:ext cx="3529362" cy="235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Nivoi testiranja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0478" y="2046205"/>
            <a:ext cx="3141878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Unit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15"/>
          </p:nvPr>
        </p:nvSpPr>
        <p:spPr>
          <a:xfrm>
            <a:off x="551866" y="2622468"/>
            <a:ext cx="3317180" cy="817308"/>
          </a:xfrm>
        </p:spPr>
        <p:txBody>
          <a:bodyPr>
            <a:normAutofit/>
          </a:bodyPr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Testiraju pojedinačn</a:t>
            </a:r>
            <a:r>
              <a:rPr lang="en-US" dirty="0" err="1" smtClean="0"/>
              <a:t>ih</a:t>
            </a:r>
            <a:r>
              <a:rPr lang="en-US" dirty="0" smtClean="0"/>
              <a:t>,</a:t>
            </a:r>
            <a:r>
              <a:rPr lang="sr-Latn-RS" dirty="0" smtClean="0"/>
              <a:t> najmanj</a:t>
            </a:r>
            <a:r>
              <a:rPr lang="en-US" dirty="0" err="1" smtClean="0"/>
              <a:t>ih</a:t>
            </a:r>
            <a:r>
              <a:rPr lang="sr-Latn-RS" dirty="0" smtClean="0"/>
              <a:t> jedinic</a:t>
            </a:r>
            <a:r>
              <a:rPr lang="en-US" dirty="0" smtClean="0"/>
              <a:t>a</a:t>
            </a:r>
            <a:r>
              <a:rPr lang="sr-Latn-RS" dirty="0" smtClean="0"/>
              <a:t> izvornnog </a:t>
            </a:r>
            <a:r>
              <a:rPr lang="sr-Latn-RS" dirty="0" smtClean="0"/>
              <a:t>koda</a:t>
            </a:r>
            <a:endParaRPr lang="sr-Latn-R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30478" y="3169748"/>
            <a:ext cx="3147009" cy="576262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Integration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16"/>
          </p:nvPr>
        </p:nvSpPr>
        <p:spPr>
          <a:xfrm>
            <a:off x="551866" y="3753115"/>
            <a:ext cx="3370218" cy="105573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da li integracija između implemntiranih funkcija funkcioniše kako je i specificirano zahtevom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51866" y="4899104"/>
            <a:ext cx="3145730" cy="458696"/>
          </a:xfrm>
        </p:spPr>
        <p:txBody>
          <a:bodyPr/>
          <a:lstStyle/>
          <a:p>
            <a:pPr algn="ctr"/>
            <a:r>
              <a:rPr lang="sr-Latn-RS" dirty="0" smtClean="0">
                <a:solidFill>
                  <a:srgbClr val="735827"/>
                </a:solidFill>
              </a:rPr>
              <a:t>System</a:t>
            </a:r>
            <a:endParaRPr lang="en-US" dirty="0">
              <a:solidFill>
                <a:srgbClr val="735827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17"/>
          </p:nvPr>
        </p:nvSpPr>
        <p:spPr>
          <a:xfrm>
            <a:off x="551866" y="5357800"/>
            <a:ext cx="3258467" cy="1043203"/>
          </a:xfrm>
        </p:spPr>
        <p:txBody>
          <a:bodyPr/>
          <a:lstStyle/>
          <a:p>
            <a:pPr marL="285750" indent="-285750">
              <a:buFont typeface="Century Gothic" panose="020B0502020202020204" pitchFamily="34" charset="0"/>
              <a:buChar char="►"/>
            </a:pPr>
            <a:r>
              <a:rPr lang="sr-Latn-RS" dirty="0" smtClean="0"/>
              <a:t>Provera funkcionalnosti celokupnog sistema kako bi se potvrdilo da kvalitet sistema ispunjava sve zahteve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89704" y="6401003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Slika 4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Piramida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testiranja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14" y="2334336"/>
            <a:ext cx="64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Unit testing</a:t>
            </a:r>
            <a:endParaRPr lang="en-US" i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22514" y="2455817"/>
            <a:ext cx="11142617" cy="3997234"/>
          </a:xfrm>
        </p:spPr>
        <p:txBody>
          <a:bodyPr/>
          <a:lstStyle/>
          <a:p>
            <a:r>
              <a:rPr lang="sr-Latn-RS" dirty="0" err="1"/>
              <a:t>O</a:t>
            </a:r>
            <a:r>
              <a:rPr lang="en-US" dirty="0" err="1" smtClean="0"/>
              <a:t>snovni</a:t>
            </a:r>
            <a:r>
              <a:rPr lang="en-US" dirty="0" smtClean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</a:t>
            </a:r>
            <a:r>
              <a:rPr lang="en-US" dirty="0" err="1" smtClean="0"/>
              <a:t>softvera</a:t>
            </a:r>
            <a:endParaRPr lang="en-US" dirty="0" smtClean="0"/>
          </a:p>
          <a:p>
            <a:r>
              <a:rPr lang="sr-Latn-RS" dirty="0"/>
              <a:t>P</a:t>
            </a:r>
            <a:r>
              <a:rPr lang="en-US" dirty="0" err="1"/>
              <a:t>išu</a:t>
            </a:r>
            <a:r>
              <a:rPr lang="sr-Latn-RS" dirty="0"/>
              <a:t> se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=&gt;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postupak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 je </a:t>
            </a:r>
            <a:r>
              <a:rPr lang="en-US" dirty="0" err="1" smtClean="0"/>
              <a:t>automatizovan</a:t>
            </a:r>
            <a:endParaRPr lang="sr-Latn-RS" dirty="0" smtClean="0"/>
          </a:p>
          <a:p>
            <a:r>
              <a:rPr lang="sr-Latn-RS" dirty="0" err="1"/>
              <a:t>P</a:t>
            </a:r>
            <a:r>
              <a:rPr lang="en-US" dirty="0" err="1" smtClean="0"/>
              <a:t>rovere</a:t>
            </a:r>
            <a:r>
              <a:rPr lang="en-US" dirty="0" smtClean="0"/>
              <a:t> </a:t>
            </a:r>
            <a:r>
              <a:rPr lang="en-US" dirty="0" err="1"/>
              <a:t>ispravnosti</a:t>
            </a:r>
            <a:r>
              <a:rPr lang="en-US" dirty="0"/>
              <a:t> 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outputa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automatizovanih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dirty="0" err="1"/>
              <a:t>inputa</a:t>
            </a:r>
            <a:r>
              <a:rPr lang="en-US" dirty="0"/>
              <a:t>)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određene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/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 smtClean="0"/>
              <a:t>koda</a:t>
            </a:r>
            <a:endParaRPr lang="sr-Latn-RS" dirty="0" smtClean="0"/>
          </a:p>
          <a:p>
            <a:r>
              <a:rPr lang="en-US" dirty="0" err="1" smtClean="0"/>
              <a:t>Testovi</a:t>
            </a:r>
            <a:r>
              <a:rPr lang="en-US" dirty="0" smtClean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čitljivi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 smtClean="0"/>
              <a:t>održavanje</a:t>
            </a:r>
            <a:endParaRPr lang="en-US" dirty="0"/>
          </a:p>
        </p:txBody>
      </p:sp>
      <p:pic>
        <p:nvPicPr>
          <p:cNvPr id="6" name="Picture 2" descr="eat, sleep, code, repeat, unit test, unit testing,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3754994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076" y="475906"/>
            <a:ext cx="1547677" cy="1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Prednosti korišćenja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1811" y="2394493"/>
            <a:ext cx="11202509" cy="40846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Pobolj</a:t>
            </a:r>
            <a:r>
              <a:rPr lang="sr-Latn-RS" dirty="0" smtClean="0"/>
              <a:t>šavaju kvalitet koda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Pronalaze greške u kodu u ranom razvoju softvera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izmenu i pojednostavljuju integraciju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Pružaju dobru dokumentaciju sistema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Olakšavaju proces debagovanja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Poboljšavaju dizajn same implementacije</a:t>
            </a:r>
          </a:p>
          <a:p>
            <a:pPr>
              <a:buFont typeface="+mj-lt"/>
              <a:buAutoNum type="arabicPeriod"/>
            </a:pPr>
            <a:r>
              <a:rPr lang="sr-Latn-RS" dirty="0" smtClean="0"/>
              <a:t>Smanjuju troškove ispravljanja grešaka u kodu</a:t>
            </a:r>
          </a:p>
          <a:p>
            <a:endParaRPr lang="en-US" dirty="0"/>
          </a:p>
        </p:txBody>
      </p:sp>
      <p:pic>
        <p:nvPicPr>
          <p:cNvPr id="2050" name="Picture 2" descr="https://www.supinfo.com/articles/resources/214348/5708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4" y="2394493"/>
            <a:ext cx="3893911" cy="309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Angular </a:t>
            </a:r>
            <a:r>
              <a:rPr lang="en-US" dirty="0" smtClean="0"/>
              <a:t>- </a:t>
            </a:r>
            <a:r>
              <a:rPr lang="sr-Latn-RS" dirty="0" smtClean="0"/>
              <a:t>U</a:t>
            </a:r>
            <a:r>
              <a:rPr lang="en-US" dirty="0" smtClean="0"/>
              <a:t>nit </a:t>
            </a:r>
            <a:r>
              <a:rPr lang="sr-Latn-RS" dirty="0" smtClean="0"/>
              <a:t>T</a:t>
            </a:r>
            <a:r>
              <a:rPr lang="en-US" dirty="0" err="1" smtClean="0"/>
              <a:t>esting</a:t>
            </a:r>
            <a:r>
              <a:rPr lang="en-US" dirty="0" smtClean="0"/>
              <a:t> </a:t>
            </a:r>
            <a:r>
              <a:rPr lang="sr-Latn-RS" dirty="0"/>
              <a:t>F</a:t>
            </a:r>
            <a:r>
              <a:rPr lang="en-US" dirty="0" err="1" smtClean="0"/>
              <a:t>rameworks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025" y="475906"/>
            <a:ext cx="921780" cy="995524"/>
          </a:xfrm>
          <a:prstGeom prst="rect">
            <a:avLst/>
          </a:prstGeom>
        </p:spPr>
      </p:pic>
      <p:pic>
        <p:nvPicPr>
          <p:cNvPr id="6" name="Picture 2" descr="https://upload-icon.s3.us-east-2.amazonaws.com/uploads/icons/png/18594121091536125453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777" y="475906"/>
            <a:ext cx="1528356" cy="1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25" y="2802131"/>
            <a:ext cx="4200794" cy="1303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943" y="2625600"/>
            <a:ext cx="1649326" cy="165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693" y="2772140"/>
            <a:ext cx="2715004" cy="1333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697" y="2677582"/>
            <a:ext cx="3071303" cy="1552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89" y="4422479"/>
            <a:ext cx="3694375" cy="160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943" y="4460851"/>
            <a:ext cx="1642953" cy="1776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4174" y="4460851"/>
            <a:ext cx="3879949" cy="15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1947</TotalTime>
  <Words>423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 Angular Unit testing frameworks</vt:lpstr>
      <vt:lpstr>Testiranje softvera</vt:lpstr>
      <vt:lpstr>Pokrivenost koda (code coverage)</vt:lpstr>
      <vt:lpstr>Tipovi testiranja</vt:lpstr>
      <vt:lpstr>Meode testiranja</vt:lpstr>
      <vt:lpstr>Nivoi testiranja</vt:lpstr>
      <vt:lpstr>Unit testing</vt:lpstr>
      <vt:lpstr>Prednosti korišćenja </vt:lpstr>
      <vt:lpstr>Angular - Unit Testing Frameworks</vt:lpstr>
      <vt:lpstr> </vt:lpstr>
      <vt:lpstr> </vt:lpstr>
      <vt:lpstr>Angular - Karma &amp; Jasmine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frameworks</dc:title>
  <dc:creator>Windows User</dc:creator>
  <cp:lastModifiedBy>Windows User</cp:lastModifiedBy>
  <cp:revision>83</cp:revision>
  <dcterms:created xsi:type="dcterms:W3CDTF">2020-04-26T15:08:14Z</dcterms:created>
  <dcterms:modified xsi:type="dcterms:W3CDTF">2020-05-04T17:46:54Z</dcterms:modified>
</cp:coreProperties>
</file>