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  <p:sldId id="273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5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13826-1A67-4C2D-8F45-B22AD686F7A2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FCC7E-9CD7-4FFB-871E-1E8A56CF0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3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B2AAE93-1203-4CB9-BFE2-D8321679B070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429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7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49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54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10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49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B2AAE93-1203-4CB9-BFE2-D8321679B070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84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B2AAE93-1203-4CB9-BFE2-D8321679B070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914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2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93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1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8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0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3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1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3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B2AAE93-1203-4CB9-BFE2-D8321679B070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5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582" y="1804799"/>
            <a:ext cx="9478211" cy="20083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6700" b="1" dirty="0" smtClean="0"/>
              <a:t>Angular</a:t>
            </a:r>
            <a:r>
              <a:rPr lang="en-US" sz="6700" dirty="0" smtClean="0"/>
              <a:t> </a:t>
            </a:r>
            <a:r>
              <a:rPr lang="en-US" sz="6700" b="1" dirty="0" smtClean="0"/>
              <a:t>Unit </a:t>
            </a:r>
            <a:r>
              <a:rPr lang="en-US" sz="6700" b="1" dirty="0"/>
              <a:t>testing </a:t>
            </a:r>
            <a:r>
              <a:rPr lang="en-US" sz="6700" b="1" dirty="0" smtClean="0"/>
              <a:t>frameworks</a:t>
            </a:r>
            <a:endParaRPr lang="en-US" sz="6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0938" y="3783867"/>
            <a:ext cx="4101738" cy="590321"/>
          </a:xfrm>
        </p:spPr>
        <p:txBody>
          <a:bodyPr>
            <a:noAutofit/>
          </a:bodyPr>
          <a:lstStyle/>
          <a:p>
            <a:pPr algn="r"/>
            <a:r>
              <a:rPr lang="en-US" sz="3200" dirty="0" smtClean="0"/>
              <a:t>Karma &amp; Jasmine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379823" y="5525589"/>
            <a:ext cx="3171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Vladimir </a:t>
            </a:r>
            <a:r>
              <a:rPr lang="en-US" dirty="0" err="1" smtClean="0">
                <a:solidFill>
                  <a:schemeClr val="bg1"/>
                </a:solidFill>
              </a:rPr>
              <a:t>Hristov</a:t>
            </a:r>
            <a:r>
              <a:rPr lang="en-US" dirty="0" smtClean="0">
                <a:solidFill>
                  <a:schemeClr val="bg1"/>
                </a:solidFill>
              </a:rPr>
              <a:t> PR82/2016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Jelena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Nedovi</a:t>
            </a:r>
            <a:r>
              <a:rPr lang="sr-Latn-RS" dirty="0" smtClean="0">
                <a:solidFill>
                  <a:schemeClr val="bg1"/>
                </a:solidFill>
              </a:rPr>
              <a:t>ć PR58/2016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7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840" y="968861"/>
            <a:ext cx="8761413" cy="706964"/>
          </a:xfrm>
        </p:spPr>
        <p:txBody>
          <a:bodyPr/>
          <a:lstStyle/>
          <a:p>
            <a:pPr algn="ctr"/>
            <a:r>
              <a:rPr lang="sr-Latn-R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84" y="2407557"/>
            <a:ext cx="11450157" cy="4136934"/>
          </a:xfrm>
        </p:spPr>
        <p:txBody>
          <a:bodyPr>
            <a:normAutofit lnSpcReduction="10000"/>
          </a:bodyPr>
          <a:lstStyle/>
          <a:p>
            <a:r>
              <a:rPr lang="sr-Latn-RS" i="1" dirty="0" smtClean="0"/>
              <a:t>Test runner tool </a:t>
            </a:r>
            <a:r>
              <a:rPr lang="sr-Latn-RS" dirty="0" smtClean="0"/>
              <a:t>za Angular aplikacije</a:t>
            </a:r>
          </a:p>
          <a:p>
            <a:r>
              <a:rPr lang="sr-Latn-RS" dirty="0" smtClean="0"/>
              <a:t>Pr</a:t>
            </a:r>
            <a:r>
              <a:rPr lang="en-US" dirty="0" smtClean="0"/>
              <a:t>u</a:t>
            </a:r>
            <a:r>
              <a:rPr lang="sr-Latn-RS" dirty="0" smtClean="0"/>
              <a:t>ža mogućnost da pokreće testove pisane u različitim framework-ima (</a:t>
            </a:r>
            <a:r>
              <a:rPr lang="sr-Latn-RS" i="1" dirty="0" smtClean="0"/>
              <a:t>Jasmine, Mocha, QUnit</a:t>
            </a:r>
            <a:r>
              <a:rPr lang="sr-Latn-RS" dirty="0" smtClean="0"/>
              <a:t>)</a:t>
            </a:r>
            <a:endParaRPr lang="en-US" dirty="0" smtClean="0"/>
          </a:p>
          <a:p>
            <a:r>
              <a:rPr lang="en-US" dirty="0" smtClean="0"/>
              <a:t>I</a:t>
            </a:r>
            <a:r>
              <a:rPr lang="sr-Latn-RS" dirty="0" smtClean="0"/>
              <a:t>zvršavaju testove na:</a:t>
            </a:r>
          </a:p>
          <a:p>
            <a:pPr lvl="1"/>
            <a:r>
              <a:rPr lang="sr-Latn-RS" dirty="0" smtClean="0"/>
              <a:t>browser-ima (</a:t>
            </a:r>
            <a:r>
              <a:rPr lang="en-US" i="1" dirty="0"/>
              <a:t>Chrome, Firefox, Safari, IE </a:t>
            </a:r>
            <a:r>
              <a:rPr lang="en-US" dirty="0" err="1" smtClean="0"/>
              <a:t>ili</a:t>
            </a:r>
            <a:r>
              <a:rPr lang="en-US" i="1" dirty="0" smtClean="0"/>
              <a:t> </a:t>
            </a:r>
            <a:r>
              <a:rPr lang="en-US" i="1" dirty="0"/>
              <a:t>Opera</a:t>
            </a:r>
            <a:r>
              <a:rPr lang="sr-Latn-RS" dirty="0" smtClean="0"/>
              <a:t>)</a:t>
            </a:r>
          </a:p>
          <a:p>
            <a:pPr lvl="1"/>
            <a:r>
              <a:rPr lang="en-US" dirty="0" smtClean="0"/>
              <a:t>headless</a:t>
            </a:r>
            <a:r>
              <a:rPr lang="en-US" dirty="0"/>
              <a:t> </a:t>
            </a:r>
            <a:r>
              <a:rPr lang="sr-Latn-RS" dirty="0" smtClean="0"/>
              <a:t>okruženjima (</a:t>
            </a:r>
            <a:r>
              <a:rPr lang="en-US" i="1" dirty="0" err="1"/>
              <a:t>PhantomJS</a:t>
            </a:r>
            <a:r>
              <a:rPr lang="sr-Latn-RS" dirty="0" smtClean="0"/>
              <a:t>)</a:t>
            </a:r>
          </a:p>
          <a:p>
            <a:pPr lvl="1"/>
            <a:r>
              <a:rPr lang="sr-Latn-RS" dirty="0"/>
              <a:t>u</a:t>
            </a:r>
            <a:r>
              <a:rPr lang="sr-Latn-RS" dirty="0" smtClean="0"/>
              <a:t>ređajima (mobilni, tableti)</a:t>
            </a:r>
          </a:p>
          <a:p>
            <a:r>
              <a:rPr lang="sr-Latn-RS" dirty="0" smtClean="0"/>
              <a:t>Može automatski da pokreće testove svaki put kad detektuje promeu u fajlovima</a:t>
            </a:r>
          </a:p>
          <a:p>
            <a:r>
              <a:rPr lang="sr-Latn-RS" dirty="0" smtClean="0"/>
              <a:t>Podržava debagovanje </a:t>
            </a:r>
            <a:r>
              <a:rPr lang="sr-Latn-RS" i="1" dirty="0" smtClean="0"/>
              <a:t>u </a:t>
            </a:r>
            <a:r>
              <a:rPr lang="en-US" i="1" dirty="0"/>
              <a:t>Google Chrome</a:t>
            </a:r>
            <a:r>
              <a:rPr lang="sr-Latn-RS" i="1" dirty="0" smtClean="0"/>
              <a:t> </a:t>
            </a:r>
            <a:r>
              <a:rPr lang="sr-Latn-RS" dirty="0" smtClean="0"/>
              <a:t>ili IDE (</a:t>
            </a:r>
            <a:r>
              <a:rPr lang="sr-Latn-RS" i="1" dirty="0" smtClean="0"/>
              <a:t>WebStorm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Interakcija: </a:t>
            </a:r>
          </a:p>
          <a:p>
            <a:pPr lvl="1"/>
            <a:r>
              <a:rPr lang="sr-Latn-RS" dirty="0" smtClean="0"/>
              <a:t>Terminal (				  )</a:t>
            </a:r>
          </a:p>
          <a:p>
            <a:pPr lvl="1"/>
            <a:r>
              <a:rPr lang="sr-Latn-RS" dirty="0" smtClean="0"/>
              <a:t>IDE</a:t>
            </a:r>
          </a:p>
        </p:txBody>
      </p:sp>
      <p:pic>
        <p:nvPicPr>
          <p:cNvPr id="6" name="Picture 2" descr="Faster Karma test runs that work in VSTS with Chrome headles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785" y="783872"/>
            <a:ext cx="3946814" cy="107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Install WebStorm for Linux using the Snap Store | Snapcraf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JetBrains WebStorm (@WebStormIDE) | Twi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6268" y="4995547"/>
            <a:ext cx="1679573" cy="167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Buzzvil | [Tech Blog] Scaling PhantomJS With Ghost Tow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29" y="3386834"/>
            <a:ext cx="2245071" cy="175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5617" y="5716254"/>
            <a:ext cx="1562318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6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388" y="2534194"/>
            <a:ext cx="11181805" cy="4036423"/>
          </a:xfrm>
        </p:spPr>
        <p:txBody>
          <a:bodyPr/>
          <a:lstStyle/>
          <a:p>
            <a:r>
              <a:rPr lang="en-US" i="1" dirty="0"/>
              <a:t>JavaScript testing </a:t>
            </a:r>
            <a:r>
              <a:rPr lang="en-US" i="1" dirty="0" smtClean="0"/>
              <a:t>framework</a:t>
            </a:r>
            <a:r>
              <a:rPr lang="sr-Latn-RS" dirty="0" smtClean="0"/>
              <a:t> koji podržava </a:t>
            </a:r>
            <a:r>
              <a:rPr lang="sr-Latn-RS" i="1" dirty="0" smtClean="0"/>
              <a:t>Behaviour-Driven Development (BDD</a:t>
            </a:r>
            <a:r>
              <a:rPr lang="sr-Latn-RS" i="1" dirty="0" smtClean="0"/>
              <a:t>)</a:t>
            </a:r>
            <a:endParaRPr lang="sr-Latn-RS" dirty="0"/>
          </a:p>
          <a:p>
            <a:r>
              <a:rPr lang="sr-Latn-RS" dirty="0"/>
              <a:t>Jednostavna </a:t>
            </a:r>
            <a:r>
              <a:rPr lang="sr-Latn-RS" dirty="0" smtClean="0"/>
              <a:t>sintaksa</a:t>
            </a:r>
            <a:endParaRPr lang="en-US" i="1" dirty="0" smtClean="0"/>
          </a:p>
          <a:p>
            <a:r>
              <a:rPr lang="en-US" dirty="0" err="1" smtClean="0"/>
              <a:t>Kompatibilan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drugim</a:t>
            </a:r>
            <a:r>
              <a:rPr lang="en-US" dirty="0" smtClean="0"/>
              <a:t> </a:t>
            </a:r>
            <a:r>
              <a:rPr lang="en-US" dirty="0" err="1" smtClean="0"/>
              <a:t>okvirima</a:t>
            </a:r>
            <a:r>
              <a:rPr lang="en-US" dirty="0" smtClean="0"/>
              <a:t> I </a:t>
            </a:r>
            <a:r>
              <a:rPr lang="en-US" dirty="0" err="1" smtClean="0"/>
              <a:t>bibliotekama</a:t>
            </a:r>
            <a:endParaRPr lang="en-US" dirty="0" smtClean="0"/>
          </a:p>
          <a:p>
            <a:r>
              <a:rPr lang="sr-Latn-RS" dirty="0" smtClean="0"/>
              <a:t>Ne </a:t>
            </a:r>
            <a:r>
              <a:rPr lang="sr-Latn-RS" dirty="0" smtClean="0"/>
              <a:t>zahteva </a:t>
            </a:r>
            <a:r>
              <a:rPr lang="sr-Latn-RS" dirty="0" smtClean="0"/>
              <a:t>DOM</a:t>
            </a:r>
          </a:p>
          <a:p>
            <a:r>
              <a:rPr lang="sr-Latn-RS" dirty="0" smtClean="0"/>
              <a:t>Omogućava asinhrono testiranje </a:t>
            </a:r>
          </a:p>
          <a:p>
            <a:r>
              <a:rPr lang="sr-Latn-RS" dirty="0" smtClean="0"/>
              <a:t>Nema </a:t>
            </a:r>
            <a:r>
              <a:rPr lang="sr-Latn-RS" dirty="0" smtClean="0"/>
              <a:t>test runner 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842" y="826352"/>
            <a:ext cx="4011935" cy="10963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649" y="4701904"/>
            <a:ext cx="6021410" cy="186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3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937" y="2394494"/>
            <a:ext cx="11124132" cy="4123872"/>
          </a:xfrm>
        </p:spPr>
        <p:txBody>
          <a:bodyPr/>
          <a:lstStyle/>
          <a:p>
            <a:r>
              <a:rPr lang="en-US" dirty="0"/>
              <a:t>Angular </a:t>
            </a:r>
            <a:r>
              <a:rPr lang="en-US" dirty="0" smtClean="0"/>
              <a:t>CLI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Pokretanje</a:t>
            </a:r>
            <a:r>
              <a:rPr lang="en-US" dirty="0" smtClean="0"/>
              <a:t> </a:t>
            </a:r>
            <a:r>
              <a:rPr lang="en-US" dirty="0" err="1" smtClean="0"/>
              <a:t>testova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45" y="2303945"/>
            <a:ext cx="6555019" cy="43049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07" y="2850770"/>
            <a:ext cx="3286417" cy="567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706" y="4017440"/>
            <a:ext cx="3339513" cy="280239"/>
          </a:xfrm>
          <a:prstGeom prst="rect">
            <a:avLst/>
          </a:prstGeom>
        </p:spPr>
      </p:pic>
      <p:pic>
        <p:nvPicPr>
          <p:cNvPr id="1026" name="Picture 2" descr="Intro to unit testing Angular applications – Emir's Blog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498" y="482865"/>
            <a:ext cx="4485856" cy="176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upload-icon.s3.us-east-2.amazonaws.com/uploads/icons/png/18594121091536125453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142" y="562971"/>
            <a:ext cx="1528356" cy="152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94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86" y="2420620"/>
            <a:ext cx="11189445" cy="4045494"/>
          </a:xfrm>
        </p:spPr>
        <p:txBody>
          <a:bodyPr/>
          <a:lstStyle/>
          <a:p>
            <a:r>
              <a:rPr lang="en-US" i="1" dirty="0"/>
              <a:t>JavaScript testing </a:t>
            </a:r>
            <a:r>
              <a:rPr lang="en-US" i="1" dirty="0" smtClean="0"/>
              <a:t>framework</a:t>
            </a:r>
          </a:p>
          <a:p>
            <a:r>
              <a:rPr lang="en-US" dirty="0" err="1" smtClean="0"/>
              <a:t>Fleksibilan</a:t>
            </a:r>
            <a:r>
              <a:rPr lang="en-US" dirty="0" smtClean="0"/>
              <a:t>, pod</a:t>
            </a:r>
            <a:r>
              <a:rPr lang="sr-Latn-RS" dirty="0" smtClean="0"/>
              <a:t>žava mnoge </a:t>
            </a:r>
            <a:r>
              <a:rPr lang="en-US" i="1" dirty="0" smtClean="0"/>
              <a:t>assertion, mocking</a:t>
            </a:r>
            <a:r>
              <a:rPr lang="en-US" dirty="0"/>
              <a:t>, and </a:t>
            </a:r>
            <a:r>
              <a:rPr lang="en-US" i="1" dirty="0"/>
              <a:t>spy</a:t>
            </a:r>
            <a:r>
              <a:rPr lang="en-US" dirty="0"/>
              <a:t> </a:t>
            </a:r>
            <a:r>
              <a:rPr lang="en-US" dirty="0" smtClean="0"/>
              <a:t>bi</a:t>
            </a:r>
            <a:r>
              <a:rPr lang="sr-Latn-RS" dirty="0" smtClean="0"/>
              <a:t>blioteke</a:t>
            </a:r>
            <a:endParaRPr lang="en-US" dirty="0" smtClean="0"/>
          </a:p>
          <a:p>
            <a:r>
              <a:rPr lang="en-US" dirty="0" err="1" smtClean="0"/>
              <a:t>Podr</a:t>
            </a:r>
            <a:r>
              <a:rPr lang="sr-Latn-RS" dirty="0" smtClean="0"/>
              <a:t>žava sinhrono i asinhrono testiranje</a:t>
            </a:r>
          </a:p>
          <a:p>
            <a:r>
              <a:rPr lang="sr-Latn-RS" dirty="0" smtClean="0"/>
              <a:t>Podržava BDD i TDD razvoje</a:t>
            </a:r>
            <a:endParaRPr lang="en-US" dirty="0"/>
          </a:p>
        </p:txBody>
      </p:sp>
      <p:pic>
        <p:nvPicPr>
          <p:cNvPr id="2050" name="Picture 2" descr="https://seeklogo.com/images/M/mocha-logo-66DA231220-seeklogo.c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652" y="544184"/>
            <a:ext cx="1472928" cy="167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2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3179763"/>
            <a:ext cx="4824413" cy="284003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30539" y="98352"/>
            <a:ext cx="8761413" cy="708025"/>
          </a:xfrm>
        </p:spPr>
        <p:txBody>
          <a:bodyPr/>
          <a:lstStyle/>
          <a:p>
            <a:pPr marL="0" indent="0" algn="ct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package.json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365761" y="806377"/>
            <a:ext cx="4824413" cy="5762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rgbClr val="735827"/>
                </a:solidFill>
              </a:rPr>
              <a:t>Jasmine</a:t>
            </a:r>
            <a:endParaRPr lang="en-US" sz="2400" dirty="0">
              <a:solidFill>
                <a:srgbClr val="735827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196339" y="806376"/>
            <a:ext cx="4824412" cy="5762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rgbClr val="735827"/>
                </a:solidFill>
              </a:rPr>
              <a:t>Mocha</a:t>
            </a:r>
            <a:endParaRPr lang="en-US" sz="2400" dirty="0">
              <a:solidFill>
                <a:srgbClr val="735827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07" y="1382638"/>
            <a:ext cx="5175286" cy="52271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263" y="1382638"/>
            <a:ext cx="4817437" cy="522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7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39" y="1313133"/>
            <a:ext cx="5450256" cy="521829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907177" y="0"/>
            <a:ext cx="8761413" cy="7080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karma.config.js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1907177" y="829581"/>
            <a:ext cx="4824413" cy="576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735827"/>
                </a:solidFill>
              </a:rPr>
              <a:t>Jasmine</a:t>
            </a:r>
            <a:endParaRPr lang="en-US" sz="2400" dirty="0">
              <a:solidFill>
                <a:srgbClr val="735827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8055722" y="782856"/>
            <a:ext cx="4824412" cy="576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735827"/>
                </a:solidFill>
              </a:rPr>
              <a:t>Mocha</a:t>
            </a:r>
            <a:endParaRPr lang="en-US" sz="2400" dirty="0">
              <a:solidFill>
                <a:srgbClr val="735827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710" y="1312394"/>
            <a:ext cx="4815546" cy="521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0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088" y="708025"/>
            <a:ext cx="6559898" cy="592249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261135" y="0"/>
            <a:ext cx="8761413" cy="708025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test.ts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35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6610" y="2568657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angular.json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29" y="3094096"/>
            <a:ext cx="4099506" cy="3398144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716657" y="837985"/>
            <a:ext cx="8761413" cy="706964"/>
          </a:xfrm>
        </p:spPr>
        <p:txBody>
          <a:bodyPr/>
          <a:lstStyle/>
          <a:p>
            <a:pPr algn="ctr"/>
            <a:r>
              <a:rPr lang="en-US" i="1" dirty="0" smtClean="0"/>
              <a:t>Code-coverage report</a:t>
            </a:r>
            <a:endParaRPr lang="en-US" i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727622" y="2947858"/>
            <a:ext cx="6888457" cy="3416300"/>
          </a:xfrm>
        </p:spPr>
        <p:txBody>
          <a:bodyPr/>
          <a:lstStyle/>
          <a:p>
            <a:r>
              <a:rPr lang="en-US" dirty="0" err="1" smtClean="0"/>
              <a:t>Pokretanje</a:t>
            </a:r>
            <a:r>
              <a:rPr lang="en-US" dirty="0" smtClean="0"/>
              <a:t> </a:t>
            </a:r>
            <a:r>
              <a:rPr lang="en-US" dirty="0" err="1" smtClean="0"/>
              <a:t>testova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Pokretanje</a:t>
            </a:r>
            <a:r>
              <a:rPr lang="en-US" dirty="0"/>
              <a:t> </a:t>
            </a:r>
            <a:r>
              <a:rPr lang="en-US" dirty="0" err="1"/>
              <a:t>testova</a:t>
            </a:r>
            <a:r>
              <a:rPr lang="en-US" dirty="0"/>
              <a:t> </a:t>
            </a:r>
            <a:r>
              <a:rPr lang="sr-Latn-RS" dirty="0"/>
              <a:t>i</a:t>
            </a:r>
            <a:r>
              <a:rPr lang="en-US" dirty="0"/>
              <a:t>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i="1" dirty="0"/>
              <a:t>code-coverage</a:t>
            </a:r>
            <a:r>
              <a:rPr lang="en-US" dirty="0"/>
              <a:t> </a:t>
            </a:r>
            <a:r>
              <a:rPr lang="sr-Latn-RS" dirty="0"/>
              <a:t>izveštaja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-536396" y="43461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497" y="4230728"/>
            <a:ext cx="2850383" cy="2308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497" y="3414376"/>
            <a:ext cx="2871614" cy="21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3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Testiranje softvera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97" y="2339343"/>
            <a:ext cx="11320665" cy="3918516"/>
          </a:xfrm>
        </p:spPr>
        <p:txBody>
          <a:bodyPr/>
          <a:lstStyle/>
          <a:p>
            <a:r>
              <a:rPr lang="sr-Latn-RS" dirty="0" smtClean="0"/>
              <a:t>Različite vrste ispitivanja kako bi se osiguralo da softverski proizvod neće imati funkcionalne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nefunkcionalne</a:t>
            </a:r>
            <a:r>
              <a:rPr lang="en-US" dirty="0"/>
              <a:t> </a:t>
            </a:r>
            <a:r>
              <a:rPr lang="en-US" dirty="0" err="1" smtClean="0"/>
              <a:t>nedostatke</a:t>
            </a:r>
            <a:endParaRPr lang="sr-Latn-RS" dirty="0" smtClean="0"/>
          </a:p>
          <a:p>
            <a:pPr lvl="1"/>
            <a:r>
              <a:rPr lang="sr-Latn-RS" dirty="0"/>
              <a:t>s</a:t>
            </a:r>
            <a:r>
              <a:rPr lang="sr-Latn-RS" dirty="0" smtClean="0"/>
              <a:t>manjuju broj bagova u novim i postojećim funkcionalnostima</a:t>
            </a:r>
          </a:p>
          <a:p>
            <a:pPr lvl="1"/>
            <a:r>
              <a:rPr lang="sr-Latn-RS" dirty="0"/>
              <a:t>s</a:t>
            </a:r>
            <a:r>
              <a:rPr lang="sr-Latn-RS" dirty="0" smtClean="0"/>
              <a:t>manjuju cenu pravljenja izmena</a:t>
            </a:r>
          </a:p>
          <a:p>
            <a:pPr lvl="1"/>
            <a:r>
              <a:rPr lang="sr-Latn-RS" dirty="0"/>
              <a:t>u</a:t>
            </a:r>
            <a:r>
              <a:rPr lang="sr-Latn-RS" dirty="0" smtClean="0"/>
              <a:t>napređuju arhitekturu rešenja</a:t>
            </a:r>
          </a:p>
          <a:p>
            <a:pPr lvl="1"/>
            <a:r>
              <a:rPr lang="sr-Latn-RS" dirty="0"/>
              <a:t>o</a:t>
            </a:r>
            <a:r>
              <a:rPr lang="sr-Latn-RS" dirty="0" smtClean="0"/>
              <a:t>lakšavaju refaktorisanje</a:t>
            </a:r>
          </a:p>
          <a:p>
            <a:pPr lvl="1"/>
            <a:r>
              <a:rPr lang="sr-Latn-RS" dirty="0"/>
              <a:t>u</a:t>
            </a:r>
            <a:r>
              <a:rPr lang="sr-Latn-RS" dirty="0" smtClean="0"/>
              <a:t>brzavaju razvoj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 descr="https://files.realpython.com/media/tdd.0904607f8ec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567" y="4060453"/>
            <a:ext cx="2719954" cy="250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122" y="3932628"/>
            <a:ext cx="4611773" cy="25434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7876" y="6476032"/>
            <a:ext cx="2945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Slika 1 -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Razvoj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vođen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testovima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8863" y="6476032"/>
            <a:ext cx="4943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Slika 2 – Cena ispravljanja grešaka koda tokom razvoja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32" name="Picture 8" descr="https://www.techwell.com/sites/default/files/stories/images/cropped_teasers/Beth%20Romanik/2016/software-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179" y="414459"/>
            <a:ext cx="1552822" cy="155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7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Pokrivenost koda </a:t>
            </a:r>
            <a:r>
              <a:rPr lang="en-US" i="1" dirty="0"/>
              <a:t>(code coverage)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1" y="2551249"/>
            <a:ext cx="11299372" cy="3993242"/>
          </a:xfrm>
        </p:spPr>
        <p:txBody>
          <a:bodyPr/>
          <a:lstStyle/>
          <a:p>
            <a:r>
              <a:rPr lang="sr-Latn-RS" dirty="0"/>
              <a:t>M</a:t>
            </a:r>
            <a:r>
              <a:rPr lang="fi-FI" dirty="0" smtClean="0"/>
              <a:t>era </a:t>
            </a:r>
            <a:r>
              <a:rPr lang="fi-FI" dirty="0"/>
              <a:t>koja se koristi za </a:t>
            </a:r>
            <a:r>
              <a:rPr lang="fi-FI" dirty="0" smtClean="0"/>
              <a:t>opis</a:t>
            </a:r>
            <a:r>
              <a:rPr lang="sr-Latn-RS" dirty="0" smtClean="0"/>
              <a:t> </a:t>
            </a:r>
            <a:r>
              <a:rPr lang="pl-PL" dirty="0"/>
              <a:t>koliki deo izvornog koda programa je pozvan od strane određenih testova</a:t>
            </a:r>
            <a:endParaRPr lang="en-US" dirty="0"/>
          </a:p>
          <a:p>
            <a:r>
              <a:rPr lang="en-US" dirty="0" err="1"/>
              <a:t>Kriterijumi</a:t>
            </a:r>
            <a:r>
              <a:rPr lang="en-US" dirty="0"/>
              <a:t> </a:t>
            </a:r>
            <a:r>
              <a:rPr lang="en-US" dirty="0" err="1"/>
              <a:t>pokrivenosti</a:t>
            </a:r>
            <a:r>
              <a:rPr lang="en-US" dirty="0"/>
              <a:t> </a:t>
            </a:r>
            <a:r>
              <a:rPr lang="en-US" dirty="0" err="1" smtClean="0"/>
              <a:t>koda</a:t>
            </a:r>
            <a:r>
              <a:rPr lang="en-US" dirty="0" smtClean="0"/>
              <a:t>:</a:t>
            </a:r>
          </a:p>
          <a:p>
            <a:pPr lvl="1"/>
            <a:r>
              <a:rPr lang="sr-Latn-RS" dirty="0" err="1"/>
              <a:t>p</a:t>
            </a:r>
            <a:r>
              <a:rPr lang="en-US" dirty="0" err="1" smtClean="0"/>
              <a:t>okrivenost</a:t>
            </a:r>
            <a:r>
              <a:rPr lang="en-US" dirty="0" smtClean="0"/>
              <a:t> </a:t>
            </a:r>
            <a:r>
              <a:rPr lang="en-US" dirty="0" err="1" smtClean="0"/>
              <a:t>funkcija</a:t>
            </a:r>
            <a:r>
              <a:rPr lang="sr-Latn-RS" dirty="0" smtClean="0"/>
              <a:t> </a:t>
            </a:r>
            <a:r>
              <a:rPr lang="it-IT" i="1" dirty="0"/>
              <a:t>(function coverage) </a:t>
            </a:r>
            <a:r>
              <a:rPr lang="it-IT" dirty="0"/>
              <a:t>- da li su pozvane sve funkcije?</a:t>
            </a:r>
            <a:endParaRPr lang="en-US" dirty="0" smtClean="0"/>
          </a:p>
          <a:p>
            <a:pPr lvl="1"/>
            <a:r>
              <a:rPr lang="sr-Latn-RS" dirty="0" err="1"/>
              <a:t>p</a:t>
            </a:r>
            <a:r>
              <a:rPr lang="en-US" dirty="0" err="1" smtClean="0"/>
              <a:t>okrivenost</a:t>
            </a:r>
            <a:r>
              <a:rPr lang="en-US" dirty="0" smtClean="0"/>
              <a:t> </a:t>
            </a:r>
            <a:r>
              <a:rPr lang="en-US" dirty="0" err="1" smtClean="0"/>
              <a:t>naredbi</a:t>
            </a:r>
            <a:r>
              <a:rPr lang="sr-Latn-RS" dirty="0" smtClean="0"/>
              <a:t> </a:t>
            </a:r>
            <a:r>
              <a:rPr lang="it-IT" i="1" dirty="0"/>
              <a:t>(statement coverage) </a:t>
            </a:r>
            <a:r>
              <a:rPr lang="it-IT" dirty="0"/>
              <a:t>- da li su pozvane sve naredbe?</a:t>
            </a:r>
            <a:endParaRPr lang="en-US" dirty="0" smtClean="0"/>
          </a:p>
          <a:p>
            <a:pPr lvl="1"/>
            <a:r>
              <a:rPr lang="sr-Latn-RS" dirty="0" err="1"/>
              <a:t>p</a:t>
            </a:r>
            <a:r>
              <a:rPr lang="en-US" dirty="0" err="1" smtClean="0"/>
              <a:t>okrivenost</a:t>
            </a:r>
            <a:r>
              <a:rPr lang="en-US" dirty="0" smtClean="0"/>
              <a:t> </a:t>
            </a:r>
            <a:r>
              <a:rPr lang="en-US" dirty="0" err="1" smtClean="0"/>
              <a:t>uslovnih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sr-Latn-RS" dirty="0" smtClean="0"/>
              <a:t>zraza </a:t>
            </a:r>
            <a:r>
              <a:rPr lang="it-IT" i="1" dirty="0" smtClean="0"/>
              <a:t>(</a:t>
            </a:r>
            <a:r>
              <a:rPr lang="it-IT" i="1" dirty="0"/>
              <a:t>branch coverage) </a:t>
            </a:r>
            <a:r>
              <a:rPr lang="it-IT" dirty="0"/>
              <a:t>- da li su pozvani svi </a:t>
            </a:r>
            <a:r>
              <a:rPr lang="it-IT" dirty="0" smtClean="0"/>
              <a:t>uslovni</a:t>
            </a:r>
            <a:r>
              <a:rPr lang="sr-Latn-RS" dirty="0" smtClean="0"/>
              <a:t> </a:t>
            </a:r>
            <a:r>
              <a:rPr lang="en-US" dirty="0" err="1"/>
              <a:t>izrazi</a:t>
            </a:r>
            <a:r>
              <a:rPr lang="en-US" dirty="0"/>
              <a:t> (</a:t>
            </a:r>
            <a:r>
              <a:rPr lang="en-US" i="1" dirty="0"/>
              <a:t>if, switch</a:t>
            </a:r>
            <a:r>
              <a:rPr lang="en-US" i="1" dirty="0" smtClean="0"/>
              <a:t>...</a:t>
            </a:r>
            <a:r>
              <a:rPr lang="en-US" dirty="0" smtClean="0"/>
              <a:t>)?</a:t>
            </a:r>
            <a:endParaRPr lang="it-IT" dirty="0"/>
          </a:p>
          <a:p>
            <a:pPr lvl="1"/>
            <a:r>
              <a:rPr lang="sr-Latn-RS" dirty="0"/>
              <a:t>p</a:t>
            </a:r>
            <a:r>
              <a:rPr lang="sr-Latn-RS" dirty="0" smtClean="0"/>
              <a:t>okrivenost uslova </a:t>
            </a:r>
            <a:r>
              <a:rPr lang="it-IT" i="1" dirty="0"/>
              <a:t>(condition coverage</a:t>
            </a:r>
            <a:r>
              <a:rPr lang="it-IT" dirty="0"/>
              <a:t>) - da li je svaki pojedinačni </a:t>
            </a:r>
            <a:r>
              <a:rPr lang="it-IT" dirty="0" smtClean="0"/>
              <a:t>uslov</a:t>
            </a:r>
            <a:r>
              <a:rPr lang="sr-Latn-RS" dirty="0" smtClean="0"/>
              <a:t> </a:t>
            </a:r>
            <a:r>
              <a:rPr lang="en-US" dirty="0" err="1"/>
              <a:t>proveren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tačnom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netačnom</a:t>
            </a:r>
            <a:r>
              <a:rPr lang="en-US" dirty="0"/>
              <a:t> </a:t>
            </a:r>
            <a:r>
              <a:rPr lang="en-US" dirty="0" err="1" smtClean="0"/>
              <a:t>vrednošću</a:t>
            </a:r>
            <a:r>
              <a:rPr lang="sr-Latn-RS" dirty="0" smtClean="0"/>
              <a:t>?</a:t>
            </a:r>
            <a:endParaRPr lang="fi-FI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301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Tipovi testiranja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64577" y="5877967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Slika 3 – Tri tipa testiranja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536942"/>
            <a:ext cx="9725660" cy="324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1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Meode testiranja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578" y="2358549"/>
            <a:ext cx="5146766" cy="576262"/>
          </a:xfrm>
        </p:spPr>
        <p:txBody>
          <a:bodyPr/>
          <a:lstStyle/>
          <a:p>
            <a:pPr algn="ctr"/>
            <a:r>
              <a:rPr lang="sr-Latn-RS" i="1" dirty="0" smtClean="0">
                <a:solidFill>
                  <a:srgbClr val="735827"/>
                </a:solidFill>
              </a:rPr>
              <a:t>Manual testing</a:t>
            </a:r>
            <a:endParaRPr lang="en-US" i="1" dirty="0">
              <a:solidFill>
                <a:srgbClr val="735827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578" y="3179762"/>
            <a:ext cx="5146766" cy="3260227"/>
          </a:xfrm>
        </p:spPr>
        <p:txBody>
          <a:bodyPr/>
          <a:lstStyle/>
          <a:p>
            <a:r>
              <a:rPr lang="sr-Latn-RS" dirty="0" smtClean="0"/>
              <a:t>Tester se ponaša kao krajnji korisnik</a:t>
            </a:r>
          </a:p>
          <a:p>
            <a:r>
              <a:rPr lang="sr-Latn-RS" dirty="0" smtClean="0"/>
              <a:t>Manuelno izvršavanje testova - bez korišćenja automatizovanih alata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358549"/>
            <a:ext cx="5508671" cy="576262"/>
          </a:xfrm>
        </p:spPr>
        <p:txBody>
          <a:bodyPr/>
          <a:lstStyle/>
          <a:p>
            <a:pPr algn="ctr"/>
            <a:r>
              <a:rPr lang="sr-Latn-RS" i="1" dirty="0" smtClean="0">
                <a:solidFill>
                  <a:srgbClr val="735827"/>
                </a:solidFill>
              </a:rPr>
              <a:t>Automation testing</a:t>
            </a:r>
            <a:endParaRPr lang="en-US" i="1" dirty="0">
              <a:solidFill>
                <a:srgbClr val="735827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1"/>
            <a:ext cx="5508671" cy="3260228"/>
          </a:xfrm>
        </p:spPr>
        <p:txBody>
          <a:bodyPr/>
          <a:lstStyle/>
          <a:p>
            <a:r>
              <a:rPr lang="sr-Latn-RS" dirty="0" smtClean="0"/>
              <a:t>Proces u kojem se izvršavaju pripremljeni automatski test scenariji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395" y="4177464"/>
            <a:ext cx="2361905" cy="2485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691" y="4310270"/>
            <a:ext cx="3529362" cy="235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7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Nivoi testiranja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30478" y="2046205"/>
            <a:ext cx="3141878" cy="576262"/>
          </a:xfrm>
        </p:spPr>
        <p:txBody>
          <a:bodyPr/>
          <a:lstStyle/>
          <a:p>
            <a:pPr algn="ctr"/>
            <a:r>
              <a:rPr lang="sr-Latn-RS" dirty="0" smtClean="0">
                <a:solidFill>
                  <a:srgbClr val="735827"/>
                </a:solidFill>
              </a:rPr>
              <a:t>Unit</a:t>
            </a:r>
            <a:endParaRPr lang="en-US" dirty="0">
              <a:solidFill>
                <a:srgbClr val="735827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15"/>
          </p:nvPr>
        </p:nvSpPr>
        <p:spPr>
          <a:xfrm>
            <a:off x="551866" y="2622468"/>
            <a:ext cx="3317180" cy="817308"/>
          </a:xfrm>
        </p:spPr>
        <p:txBody>
          <a:bodyPr>
            <a:normAutofit/>
          </a:bodyPr>
          <a:lstStyle/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sr-Latn-RS" dirty="0" smtClean="0"/>
              <a:t>Testiraju pojedinačn</a:t>
            </a:r>
            <a:r>
              <a:rPr lang="en-US" dirty="0" err="1" smtClean="0"/>
              <a:t>ih</a:t>
            </a:r>
            <a:r>
              <a:rPr lang="en-US" dirty="0" smtClean="0"/>
              <a:t>,</a:t>
            </a:r>
            <a:r>
              <a:rPr lang="sr-Latn-RS" dirty="0" smtClean="0"/>
              <a:t> najmanj</a:t>
            </a:r>
            <a:r>
              <a:rPr lang="en-US" dirty="0" err="1" smtClean="0"/>
              <a:t>ih</a:t>
            </a:r>
            <a:r>
              <a:rPr lang="sr-Latn-RS" dirty="0" smtClean="0"/>
              <a:t> jedinic</a:t>
            </a:r>
            <a:r>
              <a:rPr lang="en-US" dirty="0" smtClean="0"/>
              <a:t>a</a:t>
            </a:r>
            <a:r>
              <a:rPr lang="sr-Latn-RS" dirty="0" smtClean="0"/>
              <a:t> izvornnog koda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530478" y="3169748"/>
            <a:ext cx="3147009" cy="576262"/>
          </a:xfrm>
        </p:spPr>
        <p:txBody>
          <a:bodyPr/>
          <a:lstStyle/>
          <a:p>
            <a:pPr algn="ctr"/>
            <a:r>
              <a:rPr lang="sr-Latn-RS" dirty="0" smtClean="0">
                <a:solidFill>
                  <a:srgbClr val="735827"/>
                </a:solidFill>
              </a:rPr>
              <a:t>Integration</a:t>
            </a:r>
            <a:endParaRPr lang="en-US" dirty="0">
              <a:solidFill>
                <a:srgbClr val="735827"/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16"/>
          </p:nvPr>
        </p:nvSpPr>
        <p:spPr>
          <a:xfrm>
            <a:off x="551866" y="3753115"/>
            <a:ext cx="3370218" cy="1055733"/>
          </a:xfrm>
        </p:spPr>
        <p:txBody>
          <a:bodyPr/>
          <a:lstStyle/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sr-Latn-RS" dirty="0" smtClean="0"/>
              <a:t>Provera da li integracija između implemntiranih funkcija funkcioniše kako je i specificirano zahtevom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51866" y="4899104"/>
            <a:ext cx="3145730" cy="458696"/>
          </a:xfrm>
        </p:spPr>
        <p:txBody>
          <a:bodyPr/>
          <a:lstStyle/>
          <a:p>
            <a:pPr algn="ctr"/>
            <a:r>
              <a:rPr lang="sr-Latn-RS" dirty="0" smtClean="0">
                <a:solidFill>
                  <a:srgbClr val="735827"/>
                </a:solidFill>
              </a:rPr>
              <a:t>System</a:t>
            </a:r>
            <a:endParaRPr lang="en-US" dirty="0">
              <a:solidFill>
                <a:srgbClr val="735827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half" idx="17"/>
          </p:nvPr>
        </p:nvSpPr>
        <p:spPr>
          <a:xfrm>
            <a:off x="551866" y="5357800"/>
            <a:ext cx="3258467" cy="1043203"/>
          </a:xfrm>
        </p:spPr>
        <p:txBody>
          <a:bodyPr/>
          <a:lstStyle/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sr-Latn-RS" dirty="0" smtClean="0"/>
              <a:t>Provera funkcionalnosti celokupnog sistema kako bi se potvrdilo da kvalitet sistema ispunjava sve zahteve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89704" y="6401003"/>
            <a:ext cx="31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Slika 4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Piramida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testiranja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814" y="2334336"/>
            <a:ext cx="6485714" cy="4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1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smtClean="0"/>
              <a:t>Unit testing</a:t>
            </a:r>
            <a:endParaRPr lang="en-US" i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22514" y="2455817"/>
            <a:ext cx="11142617" cy="3997234"/>
          </a:xfrm>
        </p:spPr>
        <p:txBody>
          <a:bodyPr/>
          <a:lstStyle/>
          <a:p>
            <a:r>
              <a:rPr lang="sr-Latn-RS" dirty="0" err="1"/>
              <a:t>O</a:t>
            </a:r>
            <a:r>
              <a:rPr lang="en-US" dirty="0" err="1" smtClean="0"/>
              <a:t>snovni</a:t>
            </a:r>
            <a:r>
              <a:rPr lang="en-US" dirty="0" smtClean="0"/>
              <a:t> </a:t>
            </a:r>
            <a:r>
              <a:rPr lang="en-US" dirty="0" err="1"/>
              <a:t>nivo</a:t>
            </a:r>
            <a:r>
              <a:rPr lang="en-US" dirty="0"/>
              <a:t> </a:t>
            </a:r>
            <a:r>
              <a:rPr lang="en-US" dirty="0" err="1"/>
              <a:t>testiranja</a:t>
            </a:r>
            <a:r>
              <a:rPr lang="en-US" dirty="0"/>
              <a:t> </a:t>
            </a:r>
            <a:r>
              <a:rPr lang="en-US" dirty="0" err="1" smtClean="0"/>
              <a:t>softvera</a:t>
            </a:r>
            <a:endParaRPr lang="en-US" dirty="0" smtClean="0"/>
          </a:p>
          <a:p>
            <a:r>
              <a:rPr lang="sr-Latn-RS" dirty="0"/>
              <a:t>P</a:t>
            </a:r>
            <a:r>
              <a:rPr lang="en-US" dirty="0" err="1"/>
              <a:t>išu</a:t>
            </a:r>
            <a:r>
              <a:rPr lang="sr-Latn-RS" dirty="0"/>
              <a:t> se</a:t>
            </a:r>
            <a:r>
              <a:rPr lang="en-US" dirty="0"/>
              <a:t> 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/>
              <a:t>nekog</a:t>
            </a:r>
            <a:r>
              <a:rPr lang="en-US" dirty="0"/>
              <a:t> </a:t>
            </a:r>
            <a:r>
              <a:rPr lang="en-US" dirty="0" err="1"/>
              <a:t>okruženja</a:t>
            </a:r>
            <a:r>
              <a:rPr lang="en-US" dirty="0"/>
              <a:t> =&gt; </a:t>
            </a:r>
            <a:r>
              <a:rPr lang="en-US" dirty="0" err="1"/>
              <a:t>ceo</a:t>
            </a:r>
            <a:r>
              <a:rPr lang="en-US" dirty="0"/>
              <a:t> </a:t>
            </a:r>
            <a:r>
              <a:rPr lang="en-US" dirty="0" err="1"/>
              <a:t>postupak</a:t>
            </a:r>
            <a:r>
              <a:rPr lang="en-US" dirty="0"/>
              <a:t> </a:t>
            </a:r>
            <a:r>
              <a:rPr lang="en-US" dirty="0" err="1"/>
              <a:t>testiranja</a:t>
            </a:r>
            <a:r>
              <a:rPr lang="en-US" dirty="0"/>
              <a:t> je </a:t>
            </a:r>
            <a:r>
              <a:rPr lang="en-US" dirty="0" err="1" smtClean="0"/>
              <a:t>automatizovan</a:t>
            </a:r>
            <a:endParaRPr lang="sr-Latn-RS" dirty="0" smtClean="0"/>
          </a:p>
          <a:p>
            <a:r>
              <a:rPr lang="sr-Latn-RS" dirty="0" err="1"/>
              <a:t>P</a:t>
            </a:r>
            <a:r>
              <a:rPr lang="en-US" dirty="0" err="1" smtClean="0"/>
              <a:t>rovere</a:t>
            </a:r>
            <a:r>
              <a:rPr lang="en-US" dirty="0" smtClean="0"/>
              <a:t> </a:t>
            </a:r>
            <a:r>
              <a:rPr lang="en-US" dirty="0" err="1"/>
              <a:t>ispravnosti</a:t>
            </a:r>
            <a:r>
              <a:rPr lang="en-US" dirty="0"/>
              <a:t> </a:t>
            </a:r>
            <a:r>
              <a:rPr lang="en-US" dirty="0" err="1"/>
              <a:t>izlaznih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(</a:t>
            </a:r>
            <a:r>
              <a:rPr lang="en-US" dirty="0" err="1"/>
              <a:t>outputa</a:t>
            </a:r>
            <a:r>
              <a:rPr lang="en-US" dirty="0"/>
              <a:t>)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automatizovanih</a:t>
            </a:r>
            <a:r>
              <a:rPr lang="en-US" dirty="0"/>
              <a:t> </a:t>
            </a:r>
            <a:r>
              <a:rPr lang="en-US" dirty="0" err="1"/>
              <a:t>ulaznih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(</a:t>
            </a:r>
            <a:r>
              <a:rPr lang="en-US" dirty="0" err="1"/>
              <a:t>inputa</a:t>
            </a:r>
            <a:r>
              <a:rPr lang="en-US" dirty="0"/>
              <a:t>)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određene</a:t>
            </a:r>
            <a:r>
              <a:rPr lang="en-US" dirty="0"/>
              <a:t> </a:t>
            </a:r>
            <a:r>
              <a:rPr lang="en-US" dirty="0" err="1"/>
              <a:t>segmente</a:t>
            </a:r>
            <a:r>
              <a:rPr lang="en-US" dirty="0"/>
              <a:t>/</a:t>
            </a:r>
            <a:r>
              <a:rPr lang="en-US" dirty="0" err="1"/>
              <a:t>jedinice</a:t>
            </a:r>
            <a:r>
              <a:rPr lang="en-US" dirty="0"/>
              <a:t> </a:t>
            </a:r>
            <a:r>
              <a:rPr lang="en-US" dirty="0" err="1" smtClean="0"/>
              <a:t>koda</a:t>
            </a:r>
            <a:endParaRPr lang="sr-Latn-RS" dirty="0" smtClean="0"/>
          </a:p>
          <a:p>
            <a:r>
              <a:rPr lang="en-US" dirty="0" err="1" smtClean="0"/>
              <a:t>Testovi</a:t>
            </a:r>
            <a:r>
              <a:rPr lang="en-US" dirty="0" smtClean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čitljivi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laki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 smtClean="0"/>
              <a:t>održavanje</a:t>
            </a:r>
            <a:endParaRPr lang="en-US" dirty="0"/>
          </a:p>
        </p:txBody>
      </p:sp>
      <p:pic>
        <p:nvPicPr>
          <p:cNvPr id="6" name="Picture 2" descr="eat, sleep, code, repeat, unit test, unit testing,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131" y="3754994"/>
            <a:ext cx="4572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2025" y="475906"/>
            <a:ext cx="921780" cy="9955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076" y="475906"/>
            <a:ext cx="1547677" cy="154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6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Prednosti korišćenja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1811" y="2394493"/>
            <a:ext cx="11202509" cy="408468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sr-Latn-RS" dirty="0" smtClean="0"/>
              <a:t>Poboljšavaju dizajn same implementacije</a:t>
            </a:r>
          </a:p>
          <a:p>
            <a:pPr>
              <a:buFont typeface="+mj-lt"/>
              <a:buAutoNum type="arabicPeriod"/>
            </a:pPr>
            <a:r>
              <a:rPr lang="en-US" dirty="0" err="1" smtClean="0"/>
              <a:t>Pobolj</a:t>
            </a:r>
            <a:r>
              <a:rPr lang="sr-Latn-RS" dirty="0" smtClean="0"/>
              <a:t>šavaju kvalitet koda</a:t>
            </a:r>
          </a:p>
          <a:p>
            <a:pPr>
              <a:buFont typeface="+mj-lt"/>
              <a:buAutoNum type="arabicPeriod"/>
            </a:pPr>
            <a:r>
              <a:rPr lang="sr-Latn-RS" dirty="0" smtClean="0"/>
              <a:t>Pronalaze greške u kodu u ranom razvoju softvera</a:t>
            </a:r>
          </a:p>
          <a:p>
            <a:pPr>
              <a:buFont typeface="+mj-lt"/>
              <a:buAutoNum type="arabicPeriod"/>
            </a:pPr>
            <a:r>
              <a:rPr lang="sr-Latn-RS" dirty="0" smtClean="0"/>
              <a:t>Olakšavaju izmenu i pojednostavljuju integraciju</a:t>
            </a:r>
          </a:p>
          <a:p>
            <a:pPr>
              <a:buFont typeface="+mj-lt"/>
              <a:buAutoNum type="arabicPeriod"/>
            </a:pPr>
            <a:r>
              <a:rPr lang="sr-Latn-RS" dirty="0" smtClean="0"/>
              <a:t>Pružaju dobru dokumentaciju sistema</a:t>
            </a:r>
          </a:p>
          <a:p>
            <a:pPr>
              <a:buFont typeface="+mj-lt"/>
              <a:buAutoNum type="arabicPeriod"/>
            </a:pPr>
            <a:r>
              <a:rPr lang="sr-Latn-RS" dirty="0" smtClean="0"/>
              <a:t>Olakšavaju proces debagovanja</a:t>
            </a:r>
          </a:p>
          <a:p>
            <a:pPr>
              <a:buFont typeface="+mj-lt"/>
              <a:buAutoNum type="arabicPeriod"/>
            </a:pPr>
            <a:r>
              <a:rPr lang="sr-Latn-RS" dirty="0" smtClean="0"/>
              <a:t>Poboljšavaju dizajn same implementacije</a:t>
            </a:r>
          </a:p>
          <a:p>
            <a:pPr>
              <a:buFont typeface="+mj-lt"/>
              <a:buAutoNum type="arabicPeriod"/>
            </a:pPr>
            <a:r>
              <a:rPr lang="sr-Latn-RS" dirty="0" smtClean="0"/>
              <a:t>Smanjuju troškove ispravljanja grešaka u kodu</a:t>
            </a:r>
          </a:p>
          <a:p>
            <a:endParaRPr lang="en-US" dirty="0"/>
          </a:p>
        </p:txBody>
      </p:sp>
      <p:pic>
        <p:nvPicPr>
          <p:cNvPr id="2050" name="Picture 2" descr="https://www.supinfo.com/articles/resources/214348/5708/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014" y="2394493"/>
            <a:ext cx="3893911" cy="309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74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364" y="676317"/>
            <a:ext cx="8761413" cy="1298868"/>
          </a:xfrm>
        </p:spPr>
        <p:txBody>
          <a:bodyPr/>
          <a:lstStyle/>
          <a:p>
            <a:pPr algn="ctr"/>
            <a:r>
              <a:rPr lang="sr-Latn-RS" dirty="0" smtClean="0"/>
              <a:t>Angular </a:t>
            </a:r>
            <a:r>
              <a:rPr lang="en-US" dirty="0" smtClean="0"/>
              <a:t>- </a:t>
            </a:r>
            <a:r>
              <a:rPr lang="sr-Latn-RS" dirty="0" smtClean="0"/>
              <a:t>U</a:t>
            </a:r>
            <a:r>
              <a:rPr lang="en-US" dirty="0" smtClean="0"/>
              <a:t>nit </a:t>
            </a:r>
            <a:r>
              <a:rPr lang="sr-Latn-RS" dirty="0" smtClean="0"/>
              <a:t>T</a:t>
            </a:r>
            <a:r>
              <a:rPr lang="en-US" dirty="0" err="1" smtClean="0"/>
              <a:t>esting</a:t>
            </a:r>
            <a:r>
              <a:rPr lang="en-US" dirty="0" smtClean="0"/>
              <a:t> </a:t>
            </a:r>
            <a:r>
              <a:rPr lang="sr-Latn-RS" dirty="0"/>
              <a:t>F</a:t>
            </a:r>
            <a:r>
              <a:rPr lang="en-US" dirty="0" err="1" smtClean="0"/>
              <a:t>rameworks</a:t>
            </a:r>
            <a:r>
              <a:rPr lang="en-US" dirty="0" smtClean="0"/>
              <a:t>, Test Runners, Libraries and Tools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025" y="475906"/>
            <a:ext cx="921780" cy="995524"/>
          </a:xfrm>
          <a:prstGeom prst="rect">
            <a:avLst/>
          </a:prstGeom>
        </p:spPr>
      </p:pic>
      <p:pic>
        <p:nvPicPr>
          <p:cNvPr id="6" name="Picture 2" descr="https://upload-icon.s3.us-east-2.amazonaws.com/uploads/icons/png/18594121091536125453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777" y="475906"/>
            <a:ext cx="1528356" cy="152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943" y="2625600"/>
            <a:ext cx="1649326" cy="16567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5693" y="2772140"/>
            <a:ext cx="2715004" cy="1333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0697" y="2677582"/>
            <a:ext cx="3071303" cy="1552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5315" y="4541185"/>
            <a:ext cx="2811567" cy="1225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5943" y="4422479"/>
            <a:ext cx="1642953" cy="17761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9037" y="4688425"/>
            <a:ext cx="2634622" cy="1077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34" y="2889706"/>
            <a:ext cx="3764230" cy="1028630"/>
          </a:xfrm>
          <a:prstGeom prst="rect">
            <a:avLst/>
          </a:prstGeom>
        </p:spPr>
      </p:pic>
      <p:pic>
        <p:nvPicPr>
          <p:cNvPr id="13" name="Picture 2" descr="Faster Karma test runs that work in VSTS with Chrome headless ...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85" y="4619296"/>
            <a:ext cx="3946814" cy="107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49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2676</TotalTime>
  <Words>472</Words>
  <Application>Microsoft Office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 Boardroom</vt:lpstr>
      <vt:lpstr> Angular Unit testing frameworks</vt:lpstr>
      <vt:lpstr>Testiranje softvera</vt:lpstr>
      <vt:lpstr>Pokrivenost koda (code coverage)</vt:lpstr>
      <vt:lpstr>Tipovi testiranja</vt:lpstr>
      <vt:lpstr>Meode testiranja</vt:lpstr>
      <vt:lpstr>Nivoi testiranja</vt:lpstr>
      <vt:lpstr>Unit testing</vt:lpstr>
      <vt:lpstr>Prednosti korišćenja </vt:lpstr>
      <vt:lpstr>Angular - Unit Testing Frameworks, Test Runners, Libraries and Tools</vt:lpstr>
      <vt:lpstr> </vt:lpstr>
      <vt:lpstr> </vt:lpstr>
      <vt:lpstr> </vt:lpstr>
      <vt:lpstr> </vt:lpstr>
      <vt:lpstr>package.json</vt:lpstr>
      <vt:lpstr>karma.config.js</vt:lpstr>
      <vt:lpstr>test.ts</vt:lpstr>
      <vt:lpstr>Code-coverage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frameworks</dc:title>
  <dc:creator>Windows User</dc:creator>
  <cp:lastModifiedBy>Windows User</cp:lastModifiedBy>
  <cp:revision>106</cp:revision>
  <dcterms:created xsi:type="dcterms:W3CDTF">2020-04-26T15:08:14Z</dcterms:created>
  <dcterms:modified xsi:type="dcterms:W3CDTF">2020-05-11T01:33:37Z</dcterms:modified>
</cp:coreProperties>
</file>