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26-1A67-4C2D-8F45-B22AD686F7A2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C7E-9CD7-4FFB-871E-1E8A56CF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525" y="1449976"/>
            <a:ext cx="9478211" cy="12409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700" b="1" dirty="0"/>
              <a:t>U</a:t>
            </a:r>
            <a:r>
              <a:rPr lang="en-US" sz="6700" b="1" dirty="0" smtClean="0"/>
              <a:t>nit </a:t>
            </a:r>
            <a:r>
              <a:rPr lang="en-US" sz="6700" b="1" dirty="0"/>
              <a:t>testing </a:t>
            </a:r>
            <a:r>
              <a:rPr lang="en-US" sz="6700" b="1" dirty="0" smtClean="0"/>
              <a:t>frameworks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3577" y="2808954"/>
            <a:ext cx="3069772" cy="590321"/>
          </a:xfrm>
        </p:spPr>
        <p:txBody>
          <a:bodyPr/>
          <a:lstStyle/>
          <a:p>
            <a:pPr algn="r"/>
            <a:r>
              <a:rPr lang="en-US" dirty="0" err="1" smtClean="0"/>
              <a:t>Primena</a:t>
            </a:r>
            <a:r>
              <a:rPr lang="en-US" dirty="0" smtClean="0"/>
              <a:t> u angular-</a:t>
            </a:r>
            <a:r>
              <a:rPr lang="en-US" sz="1200" dirty="0" smtClean="0"/>
              <a:t>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79823" y="552558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Vladimir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PR82/2016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Jelena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Nedovi</a:t>
            </a:r>
            <a:r>
              <a:rPr lang="sr-Latn-RS" dirty="0" smtClean="0">
                <a:solidFill>
                  <a:schemeClr val="bg1"/>
                </a:solidFill>
              </a:rPr>
              <a:t>ć PR58/2016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97" y="2339343"/>
            <a:ext cx="11320665" cy="3918516"/>
          </a:xfrm>
        </p:spPr>
        <p:txBody>
          <a:bodyPr/>
          <a:lstStyle/>
          <a:p>
            <a:r>
              <a:rPr lang="sr-Latn-RS" dirty="0" smtClean="0"/>
              <a:t>Različite vrste ispitivanja kako bi se osiguralo da softverski proizvod neće imati funkcionalne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pPr lvl="1"/>
            <a:r>
              <a:rPr lang="sr-Latn-RS" dirty="0" smtClean="0"/>
              <a:t>Smanjuju broj bagova u novim i postojećim funkcionalnostima</a:t>
            </a:r>
          </a:p>
          <a:p>
            <a:pPr lvl="1"/>
            <a:r>
              <a:rPr lang="sr-Latn-RS" dirty="0" smtClean="0"/>
              <a:t>Smanjuju cenu pravljenja izmena</a:t>
            </a:r>
          </a:p>
          <a:p>
            <a:pPr lvl="1"/>
            <a:r>
              <a:rPr lang="sr-Latn-RS" dirty="0" smtClean="0"/>
              <a:t>Unapređuju arhitekturu rešenja</a:t>
            </a:r>
          </a:p>
          <a:p>
            <a:pPr lvl="1"/>
            <a:r>
              <a:rPr lang="sr-Latn-RS" dirty="0" smtClean="0"/>
              <a:t>Olakšavaju refaktorisanje</a:t>
            </a:r>
          </a:p>
          <a:p>
            <a:pPr lvl="1"/>
            <a:r>
              <a:rPr lang="sr-Latn-RS" dirty="0" smtClean="0"/>
              <a:t>Ubrzavaju razvoj</a:t>
            </a:r>
            <a:endParaRPr lang="en-US" dirty="0"/>
          </a:p>
        </p:txBody>
      </p:sp>
      <p:pic>
        <p:nvPicPr>
          <p:cNvPr id="1026" name="Picture 2" descr="https://files.realpython.com/media/tdd.0904607f8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7" y="4060453"/>
            <a:ext cx="2719954" cy="25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2" y="3932628"/>
            <a:ext cx="4611773" cy="25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876" y="6476032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1 -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Razvoj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vođen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testovima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863" y="6476032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2 – Cena ispravljanja grešaka koda tokom razvoja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https://www.techwell.com/sites/default/files/stories/images/cropped_teasers/Beth%20Romanik/2016/software-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79" y="414459"/>
            <a:ext cx="1552822" cy="15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Pokrivenost koda </a:t>
            </a:r>
            <a:r>
              <a:rPr lang="en-US" i="1" dirty="0"/>
              <a:t>(code coverage)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63" y="2551249"/>
            <a:ext cx="11163320" cy="3993242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fi-FI" dirty="0" smtClean="0"/>
              <a:t>era </a:t>
            </a:r>
            <a:r>
              <a:rPr lang="fi-FI" dirty="0"/>
              <a:t>koja se koristi za </a:t>
            </a:r>
            <a:r>
              <a:rPr lang="fi-FI" dirty="0" smtClean="0"/>
              <a:t>opis</a:t>
            </a:r>
            <a:r>
              <a:rPr lang="sr-Latn-RS" dirty="0" smtClean="0"/>
              <a:t> </a:t>
            </a:r>
            <a:r>
              <a:rPr lang="pl-PL" dirty="0"/>
              <a:t>koliki deo izvornog koda programa je pozvan od strane određenih testova</a:t>
            </a:r>
            <a:endParaRPr lang="en-US" dirty="0"/>
          </a:p>
          <a:p>
            <a:r>
              <a:rPr lang="en-US" dirty="0" err="1"/>
              <a:t>Kriterijumi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Pokrivenost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sr-Latn-RS" dirty="0" smtClean="0"/>
              <a:t> </a:t>
            </a:r>
            <a:r>
              <a:rPr lang="it-IT" i="1" dirty="0"/>
              <a:t>(function coverage) </a:t>
            </a:r>
            <a:r>
              <a:rPr lang="it-IT" dirty="0"/>
              <a:t>- da li su pozvane sve funkcije?</a:t>
            </a:r>
            <a:endParaRPr lang="en-US" dirty="0" smtClean="0"/>
          </a:p>
          <a:p>
            <a:pPr lvl="1"/>
            <a:r>
              <a:rPr lang="en-US" dirty="0" err="1" smtClean="0"/>
              <a:t>Pokrivenost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sr-Latn-RS" dirty="0" smtClean="0"/>
              <a:t> </a:t>
            </a:r>
            <a:r>
              <a:rPr lang="it-IT" i="1" dirty="0"/>
              <a:t>(statement coverage) </a:t>
            </a:r>
            <a:r>
              <a:rPr lang="it-IT" dirty="0"/>
              <a:t>- da li su pozvane sve naredbe?</a:t>
            </a:r>
            <a:endParaRPr lang="en-US" dirty="0" smtClean="0"/>
          </a:p>
          <a:p>
            <a:pPr lvl="1"/>
            <a:r>
              <a:rPr lang="en-US" dirty="0" err="1" smtClean="0"/>
              <a:t>Pokrivenost</a:t>
            </a:r>
            <a:r>
              <a:rPr lang="en-US" dirty="0" smtClean="0"/>
              <a:t> </a:t>
            </a:r>
            <a:r>
              <a:rPr lang="en-US" dirty="0" err="1" smtClean="0"/>
              <a:t>uslovnih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zraza </a:t>
            </a:r>
            <a:r>
              <a:rPr lang="it-IT" i="1" dirty="0" smtClean="0"/>
              <a:t>(</a:t>
            </a:r>
            <a:r>
              <a:rPr lang="it-IT" i="1" dirty="0"/>
              <a:t>branch coverage) </a:t>
            </a:r>
            <a:r>
              <a:rPr lang="it-IT" dirty="0"/>
              <a:t>- da li su pozvani svi </a:t>
            </a:r>
            <a:r>
              <a:rPr lang="it-IT" dirty="0" smtClean="0"/>
              <a:t>uslovni</a:t>
            </a:r>
            <a:r>
              <a:rPr lang="sr-Latn-RS" dirty="0" smtClean="0"/>
              <a:t> </a:t>
            </a:r>
            <a:r>
              <a:rPr lang="en-US" dirty="0" err="1"/>
              <a:t>izrazi</a:t>
            </a:r>
            <a:r>
              <a:rPr lang="en-US" dirty="0"/>
              <a:t> (</a:t>
            </a:r>
            <a:r>
              <a:rPr lang="en-US" i="1" dirty="0"/>
              <a:t>if, switch</a:t>
            </a:r>
            <a:r>
              <a:rPr lang="en-US" i="1" dirty="0" smtClean="0"/>
              <a:t>...</a:t>
            </a:r>
            <a:r>
              <a:rPr lang="en-US" dirty="0" smtClean="0"/>
              <a:t>)?</a:t>
            </a:r>
            <a:endParaRPr lang="it-IT" dirty="0"/>
          </a:p>
          <a:p>
            <a:pPr lvl="1"/>
            <a:r>
              <a:rPr lang="sr-Latn-RS" dirty="0" smtClean="0"/>
              <a:t>Pokrivenost uslova </a:t>
            </a:r>
            <a:r>
              <a:rPr lang="it-IT" i="1" dirty="0"/>
              <a:t>(condition coverage</a:t>
            </a:r>
            <a:r>
              <a:rPr lang="it-IT" dirty="0"/>
              <a:t>) - da li je svaki pojedinačni </a:t>
            </a:r>
            <a:r>
              <a:rPr lang="it-IT" dirty="0" smtClean="0"/>
              <a:t>uslov</a:t>
            </a:r>
            <a:r>
              <a:rPr lang="sr-Latn-RS" dirty="0" smtClean="0"/>
              <a:t> </a:t>
            </a:r>
            <a:r>
              <a:rPr lang="en-US" dirty="0" err="1"/>
              <a:t>proveren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tačnom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netačnom</a:t>
            </a:r>
            <a:r>
              <a:rPr lang="en-US" dirty="0"/>
              <a:t> </a:t>
            </a:r>
            <a:r>
              <a:rPr lang="en-US" dirty="0" err="1" smtClean="0"/>
              <a:t>vrednošću</a:t>
            </a:r>
            <a:r>
              <a:rPr lang="sr-Latn-RS" dirty="0" smtClean="0"/>
              <a:t>?</a:t>
            </a:r>
            <a:endParaRPr lang="fi-FI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Tipovi testiranja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577" y="587796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3 – Tri tipa testiranja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536942"/>
            <a:ext cx="9725660" cy="32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Meode testiranja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8" y="2358549"/>
            <a:ext cx="5146766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Manual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78" y="3179762"/>
            <a:ext cx="5146766" cy="3260227"/>
          </a:xfrm>
        </p:spPr>
        <p:txBody>
          <a:bodyPr/>
          <a:lstStyle/>
          <a:p>
            <a:r>
              <a:rPr lang="sr-Latn-RS" dirty="0" smtClean="0"/>
              <a:t>Tester se ponaša kao krajnji korisnik</a:t>
            </a:r>
          </a:p>
          <a:p>
            <a:r>
              <a:rPr lang="sr-Latn-RS" dirty="0" smtClean="0"/>
              <a:t>Manuelno izvršavanje testova - bez korišćenja automatizovanih alata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549"/>
            <a:ext cx="5508671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Automation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1"/>
            <a:ext cx="5508671" cy="3260228"/>
          </a:xfrm>
        </p:spPr>
        <p:txBody>
          <a:bodyPr/>
          <a:lstStyle/>
          <a:p>
            <a:r>
              <a:rPr lang="sr-Latn-RS" dirty="0" smtClean="0"/>
              <a:t>Proces u kojem se izvršavaju pripremljeni automatski test scenariji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95" y="4177464"/>
            <a:ext cx="2361905" cy="24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310270"/>
            <a:ext cx="3529362" cy="23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Nivoi testiranja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478" y="2046205"/>
            <a:ext cx="3141878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Unit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551866" y="2622468"/>
            <a:ext cx="3317180" cy="817308"/>
          </a:xfrm>
        </p:spPr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Testiraju pojedinačn</a:t>
            </a:r>
            <a:r>
              <a:rPr lang="en-US" dirty="0" err="1" smtClean="0"/>
              <a:t>ih</a:t>
            </a:r>
            <a:r>
              <a:rPr lang="en-US" dirty="0" smtClean="0"/>
              <a:t>,</a:t>
            </a:r>
            <a:r>
              <a:rPr lang="sr-Latn-RS" dirty="0" smtClean="0"/>
              <a:t> najmanj</a:t>
            </a:r>
            <a:r>
              <a:rPr lang="en-US" dirty="0" err="1" smtClean="0"/>
              <a:t>ih</a:t>
            </a:r>
            <a:r>
              <a:rPr lang="sr-Latn-RS" dirty="0" smtClean="0"/>
              <a:t> jedinic</a:t>
            </a:r>
            <a:r>
              <a:rPr lang="en-US" dirty="0" smtClean="0"/>
              <a:t>a</a:t>
            </a:r>
            <a:r>
              <a:rPr lang="sr-Latn-RS" dirty="0" smtClean="0"/>
              <a:t> izvornnog koda, skupovi jednog ili više modula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25347" y="3279639"/>
            <a:ext cx="3147009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Integration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551866" y="3855901"/>
            <a:ext cx="3370218" cy="105573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da li integracija između implemntiranih funkcija funkcioniše kako je i specifizirano zahtevom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51866" y="4899104"/>
            <a:ext cx="3145730" cy="45869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System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551866" y="5357800"/>
            <a:ext cx="3258467" cy="104320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funkcionalnosti celokupnog sistema kako bi se potvrdilo da kvalitet sistema ispunjava sve zahteve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89704" y="640100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Piramida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testiranja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4" y="2334336"/>
            <a:ext cx="64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Unit testing</a:t>
            </a:r>
            <a:endParaRPr lang="en-US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2514" y="2455817"/>
            <a:ext cx="11142617" cy="3997234"/>
          </a:xfrm>
        </p:spPr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snovni</a:t>
            </a:r>
            <a:r>
              <a:rPr lang="en-US" dirty="0" smtClean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sr-Latn-RS" dirty="0" smtClean="0"/>
          </a:p>
          <a:p>
            <a:r>
              <a:rPr lang="sr-Latn-RS" dirty="0" err="1"/>
              <a:t>P</a:t>
            </a:r>
            <a:r>
              <a:rPr lang="en-US" dirty="0" err="1" smtClean="0"/>
              <a:t>rovere</a:t>
            </a:r>
            <a:r>
              <a:rPr lang="en-US" dirty="0" smtClean="0"/>
              <a:t> </a:t>
            </a:r>
            <a:r>
              <a:rPr lang="en-US" dirty="0" err="1"/>
              <a:t>ispravnosti</a:t>
            </a:r>
            <a:r>
              <a:rPr lang="en-US" dirty="0"/>
              <a:t> 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outputa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automatizovanih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inputa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/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endParaRPr lang="sr-Latn-RS" dirty="0" smtClean="0"/>
          </a:p>
          <a:p>
            <a:r>
              <a:rPr lang="sr-Latn-RS" dirty="0"/>
              <a:t>P</a:t>
            </a:r>
            <a:r>
              <a:rPr lang="en-US" dirty="0" err="1" smtClean="0"/>
              <a:t>išu</a:t>
            </a:r>
            <a:r>
              <a:rPr lang="sr-Latn-RS" dirty="0" smtClean="0"/>
              <a:t> se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 smtClean="0"/>
              <a:t>okruženja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ceo</a:t>
            </a:r>
            <a:r>
              <a:rPr lang="en-US" dirty="0" smtClean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je </a:t>
            </a:r>
            <a:r>
              <a:rPr lang="en-US" dirty="0" err="1" smtClean="0"/>
              <a:t>automatizovan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estovi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čitljivi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održavanje</a:t>
            </a:r>
            <a:endParaRPr lang="en-US" dirty="0"/>
          </a:p>
        </p:txBody>
      </p:sp>
      <p:pic>
        <p:nvPicPr>
          <p:cNvPr id="4098" name="Picture 2" descr="eat, sleep, code, repeat, unit test, unit testing,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25" y="4023360"/>
            <a:ext cx="3887506" cy="24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 korišćenja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1811" y="2394493"/>
            <a:ext cx="11202509" cy="4084683"/>
          </a:xfrm>
        </p:spPr>
        <p:txBody>
          <a:bodyPr/>
          <a:lstStyle/>
          <a:p>
            <a:r>
              <a:rPr lang="sr-Latn-RS" dirty="0" smtClean="0"/>
              <a:t>Poboljšavaju dizajn same implementacije</a:t>
            </a:r>
          </a:p>
          <a:p>
            <a:r>
              <a:rPr lang="sr-Latn-RS" dirty="0" smtClean="0"/>
              <a:t>Omogućava refaktorisanje koda</a:t>
            </a:r>
          </a:p>
          <a:p>
            <a:r>
              <a:rPr lang="sr-Latn-RS" dirty="0" smtClean="0"/>
              <a:t>Omogućava dodadavanje novog koda, a da ne poremeti postojeći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400</TotalTime>
  <Words>317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 Unit testing frameworks</vt:lpstr>
      <vt:lpstr>Testiranje softvera</vt:lpstr>
      <vt:lpstr>Pokrivenost koda (code coverage)</vt:lpstr>
      <vt:lpstr>Tipovi testiranja</vt:lpstr>
      <vt:lpstr>Meode testiranja</vt:lpstr>
      <vt:lpstr>Nivoi testiranja</vt:lpstr>
      <vt:lpstr>Unit testing</vt:lpstr>
      <vt:lpstr>Prednosti korišćenja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frameworks</dc:title>
  <dc:creator>Windows User</dc:creator>
  <cp:lastModifiedBy>Windows User</cp:lastModifiedBy>
  <cp:revision>25</cp:revision>
  <dcterms:created xsi:type="dcterms:W3CDTF">2020-04-26T15:08:14Z</dcterms:created>
  <dcterms:modified xsi:type="dcterms:W3CDTF">2020-04-26T21:49:08Z</dcterms:modified>
</cp:coreProperties>
</file>