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19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43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4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96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02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1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99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5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raymond.cc/blog/wp-content/uploads/2012/04/windows_event_viewer.png" TargetMode="External"/><Relationship Id="rId2" Type="http://schemas.openxmlformats.org/officeDocument/2006/relationships/hyperlink" Target="https://whatsthebigdata.files.wordpress.com/2017/04/idc_global_annual_datasphere_size.jpg?w=6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prod.mdn.mozit.cloud/attachments/2014/09/24/8659/e4dbea826891566db3802b34fd0d836f/web-server.svg" TargetMode="External"/><Relationship Id="rId5" Type="http://schemas.openxmlformats.org/officeDocument/2006/relationships/hyperlink" Target="https://www.lifewire.com/thmb/WGQDkmqdLEm3Lv74wfezjDDsjYQ=/1366x0/filters:no_upscale():max_bytes(150000):strip_icc():format(webp)/linux-logs-e3f06ce80f224b8192287e327bcb3f35.jpg" TargetMode="External"/><Relationship Id="rId4" Type="http://schemas.openxmlformats.org/officeDocument/2006/relationships/hyperlink" Target="https://www.loggly.com/wp-content/uploads/2015/09/Picture1-1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228-C6AA-4698-9FA3-9EF3E12C9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6000" b="1" dirty="0"/>
              <a:t>ANALIZA I VIZUALIZACIJA DNEVNIČKIH ZAPISA U PYTHONU</a:t>
            </a:r>
            <a:endParaRPr lang="hr-H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0ED7-620B-4817-899D-EACAC2CC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Završni rad</a:t>
            </a:r>
          </a:p>
          <a:p>
            <a:pPr algn="r"/>
            <a:r>
              <a:rPr lang="hr-HR" dirty="0"/>
              <a:t>Hrvoje vujasinović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9AAE95-BE81-4F2B-B76A-E67C0D53E397}"/>
              </a:ext>
            </a:extLst>
          </p:cNvPr>
          <p:cNvSpPr txBox="1">
            <a:spLocks/>
          </p:cNvSpPr>
          <p:nvPr/>
        </p:nvSpPr>
        <p:spPr>
          <a:xfrm>
            <a:off x="1097280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Mentor</a:t>
            </a:r>
          </a:p>
          <a:p>
            <a:r>
              <a:rPr lang="hr-HR" dirty="0"/>
              <a:t>dr. Sc. Miran zlatović</a:t>
            </a:r>
          </a:p>
        </p:txBody>
      </p:sp>
    </p:spTree>
    <p:extLst>
      <p:ext uri="{BB962C8B-B14F-4D97-AF65-F5344CB8AC3E}">
        <p14:creationId xmlns:p14="http://schemas.microsoft.com/office/powerpoint/2010/main" val="9006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287B-B3E6-49A5-80BB-77CCE2AF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C3819-F975-4F86-9C76-E2CCA4BA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73477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Važniji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 ili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Auth.log ili secure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Kern.log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Cron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Linux podržava i mogućnost rotacije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Alat log rotate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Konfiguracija u </a:t>
            </a:r>
            <a:r>
              <a:rPr lang="hr-HR" i="1" dirty="0"/>
              <a:t>/etc/Logrotate.conf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4B24C-3B85-4452-9629-81384BF9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01" y="2015259"/>
            <a:ext cx="6749223" cy="3409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429B6-BB3A-4384-AB25-ED4FF3FA68AD}"/>
              </a:ext>
            </a:extLst>
          </p:cNvPr>
          <p:cNvSpPr txBox="1"/>
          <p:nvPr/>
        </p:nvSpPr>
        <p:spPr>
          <a:xfrm>
            <a:off x="7316130" y="5424406"/>
            <a:ext cx="266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4. S</a:t>
            </a:r>
            <a:r>
              <a:rPr lang="nl-NL" sz="1400" dirty="0"/>
              <a:t>adržaj /var/log direktorija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681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345-19E3-4A26-A01C-38CAA96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web poslužiteljima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9FD2C4-4D0E-469D-91FB-4134BA9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Sadrže informacije o aktivnostima poslužitelja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pristupa (eng. </a:t>
            </a:r>
            <a:r>
              <a:rPr lang="hr-HR" i="1" dirty="0"/>
              <a:t>Access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agenata (eng. </a:t>
            </a:r>
            <a:r>
              <a:rPr lang="hr-HR" i="1" dirty="0"/>
              <a:t>Agent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grešaka (eng. </a:t>
            </a:r>
            <a:r>
              <a:rPr lang="hr-HR" i="1" dirty="0"/>
              <a:t>Error log</a:t>
            </a:r>
            <a:r>
              <a:rPr lang="hr-HR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upućivanja (eng. </a:t>
            </a:r>
            <a:r>
              <a:rPr lang="hr-HR" i="1" dirty="0"/>
              <a:t>Referrer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Česta praksa je centralizacija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9819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C5E8-930F-4F11-B163-8E0A82E2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poslužitelji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4D89-DEF8-4CF3-AA30-9758B645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835447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Računala s pripadnom programskom podrškom za zaprimanje, obradu i odgovor na zahtjeve klijenata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Vrste sadržaja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Statički sadržaj - HTML,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Dinamički sadržaj - HTML dokument generiran pomoću programskog jezika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0E7E3-27F4-4C47-9190-D776F58BF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457767"/>
            <a:ext cx="5760720" cy="1942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91F2D-330E-4577-959A-6CBED4506539}"/>
              </a:ext>
            </a:extLst>
          </p:cNvPr>
          <p:cNvSpPr txBox="1"/>
          <p:nvPr/>
        </p:nvSpPr>
        <p:spPr>
          <a:xfrm>
            <a:off x="6874823" y="4400232"/>
            <a:ext cx="280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5. </a:t>
            </a:r>
            <a:r>
              <a:rPr lang="nl-NL" sz="1400" dirty="0"/>
              <a:t>Princip rada web poslužitelja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14426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888-6B38-4DD8-9517-A6999265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Common log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02F01E-BD30-4505-B4E5-939D1F9D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identifikator korisnika, korisničko ime, datum i vrijeme s vremenskom zonom, metoda i sadržaj koji se dohvaća, HTTP statusni kod, veličina sadržaja u bajtovima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Bilježi se lokalno vrijeme klijenta,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127.0.0.1 - lmodric [13/May/2020:16:36:46 +0200] "GET /projekt/css/style.css  HTTP/1.1" 200 7701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606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B574-B3C5-4796-9F03-A867282A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A4A5A-9455-46A3-B843-F47D4703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Sličan common log formatu, ali uključuje dodatna polja i mogućnost konfiguriranja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Datoteka započinje popisom smjernica označenih ljestvama „#”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Smjernice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Verzija, polja, program, početni datum, završni datum, datum nastanka, komentar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Datum, vrijeme, vrijeme obrade, veličina u bajtovima, priručna memorija, </a:t>
            </a:r>
            <a:r>
              <a:rPr lang="hr-HR" dirty="0">
                <a:solidFill>
                  <a:srgbClr val="FF0000"/>
                </a:solidFill>
              </a:rPr>
              <a:t>ip adresa i port, naziv DNS poslužitelja, HTTP status, komentar, metoda, URI, URI-stem, URI-query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Vrijeme po UTC-u,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Format definira prefikse za 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c, s, r, cs, sc, sr, rs, x</a:t>
            </a:r>
          </a:p>
          <a:p>
            <a:pPr marL="384048" lvl="2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4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C0A-3CD6-4243-B4F4-8ACD3F6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F225-1D0D-4CF7-BC97-EB8C2410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958" y="2030292"/>
            <a:ext cx="3228084" cy="4023360"/>
          </a:xfrm>
        </p:spPr>
        <p:txBody>
          <a:bodyPr/>
          <a:lstStyle/>
          <a:p>
            <a:r>
              <a:rPr lang="hr-HR" dirty="0"/>
              <a:t>#Version: 1.0</a:t>
            </a:r>
          </a:p>
          <a:p>
            <a:r>
              <a:rPr lang="hr-HR" dirty="0"/>
              <a:t>#Date: 12-Jan-1996 00:00:00</a:t>
            </a:r>
          </a:p>
          <a:p>
            <a:r>
              <a:rPr lang="hr-HR" dirty="0"/>
              <a:t>#Fields: time cs-method cs-uri</a:t>
            </a:r>
          </a:p>
          <a:p>
            <a:r>
              <a:rPr lang="hr-HR" dirty="0"/>
              <a:t>00:34:23 GET /foo/bar.html</a:t>
            </a:r>
          </a:p>
          <a:p>
            <a:r>
              <a:rPr lang="hr-HR" dirty="0"/>
              <a:t>12:21:16 GET /foo/bar.html</a:t>
            </a:r>
          </a:p>
          <a:p>
            <a:r>
              <a:rPr lang="hr-HR" dirty="0"/>
              <a:t>12:45:52 GET /foo/bar.html</a:t>
            </a:r>
          </a:p>
          <a:p>
            <a:r>
              <a:rPr lang="hr-HR" dirty="0"/>
              <a:t>12:57:34 GET /foo/bar.html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02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BB7D-56B9-4A88-922A-B6FAFEB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Microsoft IIS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4DEE9-A6FA-4C32-BAF9-248BC472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77524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Nudi neka dodatna polja u odnosu na Common log format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korisničko ime, datum, vrijeme, servis i instanca, naziv poslužitelja, IP adresa poslužitelja, vrijeme obrade, količina bajtova poslana poslužitelju, količina bajtova poslanih klijentu, HTTP statusni kod, Windows statusni kod, metoda zahtjeva, ciljani sadržaj zahtjeva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 su odvojena zarezom „,”, prazna polja označena su povlakom „-”, polja koja sadrže znak koji se ne može ispisati (eng. </a:t>
            </a:r>
            <a:r>
              <a:rPr lang="hr-HR" i="1" dirty="0"/>
              <a:t>Nonprintable character</a:t>
            </a:r>
            <a:r>
              <a:rPr lang="hr-HR" dirty="0"/>
              <a:t>) zamjenjuju se plusom „+”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600" dirty="0"/>
              <a:t>192.168.114.201, -, 03/20/98, 7:55:20, W3SVC2, SALES1, 192.168.114.201, 4502, 163, 3223, 200, 0, GET, DeptLogo.gif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769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29EA-B9CB-4238-83DC-E3433C08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Python aplikacija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F5CA7-49BC-42C9-B361-1741D5EB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6528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Popis korištenih modula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Tkinter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Aplikacija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Parser.py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App.py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pretraživanje, filtriranje, ekstrakciju i vizualizaciju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30DA3-CC3F-40BD-872C-B5DE8DEA7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4960" y="1885581"/>
            <a:ext cx="5760720" cy="397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4628E-D3FC-417A-849D-C2E239278160}"/>
              </a:ext>
            </a:extLst>
          </p:cNvPr>
          <p:cNvSpPr txBox="1"/>
          <p:nvPr/>
        </p:nvSpPr>
        <p:spPr>
          <a:xfrm>
            <a:off x="7295928" y="5853108"/>
            <a:ext cx="195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6. Sučelje aplikacije</a:t>
            </a:r>
          </a:p>
        </p:txBody>
      </p:sp>
    </p:spTree>
    <p:extLst>
      <p:ext uri="{BB962C8B-B14F-4D97-AF65-F5344CB8AC3E}">
        <p14:creationId xmlns:p14="http://schemas.microsoft.com/office/powerpoint/2010/main" val="18935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42FB-382E-4E90-9AFD-5268689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16EA-F078-4C62-BC6C-44AE3C43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Vrlo vrijedan izvor podataka i informacija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osobnim računalima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web poslužiteljima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Korisni su administratorima i korisnicima osobnih računala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/>
              <a:t>Važnu ulogu danas imaju poslužiteljski dnevnički zapisi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brz i relativno jednostavan način možemo obraditi i vizualizirati velike količine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Korištene biblioteke omogućuju jednostavno baratanje podacima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Postoje brojni komercijalni i nekomercijalni alati za obradu dnevničkih zapisa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176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FFBB-82BC-458C-9528-1B900CD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744-2326-4C00-81D9-751D626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1. </a:t>
            </a:r>
            <a:r>
              <a:rPr lang="hr-HR" sz="1400" dirty="0">
                <a:hlinkClick r:id="rId2"/>
              </a:rPr>
              <a:t>https://whatsthebigdata.files.wordpress.com/2017/04/idc_global_annual_datasphere_size.jpg?w=640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2. </a:t>
            </a:r>
            <a:r>
              <a:rPr lang="hr-HR" sz="1400" dirty="0">
                <a:hlinkClick r:id="rId3"/>
              </a:rPr>
              <a:t>https://img.raymond.cc/blog/wp-content/uploads/2012/04/windows_event_viewer.png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3. </a:t>
            </a:r>
            <a:r>
              <a:rPr lang="hr-HR" sz="1400" dirty="0">
                <a:hlinkClick r:id="rId4"/>
              </a:rPr>
              <a:t>https://www.loggly.com/wp-content/uploads/2015/09/Picture1-14.png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4. </a:t>
            </a:r>
            <a:r>
              <a:rPr lang="hr-HR" sz="1400" dirty="0">
                <a:hlinkClick r:id="rId5"/>
              </a:rPr>
              <a:t>https://www.lifewire.com/thmb/WGQDkmqdLEm3Lv74wfezjDDsjYQ=/1366x0/filters:no_upscale():max_bytes(150000):strip_icc():format(webp)/linux-logs-e3f06ce80f224b8192287e327bcb3f35.jpg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5. </a:t>
            </a:r>
            <a:r>
              <a:rPr lang="hr-HR" sz="1400" dirty="0">
                <a:hlinkClick r:id="rId6"/>
              </a:rPr>
              <a:t>https://media.prod.mdn.mozit.cloud/attachments/2014/09/24/8659/e4dbea826891566db3802b34fd0d836f/web-server.svg</a:t>
            </a:r>
            <a:r>
              <a:rPr lang="hr-HR" sz="1400" dirty="0"/>
              <a:t>, pristupljeno 20.09.2020</a:t>
            </a:r>
          </a:p>
        </p:txBody>
      </p:sp>
    </p:spTree>
    <p:extLst>
      <p:ext uri="{BB962C8B-B14F-4D97-AF65-F5344CB8AC3E}">
        <p14:creationId xmlns:p14="http://schemas.microsoft.com/office/powerpoint/2010/main" val="987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BA7-448D-4E16-A6F7-1BA4962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C31-5A3E-4144-AB52-D922357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95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i njihova svrha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osobnim računalima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Windows Event Viewer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Dnevnički zapisi na Linux platformama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web poslužiteljima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Web poslužitelji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Extended 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Microsoft IIS log format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Python aplikacija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Zaključak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408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717-2CCA-45B7-93E7-0A9381FF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C85-0069-46E3-822C-1D5D94B3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Podaci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Doba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Zapisane činjenice o stvarnom svijetu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Analizom dolazimo do informacija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(eng</a:t>
            </a:r>
            <a:r>
              <a:rPr lang="hr-HR" i="1" dirty="0"/>
              <a:t>. Logs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Zapisi generirani od strane računala, poslužitelja ili informacijskih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Izvor podataka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30" name="Picture 6" descr="Data is Eating the World: 163 Trillion Gigabytes Will Be Created in 2025 |  What's The Big Data?">
            <a:extLst>
              <a:ext uri="{FF2B5EF4-FFF2-40B4-BE49-F238E27FC236}">
                <a16:creationId xmlns:a16="http://schemas.microsoft.com/office/drawing/2014/main" id="{34096823-DFCC-4704-97B9-CA7FFEB7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5734"/>
            <a:ext cx="499872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12A86-EFFB-40D4-9993-369635F2A64F}"/>
              </a:ext>
            </a:extLst>
          </p:cNvPr>
          <p:cNvSpPr txBox="1"/>
          <p:nvPr/>
        </p:nvSpPr>
        <p:spPr>
          <a:xfrm>
            <a:off x="6921756" y="5465234"/>
            <a:ext cx="334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1. Količina kreiranih podataka u svijetu</a:t>
            </a:r>
          </a:p>
        </p:txBody>
      </p:sp>
    </p:spTree>
    <p:extLst>
      <p:ext uri="{BB962C8B-B14F-4D97-AF65-F5344CB8AC3E}">
        <p14:creationId xmlns:p14="http://schemas.microsoft.com/office/powerpoint/2010/main" val="2247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113-2C8F-423D-8149-5BB1DE7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E8A-137F-4FFB-BB52-4D4E0D26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Datoteke koje sadrže popis poruka o događajima na računalu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Kronološki poredane strukturirane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Razina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Dodatne informacije o kontekstu</a:t>
            </a:r>
          </a:p>
        </p:txBody>
      </p:sp>
    </p:spTree>
    <p:extLst>
      <p:ext uri="{BB962C8B-B14F-4D97-AF65-F5344CB8AC3E}">
        <p14:creationId xmlns:p14="http://schemas.microsoft.com/office/powerpoint/2010/main" val="26879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AA3-6CB2-48D5-B8B9-DE34D70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0D919-32A3-4DBD-A651-CFC3CDA6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Osnovne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Aplikacijski dnevnički zapisi (eng. </a:t>
            </a:r>
            <a:r>
              <a:rPr lang="hr-HR" i="1" dirty="0"/>
              <a:t>Application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dnevnički zapisi (eng. </a:t>
            </a:r>
            <a:r>
              <a:rPr lang="hr-HR" i="1" dirty="0"/>
              <a:t>System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Poslužiteljski dnevnički zapisi (eng. </a:t>
            </a:r>
            <a:r>
              <a:rPr lang="hr-HR" i="1" dirty="0"/>
              <a:t>Server log)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Poslužiteljski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Od posebne važnosti za organizacije koje ovise o mrežnoj infrastrukturi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Omogućuju povećanje pouzdanosti sustava i poboljšanje iskustva krajnjeg korisnika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Svrha im je dati korisnicima ili administratorima informacije o ponašanju sustava ili aplikacije kroz vrijeme</a:t>
            </a:r>
          </a:p>
        </p:txBody>
      </p:sp>
    </p:spTree>
    <p:extLst>
      <p:ext uri="{BB962C8B-B14F-4D97-AF65-F5344CB8AC3E}">
        <p14:creationId xmlns:p14="http://schemas.microsoft.com/office/powerpoint/2010/main" val="25828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185F-1C6F-4A38-8055-56A237EB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osobnim računalima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D6485-F480-4CCA-B067-D0FE7209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Moderni operacijski sustavu imaju ugrađene mehanizme za vođenje dnevničkih zapisa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Sadrže informacije o radu sustava, sklopovlja i aplikacija, problemima u sustavu i sigurnosnim događajima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Opis organizacije dnevničkih zapisa na Windows i Linux platformama</a:t>
            </a:r>
          </a:p>
        </p:txBody>
      </p:sp>
    </p:spTree>
    <p:extLst>
      <p:ext uri="{BB962C8B-B14F-4D97-AF65-F5344CB8AC3E}">
        <p14:creationId xmlns:p14="http://schemas.microsoft.com/office/powerpoint/2010/main" val="14814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1F0-4812-4522-A663-33BB5C3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1EF077-00B0-47ED-AEC4-588D4A8B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XML formatu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C:\WINDOWS\system32\config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i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Datum, vrijeme, korisnik, računalo, ID događaja, izvor, razina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Razine - informacija, upozorenje, greška, uspješna autorizacija, neuspješna autorizacija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Event 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alat koji dolazi u sklopu Windows operacijskog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pregled generiranih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Predefinirane kategorije - aplikacije, sigurnost, instalacija, sustav, proslijeđeni događaji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dodatne opcije poput pretraživanja, filtriranja, izvoza u drugom formatu, definiranje vlastitih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33959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A234-CDEC-4E7E-BB7C-986AC7AC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AC704-47E4-4F85-9A8B-F6675ED4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6476"/>
            <a:ext cx="5089189" cy="36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0C298F-77E0-4492-A750-180A96D0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70" y="1905141"/>
            <a:ext cx="3947869" cy="39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3FCD4-00F6-48AD-B271-C281B6B2E2A2}"/>
              </a:ext>
            </a:extLst>
          </p:cNvPr>
          <p:cNvSpPr txBox="1"/>
          <p:nvPr/>
        </p:nvSpPr>
        <p:spPr>
          <a:xfrm>
            <a:off x="1870225" y="5937849"/>
            <a:ext cx="354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2. </a:t>
            </a:r>
            <a:r>
              <a:rPr lang="en-US" sz="1400" dirty="0" err="1"/>
              <a:t>Izgled</a:t>
            </a:r>
            <a:r>
              <a:rPr lang="en-US" sz="1400" dirty="0"/>
              <a:t> </a:t>
            </a:r>
            <a:r>
              <a:rPr lang="en-US" sz="1400" dirty="0" err="1"/>
              <a:t>sučelja</a:t>
            </a:r>
            <a:r>
              <a:rPr lang="en-US" sz="1400" dirty="0"/>
              <a:t> Windows Event Viewer-a </a:t>
            </a:r>
            <a:endParaRPr lang="hr-H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1747F-45B4-4D20-B280-B6C99DE98CEF}"/>
              </a:ext>
            </a:extLst>
          </p:cNvPr>
          <p:cNvSpPr txBox="1"/>
          <p:nvPr/>
        </p:nvSpPr>
        <p:spPr>
          <a:xfrm>
            <a:off x="7304758" y="5937850"/>
            <a:ext cx="314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3. </a:t>
            </a:r>
            <a:r>
              <a:rPr lang="nl-NL" sz="1400" dirty="0"/>
              <a:t>Opcije filtriranja u Event Viwer-u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9930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C15-E67A-4732-94DA-561B0C1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CBC7F-A61E-49E7-B924-FC79A80E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Sysklogd - program koji obavlja generiranje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Syslogd za prikupljanje sustavskih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Klogd za prikupljanje poruka jezgre sustava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/var/log </a:t>
            </a:r>
            <a:r>
              <a:rPr lang="hr-HR" dirty="0"/>
              <a:t>ili u poddirektoriju vezanom za neku aplikaciju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vrijeme, naziv aplikacije, izvor, prioritet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Moguće je modificirati format pomoću konfiguracijske datoteke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50214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1224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ANALIZA I VIZUALIZACIJA DNEVNIČKIH ZAPISA U PYTHONU</vt:lpstr>
      <vt:lpstr>Sadržaj</vt:lpstr>
      <vt:lpstr>Uvod</vt:lpstr>
      <vt:lpstr>Dnevnički zapisi i njihova svrha</vt:lpstr>
      <vt:lpstr>Dnevnički zapisi i njihova svrha</vt:lpstr>
      <vt:lpstr>Dnevnički zapisi na osobnim računalima</vt:lpstr>
      <vt:lpstr>Windows Event Viewer</vt:lpstr>
      <vt:lpstr>Windows Event Viewer</vt:lpstr>
      <vt:lpstr>Dnevnički zapisi na Linux platformama</vt:lpstr>
      <vt:lpstr>Dnevnički zapisi na Linux platformama</vt:lpstr>
      <vt:lpstr>Dnevnički zapisi na web poslužiteljima</vt:lpstr>
      <vt:lpstr>Web poslužitelji</vt:lpstr>
      <vt:lpstr>Common log format</vt:lpstr>
      <vt:lpstr>Extended common log format</vt:lpstr>
      <vt:lpstr>Extended common log format</vt:lpstr>
      <vt:lpstr>Microsoft IIS log format</vt:lpstr>
      <vt:lpstr>Python aplikacija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VIZUALIZACIJA DNEVNIČKIH ZAPISA U PYTHONU</dc:title>
  <dc:creator>Hrvoje Vujasinović</dc:creator>
  <cp:lastModifiedBy>Hrvoje Vujasinović</cp:lastModifiedBy>
  <cp:revision>22</cp:revision>
  <dcterms:created xsi:type="dcterms:W3CDTF">2020-09-20T11:20:23Z</dcterms:created>
  <dcterms:modified xsi:type="dcterms:W3CDTF">2020-09-20T14:12:13Z</dcterms:modified>
</cp:coreProperties>
</file>