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62" r:id="rId3"/>
    <p:sldId id="266" r:id="rId4"/>
    <p:sldId id="278" r:id="rId5"/>
    <p:sldId id="279" r:id="rId6"/>
    <p:sldId id="265" r:id="rId7"/>
    <p:sldId id="275" r:id="rId8"/>
    <p:sldId id="276" r:id="rId9"/>
    <p:sldId id="273" r:id="rId10"/>
    <p:sldId id="270" r:id="rId11"/>
    <p:sldId id="263" r:id="rId12"/>
    <p:sldId id="267" r:id="rId13"/>
    <p:sldId id="274" r:id="rId14"/>
    <p:sldId id="277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1901" autoAdjust="0"/>
  </p:normalViewPr>
  <p:slideViewPr>
    <p:cSldViewPr snapToGrid="0" snapToObjects="1">
      <p:cViewPr varScale="1">
        <p:scale>
          <a:sx n="108" d="100"/>
          <a:sy n="108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broad topic -&gt; many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Specifically</a:t>
            </a:r>
            <a:r>
              <a:rPr lang="en-US" dirty="0" smtClean="0"/>
              <a:t>: </a:t>
            </a:r>
            <a:r>
              <a:rPr lang="en-US" dirty="0" err="1" smtClean="0"/>
              <a:t>scikit</a:t>
            </a:r>
            <a:r>
              <a:rPr lang="en-US" dirty="0" smtClean="0"/>
              <a:t> vs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Even more specific: 1 problematic dataset</a:t>
            </a:r>
            <a:r>
              <a:rPr lang="en-US" baseline="0" dirty="0" smtClean="0"/>
              <a:t> with highly reduced accuracy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3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min_samples_leaf</a:t>
            </a:r>
            <a:r>
              <a:rPr lang="en-US" baseline="0" dirty="0" smtClean="0"/>
              <a:t> &lt;= REP &lt; </a:t>
            </a:r>
            <a:r>
              <a:rPr lang="en-US" dirty="0" smtClean="0"/>
              <a:t>EBP </a:t>
            </a:r>
            <a:r>
              <a:rPr lang="en-US" baseline="0" dirty="0" smtClean="0"/>
              <a:t>&lt;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30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65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Surprisingly</a:t>
            </a:r>
            <a:r>
              <a:rPr lang="en-US" baseline="0" dirty="0" smtClean="0"/>
              <a:t> good results for </a:t>
            </a:r>
            <a:r>
              <a:rPr lang="en-US" baseline="0" dirty="0" err="1" smtClean="0"/>
              <a:t>min_samples_leaf</a:t>
            </a:r>
            <a:endParaRPr lang="en-US" dirty="0" smtClean="0"/>
          </a:p>
          <a:p>
            <a:r>
              <a:rPr lang="en-US" dirty="0" smtClean="0"/>
              <a:t>Activity: no difference? -&gt; baseline </a:t>
            </a:r>
            <a:r>
              <a:rPr lang="en-US" dirty="0" err="1" smtClean="0"/>
              <a:t>weka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64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&lt; none??? (</a:t>
            </a:r>
            <a:r>
              <a:rPr lang="en-US" dirty="0" err="1" smtClean="0"/>
              <a:t>scikit+weka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 ~=</a:t>
            </a:r>
            <a:r>
              <a:rPr lang="en-US" baseline="0" dirty="0" smtClean="0"/>
              <a:t> EBP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96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Fit: EBP slower than REP for large datasets</a:t>
            </a:r>
          </a:p>
          <a:p>
            <a:r>
              <a:rPr lang="en-US" dirty="0" smtClean="0"/>
              <a:t>Score: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</a:t>
            </a:r>
            <a:r>
              <a:rPr lang="en-US" dirty="0" err="1" smtClean="0"/>
              <a:t>eka</a:t>
            </a:r>
            <a:r>
              <a:rPr lang="en-US" dirty="0" smtClean="0"/>
              <a:t> &lt;&lt; </a:t>
            </a:r>
            <a:r>
              <a:rPr lang="en-US" dirty="0" err="1" smtClean="0"/>
              <a:t>scikit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scikit</a:t>
            </a:r>
            <a:r>
              <a:rPr lang="en-US" dirty="0" smtClean="0"/>
              <a:t> better</a:t>
            </a:r>
            <a:r>
              <a:rPr lang="en-US" baseline="0" dirty="0" smtClean="0"/>
              <a:t> than</a:t>
            </a:r>
            <a:r>
              <a:rPr lang="en-US" dirty="0" smtClean="0"/>
              <a:t> </a:t>
            </a:r>
            <a:r>
              <a:rPr lang="en-US" dirty="0" err="1" smtClean="0"/>
              <a:t>weka</a:t>
            </a:r>
            <a:r>
              <a:rPr lang="en-US" dirty="0" smtClean="0"/>
              <a:t> for large datasets</a:t>
            </a:r>
            <a:r>
              <a:rPr lang="en-GB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94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Missing value handling: estimate value from similar samples</a:t>
            </a:r>
            <a:r>
              <a:rPr lang="en-US" baseline="0" dirty="0" smtClean="0"/>
              <a:t> or push to majority child or push to all (weighted)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52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64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C91E-C7F3-43E9-9E8C-7FA6B7869C6D}" type="datetime1">
              <a:rPr lang="nl-BE" smtClean="0"/>
              <a:t>15/02/2018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3D50-377F-45E6-8613-9E34409C8BCF}" type="datetime1">
              <a:rPr lang="nl-BE" smtClean="0"/>
              <a:t>15/02/2018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4A0C-CD65-4D62-9B27-F6C21C5B8AA9}" type="datetime1">
              <a:rPr lang="nl-BE" smtClean="0"/>
              <a:t>15/02/2018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9A54-065A-4747-B264-1DCB01C0702B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794C-EA2D-42AB-8574-6C9E9416D150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9D57-DCED-4BB4-B5FB-7906B7446E71}" type="datetime1">
              <a:rPr lang="nl-BE" smtClean="0"/>
              <a:t>15/02/2018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A3B-4432-43B8-AB61-B484FB4A7DAA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8E30-F55A-47AC-923D-D48CD4123B71}" type="datetime1">
              <a:rPr lang="nl-BE" smtClean="0"/>
              <a:t>15/02/2018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2ABD-2D5D-4CB0-8728-D3C24D0DA744}" type="datetime1">
              <a:rPr lang="nl-BE" smtClean="0"/>
              <a:t>15/02/2018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E89E-2F21-4F60-82E2-A4EFD312915D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3B44EE9-1F03-4EE6-B1D9-9E3C9D29CE6B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Master of Artificial Intelligence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ED96CA5-3935-4B35-9401-339370FC8E34}" type="datetime1">
              <a:rPr lang="nl-BE" smtClean="0"/>
              <a:t>15/02/2018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Master of Artificial Intelligence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Ir. Sven Van Hove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decision tree induction functionality in </a:t>
            </a:r>
            <a:r>
              <a:rPr lang="en-GB" dirty="0" err="1" smtClean="0"/>
              <a:t>scikit</a:t>
            </a:r>
            <a:r>
              <a:rPr lang="en-GB" dirty="0"/>
              <a:t>-</a:t>
            </a:r>
            <a:r>
              <a:rPr lang="en-GB" dirty="0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 ≈ F1 score (for balanced class distributions)</a:t>
            </a:r>
          </a:p>
          <a:p>
            <a:r>
              <a:rPr lang="en-US" dirty="0" smtClean="0"/>
              <a:t>Pruned </a:t>
            </a:r>
            <a:r>
              <a:rPr lang="en-US" dirty="0" smtClean="0"/>
              <a:t>trees have </a:t>
            </a:r>
            <a:r>
              <a:rPr lang="en-US" dirty="0" smtClean="0"/>
              <a:t>similar or better accuracy (less overfitting)</a:t>
            </a:r>
            <a:endParaRPr lang="en-GB" dirty="0" smtClean="0"/>
          </a:p>
          <a:p>
            <a:r>
              <a:rPr lang="en-GB" dirty="0" smtClean="0"/>
              <a:t>Aggressive pruning (i.e., </a:t>
            </a:r>
            <a:r>
              <a:rPr lang="en-GB" dirty="0" err="1" smtClean="0"/>
              <a:t>min_samples_leaf</a:t>
            </a:r>
            <a:r>
              <a:rPr lang="en-GB" dirty="0" smtClean="0"/>
              <a:t>): </a:t>
            </a:r>
            <a:r>
              <a:rPr lang="en-GB" dirty="0" smtClean="0"/>
              <a:t>lower accuracy</a:t>
            </a:r>
            <a:endParaRPr lang="en-GB" dirty="0"/>
          </a:p>
          <a:p>
            <a:r>
              <a:rPr lang="en-US" dirty="0" smtClean="0"/>
              <a:t>Weka and </a:t>
            </a:r>
            <a:r>
              <a:rPr lang="en-US" dirty="0" err="1" smtClean="0"/>
              <a:t>scikit</a:t>
            </a:r>
            <a:r>
              <a:rPr lang="en-US" dirty="0"/>
              <a:t> </a:t>
            </a:r>
            <a:r>
              <a:rPr lang="en-US" dirty="0" smtClean="0"/>
              <a:t>score </a:t>
            </a:r>
            <a:r>
              <a:rPr lang="en-US" dirty="0" smtClean="0"/>
              <a:t>similarly</a:t>
            </a:r>
          </a:p>
          <a:p>
            <a:pPr lvl="1"/>
            <a:r>
              <a:rPr lang="en-US" dirty="0" smtClean="0"/>
              <a:t>Except for activity dataset?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  <a:r>
              <a:rPr lang="en-US" dirty="0" smtClean="0"/>
              <a:t>– Accuracy &amp; </a:t>
            </a:r>
            <a:r>
              <a:rPr lang="en-US" dirty="0"/>
              <a:t>F1 score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– Accuracy &amp; F1 score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" r="2471"/>
          <a:stretch/>
        </p:blipFill>
        <p:spPr>
          <a:xfrm>
            <a:off x="10834022" y="783036"/>
            <a:ext cx="1244816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8046"/>
            <a:ext cx="12192000" cy="1952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3315"/>
            <a:ext cx="12192000" cy="1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Pruned </a:t>
            </a:r>
            <a:r>
              <a:rPr lang="en-US" dirty="0"/>
              <a:t>trees </a:t>
            </a:r>
            <a:r>
              <a:rPr lang="en-US" dirty="0" smtClean="0"/>
              <a:t>fit </a:t>
            </a:r>
            <a:r>
              <a:rPr lang="en-US" dirty="0"/>
              <a:t>more </a:t>
            </a:r>
            <a:r>
              <a:rPr lang="en-US" dirty="0" smtClean="0"/>
              <a:t>slowly</a:t>
            </a:r>
          </a:p>
          <a:p>
            <a:r>
              <a:rPr lang="en-US" dirty="0"/>
              <a:t>Pseudo-pruned </a:t>
            </a:r>
            <a:r>
              <a:rPr lang="en-US" dirty="0" smtClean="0"/>
              <a:t>trees fit faster compared to unpruned trees</a:t>
            </a:r>
            <a:endParaRPr lang="en-US" dirty="0"/>
          </a:p>
          <a:p>
            <a:r>
              <a:rPr lang="en-US" dirty="0" smtClean="0"/>
              <a:t>Score time ~ tree size / max depth</a:t>
            </a:r>
            <a:endParaRPr lang="en-GB" dirty="0"/>
          </a:p>
          <a:p>
            <a:pPr lvl="1"/>
            <a:r>
              <a:rPr lang="en-US" dirty="0" smtClean="0"/>
              <a:t>Pruned trees score more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Weka (Java) </a:t>
            </a:r>
            <a:r>
              <a:rPr lang="en-US" dirty="0" smtClean="0"/>
              <a:t>and </a:t>
            </a:r>
            <a:r>
              <a:rPr lang="en-US" dirty="0" err="1" smtClean="0"/>
              <a:t>scikit</a:t>
            </a:r>
            <a:r>
              <a:rPr lang="en-US" dirty="0" smtClean="0"/>
              <a:t> (Python/</a:t>
            </a:r>
            <a:r>
              <a:rPr lang="en-US" dirty="0" err="1" smtClean="0"/>
              <a:t>Cython</a:t>
            </a:r>
            <a:r>
              <a:rPr lang="en-US" dirty="0" smtClean="0"/>
              <a:t>/C)</a:t>
            </a:r>
            <a:r>
              <a:rPr lang="en-US" dirty="0" smtClean="0"/>
              <a:t>: </a:t>
            </a:r>
            <a:r>
              <a:rPr lang="en-US" dirty="0" smtClean="0"/>
              <a:t>apples and oranges</a:t>
            </a:r>
          </a:p>
          <a:p>
            <a:pPr lvl="1"/>
            <a:r>
              <a:rPr lang="en-US" dirty="0" smtClean="0"/>
              <a:t>Using built-in timers of </a:t>
            </a:r>
            <a:r>
              <a:rPr lang="en-US" dirty="0" err="1" smtClean="0"/>
              <a:t>weka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 smtClean="0"/>
          </a:p>
          <a:p>
            <a:pPr lvl="1"/>
            <a:r>
              <a:rPr lang="en-US" dirty="0" smtClean="0"/>
              <a:t>Measurement accuracy?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– fit and score duration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0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– fit </a:t>
            </a:r>
            <a:r>
              <a:rPr lang="en-US" dirty="0" smtClean="0"/>
              <a:t>duration (without activity)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" r="2471"/>
          <a:stretch/>
        </p:blipFill>
        <p:spPr>
          <a:xfrm>
            <a:off x="10834022" y="783036"/>
            <a:ext cx="1244816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408"/>
            <a:ext cx="12192000" cy="23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– fit and score duration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" r="2471"/>
          <a:stretch/>
        </p:blipFill>
        <p:spPr>
          <a:xfrm>
            <a:off x="10834022" y="783036"/>
            <a:ext cx="1244816" cy="8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3367"/>
            <a:ext cx="12192000" cy="1959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8380"/>
            <a:ext cx="12192000" cy="1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steps (</a:t>
            </a:r>
            <a:r>
              <a:rPr lang="en-US" dirty="0" err="1" smtClean="0"/>
              <a:t>MoSCoW</a:t>
            </a:r>
            <a:r>
              <a:rPr lang="en-US" dirty="0" smtClean="0"/>
              <a:t>)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87386"/>
              </p:ext>
            </p:extLst>
          </p:nvPr>
        </p:nvGraphicFramePr>
        <p:xfrm>
          <a:off x="575999" y="2116227"/>
          <a:ext cx="11041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325"/>
                <a:gridCol w="3533477"/>
                <a:gridCol w="3680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Must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</a:t>
                      </a:r>
                      <a:r>
                        <a:rPr lang="en-US" baseline="0" dirty="0" smtClean="0"/>
                        <a:t>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Could/would have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documentation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Python 2.x compatibility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Thesis text (*)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Study effect on ensembles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Contribution-ready code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pruning algorithm(s)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Multi-output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score duration discrepancy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Improve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Nominal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Reproduce accuracy problem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Speed up (</a:t>
                      </a:r>
                      <a:r>
                        <a:rPr lang="en-US" dirty="0" err="1" smtClean="0"/>
                        <a:t>Cython</a:t>
                      </a:r>
                      <a:r>
                        <a:rPr lang="en-US" dirty="0" smtClean="0"/>
                        <a:t>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Online learning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5998" y="575273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 Dutch thesis title?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6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5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Reviewed literature</a:t>
            </a:r>
            <a:endParaRPr lang="en-US" dirty="0" smtClean="0"/>
          </a:p>
          <a:p>
            <a:pPr lvl="1"/>
            <a:r>
              <a:rPr lang="en-US" dirty="0" smtClean="0"/>
              <a:t>Result: overview of algorithm capabilities</a:t>
            </a:r>
          </a:p>
          <a:p>
            <a:r>
              <a:rPr lang="en-US" dirty="0" smtClean="0"/>
              <a:t>Implemented REP (classification)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Created automated test bench + plot generation</a:t>
            </a:r>
          </a:p>
          <a:p>
            <a:r>
              <a:rPr lang="en-US" dirty="0" smtClean="0"/>
              <a:t>Performed experimental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97894" y="1982788"/>
          <a:ext cx="7797800" cy="3810000"/>
        </p:xfrm>
        <a:graphic>
          <a:graphicData uri="http://schemas.openxmlformats.org/drawingml/2006/table">
            <a:tbl>
              <a:tblPr/>
              <a:tblGrid>
                <a:gridCol w="3035300"/>
                <a:gridCol w="609600"/>
                <a:gridCol w="609600"/>
                <a:gridCol w="762000"/>
                <a:gridCol w="609600"/>
                <a:gridCol w="698500"/>
                <a:gridCol w="685800"/>
                <a:gridCol w="787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Capability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Weka J48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DT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RF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GBT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attributes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attributes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Binary classification (y in [-1,1])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Multiclass classification (y in [0, …, K-1])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Multilabel classification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Multioutput multiclass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(y in 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min_samples_split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max_leaf_nodes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predict_proba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Reduced-error pruning (REP)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based pruning (EBP, classification only)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Minimal cost complexity tree pruning (CCP)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Pessimistic pruning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Rule-based post-pruning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MDL-based pruning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capabilities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4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91544" y="1982788"/>
          <a:ext cx="7810500" cy="3810000"/>
        </p:xfrm>
        <a:graphic>
          <a:graphicData uri="http://schemas.openxmlformats.org/drawingml/2006/table">
            <a:tbl>
              <a:tblPr/>
              <a:tblGrid>
                <a:gridCol w="3048000"/>
                <a:gridCol w="609600"/>
                <a:gridCol w="609600"/>
                <a:gridCol w="762000"/>
                <a:gridCol w="609600"/>
                <a:gridCol w="698500"/>
                <a:gridCol w="685800"/>
                <a:gridCol w="787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Capability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Weka J48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DT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RF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scikit GBT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values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rulesets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 splits on categorical values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Non-binary splits on categorical values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weights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Purity split (classification)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Entropy split (classification)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 gain split (classification)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ratio split (classification)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 split (classification)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split (regression)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Friedman_MSE split (regression)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 split (regression)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Chi-square stop criteria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Hierarchical attributes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Learn oblique trees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Clustering (unsupervised)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Generate model tree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Online learning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capabilities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nominal attribute support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No </a:t>
            </a:r>
            <a:r>
              <a:rPr lang="en-US" dirty="0"/>
              <a:t>regression </a:t>
            </a:r>
            <a:r>
              <a:rPr lang="en-US" dirty="0" smtClean="0"/>
              <a:t>trees in </a:t>
            </a:r>
            <a:r>
              <a:rPr lang="en-US" dirty="0" err="1" smtClean="0"/>
              <a:t>w</a:t>
            </a:r>
            <a:r>
              <a:rPr lang="en-US" dirty="0" err="1" smtClean="0"/>
              <a:t>eka</a:t>
            </a:r>
            <a:endParaRPr lang="en-US" dirty="0"/>
          </a:p>
          <a:p>
            <a:r>
              <a:rPr lang="en-US" dirty="0" smtClean="0"/>
              <a:t>No pruning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Instead: pseudo-pruning</a:t>
            </a:r>
          </a:p>
          <a:p>
            <a:r>
              <a:rPr lang="en-US" dirty="0" smtClean="0"/>
              <a:t>EBP and REP in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Only binary trees in CART,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capabilities </a:t>
            </a:r>
            <a:r>
              <a:rPr lang="en-US" dirty="0" smtClean="0"/>
              <a:t>– key take-</a:t>
            </a:r>
            <a:r>
              <a:rPr lang="en-US" dirty="0" err="1" smtClean="0"/>
              <a:t>aways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8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Classifiers</a:t>
            </a:r>
          </a:p>
          <a:p>
            <a:pPr lvl="1"/>
            <a:r>
              <a:rPr lang="en-US" dirty="0" err="1" smtClean="0"/>
              <a:t>PrunableDecisionTreeClassifier</a:t>
            </a:r>
            <a:endParaRPr lang="en-US" dirty="0" smtClean="0"/>
          </a:p>
          <a:p>
            <a:pPr lvl="1"/>
            <a:r>
              <a:rPr lang="en-US" dirty="0" smtClean="0"/>
              <a:t>J48</a:t>
            </a:r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iris</a:t>
            </a:r>
          </a:p>
          <a:p>
            <a:pPr lvl="1"/>
            <a:r>
              <a:rPr lang="en-US" dirty="0" smtClean="0"/>
              <a:t>wine</a:t>
            </a:r>
          </a:p>
          <a:p>
            <a:pPr lvl="1"/>
            <a:r>
              <a:rPr lang="en-US" dirty="0" smtClean="0"/>
              <a:t>diabetes</a:t>
            </a:r>
          </a:p>
          <a:p>
            <a:pPr lvl="1"/>
            <a:r>
              <a:rPr lang="en-US" dirty="0" smtClean="0"/>
              <a:t>ionosphere</a:t>
            </a:r>
          </a:p>
          <a:p>
            <a:pPr lvl="1"/>
            <a:r>
              <a:rPr lang="en-US" dirty="0" err="1" smtClean="0"/>
              <a:t>wdbc</a:t>
            </a:r>
            <a:endParaRPr lang="en-US" dirty="0" smtClean="0"/>
          </a:p>
          <a:p>
            <a:pPr lvl="1"/>
            <a:r>
              <a:rPr lang="en-US" dirty="0" smtClean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GB" dirty="0" err="1" smtClean="0"/>
              <a:t>min_samples_leaf</a:t>
            </a:r>
            <a:endParaRPr lang="en-GB" dirty="0" smtClean="0"/>
          </a:p>
          <a:p>
            <a:pPr lvl="1"/>
            <a:r>
              <a:rPr lang="en-GB" dirty="0" smtClean="0"/>
              <a:t>REP [</a:t>
            </a:r>
            <a:r>
              <a:rPr lang="en-GB" dirty="0" err="1" smtClean="0"/>
              <a:t>prune_percentage</a:t>
            </a:r>
            <a:r>
              <a:rPr lang="en-GB" dirty="0"/>
              <a:t>]</a:t>
            </a:r>
            <a:endParaRPr lang="en-GB" dirty="0" smtClean="0"/>
          </a:p>
          <a:p>
            <a:pPr lvl="1"/>
            <a:r>
              <a:rPr lang="en-GB" dirty="0" smtClean="0"/>
              <a:t>EBP [</a:t>
            </a:r>
            <a:r>
              <a:rPr lang="en-GB" dirty="0" err="1" smtClean="0"/>
              <a:t>confidence_factor</a:t>
            </a:r>
            <a:r>
              <a:rPr lang="en-GB" dirty="0" smtClean="0"/>
              <a:t>]</a:t>
            </a:r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nodes and </a:t>
            </a:r>
            <a:r>
              <a:rPr lang="en-US" dirty="0" smtClean="0"/>
              <a:t>leaves</a:t>
            </a:r>
          </a:p>
          <a:p>
            <a:pPr lvl="1"/>
            <a:r>
              <a:rPr lang="en-US" dirty="0"/>
              <a:t>Accuracy and F1 score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and score </a:t>
            </a:r>
            <a:r>
              <a:rPr lang="en-US" dirty="0" smtClean="0"/>
              <a:t>duration</a:t>
            </a:r>
          </a:p>
          <a:p>
            <a:r>
              <a:rPr lang="en-US" dirty="0" smtClean="0"/>
              <a:t>100 repeats, 10-fold cross-validation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to behave similar to </a:t>
            </a:r>
            <a:r>
              <a:rPr lang="en-US" dirty="0" err="1" smtClean="0"/>
              <a:t>scikit</a:t>
            </a:r>
            <a:r>
              <a:rPr lang="en-US" dirty="0" smtClean="0"/>
              <a:t>-learn decision trees</a:t>
            </a:r>
          </a:p>
          <a:p>
            <a:pPr lvl="1"/>
            <a:r>
              <a:rPr lang="en-US" dirty="0" smtClean="0"/>
              <a:t>Binary trees only</a:t>
            </a:r>
          </a:p>
          <a:p>
            <a:pPr lvl="1"/>
            <a:r>
              <a:rPr lang="en-US" dirty="0" smtClean="0"/>
              <a:t>No tree collapsing</a:t>
            </a:r>
          </a:p>
          <a:p>
            <a:pPr lvl="1"/>
            <a:r>
              <a:rPr lang="en-US" dirty="0" smtClean="0"/>
              <a:t>No subtree raising</a:t>
            </a:r>
          </a:p>
          <a:p>
            <a:pPr lvl="1"/>
            <a:r>
              <a:rPr lang="en-US" dirty="0"/>
              <a:t>No MDL </a:t>
            </a:r>
            <a:r>
              <a:rPr lang="en-US" dirty="0" smtClean="0"/>
              <a:t>correction</a:t>
            </a:r>
          </a:p>
          <a:p>
            <a:pPr lvl="1"/>
            <a:r>
              <a:rPr lang="en-US" dirty="0" err="1" smtClean="0"/>
              <a:t>minNumObject</a:t>
            </a:r>
            <a:r>
              <a:rPr lang="en-US" dirty="0" smtClean="0"/>
              <a:t>=1 (default=2)</a:t>
            </a:r>
          </a:p>
          <a:p>
            <a:r>
              <a:rPr lang="en-US" dirty="0" smtClean="0"/>
              <a:t>TODO also test </a:t>
            </a:r>
            <a:r>
              <a:rPr lang="en-US" dirty="0" err="1" smtClean="0"/>
              <a:t>weka</a:t>
            </a:r>
            <a:r>
              <a:rPr lang="en-US" dirty="0" smtClean="0"/>
              <a:t> with default options (baseline)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9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nodes ~ number of leaves</a:t>
            </a:r>
          </a:p>
          <a:p>
            <a:r>
              <a:rPr lang="en-US" dirty="0" smtClean="0"/>
              <a:t>Pruned </a:t>
            </a:r>
            <a:r>
              <a:rPr lang="en-US" dirty="0" smtClean="0"/>
              <a:t>trees have fewer </a:t>
            </a:r>
            <a:r>
              <a:rPr lang="en-US" dirty="0" smtClean="0"/>
              <a:t>nodes and leaves</a:t>
            </a:r>
          </a:p>
          <a:p>
            <a:r>
              <a:rPr lang="en-US" dirty="0" smtClean="0"/>
              <a:t>Pseudo-pruning (i.e., </a:t>
            </a:r>
            <a:r>
              <a:rPr lang="en-GB" dirty="0" err="1" smtClean="0"/>
              <a:t>min_samples_leaf</a:t>
            </a:r>
            <a:r>
              <a:rPr lang="en-GB" dirty="0" smtClean="0"/>
              <a:t>): even fewer nodes</a:t>
            </a:r>
          </a:p>
          <a:p>
            <a:r>
              <a:rPr lang="en-US" dirty="0" smtClean="0"/>
              <a:t>REP vs. EBP?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  <a:r>
              <a:rPr lang="en-US" dirty="0" smtClean="0"/>
              <a:t>– </a:t>
            </a:r>
            <a:r>
              <a:rPr lang="en-US" dirty="0"/>
              <a:t>number of nodes and leaves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of Artificial Intelligence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– </a:t>
            </a:r>
            <a:r>
              <a:rPr lang="en-US" dirty="0"/>
              <a:t>number of </a:t>
            </a:r>
            <a:r>
              <a:rPr lang="en-US" dirty="0" smtClean="0"/>
              <a:t>nodes and leaves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" r="2471"/>
          <a:stretch/>
        </p:blipFill>
        <p:spPr>
          <a:xfrm>
            <a:off x="10834022" y="783036"/>
            <a:ext cx="1244816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6318"/>
            <a:ext cx="12192000" cy="1969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3632"/>
            <a:ext cx="12192000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971</Words>
  <Application>Microsoft Office PowerPoint</Application>
  <PresentationFormat>Widescreen</PresentationFormat>
  <Paragraphs>443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KU Leuven</vt:lpstr>
      <vt:lpstr>KU Leuven Sedes</vt:lpstr>
      <vt:lpstr>Complete decision tree induction functionality in scikit-learn</vt:lpstr>
      <vt:lpstr>Current status</vt:lpstr>
      <vt:lpstr>Algorithm capabilities (1)</vt:lpstr>
      <vt:lpstr>Algorithm capabilities (2)</vt:lpstr>
      <vt:lpstr>Algorithm capabilities – key take-aways</vt:lpstr>
      <vt:lpstr>Experimental setup</vt:lpstr>
      <vt:lpstr>J48 options</vt:lpstr>
      <vt:lpstr>Hypotheses – number of nodes and leaves</vt:lpstr>
      <vt:lpstr>Plots – number of nodes and leaves</vt:lpstr>
      <vt:lpstr>Hypotheses – Accuracy &amp; F1 score </vt:lpstr>
      <vt:lpstr>Plots – Accuracy &amp; F1 score</vt:lpstr>
      <vt:lpstr>Hypotheses – fit and score duration</vt:lpstr>
      <vt:lpstr>Plots – fit duration (without activity)</vt:lpstr>
      <vt:lpstr>Plots – fit and score duration</vt:lpstr>
      <vt:lpstr>Next steps (MoSCoW)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2018-02-15T22:01:24Z</dcterms:modified>
</cp:coreProperties>
</file>