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62" r:id="rId6"/>
    <p:sldId id="257" r:id="rId7"/>
    <p:sldId id="264" r:id="rId8"/>
    <p:sldId id="265" r:id="rId9"/>
    <p:sldId id="266" r:id="rId10"/>
    <p:sldId id="267" r:id="rId11"/>
    <p:sldId id="268" r:id="rId12"/>
    <p:sldId id="276" r:id="rId13"/>
    <p:sldId id="269" r:id="rId14"/>
    <p:sldId id="270" r:id="rId15"/>
    <p:sldId id="271" r:id="rId16"/>
    <p:sldId id="274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57"/>
            <p14:sldId id="264"/>
            <p14:sldId id="265"/>
            <p14:sldId id="266"/>
            <p14:sldId id="267"/>
            <p14:sldId id="268"/>
            <p14:sldId id="276"/>
            <p14:sldId id="269"/>
            <p14:sldId id="270"/>
            <p14:sldId id="271"/>
            <p14:sldId id="274"/>
            <p14:sldId id="275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8" d="100"/>
          <a:sy n="88" d="100"/>
        </p:scale>
        <p:origin x="46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0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Building a High-Profile Survey Solution with </a:t>
            </a:r>
            <a:r>
              <a:rPr lang="en-GB" dirty="0" err="1"/>
              <a:t>Talend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Name: Vhuyo Sitsula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err="1" smtClean="0"/>
              <a:t>Talend</a:t>
            </a:r>
            <a:r>
              <a:rPr lang="en-ZA" b="1" dirty="0" smtClean="0"/>
              <a:t> Jobs</a:t>
            </a:r>
            <a:endParaRPr lang="en-ZA" b="1" dirty="0"/>
          </a:p>
        </p:txBody>
      </p:sp>
      <p:sp>
        <p:nvSpPr>
          <p:cNvPr id="7" name="Rectangle 6"/>
          <p:cNvSpPr/>
          <p:nvPr/>
        </p:nvSpPr>
        <p:spPr>
          <a:xfrm>
            <a:off x="394810" y="1461254"/>
            <a:ext cx="52679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1, Main Job - high_profile_survey_process_0_1  </a:t>
            </a:r>
            <a:endParaRPr lang="en-GB" b="1" dirty="0" smtClean="0"/>
          </a:p>
          <a:p>
            <a:r>
              <a:rPr lang="en-GB" b="1" dirty="0" smtClean="0"/>
              <a:t> 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920551"/>
            <a:ext cx="97821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6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err="1" smtClean="0"/>
              <a:t>Talend</a:t>
            </a:r>
            <a:r>
              <a:rPr lang="en-ZA" b="1" dirty="0" smtClean="0"/>
              <a:t> Jobs</a:t>
            </a:r>
            <a:endParaRPr lang="en-ZA" b="1" dirty="0"/>
          </a:p>
        </p:txBody>
      </p:sp>
      <p:sp>
        <p:nvSpPr>
          <p:cNvPr id="7" name="Rectangle 6"/>
          <p:cNvSpPr/>
          <p:nvPr/>
        </p:nvSpPr>
        <p:spPr>
          <a:xfrm>
            <a:off x="394810" y="1461254"/>
            <a:ext cx="3272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1, data_extract_process_0_1  </a:t>
            </a:r>
            <a:endParaRPr lang="en-GB" b="1" dirty="0" smtClean="0"/>
          </a:p>
          <a:p>
            <a:r>
              <a:rPr lang="en-GB" b="1" dirty="0" smtClean="0"/>
              <a:t> 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933251"/>
            <a:ext cx="10444566" cy="449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2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err="1" smtClean="0"/>
              <a:t>Talend</a:t>
            </a:r>
            <a:r>
              <a:rPr lang="en-ZA" b="1" dirty="0" smtClean="0"/>
              <a:t> Jobs</a:t>
            </a:r>
            <a:endParaRPr lang="en-ZA" b="1" dirty="0"/>
          </a:p>
        </p:txBody>
      </p:sp>
      <p:sp>
        <p:nvSpPr>
          <p:cNvPr id="7" name="Rectangle 6"/>
          <p:cNvSpPr/>
          <p:nvPr/>
        </p:nvSpPr>
        <p:spPr>
          <a:xfrm>
            <a:off x="394810" y="1461254"/>
            <a:ext cx="3272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2, data_extract_process_0_1  </a:t>
            </a:r>
            <a:endParaRPr lang="en-GB" b="1" dirty="0" smtClean="0"/>
          </a:p>
          <a:p>
            <a:r>
              <a:rPr lang="en-GB" b="1" dirty="0" smtClean="0"/>
              <a:t> 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1" y="1912101"/>
            <a:ext cx="9610530" cy="45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5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err="1" smtClean="0"/>
              <a:t>Talend</a:t>
            </a:r>
            <a:r>
              <a:rPr lang="en-ZA" b="1" dirty="0" smtClean="0"/>
              <a:t> Jobs</a:t>
            </a:r>
            <a:endParaRPr lang="en-ZA" b="1" dirty="0"/>
          </a:p>
        </p:txBody>
      </p:sp>
      <p:sp>
        <p:nvSpPr>
          <p:cNvPr id="7" name="Rectangle 6"/>
          <p:cNvSpPr/>
          <p:nvPr/>
        </p:nvSpPr>
        <p:spPr>
          <a:xfrm>
            <a:off x="394810" y="1461254"/>
            <a:ext cx="4478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3, geonames_data_extract_process_0_1  </a:t>
            </a:r>
            <a:endParaRPr lang="en-GB" b="1" dirty="0" smtClean="0"/>
          </a:p>
          <a:p>
            <a:r>
              <a:rPr lang="en-GB" b="1" dirty="0" smtClean="0"/>
              <a:t> </a:t>
            </a:r>
            <a:endParaRPr lang="en-Z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0" y="1903445"/>
            <a:ext cx="10142376" cy="477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4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err="1" smtClean="0"/>
              <a:t>Talend</a:t>
            </a:r>
            <a:r>
              <a:rPr lang="en-ZA" b="1" dirty="0" smtClean="0"/>
              <a:t> Jobs</a:t>
            </a:r>
            <a:endParaRPr lang="en-ZA" b="1" dirty="0"/>
          </a:p>
        </p:txBody>
      </p:sp>
      <p:sp>
        <p:nvSpPr>
          <p:cNvPr id="7" name="Rectangle 6"/>
          <p:cNvSpPr/>
          <p:nvPr/>
        </p:nvSpPr>
        <p:spPr>
          <a:xfrm>
            <a:off x="394810" y="1461254"/>
            <a:ext cx="21879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4, ETL_Process_0_1</a:t>
            </a:r>
            <a:endParaRPr lang="en-GB" b="1" dirty="0" smtClean="0"/>
          </a:p>
          <a:p>
            <a:r>
              <a:rPr lang="en-GB" b="1" dirty="0" smtClean="0"/>
              <a:t> 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1950098"/>
            <a:ext cx="9087485" cy="47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2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"/>
            <a:ext cx="12451080" cy="4617720"/>
          </a:xfrm>
        </p:spPr>
        <p:txBody>
          <a:bodyPr/>
          <a:lstStyle/>
          <a:p>
            <a:pPr algn="ctr"/>
            <a:r>
              <a:rPr lang="en-GB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447761"/>
          </a:xfrm>
        </p:spPr>
        <p:txBody>
          <a:bodyPr>
            <a:normAutofit/>
          </a:bodyPr>
          <a:lstStyle/>
          <a:p>
            <a:r>
              <a:rPr lang="en-GB" dirty="0"/>
              <a:t>The Business is doing a high profile survey to find a suitable area to safe guard the Board of Directors in an event of a global war break out. Some geographical information is required. The Business needs to know the following</a:t>
            </a:r>
            <a:r>
              <a:rPr lang="en-GB" dirty="0" smtClean="0"/>
              <a:t>:</a:t>
            </a:r>
          </a:p>
          <a:p>
            <a:r>
              <a:rPr lang="en-GB" dirty="0" smtClean="0"/>
              <a:t> </a:t>
            </a:r>
            <a:r>
              <a:rPr lang="en-GB" dirty="0"/>
              <a:t>1. How many airports, airfields and heliports exist in each country and continent</a:t>
            </a:r>
            <a:r>
              <a:rPr lang="en-GB" dirty="0" smtClean="0"/>
              <a:t>?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/>
              <a:t>2. What is the average elevation of the airports, airfields and heliports in each country?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3</a:t>
            </a:r>
            <a:r>
              <a:rPr lang="en-GB" dirty="0"/>
              <a:t>. What is the estimated population of each country?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4</a:t>
            </a:r>
            <a:r>
              <a:rPr lang="en-GB" dirty="0"/>
              <a:t>. How many cities/towns/settlements in each country?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5</a:t>
            </a:r>
            <a:r>
              <a:rPr lang="en-GB" dirty="0"/>
              <a:t>. What is the min, max and average elevation of the cities per country</a:t>
            </a:r>
            <a:r>
              <a:rPr lang="en-GB" dirty="0" smtClean="0"/>
              <a:t>?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/>
              <a:t>6. Which are the highest and lowest elevated cities in the world with populations &gt; 100000?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7</a:t>
            </a:r>
            <a:r>
              <a:rPr lang="en-GB" dirty="0"/>
              <a:t>. Which are the highest and lowest elevated airports, airfields and heliports on the planet?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273"/>
            <a:ext cx="10515601" cy="613776"/>
          </a:xfrm>
        </p:spPr>
        <p:txBody>
          <a:bodyPr>
            <a:normAutofit/>
          </a:bodyPr>
          <a:lstStyle/>
          <a:p>
            <a:r>
              <a:rPr lang="en-ZA" b="1" dirty="0"/>
              <a:t>Solution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83" y="2109049"/>
            <a:ext cx="9518031" cy="45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Solution Architecture </a:t>
            </a:r>
            <a:r>
              <a:rPr lang="en-ZA" b="1" dirty="0" smtClean="0"/>
              <a:t>Overview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10515600" cy="469709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ZA" b="1" dirty="0" smtClean="0"/>
              <a:t>Data Sources</a:t>
            </a:r>
            <a:r>
              <a:rPr lang="en-ZA" dirty="0" smtClean="0"/>
              <a:t>:</a:t>
            </a:r>
            <a:br>
              <a:rPr lang="en-ZA" dirty="0" smtClean="0"/>
            </a:br>
            <a:r>
              <a:rPr lang="en-ZA" dirty="0" smtClean="0"/>
              <a:t>   - </a:t>
            </a:r>
            <a:r>
              <a:rPr lang="en-GB" dirty="0" err="1"/>
              <a:t>Talend</a:t>
            </a:r>
            <a:r>
              <a:rPr lang="en-GB" dirty="0"/>
              <a:t> components to connect to these sources and extract the necessary </a:t>
            </a:r>
            <a:r>
              <a:rPr lang="en-GB" dirty="0" smtClean="0"/>
              <a:t>data</a:t>
            </a:r>
            <a:br>
              <a:rPr lang="en-GB" dirty="0" smtClean="0"/>
            </a:br>
            <a:r>
              <a:rPr lang="en-GB" dirty="0" smtClean="0"/>
              <a:t>   </a:t>
            </a:r>
            <a:r>
              <a:rPr lang="en-ZA" dirty="0" smtClean="0"/>
              <a:t>- Data sources: </a:t>
            </a:r>
            <a:r>
              <a:rPr lang="en-ZA" dirty="0" err="1" smtClean="0"/>
              <a:t>csv</a:t>
            </a:r>
            <a:r>
              <a:rPr lang="en-ZA" dirty="0" smtClean="0"/>
              <a:t> files</a:t>
            </a:r>
            <a:br>
              <a:rPr lang="en-ZA" dirty="0" smtClean="0"/>
            </a:br>
            <a:r>
              <a:rPr lang="en-ZA" dirty="0" smtClean="0"/>
              <a:t>                            : txt files</a:t>
            </a:r>
            <a:br>
              <a:rPr lang="en-ZA" dirty="0" smtClean="0"/>
            </a:br>
            <a:r>
              <a:rPr lang="en-ZA" dirty="0" smtClean="0"/>
              <a:t>                           : </a:t>
            </a:r>
            <a:r>
              <a:rPr lang="en-ZA" dirty="0" err="1" smtClean="0"/>
              <a:t>api</a:t>
            </a:r>
            <a:r>
              <a:rPr lang="en-ZA" dirty="0"/>
              <a:t> ("http://api.geonames.org/</a:t>
            </a:r>
            <a:r>
              <a:rPr lang="en-ZA" dirty="0" err="1"/>
              <a:t>countryInfo?username</a:t>
            </a:r>
            <a:r>
              <a:rPr lang="en-ZA" dirty="0"/>
              <a:t>=</a:t>
            </a:r>
            <a:r>
              <a:rPr lang="en-ZA" dirty="0" err="1"/>
              <a:t>sitsulavhuyo</a:t>
            </a:r>
            <a:r>
              <a:rPr lang="en-ZA" dirty="0" smtClean="0"/>
              <a:t>")</a:t>
            </a:r>
          </a:p>
          <a:p>
            <a:r>
              <a:rPr lang="en-GB" b="1" dirty="0" smtClean="0"/>
              <a:t>2, </a:t>
            </a:r>
            <a:r>
              <a:rPr lang="en-GB" b="1" dirty="0" err="1" smtClean="0"/>
              <a:t>Talend</a:t>
            </a:r>
            <a:r>
              <a:rPr lang="en-GB" b="1" dirty="0" smtClean="0"/>
              <a:t> </a:t>
            </a:r>
            <a:r>
              <a:rPr lang="en-GB" b="1" dirty="0"/>
              <a:t>Data Integration </a:t>
            </a:r>
            <a:r>
              <a:rPr lang="en-GB" b="1" dirty="0" smtClean="0"/>
              <a:t>Platform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    -</a:t>
            </a:r>
            <a:r>
              <a:rPr lang="en-GB" dirty="0" err="1" smtClean="0"/>
              <a:t>Talend</a:t>
            </a:r>
            <a:r>
              <a:rPr lang="en-GB" dirty="0" smtClean="0"/>
              <a:t> </a:t>
            </a:r>
            <a:r>
              <a:rPr lang="en-GB" dirty="0"/>
              <a:t>serves as the core data processing engine in the </a:t>
            </a:r>
            <a:r>
              <a:rPr lang="en-GB" dirty="0" smtClean="0"/>
              <a:t>architecture.</a:t>
            </a:r>
            <a:br>
              <a:rPr lang="en-GB" dirty="0" smtClean="0"/>
            </a:br>
            <a:r>
              <a:rPr lang="en-GB" dirty="0" smtClean="0"/>
              <a:t>    -</a:t>
            </a:r>
            <a:r>
              <a:rPr lang="en-GB" dirty="0" err="1" smtClean="0"/>
              <a:t>Talend</a:t>
            </a:r>
            <a:r>
              <a:rPr lang="en-GB" dirty="0" smtClean="0"/>
              <a:t> </a:t>
            </a:r>
            <a:r>
              <a:rPr lang="en-GB" dirty="0"/>
              <a:t>offers a visual interface for designing data integration workflows and transformations.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/>
              <a:t>Solution Architecture </a:t>
            </a:r>
            <a:r>
              <a:rPr lang="en-ZA" b="1" dirty="0" smtClean="0"/>
              <a:t>Overview Cont..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10515600" cy="4879976"/>
          </a:xfrm>
        </p:spPr>
        <p:txBody>
          <a:bodyPr>
            <a:normAutofit/>
          </a:bodyPr>
          <a:lstStyle/>
          <a:p>
            <a:r>
              <a:rPr lang="en-GB" b="1" dirty="0" smtClean="0"/>
              <a:t>3.Data </a:t>
            </a:r>
            <a:r>
              <a:rPr lang="en-GB" b="1" dirty="0"/>
              <a:t>Processing Workflow</a:t>
            </a:r>
            <a:r>
              <a:rPr lang="en-GB" dirty="0"/>
              <a:t>:</a:t>
            </a:r>
          </a:p>
          <a:p>
            <a:r>
              <a:rPr lang="en-GB" dirty="0"/>
              <a:t>The data processing workflow involves several stages:</a:t>
            </a:r>
          </a:p>
          <a:p>
            <a:pPr lvl="1"/>
            <a:r>
              <a:rPr lang="en-GB" sz="1600" b="1" dirty="0"/>
              <a:t>Data Ingestion</a:t>
            </a:r>
            <a:r>
              <a:rPr lang="en-GB" sz="1600" dirty="0"/>
              <a:t>: Raw data is extracted from source </a:t>
            </a:r>
            <a:r>
              <a:rPr lang="en-GB" sz="1600" dirty="0" smtClean="0"/>
              <a:t>data sources.</a:t>
            </a:r>
            <a:endParaRPr lang="en-GB" sz="1600" dirty="0"/>
          </a:p>
          <a:p>
            <a:pPr lvl="1"/>
            <a:r>
              <a:rPr lang="en-GB" sz="1600" b="1" dirty="0"/>
              <a:t>Data Transformation</a:t>
            </a:r>
            <a:r>
              <a:rPr lang="en-GB" sz="1600" dirty="0"/>
              <a:t>: </a:t>
            </a:r>
            <a:r>
              <a:rPr lang="en-GB" sz="1600" dirty="0" err="1"/>
              <a:t>Talend</a:t>
            </a:r>
            <a:r>
              <a:rPr lang="en-GB" sz="1600" dirty="0"/>
              <a:t> performs cleansing, enrichment, and transformation of the raw data to make it suitable for analysis and storage.</a:t>
            </a:r>
          </a:p>
          <a:p>
            <a:pPr lvl="1"/>
            <a:r>
              <a:rPr lang="en-GB" sz="1600" b="1" dirty="0"/>
              <a:t>Data Quality Checks</a:t>
            </a:r>
            <a:r>
              <a:rPr lang="en-GB" sz="1600" dirty="0"/>
              <a:t>: Quality checks are implemented </a:t>
            </a:r>
            <a:r>
              <a:rPr lang="en-GB" sz="1600" dirty="0" smtClean="0"/>
              <a:t>to </a:t>
            </a:r>
            <a:r>
              <a:rPr lang="en-GB" sz="1600" dirty="0"/>
              <a:t>ensure data integrity and consistency.</a:t>
            </a:r>
          </a:p>
          <a:p>
            <a:pPr lvl="1"/>
            <a:r>
              <a:rPr lang="en-GB" sz="1600" b="1" dirty="0"/>
              <a:t>Data Aggregation and Summarization</a:t>
            </a:r>
            <a:r>
              <a:rPr lang="en-GB" sz="1600" dirty="0"/>
              <a:t>: </a:t>
            </a:r>
            <a:r>
              <a:rPr lang="en-GB" sz="1600" dirty="0" err="1"/>
              <a:t>Talend</a:t>
            </a:r>
            <a:r>
              <a:rPr lang="en-GB" sz="1600" dirty="0"/>
              <a:t> aggregates and summarizes data to generate </a:t>
            </a:r>
            <a:r>
              <a:rPr lang="en-GB" sz="1600" dirty="0" smtClean="0"/>
              <a:t>insights.</a:t>
            </a:r>
            <a:endParaRPr lang="en-GB" sz="1600" dirty="0"/>
          </a:p>
          <a:p>
            <a:pPr lvl="1"/>
            <a:r>
              <a:rPr lang="en-GB" sz="1600" b="1" dirty="0"/>
              <a:t>Data Loading</a:t>
            </a:r>
            <a:r>
              <a:rPr lang="en-GB" sz="1600" dirty="0"/>
              <a:t>: Processed data is loaded into the Microsoft SQL Server database for storage and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8125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Data Model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10515600" cy="4879976"/>
          </a:xfrm>
        </p:spPr>
        <p:txBody>
          <a:bodyPr>
            <a:normAutofit/>
          </a:bodyPr>
          <a:lstStyle/>
          <a:p>
            <a:r>
              <a:rPr lang="en-GB" b="1" dirty="0" smtClean="0"/>
              <a:t>4. RDBMS - Microsoft </a:t>
            </a:r>
            <a:r>
              <a:rPr lang="en-GB" b="1" dirty="0"/>
              <a:t>SQL </a:t>
            </a:r>
            <a:r>
              <a:rPr lang="en-GB" b="1" dirty="0" smtClean="0"/>
              <a:t>Server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dirty="0" smtClean="0"/>
              <a:t>SQL </a:t>
            </a:r>
            <a:r>
              <a:rPr lang="en-GB" dirty="0"/>
              <a:t>Server is used as the primary data storage solution in the </a:t>
            </a:r>
            <a:r>
              <a:rPr lang="en-GB" dirty="0" smtClean="0"/>
              <a:t>architecture.</a:t>
            </a:r>
            <a:br>
              <a:rPr lang="en-GB" dirty="0" smtClean="0"/>
            </a:br>
            <a:r>
              <a:rPr lang="en-GB" dirty="0" smtClean="0"/>
              <a:t>It </a:t>
            </a:r>
            <a:r>
              <a:rPr lang="en-GB" dirty="0"/>
              <a:t>provides a scalable and reliable relational database management system (RDBMS) for storing structured data</a:t>
            </a:r>
            <a:r>
              <a:rPr lang="en-GB" dirty="0" smtClean="0"/>
              <a:t>.</a:t>
            </a:r>
          </a:p>
          <a:p>
            <a:r>
              <a:rPr lang="en-GB" b="1" dirty="0" err="1" smtClean="0"/>
              <a:t>StagingDB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02" y="2880361"/>
            <a:ext cx="8896629" cy="36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8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 smtClean="0"/>
              <a:t>Data Model</a:t>
            </a:r>
            <a:endParaRPr lang="en-Z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10515600" cy="4879976"/>
          </a:xfrm>
        </p:spPr>
        <p:txBody>
          <a:bodyPr>
            <a:normAutofit/>
          </a:bodyPr>
          <a:lstStyle/>
          <a:p>
            <a:r>
              <a:rPr lang="en-GB" b="1" dirty="0" err="1" smtClean="0"/>
              <a:t>TransformationDB</a:t>
            </a: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17" y="2305540"/>
            <a:ext cx="9765303" cy="440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0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/>
              <a:t>be </a:t>
            </a:r>
            <a:r>
              <a:rPr lang="en-GB" dirty="0" smtClean="0"/>
              <a:t>refreshed </a:t>
            </a:r>
            <a:r>
              <a:rPr lang="en-GB" dirty="0" err="1" smtClean="0"/>
              <a:t>vs</a:t>
            </a:r>
            <a:r>
              <a:rPr lang="en-GB" dirty="0" smtClean="0"/>
              <a:t> </a:t>
            </a:r>
            <a:r>
              <a:rPr lang="en-GB" dirty="0"/>
              <a:t>V</a:t>
            </a:r>
            <a:r>
              <a:rPr lang="en-GB" dirty="0" smtClean="0"/>
              <a:t>isual Representation </a:t>
            </a:r>
            <a:endParaRPr lang="en-ZA" b="1" dirty="0"/>
          </a:p>
        </p:txBody>
      </p:sp>
      <p:sp>
        <p:nvSpPr>
          <p:cNvPr id="7" name="Rectangle 6"/>
          <p:cNvSpPr/>
          <p:nvPr/>
        </p:nvSpPr>
        <p:spPr>
          <a:xfrm>
            <a:off x="364330" y="2451854"/>
            <a:ext cx="116295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How often will the process run?</a:t>
            </a:r>
          </a:p>
          <a:p>
            <a:r>
              <a:rPr lang="en-GB" b="1" dirty="0" smtClean="0"/>
              <a:t>-</a:t>
            </a:r>
            <a:r>
              <a:rPr lang="en-GB" dirty="0" smtClean="0"/>
              <a:t>The process will run daily against the refreshed data from the sources</a:t>
            </a:r>
          </a:p>
          <a:p>
            <a:endParaRPr lang="en-GB" dirty="0"/>
          </a:p>
          <a:p>
            <a:r>
              <a:rPr lang="en-ZA" b="1" dirty="0" smtClean="0"/>
              <a:t>Visual Representation</a:t>
            </a:r>
          </a:p>
          <a:p>
            <a:r>
              <a:rPr lang="en-ZA" dirty="0" smtClean="0"/>
              <a:t>-An email will be sent out with an excel attachment.</a:t>
            </a:r>
          </a:p>
          <a:p>
            <a:endParaRPr lang="en-ZA" b="1" dirty="0"/>
          </a:p>
          <a:p>
            <a:r>
              <a:rPr lang="en-ZA" b="1" dirty="0" smtClean="0"/>
              <a:t>Source Code</a:t>
            </a:r>
            <a:br>
              <a:rPr lang="en-ZA" b="1" dirty="0" smtClean="0"/>
            </a:br>
            <a:r>
              <a:rPr lang="en-ZA" b="1" dirty="0" smtClean="0"/>
              <a:t>-</a:t>
            </a:r>
            <a:r>
              <a:rPr lang="en-ZA" dirty="0" smtClean="0"/>
              <a:t>Source code can </a:t>
            </a:r>
            <a:r>
              <a:rPr lang="en-ZA" dirty="0"/>
              <a:t>be found here : https://github.com/vhuyositsula/Data_Engineer_Assesment_FNB.git</a:t>
            </a:r>
            <a:endParaRPr lang="en-ZA" dirty="0" smtClean="0"/>
          </a:p>
          <a:p>
            <a:endParaRPr lang="en-GB" b="1" dirty="0"/>
          </a:p>
          <a:p>
            <a:endParaRPr lang="en-GB" dirty="0" smtClean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873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Email Notification Sample</a:t>
            </a:r>
            <a:endParaRPr lang="en-ZA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98" y="1431721"/>
            <a:ext cx="11393474" cy="472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4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199</TotalTime>
  <Words>279</Words>
  <Application>Microsoft Office PowerPoint</Application>
  <PresentationFormat>Widescreen</PresentationFormat>
  <Paragraphs>52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WelcomeDoc</vt:lpstr>
      <vt:lpstr>Building a High-Profile Survey Solution with Talend</vt:lpstr>
      <vt:lpstr>Business Problem</vt:lpstr>
      <vt:lpstr>Solution </vt:lpstr>
      <vt:lpstr>Solution Architecture Overview</vt:lpstr>
      <vt:lpstr>Solution Architecture Overview Cont..</vt:lpstr>
      <vt:lpstr>Data Model</vt:lpstr>
      <vt:lpstr>Data Model</vt:lpstr>
      <vt:lpstr>Data be refreshed vs Visual Representation </vt:lpstr>
      <vt:lpstr>Email Notification Sample</vt:lpstr>
      <vt:lpstr>Talend Jobs</vt:lpstr>
      <vt:lpstr>Talend Jobs</vt:lpstr>
      <vt:lpstr>Talend Jobs</vt:lpstr>
      <vt:lpstr>Talend Jobs</vt:lpstr>
      <vt:lpstr>Talend Jobs</vt:lpstr>
      <vt:lpstr>THANK YOU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High-Profile Survey Solution with Talend</dc:title>
  <dc:creator>Vhuyo Sitsula</dc:creator>
  <cp:keywords/>
  <cp:lastModifiedBy>Vhuyo Sitsula</cp:lastModifiedBy>
  <cp:revision>18</cp:revision>
  <dcterms:created xsi:type="dcterms:W3CDTF">2024-03-03T18:56:08Z</dcterms:created>
  <dcterms:modified xsi:type="dcterms:W3CDTF">2024-03-03T23:26:56Z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