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70" r:id="rId6"/>
    <p:sldId id="261" r:id="rId7"/>
    <p:sldId id="278" r:id="rId8"/>
    <p:sldId id="277" r:id="rId9"/>
    <p:sldId id="279" r:id="rId10"/>
    <p:sldId id="267" r:id="rId11"/>
    <p:sldId id="268" r:id="rId12"/>
    <p:sldId id="269" r:id="rId13"/>
    <p:sldId id="266" r:id="rId14"/>
    <p:sldId id="272" r:id="rId15"/>
    <p:sldId id="273" r:id="rId16"/>
    <p:sldId id="274" r:id="rId17"/>
    <p:sldId id="275" r:id="rId18"/>
    <p:sldId id="276" r:id="rId19"/>
    <p:sldId id="271" r:id="rId20"/>
  </p:sldIdLst>
  <p:sldSz cx="12192000" cy="6858000"/>
  <p:notesSz cx="6858000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7C4B08-6934-4C44-87AE-F1BD7750059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FA4617-A00E-478E-B76B-F8D3D50E2575}">
      <dgm:prSet phldrT="[Text]"/>
      <dgm:spPr/>
      <dgm:t>
        <a:bodyPr/>
        <a:lstStyle/>
        <a:p>
          <a:r>
            <a:rPr lang="en-US" dirty="0" smtClean="0"/>
            <a:t>Suppliers</a:t>
          </a:r>
          <a:endParaRPr lang="en-US" dirty="0"/>
        </a:p>
      </dgm:t>
    </dgm:pt>
    <dgm:pt modelId="{0F895D1C-C92F-4639-874F-01043CB24C25}" type="parTrans" cxnId="{902CC9D9-58AE-4F34-84BC-D471F3054E07}">
      <dgm:prSet/>
      <dgm:spPr/>
      <dgm:t>
        <a:bodyPr/>
        <a:lstStyle/>
        <a:p>
          <a:endParaRPr lang="en-US"/>
        </a:p>
      </dgm:t>
    </dgm:pt>
    <dgm:pt modelId="{0F23FF67-F515-4745-B4C5-7D11AAD9E1FA}" type="sibTrans" cxnId="{902CC9D9-58AE-4F34-84BC-D471F3054E07}">
      <dgm:prSet/>
      <dgm:spPr/>
      <dgm:t>
        <a:bodyPr/>
        <a:lstStyle/>
        <a:p>
          <a:endParaRPr lang="en-US"/>
        </a:p>
      </dgm:t>
    </dgm:pt>
    <dgm:pt modelId="{F92575E8-DC99-453B-8480-70CFC26B9990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AAD87F67-7C8C-407D-B047-45214F320E4F}" type="parTrans" cxnId="{102837B6-D4CD-4FBF-8889-DA96BC42FC7D}">
      <dgm:prSet/>
      <dgm:spPr/>
      <dgm:t>
        <a:bodyPr/>
        <a:lstStyle/>
        <a:p>
          <a:endParaRPr lang="en-US"/>
        </a:p>
      </dgm:t>
    </dgm:pt>
    <dgm:pt modelId="{2B9B956C-993A-4044-B23A-25303E3F4DD0}" type="sibTrans" cxnId="{102837B6-D4CD-4FBF-8889-DA96BC42FC7D}">
      <dgm:prSet/>
      <dgm:spPr/>
      <dgm:t>
        <a:bodyPr/>
        <a:lstStyle/>
        <a:p>
          <a:endParaRPr lang="en-US"/>
        </a:p>
      </dgm:t>
    </dgm:pt>
    <dgm:pt modelId="{9E2ACBC0-FE8D-4C5B-80F5-BBE3B008F40C}">
      <dgm:prSet phldrT="[Text]"/>
      <dgm:spPr/>
      <dgm:t>
        <a:bodyPr/>
        <a:lstStyle/>
        <a:p>
          <a:r>
            <a:rPr lang="en-US" dirty="0" smtClean="0"/>
            <a:t>Customers</a:t>
          </a:r>
          <a:endParaRPr lang="en-US" dirty="0"/>
        </a:p>
      </dgm:t>
    </dgm:pt>
    <dgm:pt modelId="{29F99079-09B2-42F4-A3B7-2E73577B1036}" type="parTrans" cxnId="{E9AA7439-4949-451F-81E9-C9F4D7F2B2A8}">
      <dgm:prSet/>
      <dgm:spPr/>
      <dgm:t>
        <a:bodyPr/>
        <a:lstStyle/>
        <a:p>
          <a:endParaRPr lang="en-US"/>
        </a:p>
      </dgm:t>
    </dgm:pt>
    <dgm:pt modelId="{421790F9-3569-4EB0-9BA3-3EBA67343A8F}" type="sibTrans" cxnId="{E9AA7439-4949-451F-81E9-C9F4D7F2B2A8}">
      <dgm:prSet/>
      <dgm:spPr/>
      <dgm:t>
        <a:bodyPr/>
        <a:lstStyle/>
        <a:p>
          <a:endParaRPr lang="en-US"/>
        </a:p>
      </dgm:t>
    </dgm:pt>
    <dgm:pt modelId="{C9C3665C-5987-4130-95EF-8B4496C138FA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3A24C37-090C-465B-8EC8-B6CA1A2362A6}" type="parTrans" cxnId="{0DDB0FA6-FD86-4114-9B00-61B5B4CD019B}">
      <dgm:prSet/>
      <dgm:spPr/>
      <dgm:t>
        <a:bodyPr/>
        <a:lstStyle/>
        <a:p>
          <a:endParaRPr lang="en-US"/>
        </a:p>
      </dgm:t>
    </dgm:pt>
    <dgm:pt modelId="{DB25A340-DE79-4197-89B5-93C6A6D17D12}" type="sibTrans" cxnId="{0DDB0FA6-FD86-4114-9B00-61B5B4CD019B}">
      <dgm:prSet/>
      <dgm:spPr/>
      <dgm:t>
        <a:bodyPr/>
        <a:lstStyle/>
        <a:p>
          <a:endParaRPr lang="en-US"/>
        </a:p>
      </dgm:t>
    </dgm:pt>
    <dgm:pt modelId="{CE6AF652-68E4-4A7B-AEF2-248D348B37A1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844573B0-7F94-48E6-AAB8-9885496A3816}" type="parTrans" cxnId="{2E224B0D-5991-46E1-9EC7-66437E631B06}">
      <dgm:prSet/>
      <dgm:spPr/>
      <dgm:t>
        <a:bodyPr/>
        <a:lstStyle/>
        <a:p>
          <a:endParaRPr lang="en-US"/>
        </a:p>
      </dgm:t>
    </dgm:pt>
    <dgm:pt modelId="{9D08C4F8-BFCA-4A35-986B-34590F91207E}" type="sibTrans" cxnId="{2E224B0D-5991-46E1-9EC7-66437E631B06}">
      <dgm:prSet/>
      <dgm:spPr/>
      <dgm:t>
        <a:bodyPr/>
        <a:lstStyle/>
        <a:p>
          <a:endParaRPr lang="en-US"/>
        </a:p>
      </dgm:t>
    </dgm:pt>
    <dgm:pt modelId="{C259BA69-1D4B-421C-8144-3DC891DCAF91}" type="pres">
      <dgm:prSet presAssocID="{7E7C4B08-6934-4C44-87AE-F1BD77500590}" presName="Name0" presStyleCnt="0">
        <dgm:presLayoutVars>
          <dgm:dir/>
          <dgm:resizeHandles val="exact"/>
        </dgm:presLayoutVars>
      </dgm:prSet>
      <dgm:spPr/>
    </dgm:pt>
    <dgm:pt modelId="{BC51067B-9DB1-4A88-9E12-80D362688779}" type="pres">
      <dgm:prSet presAssocID="{A7FA4617-A00E-478E-B76B-F8D3D50E257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80FC-ECCE-4885-B96E-92C3A8684A72}" type="pres">
      <dgm:prSet presAssocID="{0F23FF67-F515-4745-B4C5-7D11AAD9E1F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B6FBB61-4411-4660-862E-3A0F0D43DD98}" type="pres">
      <dgm:prSet presAssocID="{0F23FF67-F515-4745-B4C5-7D11AAD9E1F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14E2DD-6D90-4EF3-BAB4-8D790BDD2991}" type="pres">
      <dgm:prSet presAssocID="{CE6AF652-68E4-4A7B-AEF2-248D348B37A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E054A-BA79-4D7B-8525-469BFCD0866C}" type="pres">
      <dgm:prSet presAssocID="{9D08C4F8-BFCA-4A35-986B-34590F91207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0AE81EB-ED9D-4109-989C-17D36B17FCAB}" type="pres">
      <dgm:prSet presAssocID="{9D08C4F8-BFCA-4A35-986B-34590F91207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F6EEE4A-747E-42E0-BFBB-4891FA84E690}" type="pres">
      <dgm:prSet presAssocID="{F92575E8-DC99-453B-8480-70CFC26B999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4BEEF-49FE-49C5-A8D7-446589336715}" type="pres">
      <dgm:prSet presAssocID="{2B9B956C-993A-4044-B23A-25303E3F4DD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2B5CE3D-4B9D-4171-844A-D658D71BD724}" type="pres">
      <dgm:prSet presAssocID="{2B9B956C-993A-4044-B23A-25303E3F4DD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8C8A675-E257-4FF4-950F-AB0F6A0B2DF3}" type="pres">
      <dgm:prSet presAssocID="{C9C3665C-5987-4130-95EF-8B4496C138F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72A78-F06B-4D09-8792-2F0071E9C29C}" type="pres">
      <dgm:prSet presAssocID="{DB25A340-DE79-4197-89B5-93C6A6D17D1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E0537E4-9B0B-4EDD-B283-334C9A40AEDD}" type="pres">
      <dgm:prSet presAssocID="{DB25A340-DE79-4197-89B5-93C6A6D17D12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AAF00BBC-173E-4946-8A5F-6270CAB7698A}" type="pres">
      <dgm:prSet presAssocID="{9E2ACBC0-FE8D-4C5B-80F5-BBE3B008F40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2CC9D9-58AE-4F34-84BC-D471F3054E07}" srcId="{7E7C4B08-6934-4C44-87AE-F1BD77500590}" destId="{A7FA4617-A00E-478E-B76B-F8D3D50E2575}" srcOrd="0" destOrd="0" parTransId="{0F895D1C-C92F-4639-874F-01043CB24C25}" sibTransId="{0F23FF67-F515-4745-B4C5-7D11AAD9E1FA}"/>
    <dgm:cxn modelId="{0DDB0FA6-FD86-4114-9B00-61B5B4CD019B}" srcId="{7E7C4B08-6934-4C44-87AE-F1BD77500590}" destId="{C9C3665C-5987-4130-95EF-8B4496C138FA}" srcOrd="3" destOrd="0" parTransId="{D3A24C37-090C-465B-8EC8-B6CA1A2362A6}" sibTransId="{DB25A340-DE79-4197-89B5-93C6A6D17D12}"/>
    <dgm:cxn modelId="{EE69C7FE-BE22-4361-93ED-00A27E4D33F8}" type="presOf" srcId="{9E2ACBC0-FE8D-4C5B-80F5-BBE3B008F40C}" destId="{AAF00BBC-173E-4946-8A5F-6270CAB7698A}" srcOrd="0" destOrd="0" presId="urn:microsoft.com/office/officeart/2005/8/layout/process1"/>
    <dgm:cxn modelId="{F1983C9D-A5DA-4A93-B798-77DBE51449D2}" type="presOf" srcId="{2B9B956C-993A-4044-B23A-25303E3F4DD0}" destId="{B2B5CE3D-4B9D-4171-844A-D658D71BD724}" srcOrd="1" destOrd="0" presId="urn:microsoft.com/office/officeart/2005/8/layout/process1"/>
    <dgm:cxn modelId="{9EA993CE-6626-4B5C-B23E-39B2431942C9}" type="presOf" srcId="{0F23FF67-F515-4745-B4C5-7D11AAD9E1FA}" destId="{8B6FBB61-4411-4660-862E-3A0F0D43DD98}" srcOrd="1" destOrd="0" presId="urn:microsoft.com/office/officeart/2005/8/layout/process1"/>
    <dgm:cxn modelId="{02A798E0-959B-4881-93D7-9D642204B3C2}" type="presOf" srcId="{DB25A340-DE79-4197-89B5-93C6A6D17D12}" destId="{0E0537E4-9B0B-4EDD-B283-334C9A40AEDD}" srcOrd="1" destOrd="0" presId="urn:microsoft.com/office/officeart/2005/8/layout/process1"/>
    <dgm:cxn modelId="{E9AA7439-4949-451F-81E9-C9F4D7F2B2A8}" srcId="{7E7C4B08-6934-4C44-87AE-F1BD77500590}" destId="{9E2ACBC0-FE8D-4C5B-80F5-BBE3B008F40C}" srcOrd="4" destOrd="0" parTransId="{29F99079-09B2-42F4-A3B7-2E73577B1036}" sibTransId="{421790F9-3569-4EB0-9BA3-3EBA67343A8F}"/>
    <dgm:cxn modelId="{CC3197FA-8A53-4CDC-84FC-E08CF695FA20}" type="presOf" srcId="{9D08C4F8-BFCA-4A35-986B-34590F91207E}" destId="{18CE054A-BA79-4D7B-8525-469BFCD0866C}" srcOrd="0" destOrd="0" presId="urn:microsoft.com/office/officeart/2005/8/layout/process1"/>
    <dgm:cxn modelId="{102837B6-D4CD-4FBF-8889-DA96BC42FC7D}" srcId="{7E7C4B08-6934-4C44-87AE-F1BD77500590}" destId="{F92575E8-DC99-453B-8480-70CFC26B9990}" srcOrd="2" destOrd="0" parTransId="{AAD87F67-7C8C-407D-B047-45214F320E4F}" sibTransId="{2B9B956C-993A-4044-B23A-25303E3F4DD0}"/>
    <dgm:cxn modelId="{2E224B0D-5991-46E1-9EC7-66437E631B06}" srcId="{7E7C4B08-6934-4C44-87AE-F1BD77500590}" destId="{CE6AF652-68E4-4A7B-AEF2-248D348B37A1}" srcOrd="1" destOrd="0" parTransId="{844573B0-7F94-48E6-AAB8-9885496A3816}" sibTransId="{9D08C4F8-BFCA-4A35-986B-34590F91207E}"/>
    <dgm:cxn modelId="{0A9316C9-8D9B-4D2E-987D-57205C41D6D3}" type="presOf" srcId="{A7FA4617-A00E-478E-B76B-F8D3D50E2575}" destId="{BC51067B-9DB1-4A88-9E12-80D362688779}" srcOrd="0" destOrd="0" presId="urn:microsoft.com/office/officeart/2005/8/layout/process1"/>
    <dgm:cxn modelId="{46EE3627-90DC-4D84-B6AF-EB6432EC3A4A}" type="presOf" srcId="{2B9B956C-993A-4044-B23A-25303E3F4DD0}" destId="{27C4BEEF-49FE-49C5-A8D7-446589336715}" srcOrd="0" destOrd="0" presId="urn:microsoft.com/office/officeart/2005/8/layout/process1"/>
    <dgm:cxn modelId="{361E8028-C5A0-4DE9-A77D-50A60122365D}" type="presOf" srcId="{7E7C4B08-6934-4C44-87AE-F1BD77500590}" destId="{C259BA69-1D4B-421C-8144-3DC891DCAF91}" srcOrd="0" destOrd="0" presId="urn:microsoft.com/office/officeart/2005/8/layout/process1"/>
    <dgm:cxn modelId="{82E7A2AB-FB77-44C9-9BC4-95DD17E3C842}" type="presOf" srcId="{DB25A340-DE79-4197-89B5-93C6A6D17D12}" destId="{B3272A78-F06B-4D09-8792-2F0071E9C29C}" srcOrd="0" destOrd="0" presId="urn:microsoft.com/office/officeart/2005/8/layout/process1"/>
    <dgm:cxn modelId="{7045E8AC-7B87-4E6A-8013-84DD9B74AC50}" type="presOf" srcId="{C9C3665C-5987-4130-95EF-8B4496C138FA}" destId="{48C8A675-E257-4FF4-950F-AB0F6A0B2DF3}" srcOrd="0" destOrd="0" presId="urn:microsoft.com/office/officeart/2005/8/layout/process1"/>
    <dgm:cxn modelId="{75BF4A35-0174-4372-8F2A-5B22C43896FC}" type="presOf" srcId="{9D08C4F8-BFCA-4A35-986B-34590F91207E}" destId="{70AE81EB-ED9D-4109-989C-17D36B17FCAB}" srcOrd="1" destOrd="0" presId="urn:microsoft.com/office/officeart/2005/8/layout/process1"/>
    <dgm:cxn modelId="{FFE91646-5755-4AD8-A0D7-9F665613571E}" type="presOf" srcId="{CE6AF652-68E4-4A7B-AEF2-248D348B37A1}" destId="{8E14E2DD-6D90-4EF3-BAB4-8D790BDD2991}" srcOrd="0" destOrd="0" presId="urn:microsoft.com/office/officeart/2005/8/layout/process1"/>
    <dgm:cxn modelId="{7CA1E298-AE5D-4D31-9094-BB0F7B7FA0B9}" type="presOf" srcId="{F92575E8-DC99-453B-8480-70CFC26B9990}" destId="{3F6EEE4A-747E-42E0-BFBB-4891FA84E690}" srcOrd="0" destOrd="0" presId="urn:microsoft.com/office/officeart/2005/8/layout/process1"/>
    <dgm:cxn modelId="{C8121CCE-E143-4062-BD5D-F9352EFFB0B2}" type="presOf" srcId="{0F23FF67-F515-4745-B4C5-7D11AAD9E1FA}" destId="{0C9280FC-ECCE-4885-B96E-92C3A8684A72}" srcOrd="0" destOrd="0" presId="urn:microsoft.com/office/officeart/2005/8/layout/process1"/>
    <dgm:cxn modelId="{7B80882C-1997-4C33-928E-58702EDAE72B}" type="presParOf" srcId="{C259BA69-1D4B-421C-8144-3DC891DCAF91}" destId="{BC51067B-9DB1-4A88-9E12-80D362688779}" srcOrd="0" destOrd="0" presId="urn:microsoft.com/office/officeart/2005/8/layout/process1"/>
    <dgm:cxn modelId="{307DD4CE-DEE4-49A1-9AC6-BEDC8105980A}" type="presParOf" srcId="{C259BA69-1D4B-421C-8144-3DC891DCAF91}" destId="{0C9280FC-ECCE-4885-B96E-92C3A8684A72}" srcOrd="1" destOrd="0" presId="urn:microsoft.com/office/officeart/2005/8/layout/process1"/>
    <dgm:cxn modelId="{33ABEC85-1FD9-4ADB-9B91-AF1008EB713A}" type="presParOf" srcId="{0C9280FC-ECCE-4885-B96E-92C3A8684A72}" destId="{8B6FBB61-4411-4660-862E-3A0F0D43DD98}" srcOrd="0" destOrd="0" presId="urn:microsoft.com/office/officeart/2005/8/layout/process1"/>
    <dgm:cxn modelId="{54B72DC4-1282-437C-9D71-2BFB03072995}" type="presParOf" srcId="{C259BA69-1D4B-421C-8144-3DC891DCAF91}" destId="{8E14E2DD-6D90-4EF3-BAB4-8D790BDD2991}" srcOrd="2" destOrd="0" presId="urn:microsoft.com/office/officeart/2005/8/layout/process1"/>
    <dgm:cxn modelId="{4423D5B9-1A22-426F-AA58-0B825EA204CB}" type="presParOf" srcId="{C259BA69-1D4B-421C-8144-3DC891DCAF91}" destId="{18CE054A-BA79-4D7B-8525-469BFCD0866C}" srcOrd="3" destOrd="0" presId="urn:microsoft.com/office/officeart/2005/8/layout/process1"/>
    <dgm:cxn modelId="{E6F1EE75-E333-4D63-A5BC-BF37A697C567}" type="presParOf" srcId="{18CE054A-BA79-4D7B-8525-469BFCD0866C}" destId="{70AE81EB-ED9D-4109-989C-17D36B17FCAB}" srcOrd="0" destOrd="0" presId="urn:microsoft.com/office/officeart/2005/8/layout/process1"/>
    <dgm:cxn modelId="{F7325673-FD68-4937-AB59-E559962FD4F9}" type="presParOf" srcId="{C259BA69-1D4B-421C-8144-3DC891DCAF91}" destId="{3F6EEE4A-747E-42E0-BFBB-4891FA84E690}" srcOrd="4" destOrd="0" presId="urn:microsoft.com/office/officeart/2005/8/layout/process1"/>
    <dgm:cxn modelId="{44676FC2-28EE-4677-AFA5-27A449DED862}" type="presParOf" srcId="{C259BA69-1D4B-421C-8144-3DC891DCAF91}" destId="{27C4BEEF-49FE-49C5-A8D7-446589336715}" srcOrd="5" destOrd="0" presId="urn:microsoft.com/office/officeart/2005/8/layout/process1"/>
    <dgm:cxn modelId="{93502B2B-CDD7-4214-96B7-82E98D254E7D}" type="presParOf" srcId="{27C4BEEF-49FE-49C5-A8D7-446589336715}" destId="{B2B5CE3D-4B9D-4171-844A-D658D71BD724}" srcOrd="0" destOrd="0" presId="urn:microsoft.com/office/officeart/2005/8/layout/process1"/>
    <dgm:cxn modelId="{026992B8-4F9B-429A-AE3F-825D16006CFD}" type="presParOf" srcId="{C259BA69-1D4B-421C-8144-3DC891DCAF91}" destId="{48C8A675-E257-4FF4-950F-AB0F6A0B2DF3}" srcOrd="6" destOrd="0" presId="urn:microsoft.com/office/officeart/2005/8/layout/process1"/>
    <dgm:cxn modelId="{0D62055A-6D4C-4A96-9BBA-DB8FDFBE96DD}" type="presParOf" srcId="{C259BA69-1D4B-421C-8144-3DC891DCAF91}" destId="{B3272A78-F06B-4D09-8792-2F0071E9C29C}" srcOrd="7" destOrd="0" presId="urn:microsoft.com/office/officeart/2005/8/layout/process1"/>
    <dgm:cxn modelId="{27FE9C3B-6904-474F-A42A-37A1FB5EDC83}" type="presParOf" srcId="{B3272A78-F06B-4D09-8792-2F0071E9C29C}" destId="{0E0537E4-9B0B-4EDD-B283-334C9A40AEDD}" srcOrd="0" destOrd="0" presId="urn:microsoft.com/office/officeart/2005/8/layout/process1"/>
    <dgm:cxn modelId="{DC902156-4A02-4E51-AF14-563938628E5E}" type="presParOf" srcId="{C259BA69-1D4B-421C-8144-3DC891DCAF91}" destId="{AAF00BBC-173E-4946-8A5F-6270CAB7698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0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39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2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53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2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26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6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4FCE-2E90-4AED-9F77-3CB7E065B6D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1EE3DB-C0F6-4CEA-A286-7DB76B0F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Reduction of commute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Lean Six Sigma Project by Vlad Huz</a:t>
            </a:r>
          </a:p>
          <a:p>
            <a:r>
              <a:rPr lang="en-US" dirty="0" smtClean="0"/>
              <a:t>Dec 16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69" y="73186"/>
            <a:ext cx="9773922" cy="650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56" y="158939"/>
            <a:ext cx="9741845" cy="64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pertaining improving of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87" y="1930399"/>
            <a:ext cx="3740120" cy="447649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Analysis of DOE showed that all three main factors are important and play significant role in commute time. Among three of the factors “Direction” is the most important.</a:t>
            </a:r>
          </a:p>
          <a:p>
            <a:r>
              <a:rPr lang="en-US" dirty="0" smtClean="0"/>
              <a:t>Analysis of interaction plots shows that the most important are “Direction*Route” and “Direction*</a:t>
            </a:r>
            <a:r>
              <a:rPr lang="en-US" dirty="0" err="1" smtClean="0"/>
              <a:t>DayOfWeek</a:t>
            </a:r>
            <a:r>
              <a:rPr lang="en-US" dirty="0" smtClean="0"/>
              <a:t>”</a:t>
            </a:r>
          </a:p>
          <a:p>
            <a:r>
              <a:rPr lang="en-US" dirty="0"/>
              <a:t>Based on analysis of the commute data during Design of Experiment, it is recommended to use </a:t>
            </a:r>
            <a:r>
              <a:rPr lang="en-US" dirty="0" smtClean="0"/>
              <a:t>“Alternative” </a:t>
            </a:r>
            <a:r>
              <a:rPr lang="en-US" dirty="0"/>
              <a:t>route </a:t>
            </a:r>
            <a:r>
              <a:rPr lang="en-US" dirty="0" smtClean="0"/>
              <a:t>instead </a:t>
            </a:r>
            <a:r>
              <a:rPr lang="en-US" dirty="0"/>
              <a:t>of “Usual” route.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464" y="1481070"/>
            <a:ext cx="7397855" cy="49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222" y="222279"/>
            <a:ext cx="9389770" cy="4474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Control chart Friday’s data </a:t>
            </a:r>
            <a:br>
              <a:rPr lang="en-US" dirty="0" smtClean="0"/>
            </a:br>
            <a:r>
              <a:rPr lang="en-US" dirty="0" smtClean="0"/>
              <a:t>(Before and after Improvement)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10" y="1256429"/>
            <a:ext cx="8190290" cy="54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41" y="167601"/>
            <a:ext cx="8712317" cy="65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0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7" y="0"/>
            <a:ext cx="10206673" cy="67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0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49" y="0"/>
            <a:ext cx="10299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0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05" y="22074"/>
            <a:ext cx="9130553" cy="683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0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3" y="1"/>
            <a:ext cx="9215786" cy="68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5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of commute time after process change and comparing results concludes that </a:t>
            </a:r>
            <a:r>
              <a:rPr lang="en-US" dirty="0"/>
              <a:t>overall goal was </a:t>
            </a:r>
            <a:r>
              <a:rPr lang="en-US" dirty="0" smtClean="0"/>
              <a:t>achieved.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94684"/>
              </p:ext>
            </p:extLst>
          </p:nvPr>
        </p:nvGraphicFramePr>
        <p:xfrm>
          <a:off x="2061027" y="3106056"/>
          <a:ext cx="6328230" cy="2523044"/>
        </p:xfrm>
        <a:graphic>
          <a:graphicData uri="http://schemas.openxmlformats.org/drawingml/2006/table">
            <a:tbl>
              <a:tblPr/>
              <a:tblGrid>
                <a:gridCol w="779976"/>
                <a:gridCol w="1848012"/>
                <a:gridCol w="1871442"/>
                <a:gridCol w="1828800"/>
              </a:tblGrid>
              <a:tr h="1513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 Improvement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Improvement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en-US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improvement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50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1267.6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2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12" y="44484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Define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dirty="0"/>
              <a:t>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cap="all" dirty="0" smtClean="0">
                <a:solidFill>
                  <a:srgbClr val="0070C0"/>
                </a:solidFill>
              </a:rPr>
              <a:t>Problem statement: </a:t>
            </a:r>
            <a:r>
              <a:rPr lang="en-US" dirty="0" smtClean="0"/>
              <a:t>Commute takes longer time then anticipated and leads to consumption of more gas; stress factor is important for consideration as well. Stable commute time is preferred to lessen stress.</a:t>
            </a:r>
          </a:p>
          <a:p>
            <a:r>
              <a:rPr lang="en-US" sz="1900" cap="all" dirty="0">
                <a:solidFill>
                  <a:srgbClr val="0070C0"/>
                </a:solidFill>
              </a:rPr>
              <a:t>Goal: </a:t>
            </a:r>
            <a:r>
              <a:rPr lang="en-US" dirty="0" smtClean="0"/>
              <a:t>Reduction of average commute time by 10%, reduction of standard deviation by 50%.</a:t>
            </a:r>
          </a:p>
          <a:p>
            <a:r>
              <a:rPr lang="en-US" sz="1900" cap="all" dirty="0">
                <a:solidFill>
                  <a:srgbClr val="0070C0"/>
                </a:solidFill>
              </a:rPr>
              <a:t>Metrics: </a:t>
            </a:r>
            <a:r>
              <a:rPr lang="en-US" dirty="0" smtClean="0"/>
              <a:t>time (sec); standard deviation.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189470"/>
            <a:ext cx="8596668" cy="678287"/>
          </a:xfrm>
        </p:spPr>
        <p:txBody>
          <a:bodyPr/>
          <a:lstStyle/>
          <a:p>
            <a:pPr algn="ctr"/>
            <a:r>
              <a:rPr lang="en-US" dirty="0" smtClean="0"/>
              <a:t>SIPOC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298431"/>
              </p:ext>
            </p:extLst>
          </p:nvPr>
        </p:nvGraphicFramePr>
        <p:xfrm>
          <a:off x="827769" y="649004"/>
          <a:ext cx="8596312" cy="143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89480"/>
              </p:ext>
            </p:extLst>
          </p:nvPr>
        </p:nvGraphicFramePr>
        <p:xfrm>
          <a:off x="554024" y="1792656"/>
          <a:ext cx="9539417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72"/>
                <a:gridCol w="1816398"/>
                <a:gridCol w="2611395"/>
                <a:gridCol w="1820562"/>
                <a:gridCol w="1869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Cars (traffic)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Walking to the car</a:t>
                      </a:r>
                      <a:r>
                        <a:rPr lang="en-US" baseline="0" dirty="0" smtClean="0"/>
                        <a:t> (parking lot)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of commute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Overall cost of commute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bosses (at home and at work)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drivers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Warm Up/</a:t>
                      </a:r>
                      <a:r>
                        <a:rPr lang="en-US" baseline="0" dirty="0" smtClean="0"/>
                        <a:t> Defrost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Stress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Traffic violations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Walking to </a:t>
                      </a:r>
                      <a:r>
                        <a:rPr lang="en-US" baseline="0" dirty="0" smtClean="0"/>
                        <a:t>work place from parking 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</a:t>
                      </a:r>
                      <a:r>
                        <a:rPr lang="en-US" baseline="0" dirty="0" smtClean="0"/>
                        <a:t> of week,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5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142" y="277969"/>
            <a:ext cx="8596668" cy="864973"/>
          </a:xfrm>
        </p:spPr>
        <p:txBody>
          <a:bodyPr/>
          <a:lstStyle/>
          <a:p>
            <a:r>
              <a:rPr lang="en-US" dirty="0" smtClean="0"/>
              <a:t>Process Map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57" y="0"/>
            <a:ext cx="4794207" cy="69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4" y="0"/>
            <a:ext cx="1029969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04545" y="5931812"/>
            <a:ext cx="1392071" cy="544441"/>
          </a:xfrm>
          <a:prstGeom prst="rect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209" y="230285"/>
            <a:ext cx="9601196" cy="537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process 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41" y="832022"/>
            <a:ext cx="8795329" cy="5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order to check if measuring system was acceptable for Design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Experiment (DOE) the following test was performed:</a:t>
            </a:r>
          </a:p>
          <a:p>
            <a:r>
              <a:rPr lang="en-US" dirty="0"/>
              <a:t>D</a:t>
            </a:r>
            <a:r>
              <a:rPr lang="en-US" dirty="0" smtClean="0"/>
              <a:t>rove a specific distance in parking lot 15 times at </a:t>
            </a:r>
            <a:r>
              <a:rPr lang="en-US" dirty="0"/>
              <a:t>constant speed of 5 miles per </a:t>
            </a:r>
            <a:r>
              <a:rPr lang="en-US" dirty="0" smtClean="0"/>
              <a:t>hour. The same watch was utilized for MSA and DOE. Output value is time in seconds.</a:t>
            </a:r>
          </a:p>
          <a:p>
            <a:r>
              <a:rPr lang="en-US" dirty="0" smtClean="0"/>
              <a:t>Based on Statistical Analysis of the data, it was concluded that distribution is normal (P &gt; 0.05) and </a:t>
            </a:r>
            <a:r>
              <a:rPr lang="en-US" dirty="0" err="1" smtClean="0"/>
              <a:t>StDev</a:t>
            </a:r>
            <a:r>
              <a:rPr lang="en-US" dirty="0" smtClean="0"/>
              <a:t> is approximately 2, which is acceptable.</a:t>
            </a:r>
          </a:p>
          <a:p>
            <a:r>
              <a:rPr lang="en-US" dirty="0" smtClean="0"/>
              <a:t>Therefore measuring system seems acceptable for DOE.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2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Redefining 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reviewing the possible root causes of long commute time, it is clear that most of time is spent during the “driving” process step.</a:t>
            </a:r>
          </a:p>
          <a:p>
            <a:r>
              <a:rPr lang="en-US" dirty="0" smtClean="0"/>
              <a:t>Therefore improvement efforts are going to be concentrated in improving “driving” step, goal is redefined to reduction of driving time by 5 % and reduction of standard deviation by 50% during the driving.</a:t>
            </a:r>
          </a:p>
          <a:p>
            <a:r>
              <a:rPr lang="en-US" dirty="0" smtClean="0"/>
              <a:t>Reasons for long commute under category “Methods” are subjects for review and improvement.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2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Experiment (DOE)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98" y="1595535"/>
            <a:ext cx="9265298" cy="4445827"/>
          </a:xfrm>
        </p:spPr>
        <p:txBody>
          <a:bodyPr/>
          <a:lstStyle/>
          <a:p>
            <a:r>
              <a:rPr lang="en-US" dirty="0" smtClean="0"/>
              <a:t>Based on analysis of Fishbone diagram, 3 factors were chosen to explore for DOE. </a:t>
            </a:r>
          </a:p>
          <a:p>
            <a:r>
              <a:rPr lang="en-US" dirty="0" smtClean="0"/>
              <a:t>Total </a:t>
            </a:r>
            <a:r>
              <a:rPr lang="en-US" dirty="0"/>
              <a:t>of runs = </a:t>
            </a:r>
            <a:r>
              <a:rPr lang="en-US" dirty="0" smtClean="0"/>
              <a:t>2</a:t>
            </a:r>
            <a:r>
              <a:rPr lang="en-US" baseline="50000" dirty="0" smtClean="0"/>
              <a:t>n</a:t>
            </a:r>
            <a:r>
              <a:rPr lang="en-US" dirty="0" smtClean="0"/>
              <a:t>, where n is number of factors and 2 represent number of levels.</a:t>
            </a:r>
            <a:endParaRPr lang="en-US" baseline="50000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42016"/>
              </p:ext>
            </p:extLst>
          </p:nvPr>
        </p:nvGraphicFramePr>
        <p:xfrm>
          <a:off x="578498" y="2940906"/>
          <a:ext cx="4355967" cy="3182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988"/>
                <a:gridCol w="1094546"/>
                <a:gridCol w="793630"/>
                <a:gridCol w="1014083"/>
                <a:gridCol w="837720"/>
              </a:tblGrid>
              <a:tr h="319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Day of Week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Route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Direction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 (time)</a:t>
                      </a:r>
                    </a:p>
                  </a:txBody>
                  <a:tcPr marL="9525" marR="9525" marT="9525" marB="0" anchor="b"/>
                </a:tc>
              </a:tr>
              <a:tr h="357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46094"/>
              </p:ext>
            </p:extLst>
          </p:nvPr>
        </p:nvGraphicFramePr>
        <p:xfrm>
          <a:off x="5009474" y="2922975"/>
          <a:ext cx="4558184" cy="3209004"/>
        </p:xfrm>
        <a:graphic>
          <a:graphicData uri="http://schemas.openxmlformats.org/drawingml/2006/table">
            <a:tbl>
              <a:tblPr/>
              <a:tblGrid>
                <a:gridCol w="408933"/>
                <a:gridCol w="1339605"/>
                <a:gridCol w="1226797"/>
                <a:gridCol w="1212695"/>
                <a:gridCol w="370154"/>
              </a:tblGrid>
              <a:tr h="356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Of 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356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NotFriday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Home-Work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Home-Work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NotFriday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Home-Work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Home-Work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NotFriday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Work-Home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Work-Home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NotFriday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Work-Home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Work-Home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890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</TotalTime>
  <Words>501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Reduction of commute time</vt:lpstr>
      <vt:lpstr>Define phase</vt:lpstr>
      <vt:lpstr>SIPOC</vt:lpstr>
      <vt:lpstr>Process Map</vt:lpstr>
      <vt:lpstr>PowerPoint Presentation</vt:lpstr>
      <vt:lpstr>Defining process step</vt:lpstr>
      <vt:lpstr>MSA</vt:lpstr>
      <vt:lpstr>Redefining the goal</vt:lpstr>
      <vt:lpstr>Design of Experiment (DOE)</vt:lpstr>
      <vt:lpstr>PowerPoint Presentation</vt:lpstr>
      <vt:lpstr>PowerPoint Presentation</vt:lpstr>
      <vt:lpstr>Recommendations pertaining improving of the process</vt:lpstr>
      <vt:lpstr>Control chart Friday’s data  (Before and after Improvement)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Reduction of commute time</dc:title>
  <dc:creator>Vladyslav Huz</dc:creator>
  <cp:lastModifiedBy>Vladyslav Huz</cp:lastModifiedBy>
  <cp:revision>51</cp:revision>
  <cp:lastPrinted>2014-12-15T23:29:33Z</cp:lastPrinted>
  <dcterms:created xsi:type="dcterms:W3CDTF">2014-10-12T20:58:56Z</dcterms:created>
  <dcterms:modified xsi:type="dcterms:W3CDTF">2014-12-15T23:42:35Z</dcterms:modified>
</cp:coreProperties>
</file>