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70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5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580" autoAdjust="0"/>
    <p:restoredTop sz="94719"/>
  </p:normalViewPr>
  <p:slideViewPr>
    <p:cSldViewPr snapToGrid="0" snapToObjects="1">
      <p:cViewPr varScale="1">
        <p:scale>
          <a:sx n="74" d="100"/>
          <a:sy n="74" d="100"/>
        </p:scale>
        <p:origin x="96" y="2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24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9C1B94-10C4-B046-A5C3-6BFB4F9044C4}" type="doc">
      <dgm:prSet loTypeId="urn:microsoft.com/office/officeart/2005/8/layout/vList3#3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7CEB258-9CD3-3A4D-8476-B82D163D7BEC}">
      <dgm:prSet/>
      <dgm:spPr/>
      <dgm:t>
        <a:bodyPr/>
        <a:lstStyle/>
        <a:p>
          <a:r>
            <a:rPr lang="ru-RU" dirty="0">
              <a:solidFill>
                <a:schemeClr val="bg1"/>
              </a:solidFill>
            </a:rPr>
            <a:t>Ознакомление с созданием сайтов на платформе </a:t>
          </a:r>
          <a:r>
            <a:rPr lang="en-US" dirty="0">
              <a:solidFill>
                <a:schemeClr val="bg1"/>
              </a:solidFill>
            </a:rPr>
            <a:t>tilda</a:t>
          </a:r>
          <a:r>
            <a:rPr lang="ru-RU" dirty="0">
              <a:solidFill>
                <a:schemeClr val="bg1"/>
              </a:solidFill>
            </a:rPr>
            <a:t> проведено</a:t>
          </a:r>
        </a:p>
      </dgm:t>
    </dgm:pt>
    <dgm:pt modelId="{1C527120-AA10-6543-A3F7-60C1FAB65BDC}" type="parTrans" cxnId="{2F6DC082-E9B6-724A-9D54-7944474397A4}">
      <dgm:prSet/>
      <dgm:spPr/>
      <dgm:t>
        <a:bodyPr/>
        <a:lstStyle/>
        <a:p>
          <a:endParaRPr lang="ru-RU">
            <a:highlight>
              <a:srgbClr val="00FFFF"/>
            </a:highlight>
          </a:endParaRPr>
        </a:p>
      </dgm:t>
    </dgm:pt>
    <dgm:pt modelId="{56596C58-E25D-EB4F-8782-02B42F0FD1A5}" type="sibTrans" cxnId="{2F6DC082-E9B6-724A-9D54-7944474397A4}">
      <dgm:prSet/>
      <dgm:spPr/>
      <dgm:t>
        <a:bodyPr/>
        <a:lstStyle/>
        <a:p>
          <a:endParaRPr lang="ru-RU">
            <a:highlight>
              <a:srgbClr val="00FFFF"/>
            </a:highlight>
          </a:endParaRPr>
        </a:p>
      </dgm:t>
    </dgm:pt>
    <dgm:pt modelId="{D2CA2A8E-85EB-044D-93ED-6D3ECD6274F0}">
      <dgm:prSet/>
      <dgm:spPr/>
      <dgm:t>
        <a:bodyPr/>
        <a:lstStyle/>
        <a:p>
          <a:r>
            <a:rPr lang="ru-RU" dirty="0">
              <a:solidFill>
                <a:schemeClr val="bg1"/>
              </a:solidFill>
            </a:rPr>
            <a:t>Определен функционал программного средства </a:t>
          </a:r>
        </a:p>
      </dgm:t>
    </dgm:pt>
    <dgm:pt modelId="{63AE5DFF-837C-0145-8972-F9A2580A3079}" type="sibTrans" cxnId="{7A948F4E-8201-7C48-90EA-4196BB48A43F}">
      <dgm:prSet/>
      <dgm:spPr/>
      <dgm:t>
        <a:bodyPr/>
        <a:lstStyle/>
        <a:p>
          <a:endParaRPr lang="ru-RU">
            <a:highlight>
              <a:srgbClr val="00FFFF"/>
            </a:highlight>
          </a:endParaRPr>
        </a:p>
      </dgm:t>
    </dgm:pt>
    <dgm:pt modelId="{CF1B2FA2-89A2-7543-8D21-2E2DCF608210}" type="parTrans" cxnId="{7A948F4E-8201-7C48-90EA-4196BB48A43F}">
      <dgm:prSet/>
      <dgm:spPr/>
      <dgm:t>
        <a:bodyPr/>
        <a:lstStyle/>
        <a:p>
          <a:endParaRPr lang="ru-RU">
            <a:highlight>
              <a:srgbClr val="00FFFF"/>
            </a:highlight>
          </a:endParaRPr>
        </a:p>
      </dgm:t>
    </dgm:pt>
    <dgm:pt modelId="{D56E9ED2-10E1-5341-9B92-472B3D64013D}">
      <dgm:prSet/>
      <dgm:spPr/>
      <dgm:t>
        <a:bodyPr/>
        <a:lstStyle/>
        <a:p>
          <a:r>
            <a:rPr lang="ru-RU" dirty="0"/>
            <a:t> </a:t>
          </a:r>
          <a:r>
            <a:rPr lang="en-US" dirty="0"/>
            <a:t> </a:t>
          </a:r>
          <a:r>
            <a:rPr lang="ru-RU" dirty="0"/>
            <a:t> </a:t>
          </a:r>
          <a:r>
            <a:rPr lang="ru-RU" dirty="0">
              <a:solidFill>
                <a:schemeClr val="bg1"/>
              </a:solidFill>
            </a:rPr>
            <a:t>Определен выбор информационных технологий. Язык программирования (</a:t>
          </a:r>
          <a:r>
            <a:rPr lang="en-US" dirty="0">
              <a:solidFill>
                <a:schemeClr val="bg1"/>
              </a:solidFill>
            </a:rPr>
            <a:t>Python</a:t>
          </a:r>
          <a:r>
            <a:rPr lang="ru-RU" dirty="0">
              <a:solidFill>
                <a:schemeClr val="bg1"/>
              </a:solidFill>
            </a:rPr>
            <a:t>)</a:t>
          </a:r>
          <a:endParaRPr lang="en-US" dirty="0">
            <a:solidFill>
              <a:schemeClr val="bg1"/>
            </a:solidFill>
          </a:endParaRPr>
        </a:p>
      </dgm:t>
    </dgm:pt>
    <dgm:pt modelId="{E0C2229A-F768-CD45-936E-FC8EF83665FD}" type="sibTrans" cxnId="{F3712BF7-74C8-564E-8FD8-47E3F5E3DE5E}">
      <dgm:prSet/>
      <dgm:spPr/>
      <dgm:t>
        <a:bodyPr/>
        <a:lstStyle/>
        <a:p>
          <a:endParaRPr lang="ru-RU">
            <a:highlight>
              <a:srgbClr val="00FFFF"/>
            </a:highlight>
          </a:endParaRPr>
        </a:p>
      </dgm:t>
    </dgm:pt>
    <dgm:pt modelId="{9AB93E40-6141-AD4E-8A83-C4DCEB3A1DAD}" type="parTrans" cxnId="{F3712BF7-74C8-564E-8FD8-47E3F5E3DE5E}">
      <dgm:prSet/>
      <dgm:spPr/>
      <dgm:t>
        <a:bodyPr/>
        <a:lstStyle/>
        <a:p>
          <a:endParaRPr lang="ru-RU">
            <a:highlight>
              <a:srgbClr val="00FFFF"/>
            </a:highlight>
          </a:endParaRPr>
        </a:p>
      </dgm:t>
    </dgm:pt>
    <dgm:pt modelId="{00B19E9B-B98D-314C-9EB0-3E2F7A02F262}">
      <dgm:prSet/>
      <dgm:spPr/>
      <dgm:t>
        <a:bodyPr/>
        <a:lstStyle/>
        <a:p>
          <a:r>
            <a:rPr lang="ru-RU" dirty="0">
              <a:solidFill>
                <a:schemeClr val="bg1"/>
              </a:solidFill>
            </a:rPr>
            <a:t>Разработан графический интерфейс</a:t>
          </a:r>
        </a:p>
      </dgm:t>
    </dgm:pt>
    <dgm:pt modelId="{1915195C-E670-EF47-802D-714474350304}" type="sibTrans" cxnId="{091743BB-080B-1949-8FF9-EF550551A7C0}">
      <dgm:prSet/>
      <dgm:spPr/>
      <dgm:t>
        <a:bodyPr/>
        <a:lstStyle/>
        <a:p>
          <a:endParaRPr lang="ru-RU">
            <a:highlight>
              <a:srgbClr val="00FFFF"/>
            </a:highlight>
          </a:endParaRPr>
        </a:p>
      </dgm:t>
    </dgm:pt>
    <dgm:pt modelId="{6EA7DE3C-2501-5042-9E3C-70DF4CC44603}" type="parTrans" cxnId="{091743BB-080B-1949-8FF9-EF550551A7C0}">
      <dgm:prSet/>
      <dgm:spPr/>
      <dgm:t>
        <a:bodyPr/>
        <a:lstStyle/>
        <a:p>
          <a:endParaRPr lang="ru-RU">
            <a:highlight>
              <a:srgbClr val="00FFFF"/>
            </a:highlight>
          </a:endParaRPr>
        </a:p>
      </dgm:t>
    </dgm:pt>
    <dgm:pt modelId="{0EBACDD2-02BC-9A46-B4A3-0BA463B0140E}" type="pres">
      <dgm:prSet presAssocID="{A29C1B94-10C4-B046-A5C3-6BFB4F9044C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45B6615-67D2-3644-A518-F2E8C905D2CC}" type="pres">
      <dgm:prSet presAssocID="{37CEB258-9CD3-3A4D-8476-B82D163D7BEC}" presName="composite" presStyleCnt="0"/>
      <dgm:spPr/>
    </dgm:pt>
    <dgm:pt modelId="{2915FDC5-2546-444B-9C90-FD07D4154B57}" type="pres">
      <dgm:prSet presAssocID="{37CEB258-9CD3-3A4D-8476-B82D163D7BEC}" presName="imgShp" presStyleLbl="fgImgPlace1" presStyleIdx="0" presStyleCnt="4" custLinFactNeighborY="1393"/>
      <dgm:spPr/>
    </dgm:pt>
    <dgm:pt modelId="{97BC1EAC-9F8B-8346-845E-9C9922CF14F3}" type="pres">
      <dgm:prSet presAssocID="{37CEB258-9CD3-3A4D-8476-B82D163D7BEC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94E770B-3850-C243-A425-225466529F7F}" type="pres">
      <dgm:prSet presAssocID="{56596C58-E25D-EB4F-8782-02B42F0FD1A5}" presName="spacing" presStyleCnt="0"/>
      <dgm:spPr/>
    </dgm:pt>
    <dgm:pt modelId="{F9E95E52-68F4-D942-B42C-C1ED58065C03}" type="pres">
      <dgm:prSet presAssocID="{D2CA2A8E-85EB-044D-93ED-6D3ECD6274F0}" presName="composite" presStyleCnt="0"/>
      <dgm:spPr/>
    </dgm:pt>
    <dgm:pt modelId="{0F1F9A5A-F03C-1041-892B-56A13EE99A3D}" type="pres">
      <dgm:prSet presAssocID="{D2CA2A8E-85EB-044D-93ED-6D3ECD6274F0}" presName="imgShp" presStyleLbl="fgImgPlace1" presStyleIdx="1" presStyleCnt="4"/>
      <dgm:spPr/>
    </dgm:pt>
    <dgm:pt modelId="{E6316E82-A5A6-DF48-ACAD-1FFBED299077}" type="pres">
      <dgm:prSet presAssocID="{D2CA2A8E-85EB-044D-93ED-6D3ECD6274F0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9B63B15-4958-C141-8162-70CC69083FBB}" type="pres">
      <dgm:prSet presAssocID="{63AE5DFF-837C-0145-8972-F9A2580A3079}" presName="spacing" presStyleCnt="0"/>
      <dgm:spPr/>
    </dgm:pt>
    <dgm:pt modelId="{75102484-7E02-F942-AC8A-8ED311B42CCE}" type="pres">
      <dgm:prSet presAssocID="{D56E9ED2-10E1-5341-9B92-472B3D64013D}" presName="composite" presStyleCnt="0"/>
      <dgm:spPr/>
    </dgm:pt>
    <dgm:pt modelId="{E97DD254-7B77-0446-A2E8-7B422D056B2D}" type="pres">
      <dgm:prSet presAssocID="{D56E9ED2-10E1-5341-9B92-472B3D64013D}" presName="imgShp" presStyleLbl="fgImgPlace1" presStyleIdx="2" presStyleCnt="4"/>
      <dgm:spPr/>
    </dgm:pt>
    <dgm:pt modelId="{C6502D50-A7B0-2F4A-AB21-ED375B3C220B}" type="pres">
      <dgm:prSet presAssocID="{D56E9ED2-10E1-5341-9B92-472B3D64013D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B3F960D-31C3-1E42-AD21-6DDE67C31281}" type="pres">
      <dgm:prSet presAssocID="{E0C2229A-F768-CD45-936E-FC8EF83665FD}" presName="spacing" presStyleCnt="0"/>
      <dgm:spPr/>
    </dgm:pt>
    <dgm:pt modelId="{7D77A5A0-320C-9B41-A58B-D3D897935DD6}" type="pres">
      <dgm:prSet presAssocID="{00B19E9B-B98D-314C-9EB0-3E2F7A02F262}" presName="composite" presStyleCnt="0"/>
      <dgm:spPr/>
    </dgm:pt>
    <dgm:pt modelId="{7BE6C0AB-7E9E-F848-81D6-18FABAEA8EE4}" type="pres">
      <dgm:prSet presAssocID="{00B19E9B-B98D-314C-9EB0-3E2F7A02F262}" presName="imgShp" presStyleLbl="fgImgPlace1" presStyleIdx="3" presStyleCnt="4"/>
      <dgm:spPr/>
    </dgm:pt>
    <dgm:pt modelId="{4A0770D9-4A2B-F542-A4B1-4DD2E56E0F03}" type="pres">
      <dgm:prSet presAssocID="{00B19E9B-B98D-314C-9EB0-3E2F7A02F262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1D25313-0ECD-184E-8BF4-0438F329F9DB}" type="presOf" srcId="{D2CA2A8E-85EB-044D-93ED-6D3ECD6274F0}" destId="{E6316E82-A5A6-DF48-ACAD-1FFBED299077}" srcOrd="0" destOrd="0" presId="urn:microsoft.com/office/officeart/2005/8/layout/vList3#3"/>
    <dgm:cxn modelId="{F3712BF7-74C8-564E-8FD8-47E3F5E3DE5E}" srcId="{A29C1B94-10C4-B046-A5C3-6BFB4F9044C4}" destId="{D56E9ED2-10E1-5341-9B92-472B3D64013D}" srcOrd="2" destOrd="0" parTransId="{9AB93E40-6141-AD4E-8A83-C4DCEB3A1DAD}" sibTransId="{E0C2229A-F768-CD45-936E-FC8EF83665FD}"/>
    <dgm:cxn modelId="{F0C47ED5-3B1D-EA40-B40A-423BE3B4C5D0}" type="presOf" srcId="{37CEB258-9CD3-3A4D-8476-B82D163D7BEC}" destId="{97BC1EAC-9F8B-8346-845E-9C9922CF14F3}" srcOrd="0" destOrd="0" presId="urn:microsoft.com/office/officeart/2005/8/layout/vList3#3"/>
    <dgm:cxn modelId="{E30F205E-98A3-7545-88F4-1CBDDD713D00}" type="presOf" srcId="{A29C1B94-10C4-B046-A5C3-6BFB4F9044C4}" destId="{0EBACDD2-02BC-9A46-B4A3-0BA463B0140E}" srcOrd="0" destOrd="0" presId="urn:microsoft.com/office/officeart/2005/8/layout/vList3#3"/>
    <dgm:cxn modelId="{5179D260-17B2-0844-AADA-F0520C79FCAB}" type="presOf" srcId="{D56E9ED2-10E1-5341-9B92-472B3D64013D}" destId="{C6502D50-A7B0-2F4A-AB21-ED375B3C220B}" srcOrd="0" destOrd="0" presId="urn:microsoft.com/office/officeart/2005/8/layout/vList3#3"/>
    <dgm:cxn modelId="{541977BB-5AFC-6F47-ACEB-38A3971B8D16}" type="presOf" srcId="{00B19E9B-B98D-314C-9EB0-3E2F7A02F262}" destId="{4A0770D9-4A2B-F542-A4B1-4DD2E56E0F03}" srcOrd="0" destOrd="0" presId="urn:microsoft.com/office/officeart/2005/8/layout/vList3#3"/>
    <dgm:cxn modelId="{2F6DC082-E9B6-724A-9D54-7944474397A4}" srcId="{A29C1B94-10C4-B046-A5C3-6BFB4F9044C4}" destId="{37CEB258-9CD3-3A4D-8476-B82D163D7BEC}" srcOrd="0" destOrd="0" parTransId="{1C527120-AA10-6543-A3F7-60C1FAB65BDC}" sibTransId="{56596C58-E25D-EB4F-8782-02B42F0FD1A5}"/>
    <dgm:cxn modelId="{7A948F4E-8201-7C48-90EA-4196BB48A43F}" srcId="{A29C1B94-10C4-B046-A5C3-6BFB4F9044C4}" destId="{D2CA2A8E-85EB-044D-93ED-6D3ECD6274F0}" srcOrd="1" destOrd="0" parTransId="{CF1B2FA2-89A2-7543-8D21-2E2DCF608210}" sibTransId="{63AE5DFF-837C-0145-8972-F9A2580A3079}"/>
    <dgm:cxn modelId="{091743BB-080B-1949-8FF9-EF550551A7C0}" srcId="{A29C1B94-10C4-B046-A5C3-6BFB4F9044C4}" destId="{00B19E9B-B98D-314C-9EB0-3E2F7A02F262}" srcOrd="3" destOrd="0" parTransId="{6EA7DE3C-2501-5042-9E3C-70DF4CC44603}" sibTransId="{1915195C-E670-EF47-802D-714474350304}"/>
    <dgm:cxn modelId="{68C54935-283F-904F-9633-033BE8EF951B}" type="presParOf" srcId="{0EBACDD2-02BC-9A46-B4A3-0BA463B0140E}" destId="{E45B6615-67D2-3644-A518-F2E8C905D2CC}" srcOrd="0" destOrd="0" presId="urn:microsoft.com/office/officeart/2005/8/layout/vList3#3"/>
    <dgm:cxn modelId="{AA7353B6-57B8-8D4C-B841-359AC3E61816}" type="presParOf" srcId="{E45B6615-67D2-3644-A518-F2E8C905D2CC}" destId="{2915FDC5-2546-444B-9C90-FD07D4154B57}" srcOrd="0" destOrd="0" presId="urn:microsoft.com/office/officeart/2005/8/layout/vList3#3"/>
    <dgm:cxn modelId="{7C94C41B-CD50-4645-81A5-8DBE36004EC4}" type="presParOf" srcId="{E45B6615-67D2-3644-A518-F2E8C905D2CC}" destId="{97BC1EAC-9F8B-8346-845E-9C9922CF14F3}" srcOrd="1" destOrd="0" presId="urn:microsoft.com/office/officeart/2005/8/layout/vList3#3"/>
    <dgm:cxn modelId="{D34FB747-1F7E-CA40-A5EA-445538B51DE7}" type="presParOf" srcId="{0EBACDD2-02BC-9A46-B4A3-0BA463B0140E}" destId="{994E770B-3850-C243-A425-225466529F7F}" srcOrd="1" destOrd="0" presId="urn:microsoft.com/office/officeart/2005/8/layout/vList3#3"/>
    <dgm:cxn modelId="{A93CF25B-BADC-F146-8E2A-F354DBA62BE1}" type="presParOf" srcId="{0EBACDD2-02BC-9A46-B4A3-0BA463B0140E}" destId="{F9E95E52-68F4-D942-B42C-C1ED58065C03}" srcOrd="2" destOrd="0" presId="urn:microsoft.com/office/officeart/2005/8/layout/vList3#3"/>
    <dgm:cxn modelId="{2342671F-F3B7-EA4D-8C51-405C48C3A021}" type="presParOf" srcId="{F9E95E52-68F4-D942-B42C-C1ED58065C03}" destId="{0F1F9A5A-F03C-1041-892B-56A13EE99A3D}" srcOrd="0" destOrd="0" presId="urn:microsoft.com/office/officeart/2005/8/layout/vList3#3"/>
    <dgm:cxn modelId="{96EB02EA-002B-3C49-97E8-F9B9A20CA3AE}" type="presParOf" srcId="{F9E95E52-68F4-D942-B42C-C1ED58065C03}" destId="{E6316E82-A5A6-DF48-ACAD-1FFBED299077}" srcOrd="1" destOrd="0" presId="urn:microsoft.com/office/officeart/2005/8/layout/vList3#3"/>
    <dgm:cxn modelId="{859E60F7-B779-DA46-884F-93BB3CAE2F49}" type="presParOf" srcId="{0EBACDD2-02BC-9A46-B4A3-0BA463B0140E}" destId="{09B63B15-4958-C141-8162-70CC69083FBB}" srcOrd="3" destOrd="0" presId="urn:microsoft.com/office/officeart/2005/8/layout/vList3#3"/>
    <dgm:cxn modelId="{E203DE13-6C2A-CC43-9D00-68B378FFA8CF}" type="presParOf" srcId="{0EBACDD2-02BC-9A46-B4A3-0BA463B0140E}" destId="{75102484-7E02-F942-AC8A-8ED311B42CCE}" srcOrd="4" destOrd="0" presId="urn:microsoft.com/office/officeart/2005/8/layout/vList3#3"/>
    <dgm:cxn modelId="{2FE4523A-D30A-3249-91BE-31239B66CB4E}" type="presParOf" srcId="{75102484-7E02-F942-AC8A-8ED311B42CCE}" destId="{E97DD254-7B77-0446-A2E8-7B422D056B2D}" srcOrd="0" destOrd="0" presId="urn:microsoft.com/office/officeart/2005/8/layout/vList3#3"/>
    <dgm:cxn modelId="{70ECC473-00B9-4D41-8AE4-031923315DAD}" type="presParOf" srcId="{75102484-7E02-F942-AC8A-8ED311B42CCE}" destId="{C6502D50-A7B0-2F4A-AB21-ED375B3C220B}" srcOrd="1" destOrd="0" presId="urn:microsoft.com/office/officeart/2005/8/layout/vList3#3"/>
    <dgm:cxn modelId="{FBDCC828-B2C9-3A49-997A-674BED707BAE}" type="presParOf" srcId="{0EBACDD2-02BC-9A46-B4A3-0BA463B0140E}" destId="{FB3F960D-31C3-1E42-AD21-6DDE67C31281}" srcOrd="5" destOrd="0" presId="urn:microsoft.com/office/officeart/2005/8/layout/vList3#3"/>
    <dgm:cxn modelId="{AF75E733-A9AD-484C-AD7F-E1F37A6AC463}" type="presParOf" srcId="{0EBACDD2-02BC-9A46-B4A3-0BA463B0140E}" destId="{7D77A5A0-320C-9B41-A58B-D3D897935DD6}" srcOrd="6" destOrd="0" presId="urn:microsoft.com/office/officeart/2005/8/layout/vList3#3"/>
    <dgm:cxn modelId="{E91464AB-44F5-5E42-BC91-DC6A5961EDF8}" type="presParOf" srcId="{7D77A5A0-320C-9B41-A58B-D3D897935DD6}" destId="{7BE6C0AB-7E9E-F848-81D6-18FABAEA8EE4}" srcOrd="0" destOrd="0" presId="urn:microsoft.com/office/officeart/2005/8/layout/vList3#3"/>
    <dgm:cxn modelId="{AD5A0285-1B29-BF4A-8D50-DC39C15F8CA4}" type="presParOf" srcId="{7D77A5A0-320C-9B41-A58B-D3D897935DD6}" destId="{4A0770D9-4A2B-F542-A4B1-4DD2E56E0F03}" srcOrd="1" destOrd="0" presId="urn:microsoft.com/office/officeart/2005/8/layout/vList3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C1EAC-9F8B-8346-845E-9C9922CF14F3}">
      <dsp:nvSpPr>
        <dsp:cNvPr id="0" name=""/>
        <dsp:cNvSpPr/>
      </dsp:nvSpPr>
      <dsp:spPr>
        <a:xfrm rot="10800000">
          <a:off x="2153787" y="4370"/>
          <a:ext cx="7442481" cy="111671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2439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>
              <a:solidFill>
                <a:schemeClr val="bg1"/>
              </a:solidFill>
            </a:rPr>
            <a:t>Ознакомление с созданием сайтов на платформе </a:t>
          </a:r>
          <a:r>
            <a:rPr lang="en-US" sz="2300" kern="1200" dirty="0">
              <a:solidFill>
                <a:schemeClr val="bg1"/>
              </a:solidFill>
            </a:rPr>
            <a:t>tilda</a:t>
          </a:r>
          <a:r>
            <a:rPr lang="ru-RU" sz="2300" kern="1200" dirty="0">
              <a:solidFill>
                <a:schemeClr val="bg1"/>
              </a:solidFill>
            </a:rPr>
            <a:t> проведено</a:t>
          </a:r>
        </a:p>
      </dsp:txBody>
      <dsp:txXfrm rot="10800000">
        <a:off x="2432964" y="4370"/>
        <a:ext cx="7163304" cy="1116710"/>
      </dsp:txXfrm>
    </dsp:sp>
    <dsp:sp modelId="{2915FDC5-2546-444B-9C90-FD07D4154B57}">
      <dsp:nvSpPr>
        <dsp:cNvPr id="0" name=""/>
        <dsp:cNvSpPr/>
      </dsp:nvSpPr>
      <dsp:spPr>
        <a:xfrm>
          <a:off x="1595432" y="19925"/>
          <a:ext cx="1116710" cy="111671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6316E82-A5A6-DF48-ACAD-1FFBED299077}">
      <dsp:nvSpPr>
        <dsp:cNvPr id="0" name=""/>
        <dsp:cNvSpPr/>
      </dsp:nvSpPr>
      <dsp:spPr>
        <a:xfrm rot="10800000">
          <a:off x="2153787" y="1454427"/>
          <a:ext cx="7442481" cy="111671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2439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>
              <a:solidFill>
                <a:schemeClr val="bg1"/>
              </a:solidFill>
            </a:rPr>
            <a:t>Определен функционал программного средства </a:t>
          </a:r>
        </a:p>
      </dsp:txBody>
      <dsp:txXfrm rot="10800000">
        <a:off x="2432964" y="1454427"/>
        <a:ext cx="7163304" cy="1116710"/>
      </dsp:txXfrm>
    </dsp:sp>
    <dsp:sp modelId="{0F1F9A5A-F03C-1041-892B-56A13EE99A3D}">
      <dsp:nvSpPr>
        <dsp:cNvPr id="0" name=""/>
        <dsp:cNvSpPr/>
      </dsp:nvSpPr>
      <dsp:spPr>
        <a:xfrm>
          <a:off x="1595432" y="1454427"/>
          <a:ext cx="1116710" cy="111671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6502D50-A7B0-2F4A-AB21-ED375B3C220B}">
      <dsp:nvSpPr>
        <dsp:cNvPr id="0" name=""/>
        <dsp:cNvSpPr/>
      </dsp:nvSpPr>
      <dsp:spPr>
        <a:xfrm rot="10800000">
          <a:off x="2153787" y="2904485"/>
          <a:ext cx="7442481" cy="111671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2439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/>
            <a:t> </a:t>
          </a:r>
          <a:r>
            <a:rPr lang="en-US" sz="2300" kern="1200" dirty="0"/>
            <a:t> </a:t>
          </a:r>
          <a:r>
            <a:rPr lang="ru-RU" sz="2300" kern="1200" dirty="0"/>
            <a:t> </a:t>
          </a:r>
          <a:r>
            <a:rPr lang="ru-RU" sz="2300" kern="1200" dirty="0">
              <a:solidFill>
                <a:schemeClr val="bg1"/>
              </a:solidFill>
            </a:rPr>
            <a:t>Определен выбор информационных технологий. Язык программирования (</a:t>
          </a:r>
          <a:r>
            <a:rPr lang="en-US" sz="2300" kern="1200" dirty="0">
              <a:solidFill>
                <a:schemeClr val="bg1"/>
              </a:solidFill>
            </a:rPr>
            <a:t>Python</a:t>
          </a:r>
          <a:r>
            <a:rPr lang="ru-RU" sz="2300" kern="1200" dirty="0">
              <a:solidFill>
                <a:schemeClr val="bg1"/>
              </a:solidFill>
            </a:rPr>
            <a:t>)</a:t>
          </a:r>
          <a:endParaRPr lang="en-US" sz="2300" kern="1200" dirty="0">
            <a:solidFill>
              <a:schemeClr val="bg1"/>
            </a:solidFill>
          </a:endParaRPr>
        </a:p>
      </dsp:txBody>
      <dsp:txXfrm rot="10800000">
        <a:off x="2432964" y="2904485"/>
        <a:ext cx="7163304" cy="1116710"/>
      </dsp:txXfrm>
    </dsp:sp>
    <dsp:sp modelId="{E97DD254-7B77-0446-A2E8-7B422D056B2D}">
      <dsp:nvSpPr>
        <dsp:cNvPr id="0" name=""/>
        <dsp:cNvSpPr/>
      </dsp:nvSpPr>
      <dsp:spPr>
        <a:xfrm>
          <a:off x="1595432" y="2904485"/>
          <a:ext cx="1116710" cy="111671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A0770D9-4A2B-F542-A4B1-4DD2E56E0F03}">
      <dsp:nvSpPr>
        <dsp:cNvPr id="0" name=""/>
        <dsp:cNvSpPr/>
      </dsp:nvSpPr>
      <dsp:spPr>
        <a:xfrm rot="10800000">
          <a:off x="2153787" y="4354542"/>
          <a:ext cx="7442481" cy="111671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2439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>
              <a:solidFill>
                <a:schemeClr val="bg1"/>
              </a:solidFill>
            </a:rPr>
            <a:t>Разработан графический интерфейс</a:t>
          </a:r>
        </a:p>
      </dsp:txBody>
      <dsp:txXfrm rot="10800000">
        <a:off x="2432964" y="4354542"/>
        <a:ext cx="7163304" cy="1116710"/>
      </dsp:txXfrm>
    </dsp:sp>
    <dsp:sp modelId="{7BE6C0AB-7E9E-F848-81D6-18FABAEA8EE4}">
      <dsp:nvSpPr>
        <dsp:cNvPr id="0" name=""/>
        <dsp:cNvSpPr/>
      </dsp:nvSpPr>
      <dsp:spPr>
        <a:xfrm>
          <a:off x="1595432" y="4354542"/>
          <a:ext cx="1116710" cy="111671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E115C-DB9A-B14B-BC56-BF97C1E58CDC}" type="datetimeFigureOut">
              <a:rPr lang="ru-RU" smtClean="0"/>
              <a:pPr/>
              <a:t>04.11.2022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61AEA-9D06-C741-A083-97B5BFF3FDA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54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1AEA-9D06-C741-A083-97B5BFF3FDA1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31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1AEA-9D06-C741-A083-97B5BFF3FDA1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977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1AEA-9D06-C741-A083-97B5BFF3FDA1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03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AEB-AE90-7340-BF87-14B356D61B90}" type="datetimeFigureOut">
              <a:rPr lang="ru-RU" smtClean="0"/>
              <a:pPr/>
              <a:t>04.11.2022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7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AEB-AE90-7340-BF87-14B356D61B90}" type="datetimeFigureOut">
              <a:rPr lang="ru-RU" smtClean="0"/>
              <a:pPr/>
              <a:t>04.11.2022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22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AEB-AE90-7340-BF87-14B356D61B90}" type="datetimeFigureOut">
              <a:rPr lang="ru-RU" smtClean="0"/>
              <a:pPr/>
              <a:t>04.11.2022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5440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AEB-AE90-7340-BF87-14B356D61B90}" type="datetimeFigureOut">
              <a:rPr lang="ru-RU" smtClean="0"/>
              <a:pPr/>
              <a:t>04.11.2022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886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AEB-AE90-7340-BF87-14B356D61B90}" type="datetimeFigureOut">
              <a:rPr lang="ru-RU" smtClean="0"/>
              <a:pPr/>
              <a:t>04.11.2022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3768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AEB-AE90-7340-BF87-14B356D61B90}" type="datetimeFigureOut">
              <a:rPr lang="ru-RU" smtClean="0"/>
              <a:pPr/>
              <a:t>04.11.2022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76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AEB-AE90-7340-BF87-14B356D61B90}" type="datetimeFigureOut">
              <a:rPr lang="ru-RU" smtClean="0"/>
              <a:pPr/>
              <a:t>04.11.2022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798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AEB-AE90-7340-BF87-14B356D61B90}" type="datetimeFigureOut">
              <a:rPr lang="ru-RU" smtClean="0"/>
              <a:pPr/>
              <a:t>04.11.2022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55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AEB-AE90-7340-BF87-14B356D61B90}" type="datetimeFigureOut">
              <a:rPr lang="ru-RU" smtClean="0"/>
              <a:pPr/>
              <a:t>04.11.2022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69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AEB-AE90-7340-BF87-14B356D61B90}" type="datetimeFigureOut">
              <a:rPr lang="ru-RU" smtClean="0"/>
              <a:pPr/>
              <a:t>04.11.2022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85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AEB-AE90-7340-BF87-14B356D61B90}" type="datetimeFigureOut">
              <a:rPr lang="ru-RU" smtClean="0"/>
              <a:pPr/>
              <a:t>04.11.2022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97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AEB-AE90-7340-BF87-14B356D61B90}" type="datetimeFigureOut">
              <a:rPr lang="ru-RU" smtClean="0"/>
              <a:pPr/>
              <a:t>04.11.2022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8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AEB-AE90-7340-BF87-14B356D61B90}" type="datetimeFigureOut">
              <a:rPr lang="ru-RU" smtClean="0"/>
              <a:pPr/>
              <a:t>04.11.2022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90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AEB-AE90-7340-BF87-14B356D61B90}" type="datetimeFigureOut">
              <a:rPr lang="ru-RU" smtClean="0"/>
              <a:pPr/>
              <a:t>04.11.2022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22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AEB-AE90-7340-BF87-14B356D61B90}" type="datetimeFigureOut">
              <a:rPr lang="ru-RU" smtClean="0"/>
              <a:pPr/>
              <a:t>04.11.2022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64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AEB-AE90-7340-BF87-14B356D61B90}" type="datetimeFigureOut">
              <a:rPr lang="ru-RU" smtClean="0"/>
              <a:pPr/>
              <a:t>04.11.2022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10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28AEB-AE90-7340-BF87-14B356D61B90}" type="datetimeFigureOut">
              <a:rPr lang="ru-RU" smtClean="0"/>
              <a:pPr/>
              <a:t>04.11.2022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575049-B6D6-2143-9484-1B8B99E2DEA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128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709" r:id="rId1"/>
    <p:sldLayoutId id="2147485710" r:id="rId2"/>
    <p:sldLayoutId id="2147485711" r:id="rId3"/>
    <p:sldLayoutId id="2147485712" r:id="rId4"/>
    <p:sldLayoutId id="2147485713" r:id="rId5"/>
    <p:sldLayoutId id="2147485714" r:id="rId6"/>
    <p:sldLayoutId id="2147485715" r:id="rId7"/>
    <p:sldLayoutId id="2147485716" r:id="rId8"/>
    <p:sldLayoutId id="2147485717" r:id="rId9"/>
    <p:sldLayoutId id="2147485718" r:id="rId10"/>
    <p:sldLayoutId id="2147485719" r:id="rId11"/>
    <p:sldLayoutId id="2147485720" r:id="rId12"/>
    <p:sldLayoutId id="2147485721" r:id="rId13"/>
    <p:sldLayoutId id="2147485722" r:id="rId14"/>
    <p:sldLayoutId id="2147485723" r:id="rId15"/>
    <p:sldLayoutId id="2147485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CA74D-1F63-A447-8532-115847953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772" y="747298"/>
            <a:ext cx="9365674" cy="3277165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/>
              <a:t>Проект на тему: </a:t>
            </a:r>
            <a:r>
              <a:rPr lang="ru-RU" dirty="0" smtClean="0"/>
              <a:t>«Разработка мессенджера на основе современных технологий»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351ABF-A951-6A48-A689-8CB680960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916" y="4282889"/>
            <a:ext cx="8811107" cy="1664167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                                                                          </a:t>
            </a:r>
            <a:r>
              <a:rPr lang="ru-RU" dirty="0" smtClean="0">
                <a:solidFill>
                  <a:srgbClr val="FFFF00"/>
                </a:solidFill>
              </a:rPr>
              <a:t>Русаков Алексей Михайлович</a:t>
            </a:r>
            <a:endParaRPr lang="ru-RU" dirty="0">
              <a:solidFill>
                <a:srgbClr val="FFFF00"/>
              </a:solidFill>
            </a:endParaRPr>
          </a:p>
          <a:p>
            <a:pPr algn="l"/>
            <a:r>
              <a:rPr lang="ru-RU" dirty="0">
                <a:solidFill>
                  <a:srgbClr val="FFFF00"/>
                </a:solidFill>
              </a:rPr>
              <a:t>                                                                10 класс </a:t>
            </a:r>
            <a:r>
              <a:rPr lang="ru-RU" dirty="0" smtClean="0">
                <a:solidFill>
                  <a:srgbClr val="FFFF00"/>
                </a:solidFill>
              </a:rPr>
              <a:t>«А» </a:t>
            </a:r>
            <a:r>
              <a:rPr lang="ru-RU" dirty="0">
                <a:solidFill>
                  <a:srgbClr val="FFFF00"/>
                </a:solidFill>
              </a:rPr>
              <a:t>школы номер №</a:t>
            </a:r>
            <a:r>
              <a:rPr lang="ru-RU" dirty="0" smtClean="0">
                <a:solidFill>
                  <a:srgbClr val="FFFF00"/>
                </a:solidFill>
              </a:rPr>
              <a:t>1254</a:t>
            </a:r>
            <a:endParaRPr lang="ru-RU" dirty="0">
              <a:solidFill>
                <a:srgbClr val="FFFF00"/>
              </a:solidFill>
            </a:endParaRPr>
          </a:p>
          <a:p>
            <a:pPr algn="l"/>
            <a:r>
              <a:rPr lang="ru-RU" dirty="0"/>
              <a:t>                                               Руководитель: Русаков Алексей </a:t>
            </a:r>
            <a:r>
              <a:rPr lang="ru-RU" dirty="0" smtClean="0"/>
              <a:t>Михайлович</a:t>
            </a:r>
            <a:br>
              <a:rPr lang="ru-RU" dirty="0" smtClean="0"/>
            </a:br>
            <a:r>
              <a:rPr lang="ru-RU" dirty="0" smtClean="0"/>
              <a:t>				преподаватель детского технопарка </a:t>
            </a:r>
            <a:r>
              <a:rPr lang="ru-RU" dirty="0"/>
              <a:t>«Альтаир</a:t>
            </a:r>
            <a:r>
              <a:rPr lang="ru-RU" dirty="0" smtClean="0"/>
              <a:t>» РТУ МИРЭА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4F973-0B11-DF45-AB49-EC4D013EAE96}"/>
              </a:ext>
            </a:extLst>
          </p:cNvPr>
          <p:cNvSpPr txBox="1"/>
          <p:nvPr/>
        </p:nvSpPr>
        <p:spPr>
          <a:xfrm>
            <a:off x="2854531" y="6309392"/>
            <a:ext cx="321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2022 </a:t>
            </a:r>
            <a:r>
              <a:rPr lang="ru-RU" dirty="0"/>
              <a:t>г.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69311" y="0"/>
            <a:ext cx="83539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Государственное бюджетное общеобразовательное учреждение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города </a:t>
            </a:r>
            <a:r>
              <a:rPr lang="ru-RU" dirty="0"/>
              <a:t>Москвы «Школа № 1542»</a:t>
            </a:r>
          </a:p>
          <a:p>
            <a:pPr algn="ctr"/>
            <a:r>
              <a:rPr lang="ru-RU" dirty="0" smtClean="0"/>
              <a:t>Федеральное </a:t>
            </a:r>
            <a:r>
              <a:rPr lang="ru-RU" dirty="0"/>
              <a:t>государственное бюджетное образовательное учреждение высшего образования «МИРЭА - Российский технологический университет»</a:t>
            </a:r>
            <a:br>
              <a:rPr lang="ru-RU" dirty="0"/>
            </a:br>
            <a:r>
              <a:rPr lang="ru-RU" dirty="0"/>
              <a:t>Детский технопарк «Альтаир»</a:t>
            </a:r>
          </a:p>
        </p:txBody>
      </p:sp>
    </p:spTree>
    <p:extLst>
      <p:ext uri="{BB962C8B-B14F-4D97-AF65-F5344CB8AC3E}">
        <p14:creationId xmlns:p14="http://schemas.microsoft.com/office/powerpoint/2010/main" val="29760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A6F62D-91CC-944F-87A5-F887536B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 </a:t>
            </a:r>
            <a:br>
              <a:rPr lang="ru-RU" dirty="0"/>
            </a:br>
            <a:r>
              <a:rPr lang="en-US" dirty="0"/>
              <a:t>Thank you for the attention</a:t>
            </a:r>
            <a:endParaRPr lang="ru-RU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87B87874-DC2A-9647-AD67-577C3938F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737168" y="1980096"/>
            <a:ext cx="6477000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940568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30E69-7602-0B4F-9453-DCD6D55C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46" y="690841"/>
            <a:ext cx="8596668" cy="1320800"/>
          </a:xfrm>
        </p:spPr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C1CAF41B-FF8C-D948-8BCE-61266D3E2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5673"/>
            <a:ext cx="8596668" cy="4295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наше время немалую роль в жизни каждого играет английский язык, ввиду того, что он является одним из наиболее распространенных и востребованных языков в мире. </a:t>
            </a:r>
          </a:p>
          <a:p>
            <a:pPr marL="0" indent="0">
              <a:buNone/>
            </a:pPr>
            <a:r>
              <a:rPr lang="ru-RU" dirty="0"/>
              <a:t>Именно поэтому предоставленный веб-клиент для мессенджера не только имеет право на существование, но и является актуальным, ведь благодаря нему осуществляется перевод сообщения с русского на английский и наоборот, а также он:</a:t>
            </a:r>
          </a:p>
          <a:p>
            <a:pPr>
              <a:buFont typeface="+mj-lt"/>
              <a:buAutoNum type="arabicPeriod"/>
            </a:pPr>
            <a:r>
              <a:rPr lang="ru-R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удобен в использовании (не требует регистрации; доступ по ссылке)</a:t>
            </a:r>
          </a:p>
          <a:p>
            <a:pPr>
              <a:buFont typeface="+mj-lt"/>
              <a:buAutoNum type="arabicPeriod"/>
            </a:pPr>
            <a:r>
              <a:rPr lang="ru-R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интересен в изучении английского/русского</a:t>
            </a:r>
          </a:p>
          <a:p>
            <a:pPr>
              <a:buFont typeface="+mj-lt"/>
              <a:buAutoNum type="arabicPeriod"/>
            </a:pPr>
            <a:r>
              <a:rPr lang="ru-R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эффективен в изучении данных языков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2" name="Рисунок 11" descr="Голова с шестеренками">
            <a:extLst>
              <a:ext uri="{FF2B5EF4-FFF2-40B4-BE49-F238E27FC236}">
                <a16:creationId xmlns:a16="http://schemas.microsoft.com/office/drawing/2014/main" id="{F70E2969-86F9-8B48-8B96-F2E387D71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1746" y="7056437"/>
            <a:ext cx="914400" cy="914400"/>
          </a:xfrm>
          <a:prstGeom prst="rect">
            <a:avLst/>
          </a:prstGeom>
        </p:spPr>
      </p:pic>
      <p:pic>
        <p:nvPicPr>
          <p:cNvPr id="14" name="Рисунок 13" descr="Вопросы">
            <a:extLst>
              <a:ext uri="{FF2B5EF4-FFF2-40B4-BE49-F238E27FC236}">
                <a16:creationId xmlns:a16="http://schemas.microsoft.com/office/drawing/2014/main" id="{19E8AFC0-0FBA-3A4C-9F36-91C72B970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1114" y="41674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3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3D828F-171C-D740-8530-68197A1E7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pic>
        <p:nvPicPr>
          <p:cNvPr id="2050" name="Picture 2" descr="Иконка цели в png без фона">
            <a:extLst>
              <a:ext uri="{FF2B5EF4-FFF2-40B4-BE49-F238E27FC236}">
                <a16:creationId xmlns:a16="http://schemas.microsoft.com/office/drawing/2014/main" id="{18ADB09C-D71B-B143-80AC-7E4FE6977B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45" y="1857086"/>
            <a:ext cx="3039457" cy="3634512"/>
          </a:xfrm>
          <a:prstGeom prst="rect">
            <a:avLst/>
          </a:prstGeom>
          <a:pattFill prst="pct20">
            <a:fgClr>
              <a:schemeClr val="accent2">
                <a:lumMod val="75000"/>
              </a:schemeClr>
            </a:fgClr>
            <a:bgClr>
              <a:schemeClr val="bg1"/>
            </a:bgClr>
          </a:pattFill>
          <a:ln cmpd="sng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4000">
                  <a:schemeClr val="bg1"/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22" name="Рисунок 21" descr="Попасть в яблочко">
            <a:extLst>
              <a:ext uri="{FF2B5EF4-FFF2-40B4-BE49-F238E27FC236}">
                <a16:creationId xmlns:a16="http://schemas.microsoft.com/office/drawing/2014/main" id="{2A9DACD6-73A7-0348-87E7-A569A5A63C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334" y="3491407"/>
            <a:ext cx="1965854" cy="2000191"/>
          </a:xfrm>
          <a:prstGeom prst="rect">
            <a:avLst/>
          </a:prstGeom>
        </p:spPr>
      </p:pic>
      <p:pic>
        <p:nvPicPr>
          <p:cNvPr id="24" name="Рисунок 23" descr="Цель">
            <a:extLst>
              <a:ext uri="{FF2B5EF4-FFF2-40B4-BE49-F238E27FC236}">
                <a16:creationId xmlns:a16="http://schemas.microsoft.com/office/drawing/2014/main" id="{955A37BF-1C83-8E46-916E-B7B42FB502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91295" y="3389198"/>
            <a:ext cx="2189090" cy="2102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4354ECF-DCD8-CB4F-9BAD-03FF9D4AD402}"/>
              </a:ext>
            </a:extLst>
          </p:cNvPr>
          <p:cNvSpPr txBox="1"/>
          <p:nvPr/>
        </p:nvSpPr>
        <p:spPr>
          <a:xfrm>
            <a:off x="677334" y="1718424"/>
            <a:ext cx="51091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Создание</a:t>
            </a:r>
            <a:r>
              <a:rPr lang="en-US" dirty="0"/>
              <a:t> </a:t>
            </a:r>
            <a:r>
              <a:rPr lang="ru-RU" dirty="0"/>
              <a:t>веб-клиента для мессенджера в виде разработки портала и чат-кабинета, где люди будут коммуницировать друг с другом для повышения своего уровня знаний русского и английского языков, в том числе и для других целей взаимодействия</a:t>
            </a:r>
          </a:p>
        </p:txBody>
      </p:sp>
    </p:spTree>
    <p:extLst>
      <p:ext uri="{BB962C8B-B14F-4D97-AF65-F5344CB8AC3E}">
        <p14:creationId xmlns:p14="http://schemas.microsoft.com/office/powerpoint/2010/main" val="191119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99461-28E1-9B4E-BF11-DDADE829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pic>
        <p:nvPicPr>
          <p:cNvPr id="1028" name="Picture 4" descr="Виды деятельности для самозанятых в 2021 году: есть ли такой список? Каким  критериям нужно соответствовать? | IP-SamoZanyat.com">
            <a:extLst>
              <a:ext uri="{FF2B5EF4-FFF2-40B4-BE49-F238E27FC236}">
                <a16:creationId xmlns:a16="http://schemas.microsoft.com/office/drawing/2014/main" id="{B055E06F-62CA-A242-84E3-EB13A2AE7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07" y="1757364"/>
            <a:ext cx="3712718" cy="389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4">
            <a:extLst>
              <a:ext uri="{FF2B5EF4-FFF2-40B4-BE49-F238E27FC236}">
                <a16:creationId xmlns:a16="http://schemas.microsoft.com/office/drawing/2014/main" id="{E74FB0DB-98B9-4C4E-9429-9E28B46BC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163" y="1757364"/>
            <a:ext cx="4244801" cy="4283999"/>
          </a:xfrm>
        </p:spPr>
        <p:txBody>
          <a:bodyPr>
            <a:normAutofit/>
          </a:bodyPr>
          <a:lstStyle/>
          <a:p>
            <a:r>
              <a:rPr lang="ru-RU" dirty="0"/>
              <a:t>Описать функционал      разрабатываемого программного средства</a:t>
            </a:r>
            <a:endParaRPr lang="en-US" dirty="0"/>
          </a:p>
          <a:p>
            <a:r>
              <a:rPr lang="ru-RU" dirty="0"/>
              <a:t>Изучить современные информационные технологии с целью написания программного средства портала и чат-кабинета</a:t>
            </a:r>
            <a:endParaRPr lang="en-US" dirty="0"/>
          </a:p>
          <a:p>
            <a:r>
              <a:rPr lang="ru-RU" dirty="0"/>
              <a:t>Разработать прототип программного средства</a:t>
            </a:r>
          </a:p>
          <a:p>
            <a:r>
              <a:rPr lang="ru-RU" dirty="0"/>
              <a:t>Протестировать чат с одноклассниками 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3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78C6A-C5AB-594C-AF28-99A25BEA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952" y="623455"/>
            <a:ext cx="8596668" cy="1320800"/>
          </a:xfrm>
        </p:spPr>
        <p:txBody>
          <a:bodyPr/>
          <a:lstStyle/>
          <a:p>
            <a:r>
              <a:rPr lang="ru-RU" dirty="0"/>
              <a:t>Этапы исследования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B346EF0-CFD2-1546-8037-40B922D426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475666"/>
              </p:ext>
            </p:extLst>
          </p:nvPr>
        </p:nvGraphicFramePr>
        <p:xfrm>
          <a:off x="-565265" y="897468"/>
          <a:ext cx="11191701" cy="5475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25777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1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3BCEC-C319-984B-B3B7-F123515D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исследования и оборудование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78FDA-8E81-014F-B2CF-700191599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Посредством анализа различного рода литературы и других источников информации было принято решение создать портал на платформе </a:t>
            </a:r>
            <a:r>
              <a:rPr lang="en-US" dirty="0"/>
              <a:t>tilda</a:t>
            </a:r>
            <a:r>
              <a:rPr lang="ru-RU" dirty="0"/>
              <a:t>, поскольку я посчитала ее, как средство создания </a:t>
            </a:r>
            <a:r>
              <a:rPr lang="ru-RU" dirty="0" smtClean="0"/>
              <a:t>сайта </a:t>
            </a:r>
            <a:r>
              <a:rPr lang="ru-RU" dirty="0"/>
              <a:t>и выражения своего дизайнерского креатива, наиболее удобной и понятной в использовании</a:t>
            </a:r>
          </a:p>
          <a:p>
            <a:r>
              <a:rPr lang="ru-RU" dirty="0"/>
              <a:t>Также моим выбором является написание программы для чат-кабинета на </a:t>
            </a:r>
            <a:r>
              <a:rPr lang="en-US" dirty="0"/>
              <a:t>Python</a:t>
            </a:r>
            <a:r>
              <a:rPr lang="ru-RU" dirty="0"/>
              <a:t>, так как этот язык по сей день актуален, ведь он входит в количество наиболее используемых в определенных областях языков программирования и удовлетворяет требованиям для решения поставленных задач</a:t>
            </a:r>
          </a:p>
        </p:txBody>
      </p:sp>
    </p:spTree>
    <p:extLst>
      <p:ext uri="{BB962C8B-B14F-4D97-AF65-F5344CB8AC3E}">
        <p14:creationId xmlns:p14="http://schemas.microsoft.com/office/powerpoint/2010/main" val="245046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E23ED-A23C-FD4C-B7D8-7329CCE6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 программного средства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E8693BB-45FD-1D47-BE20-3618CF422035}"/>
              </a:ext>
            </a:extLst>
          </p:cNvPr>
          <p:cNvSpPr/>
          <p:nvPr/>
        </p:nvSpPr>
        <p:spPr>
          <a:xfrm>
            <a:off x="368081" y="1762744"/>
            <a:ext cx="5920157" cy="350910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7656C6F-3BB9-FA45-8978-9385B079E165}"/>
              </a:ext>
            </a:extLst>
          </p:cNvPr>
          <p:cNvCxnSpPr>
            <a:cxnSpLocks/>
          </p:cNvCxnSpPr>
          <p:nvPr/>
        </p:nvCxnSpPr>
        <p:spPr>
          <a:xfrm>
            <a:off x="370752" y="2606532"/>
            <a:ext cx="59201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Рамка 9">
            <a:extLst>
              <a:ext uri="{FF2B5EF4-FFF2-40B4-BE49-F238E27FC236}">
                <a16:creationId xmlns:a16="http://schemas.microsoft.com/office/drawing/2014/main" id="{38952392-4D43-9F43-B39C-8C4628A69CB7}"/>
              </a:ext>
            </a:extLst>
          </p:cNvPr>
          <p:cNvSpPr/>
          <p:nvPr/>
        </p:nvSpPr>
        <p:spPr>
          <a:xfrm>
            <a:off x="4771293" y="2009281"/>
            <a:ext cx="1324707" cy="518885"/>
          </a:xfrm>
          <a:prstGeom prst="frame">
            <a:avLst>
              <a:gd name="adj1" fmla="val 50000"/>
            </a:avLst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войти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CB36DF2-AFD7-A247-88DA-B8868683A2B2}"/>
              </a:ext>
            </a:extLst>
          </p:cNvPr>
          <p:cNvSpPr/>
          <p:nvPr/>
        </p:nvSpPr>
        <p:spPr>
          <a:xfrm>
            <a:off x="1755008" y="4440591"/>
            <a:ext cx="2805270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226178-86E9-0641-8253-E7DAB5C15EB8}"/>
              </a:ext>
            </a:extLst>
          </p:cNvPr>
          <p:cNvSpPr txBox="1"/>
          <p:nvPr/>
        </p:nvSpPr>
        <p:spPr>
          <a:xfrm>
            <a:off x="2000125" y="4408462"/>
            <a:ext cx="459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Контактные данные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946E6E-843D-B448-B757-D727FAE56A1A}"/>
              </a:ext>
            </a:extLst>
          </p:cNvPr>
          <p:cNvSpPr txBox="1"/>
          <p:nvPr/>
        </p:nvSpPr>
        <p:spPr>
          <a:xfrm>
            <a:off x="370752" y="2718652"/>
            <a:ext cx="59201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чего/кого создан сайт?</a:t>
            </a:r>
          </a:p>
          <a:p>
            <a:r>
              <a:rPr lang="ru-RU" dirty="0"/>
              <a:t>Пояснение</a:t>
            </a:r>
          </a:p>
          <a:p>
            <a:r>
              <a:rPr lang="ru-RU" dirty="0"/>
              <a:t>                           </a:t>
            </a:r>
          </a:p>
          <a:p>
            <a:r>
              <a:rPr lang="ru-RU" dirty="0"/>
              <a:t>              </a:t>
            </a:r>
            <a:r>
              <a:rPr lang="ru-RU" dirty="0">
                <a:solidFill>
                  <a:schemeClr val="bg1"/>
                </a:solidFill>
              </a:rPr>
              <a:t>Основная информация о сайте </a:t>
            </a:r>
          </a:p>
          <a:p>
            <a:r>
              <a:rPr lang="ru-RU" dirty="0"/>
              <a:t>                       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21560A72-8636-844E-BD9B-AEE287D7E3D8}"/>
              </a:ext>
            </a:extLst>
          </p:cNvPr>
          <p:cNvCxnSpPr>
            <a:cxnSpLocks/>
          </p:cNvCxnSpPr>
          <p:nvPr/>
        </p:nvCxnSpPr>
        <p:spPr>
          <a:xfrm flipH="1">
            <a:off x="5931165" y="1657024"/>
            <a:ext cx="915112" cy="517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D62B98E-0E46-9544-9502-B7D0BA49C458}"/>
              </a:ext>
            </a:extLst>
          </p:cNvPr>
          <p:cNvSpPr txBox="1"/>
          <p:nvPr/>
        </p:nvSpPr>
        <p:spPr>
          <a:xfrm>
            <a:off x="6846277" y="1500554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Войти</a:t>
            </a:r>
          </a:p>
        </p:txBody>
      </p:sp>
      <p:sp>
        <p:nvSpPr>
          <p:cNvPr id="24" name="Рамка 23">
            <a:extLst>
              <a:ext uri="{FF2B5EF4-FFF2-40B4-BE49-F238E27FC236}">
                <a16:creationId xmlns:a16="http://schemas.microsoft.com/office/drawing/2014/main" id="{39AC72FA-D540-C342-93DF-34D0BE6A4989}"/>
              </a:ext>
            </a:extLst>
          </p:cNvPr>
          <p:cNvSpPr/>
          <p:nvPr/>
        </p:nvSpPr>
        <p:spPr>
          <a:xfrm>
            <a:off x="6846277" y="1500554"/>
            <a:ext cx="1148861" cy="35608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B6CBDFDE-3DBF-A14C-9DF1-1F7166D55EB6}"/>
              </a:ext>
            </a:extLst>
          </p:cNvPr>
          <p:cNvCxnSpPr>
            <a:stCxn id="24" idx="2"/>
          </p:cNvCxnSpPr>
          <p:nvPr/>
        </p:nvCxnSpPr>
        <p:spPr>
          <a:xfrm flipH="1">
            <a:off x="7420707" y="1856640"/>
            <a:ext cx="1" cy="318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17A8F01E-8BD5-3A4D-8B04-6975B78768C5}"/>
              </a:ext>
            </a:extLst>
          </p:cNvPr>
          <p:cNvSpPr/>
          <p:nvPr/>
        </p:nvSpPr>
        <p:spPr>
          <a:xfrm>
            <a:off x="6505531" y="2175011"/>
            <a:ext cx="2553849" cy="1603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DFF29E5-8042-8944-BD3B-C12421243357}"/>
              </a:ext>
            </a:extLst>
          </p:cNvPr>
          <p:cNvSpPr/>
          <p:nvPr/>
        </p:nvSpPr>
        <p:spPr>
          <a:xfrm>
            <a:off x="6987509" y="2595188"/>
            <a:ext cx="1437745" cy="176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4DF8B618-36FD-BA43-8AFA-DDB99BC81544}"/>
              </a:ext>
            </a:extLst>
          </p:cNvPr>
          <p:cNvSpPr/>
          <p:nvPr/>
        </p:nvSpPr>
        <p:spPr>
          <a:xfrm flipV="1">
            <a:off x="7143673" y="3095483"/>
            <a:ext cx="1125415" cy="13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0B3724-3A47-8344-9053-C649566AD57C}"/>
              </a:ext>
            </a:extLst>
          </p:cNvPr>
          <p:cNvSpPr txBox="1"/>
          <p:nvPr/>
        </p:nvSpPr>
        <p:spPr>
          <a:xfrm>
            <a:off x="6703328" y="2215928"/>
            <a:ext cx="215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Номер телефона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FE49F4-F3A8-C549-B1CD-E53A008647F9}"/>
              </a:ext>
            </a:extLst>
          </p:cNvPr>
          <p:cNvSpPr txBox="1"/>
          <p:nvPr/>
        </p:nvSpPr>
        <p:spPr>
          <a:xfrm>
            <a:off x="7367574" y="2731024"/>
            <a:ext cx="111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имя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31F4C2-4000-DA4C-BC95-7679140FBA1D}"/>
              </a:ext>
            </a:extLst>
          </p:cNvPr>
          <p:cNvSpPr txBox="1"/>
          <p:nvPr/>
        </p:nvSpPr>
        <p:spPr>
          <a:xfrm>
            <a:off x="6880196" y="3232208"/>
            <a:ext cx="84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код: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6F632DD-937E-FA48-B01A-E3C20871E234}"/>
              </a:ext>
            </a:extLst>
          </p:cNvPr>
          <p:cNvSpPr/>
          <p:nvPr/>
        </p:nvSpPr>
        <p:spPr>
          <a:xfrm>
            <a:off x="7514492" y="3350184"/>
            <a:ext cx="1018073" cy="205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E22A64D9-9EBB-4641-A36B-89593D245BCC}"/>
              </a:ext>
            </a:extLst>
          </p:cNvPr>
          <p:cNvCxnSpPr/>
          <p:nvPr/>
        </p:nvCxnSpPr>
        <p:spPr>
          <a:xfrm>
            <a:off x="6703327" y="2268989"/>
            <a:ext cx="199519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D1C6D767-F6C3-A84F-8D34-538271ABDBD5}"/>
              </a:ext>
            </a:extLst>
          </p:cNvPr>
          <p:cNvCxnSpPr>
            <a:cxnSpLocks/>
          </p:cNvCxnSpPr>
          <p:nvPr/>
        </p:nvCxnSpPr>
        <p:spPr>
          <a:xfrm>
            <a:off x="8698523" y="2268723"/>
            <a:ext cx="0" cy="133281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06C8976E-A565-2F4F-99CE-7856C9566752}"/>
              </a:ext>
            </a:extLst>
          </p:cNvPr>
          <p:cNvCxnSpPr>
            <a:cxnSpLocks/>
          </p:cNvCxnSpPr>
          <p:nvPr/>
        </p:nvCxnSpPr>
        <p:spPr>
          <a:xfrm flipH="1">
            <a:off x="6703328" y="3601540"/>
            <a:ext cx="19951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3E707EDD-2846-4E42-B5ED-A626D739C741}"/>
              </a:ext>
            </a:extLst>
          </p:cNvPr>
          <p:cNvCxnSpPr>
            <a:cxnSpLocks/>
          </p:cNvCxnSpPr>
          <p:nvPr/>
        </p:nvCxnSpPr>
        <p:spPr>
          <a:xfrm>
            <a:off x="6703328" y="2268723"/>
            <a:ext cx="0" cy="13328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0C579054-E7C0-7845-B45F-AB47981B50C7}"/>
              </a:ext>
            </a:extLst>
          </p:cNvPr>
          <p:cNvCxnSpPr>
            <a:endCxn id="32" idx="1"/>
          </p:cNvCxnSpPr>
          <p:nvPr/>
        </p:nvCxnSpPr>
        <p:spPr>
          <a:xfrm>
            <a:off x="6505531" y="2400594"/>
            <a:ext cx="1977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4DE73B6E-4183-2243-A5CE-2454D943D531}"/>
              </a:ext>
            </a:extLst>
          </p:cNvPr>
          <p:cNvCxnSpPr/>
          <p:nvPr/>
        </p:nvCxnSpPr>
        <p:spPr>
          <a:xfrm>
            <a:off x="8698522" y="2400594"/>
            <a:ext cx="3608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Рамка 79">
            <a:extLst>
              <a:ext uri="{FF2B5EF4-FFF2-40B4-BE49-F238E27FC236}">
                <a16:creationId xmlns:a16="http://schemas.microsoft.com/office/drawing/2014/main" id="{699D229A-093E-214B-8FD4-847F66046C4D}"/>
              </a:ext>
            </a:extLst>
          </p:cNvPr>
          <p:cNvSpPr/>
          <p:nvPr/>
        </p:nvSpPr>
        <p:spPr>
          <a:xfrm>
            <a:off x="6880195" y="3997569"/>
            <a:ext cx="1818327" cy="29307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2.Чат-кабинет</a:t>
            </a:r>
          </a:p>
        </p:txBody>
      </p: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28205E6D-95C1-D748-AD74-26AF55A38C10}"/>
              </a:ext>
            </a:extLst>
          </p:cNvPr>
          <p:cNvCxnSpPr/>
          <p:nvPr/>
        </p:nvCxnSpPr>
        <p:spPr>
          <a:xfrm>
            <a:off x="7723702" y="4290646"/>
            <a:ext cx="0" cy="27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86DFC6ED-5A09-084B-91F3-CF48EB0310FF}"/>
              </a:ext>
            </a:extLst>
          </p:cNvPr>
          <p:cNvSpPr/>
          <p:nvPr/>
        </p:nvSpPr>
        <p:spPr>
          <a:xfrm>
            <a:off x="6463075" y="4549325"/>
            <a:ext cx="3276769" cy="184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3CCF5871-EEDC-FD42-9F95-AE482F9462B9}"/>
              </a:ext>
            </a:extLst>
          </p:cNvPr>
          <p:cNvSpPr/>
          <p:nvPr/>
        </p:nvSpPr>
        <p:spPr>
          <a:xfrm>
            <a:off x="6701431" y="4719264"/>
            <a:ext cx="2158255" cy="1236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A529DD64-55A9-204B-9BAD-3B1B7893D664}"/>
              </a:ext>
            </a:extLst>
          </p:cNvPr>
          <p:cNvCxnSpPr/>
          <p:nvPr/>
        </p:nvCxnSpPr>
        <p:spPr>
          <a:xfrm>
            <a:off x="6703327" y="4986065"/>
            <a:ext cx="2158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35C96D4-7D98-CB4B-97D6-C750417732CA}"/>
              </a:ext>
            </a:extLst>
          </p:cNvPr>
          <p:cNvSpPr txBox="1"/>
          <p:nvPr/>
        </p:nvSpPr>
        <p:spPr>
          <a:xfrm>
            <a:off x="6699536" y="4670921"/>
            <a:ext cx="2158247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англ.яз-рус.яз</a:t>
            </a: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9FFF3126-11AC-D343-93DB-5EED3C2AF63B}"/>
              </a:ext>
            </a:extLst>
          </p:cNvPr>
          <p:cNvSpPr/>
          <p:nvPr/>
        </p:nvSpPr>
        <p:spPr>
          <a:xfrm>
            <a:off x="6817599" y="5063695"/>
            <a:ext cx="790678" cy="36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Рус.яз.</a:t>
            </a:r>
          </a:p>
          <a:p>
            <a:pPr algn="ctr"/>
            <a:r>
              <a:rPr lang="ru-RU" sz="1200" dirty="0"/>
              <a:t>англ.яз.</a:t>
            </a:r>
          </a:p>
        </p:txBody>
      </p:sp>
      <p:cxnSp>
        <p:nvCxnSpPr>
          <p:cNvPr id="92" name="Прямая соединительная линия 91">
            <a:extLst>
              <a:ext uri="{FF2B5EF4-FFF2-40B4-BE49-F238E27FC236}">
                <a16:creationId xmlns:a16="http://schemas.microsoft.com/office/drawing/2014/main" id="{95D5974C-2727-284E-9482-6606CB5E4ED8}"/>
              </a:ext>
            </a:extLst>
          </p:cNvPr>
          <p:cNvCxnSpPr>
            <a:cxnSpLocks/>
            <a:stCxn id="88" idx="1"/>
            <a:endCxn id="88" idx="3"/>
          </p:cNvCxnSpPr>
          <p:nvPr/>
        </p:nvCxnSpPr>
        <p:spPr>
          <a:xfrm>
            <a:off x="6817599" y="5248361"/>
            <a:ext cx="7906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895CD08A-9F24-6D48-ADAA-2AC977BFAB77}"/>
              </a:ext>
            </a:extLst>
          </p:cNvPr>
          <p:cNvSpPr/>
          <p:nvPr/>
        </p:nvSpPr>
        <p:spPr>
          <a:xfrm>
            <a:off x="7854462" y="5444111"/>
            <a:ext cx="844060" cy="369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Англ.яз</a:t>
            </a:r>
          </a:p>
          <a:p>
            <a:pPr algn="ctr"/>
            <a:r>
              <a:rPr lang="ru-RU" sz="1200" dirty="0"/>
              <a:t>Рус.яз</a:t>
            </a:r>
          </a:p>
        </p:txBody>
      </p:sp>
      <p:cxnSp>
        <p:nvCxnSpPr>
          <p:cNvPr id="98" name="Прямая соединительная линия 97">
            <a:extLst>
              <a:ext uri="{FF2B5EF4-FFF2-40B4-BE49-F238E27FC236}">
                <a16:creationId xmlns:a16="http://schemas.microsoft.com/office/drawing/2014/main" id="{D6BB757F-E021-4344-B4FE-74394F31DD59}"/>
              </a:ext>
            </a:extLst>
          </p:cNvPr>
          <p:cNvCxnSpPr>
            <a:cxnSpLocks/>
            <a:stCxn id="96" idx="1"/>
            <a:endCxn id="96" idx="3"/>
          </p:cNvCxnSpPr>
          <p:nvPr/>
        </p:nvCxnSpPr>
        <p:spPr>
          <a:xfrm>
            <a:off x="7854462" y="5629042"/>
            <a:ext cx="8440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1B88DF12-7BB2-E34A-A5B3-774F853AC04E}"/>
              </a:ext>
            </a:extLst>
          </p:cNvPr>
          <p:cNvSpPr/>
          <p:nvPr/>
        </p:nvSpPr>
        <p:spPr>
          <a:xfrm>
            <a:off x="6701431" y="5955319"/>
            <a:ext cx="2158255" cy="2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DF158FE1-497C-AB43-AC3E-AE5C20DC4899}"/>
              </a:ext>
            </a:extLst>
          </p:cNvPr>
          <p:cNvSpPr/>
          <p:nvPr/>
        </p:nvSpPr>
        <p:spPr>
          <a:xfrm>
            <a:off x="8859686" y="5955320"/>
            <a:ext cx="561062" cy="2456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отпр</a:t>
            </a:r>
          </a:p>
        </p:txBody>
      </p: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86E14C70-0E01-E848-ACB3-C707AF44E199}"/>
              </a:ext>
            </a:extLst>
          </p:cNvPr>
          <p:cNvCxnSpPr>
            <a:cxnSpLocks/>
          </p:cNvCxnSpPr>
          <p:nvPr/>
        </p:nvCxnSpPr>
        <p:spPr>
          <a:xfrm flipV="1">
            <a:off x="1193946" y="4719264"/>
            <a:ext cx="773789" cy="106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Рамка 110">
            <a:extLst>
              <a:ext uri="{FF2B5EF4-FFF2-40B4-BE49-F238E27FC236}">
                <a16:creationId xmlns:a16="http://schemas.microsoft.com/office/drawing/2014/main" id="{3ED1676E-F166-4A42-A049-03B3F3FC07A9}"/>
              </a:ext>
            </a:extLst>
          </p:cNvPr>
          <p:cNvSpPr/>
          <p:nvPr/>
        </p:nvSpPr>
        <p:spPr>
          <a:xfrm>
            <a:off x="504366" y="5733775"/>
            <a:ext cx="2366657" cy="103337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Можно отправить предложения по улучшению сайта или жалобы</a:t>
            </a:r>
          </a:p>
        </p:txBody>
      </p: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8AE48497-BB91-DA4B-BF98-34437AB21950}"/>
              </a:ext>
            </a:extLst>
          </p:cNvPr>
          <p:cNvCxnSpPr/>
          <p:nvPr/>
        </p:nvCxnSpPr>
        <p:spPr>
          <a:xfrm flipV="1">
            <a:off x="3763108" y="4809923"/>
            <a:ext cx="3054491" cy="980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Рамка 115">
            <a:extLst>
              <a:ext uri="{FF2B5EF4-FFF2-40B4-BE49-F238E27FC236}">
                <a16:creationId xmlns:a16="http://schemas.microsoft.com/office/drawing/2014/main" id="{AAFBB8DA-B61B-9F4C-A663-9EF10341CFBD}"/>
              </a:ext>
            </a:extLst>
          </p:cNvPr>
          <p:cNvSpPr/>
          <p:nvPr/>
        </p:nvSpPr>
        <p:spPr>
          <a:xfrm>
            <a:off x="2972430" y="5786292"/>
            <a:ext cx="1543551" cy="83251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Выбор языка:</a:t>
            </a:r>
          </a:p>
          <a:p>
            <a:pPr algn="ctr"/>
            <a:r>
              <a:rPr lang="ru-RU" sz="1200" dirty="0">
                <a:solidFill>
                  <a:schemeClr val="tx1"/>
                </a:solidFill>
              </a:rPr>
              <a:t>Англ.яз-рус.яз</a:t>
            </a:r>
          </a:p>
          <a:p>
            <a:pPr algn="ctr"/>
            <a:r>
              <a:rPr lang="ru-RU" sz="1200" dirty="0">
                <a:solidFill>
                  <a:schemeClr val="tx1"/>
                </a:solidFill>
              </a:rPr>
              <a:t>Рус.яз-англ.яз</a:t>
            </a:r>
          </a:p>
        </p:txBody>
      </p:sp>
      <p:sp>
        <p:nvSpPr>
          <p:cNvPr id="117" name="Прямоугольник 116">
            <a:extLst>
              <a:ext uri="{FF2B5EF4-FFF2-40B4-BE49-F238E27FC236}">
                <a16:creationId xmlns:a16="http://schemas.microsoft.com/office/drawing/2014/main" id="{C29B0CB7-3287-A042-A199-BABC36B43835}"/>
              </a:ext>
            </a:extLst>
          </p:cNvPr>
          <p:cNvSpPr/>
          <p:nvPr/>
        </p:nvSpPr>
        <p:spPr>
          <a:xfrm>
            <a:off x="8857783" y="5790294"/>
            <a:ext cx="722801" cy="165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ссылка</a:t>
            </a:r>
          </a:p>
        </p:txBody>
      </p: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935714E7-F3CE-ED4E-BC77-67E093276C9A}"/>
              </a:ext>
            </a:extLst>
          </p:cNvPr>
          <p:cNvCxnSpPr>
            <a:cxnSpLocks/>
          </p:cNvCxnSpPr>
          <p:nvPr/>
        </p:nvCxnSpPr>
        <p:spPr>
          <a:xfrm>
            <a:off x="6293760" y="5770387"/>
            <a:ext cx="2566874" cy="13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Прямоугольник 121">
            <a:extLst>
              <a:ext uri="{FF2B5EF4-FFF2-40B4-BE49-F238E27FC236}">
                <a16:creationId xmlns:a16="http://schemas.microsoft.com/office/drawing/2014/main" id="{BC2E4970-9BD2-B147-84CC-C7E9D4356E46}"/>
              </a:ext>
            </a:extLst>
          </p:cNvPr>
          <p:cNvSpPr/>
          <p:nvPr/>
        </p:nvSpPr>
        <p:spPr>
          <a:xfrm>
            <a:off x="4685296" y="5506514"/>
            <a:ext cx="1588987" cy="130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Ссылку можно отправить человеку, с которым вы хотите переписываться, чтобы он к вам присоединился</a:t>
            </a:r>
            <a:r>
              <a:rPr lang="ru-RU" sz="12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1BAFAA-4907-314B-B60B-F9F574C623B5}"/>
              </a:ext>
            </a:extLst>
          </p:cNvPr>
          <p:cNvSpPr txBox="1"/>
          <p:nvPr/>
        </p:nvSpPr>
        <p:spPr>
          <a:xfrm>
            <a:off x="578589" y="2036373"/>
            <a:ext cx="294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2060"/>
                </a:solidFill>
              </a:rPr>
              <a:t>ЧАТ-ПЕРЕВОД</a:t>
            </a:r>
          </a:p>
        </p:txBody>
      </p:sp>
    </p:spTree>
    <p:extLst>
      <p:ext uri="{BB962C8B-B14F-4D97-AF65-F5344CB8AC3E}">
        <p14:creationId xmlns:p14="http://schemas.microsoft.com/office/powerpoint/2010/main" val="42642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85CA9-5D70-134B-A01E-71D7C58B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проекта</a:t>
            </a:r>
          </a:p>
        </p:txBody>
      </p:sp>
      <p:sp>
        <p:nvSpPr>
          <p:cNvPr id="28" name="Объект 27">
            <a:extLst>
              <a:ext uri="{FF2B5EF4-FFF2-40B4-BE49-F238E27FC236}">
                <a16:creationId xmlns:a16="http://schemas.microsoft.com/office/drawing/2014/main" id="{012CE14B-CAD7-0F4E-A439-C6FFAA1A5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результате проведенной работы разработан прототип программного продукта, состоящий из веб-клиент для мессенджера, особенностью которого является функция автоматического анализатора текста для перевода с русского на английский язык или же наоборот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666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725C6-B556-1140-BDD0-AEA412DE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746" y="328678"/>
            <a:ext cx="4827182" cy="1320800"/>
          </a:xfrm>
        </p:spPr>
        <p:txBody>
          <a:bodyPr/>
          <a:lstStyle/>
          <a:p>
            <a:r>
              <a:rPr lang="ru-RU" dirty="0"/>
              <a:t>Перспективы проекта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038551B-B0E4-384D-8F61-B21602BC3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2746" y="1744481"/>
            <a:ext cx="4960297" cy="5215259"/>
          </a:xfrm>
        </p:spPr>
        <p:txBody>
          <a:bodyPr/>
          <a:lstStyle/>
          <a:p>
            <a:r>
              <a:rPr lang="ru-RU" dirty="0"/>
              <a:t>На данный момент создан веб-клиент для мессенджера, в дальнейших перспективах планируется разработка дополнительных клиентов для мобильных устройств на андроид и </a:t>
            </a:r>
            <a:r>
              <a:rPr lang="en" dirty="0"/>
              <a:t>iOS</a:t>
            </a:r>
            <a:endParaRPr lang="ru-RU" dirty="0"/>
          </a:p>
          <a:p>
            <a:r>
              <a:rPr lang="ru-RU" dirty="0"/>
              <a:t>Также можно отметить, что на рынке нет приложений с автоматическим </a:t>
            </a:r>
            <a:r>
              <a:rPr lang="ru-RU"/>
              <a:t>переводом текста (сообщения) на </a:t>
            </a:r>
            <a:r>
              <a:rPr lang="ru-RU" dirty="0"/>
              <a:t>другой</a:t>
            </a:r>
            <a:r>
              <a:rPr lang="en-US" dirty="0"/>
              <a:t> </a:t>
            </a:r>
            <a:r>
              <a:rPr lang="ru-RU" dirty="0"/>
              <a:t>язык, кроме </a:t>
            </a:r>
            <a:r>
              <a:rPr lang="en-US" dirty="0"/>
              <a:t>Blabber Messenger. </a:t>
            </a:r>
            <a:r>
              <a:rPr lang="ru-RU" dirty="0"/>
              <a:t>Однако этот мессенджер уже давно устарел, так как его версией является </a:t>
            </a:r>
            <a:r>
              <a:rPr lang="en-US" dirty="0"/>
              <a:t>Android 4.4, </a:t>
            </a:r>
            <a:r>
              <a:rPr lang="ru-RU" dirty="0"/>
              <a:t>а аналогов пока нет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66910EF-2070-9A44-8CDF-2797D1734A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9553" r="33493"/>
          <a:stretch/>
        </p:blipFill>
        <p:spPr>
          <a:xfrm>
            <a:off x="0" y="0"/>
            <a:ext cx="4322618" cy="6858000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391368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{20D33B4E-D8BF-6944-9932-D635AC9D4222}tf10001121</Template>
  <TotalTime>1335</TotalTime>
  <Words>518</Words>
  <Application>Microsoft Office PowerPoint</Application>
  <PresentationFormat>Широкоэкранный</PresentationFormat>
  <Paragraphs>63</Paragraphs>
  <Slides>10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Аспект</vt:lpstr>
      <vt:lpstr>Проект на тему: «Разработка мессенджера на основе современных технологий»</vt:lpstr>
      <vt:lpstr>Актуальность</vt:lpstr>
      <vt:lpstr>Цель</vt:lpstr>
      <vt:lpstr>Задачи</vt:lpstr>
      <vt:lpstr>Этапы исследования</vt:lpstr>
      <vt:lpstr>Методы исследования и оборудование</vt:lpstr>
      <vt:lpstr>Прототип программного средства</vt:lpstr>
      <vt:lpstr>Результаты проекта</vt:lpstr>
      <vt:lpstr>Перспективы проекта</vt:lpstr>
      <vt:lpstr>Спасибо за внимание  Thank you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Мессенджер с автоматическим переводом на английский язык</dc:title>
  <dc:creator>Arsen Arakelyan</dc:creator>
  <cp:lastModifiedBy>user</cp:lastModifiedBy>
  <cp:revision>24</cp:revision>
  <dcterms:created xsi:type="dcterms:W3CDTF">2021-11-12T16:34:51Z</dcterms:created>
  <dcterms:modified xsi:type="dcterms:W3CDTF">2022-11-04T14:58:33Z</dcterms:modified>
</cp:coreProperties>
</file>