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Lazy Validation of Experience Graphs 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Victor Hwang</a:t>
            </a:r>
            <a:endParaRPr sz="3200"/>
          </a:p>
          <a:p>
            <a:pPr lvl="0">
              <a:defRPr sz="1800"/>
            </a:pPr>
            <a:r>
              <a:rPr sz="3200"/>
              <a:t>Speaking Qualifier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4" name="Shape 44"/>
          <p:cNvSpPr/>
          <p:nvPr/>
        </p:nvSpPr>
        <p:spPr>
          <a:xfrm>
            <a:off x="4734560" y="6918324"/>
            <a:ext cx="353568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Committee:</a:t>
            </a:r>
            <a:endParaRPr sz="2400"/>
          </a:p>
          <a:p>
            <a:pPr lvl="0">
              <a:defRPr sz="1800"/>
            </a:pPr>
            <a:r>
              <a:rPr sz="2400"/>
              <a:t>Maxim Likhachev (chair)</a:t>
            </a:r>
            <a:endParaRPr sz="2400"/>
          </a:p>
          <a:p>
            <a:pPr lvl="0">
              <a:defRPr sz="1800"/>
            </a:pPr>
            <a:r>
              <a:rPr sz="2400"/>
              <a:t>Siddhartha Srinivasa</a:t>
            </a:r>
            <a:endParaRPr sz="2400"/>
          </a:p>
          <a:p>
            <a:pPr lvl="0">
              <a:defRPr sz="1800"/>
            </a:pPr>
            <a:r>
              <a:rPr sz="2400"/>
              <a:t>Michael Shomin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Experience Graphs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Store states and edges of prior planning episodes in a subgraph of the original graph</a:t>
            </a:r>
            <a:endParaRPr sz="3000"/>
          </a:p>
          <a:p>
            <a:pPr lvl="0">
              <a:defRPr sz="1800"/>
            </a:pPr>
            <a:r>
              <a:rPr sz="3000"/>
              <a:t>Create a heuristic that guides the search towards states on the E-Graph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E-Graphs</a:t>
            </a:r>
          </a:p>
        </p:txBody>
      </p:sp>
      <p:sp>
        <p:nvSpPr>
          <p:cNvPr id="88" name="Shape 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9" name="Shape 89"/>
          <p:cNvSpPr/>
          <p:nvPr/>
        </p:nvSpPr>
        <p:spPr>
          <a:xfrm>
            <a:off x="4478781" y="2273300"/>
            <a:ext cx="404723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A new planning scenario</a:t>
            </a:r>
          </a:p>
        </p:txBody>
      </p:sp>
      <p:pic>
        <p:nvPicPr>
          <p:cNvPr id="90" name="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073" y="2970084"/>
            <a:ext cx="10388654" cy="561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E-Graphs</a:t>
            </a:r>
          </a:p>
        </p:txBody>
      </p:sp>
      <p:sp>
        <p:nvSpPr>
          <p:cNvPr id="93" name="Shape 9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4" name="Shape 94"/>
          <p:cNvSpPr/>
          <p:nvPr/>
        </p:nvSpPr>
        <p:spPr>
          <a:xfrm>
            <a:off x="5127752" y="2273300"/>
            <a:ext cx="274929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A second query </a:t>
            </a:r>
          </a:p>
        </p:txBody>
      </p:sp>
      <p:pic>
        <p:nvPicPr>
          <p:cNvPr id="95" name="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839" y="2911162"/>
            <a:ext cx="10388601" cy="561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E-Graphs</a:t>
            </a:r>
          </a:p>
        </p:txBody>
      </p:sp>
      <p:sp>
        <p:nvSpPr>
          <p:cNvPr id="98" name="Shape 9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9" name="Shape 99"/>
          <p:cNvSpPr/>
          <p:nvPr/>
        </p:nvSpPr>
        <p:spPr>
          <a:xfrm>
            <a:off x="5259679" y="2273300"/>
            <a:ext cx="24854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…a third query</a:t>
            </a:r>
          </a:p>
        </p:txBody>
      </p:sp>
      <p:pic>
        <p:nvPicPr>
          <p:cNvPr id="100" name="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7632" y="2843675"/>
            <a:ext cx="10449536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E-Graphs</a:t>
            </a:r>
          </a:p>
        </p:txBody>
      </p:sp>
      <p:sp>
        <p:nvSpPr>
          <p:cNvPr id="103" name="Shape 10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4" name="Shape 104"/>
          <p:cNvSpPr/>
          <p:nvPr/>
        </p:nvSpPr>
        <p:spPr>
          <a:xfrm>
            <a:off x="4610709" y="2273300"/>
            <a:ext cx="378338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Merge all three queries</a:t>
            </a:r>
          </a:p>
        </p:txBody>
      </p:sp>
      <p:pic>
        <p:nvPicPr>
          <p:cNvPr id="105" name="egraphs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880" y="2752846"/>
            <a:ext cx="10733040" cy="6349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E-Graphs</a:t>
            </a:r>
          </a:p>
        </p:txBody>
      </p:sp>
      <p:sp>
        <p:nvSpPr>
          <p:cNvPr id="108" name="Shape 108"/>
          <p:cNvSpPr/>
          <p:nvPr/>
        </p:nvSpPr>
        <p:spPr>
          <a:xfrm>
            <a:off x="1784578" y="2228850"/>
            <a:ext cx="943564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The complete E-Graph after we merge all three trajectories</a:t>
            </a:r>
          </a:p>
        </p:txBody>
      </p:sp>
      <p:sp>
        <p:nvSpPr>
          <p:cNvPr id="109" name="Shape 1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10" name="egraph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443" y="3091209"/>
            <a:ext cx="10811914" cy="5673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E-Graphs</a:t>
            </a:r>
          </a:p>
        </p:txBody>
      </p:sp>
      <p:sp>
        <p:nvSpPr>
          <p:cNvPr id="113" name="Shape 113"/>
          <p:cNvSpPr/>
          <p:nvPr/>
        </p:nvSpPr>
        <p:spPr>
          <a:xfrm>
            <a:off x="1517319" y="2000250"/>
            <a:ext cx="721820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marL="345722" indent="-345722" algn="l">
              <a:buSzPct val="75000"/>
              <a:buChar char="•"/>
              <a:defRPr sz="1800"/>
            </a:pPr>
            <a:r>
              <a:rPr sz="2800"/>
              <a:t>Using E-Graph now expands fewer states</a:t>
            </a:r>
            <a:endParaRPr sz="2800"/>
          </a:p>
          <a:p>
            <a:pPr lvl="0" marL="345722" indent="-345722" algn="l">
              <a:buSzPct val="75000"/>
              <a:buChar char="•"/>
              <a:defRPr sz="1800"/>
            </a:pPr>
            <a:r>
              <a:rPr sz="2800"/>
              <a:t>Completeness &amp; bounds on sub-optimality</a:t>
            </a:r>
          </a:p>
        </p:txBody>
      </p:sp>
      <p:sp>
        <p:nvSpPr>
          <p:cNvPr id="114" name="Shape 11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15" name="egraphs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098642"/>
            <a:ext cx="11389816" cy="5658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 Heuristic</a:t>
            </a:r>
          </a:p>
        </p:txBody>
      </p:sp>
      <p:sp>
        <p:nvSpPr>
          <p:cNvPr id="118" name="Shape 11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9" name="Shape 119"/>
          <p:cNvSpPr/>
          <p:nvPr/>
        </p:nvSpPr>
        <p:spPr>
          <a:xfrm>
            <a:off x="9269931" y="3800064"/>
            <a:ext cx="165582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Phillips, et al., 2012</a:t>
            </a:r>
          </a:p>
        </p:txBody>
      </p:sp>
      <p:pic>
        <p:nvPicPr>
          <p:cNvPr id="12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907" y="4140200"/>
            <a:ext cx="9660986" cy="4736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4-02-06 at 11.03.10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6413" y="2543314"/>
            <a:ext cx="9551974" cy="153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creen Shot 2014-02-06 at 11.03.1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413" y="2543314"/>
            <a:ext cx="9551974" cy="153549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365887" y="3049127"/>
            <a:ext cx="2413848" cy="47401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E-Graph Heuristic</a:t>
            </a:r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7" name="Shape 127"/>
          <p:cNvSpPr/>
          <p:nvPr/>
        </p:nvSpPr>
        <p:spPr>
          <a:xfrm>
            <a:off x="8968590" y="3056687"/>
            <a:ext cx="1822273" cy="50874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9142948" y="3120561"/>
            <a:ext cx="14735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E-Graph cost</a:t>
            </a:r>
          </a:p>
        </p:txBody>
      </p:sp>
      <p:sp>
        <p:nvSpPr>
          <p:cNvPr id="129" name="Shape 129"/>
          <p:cNvSpPr/>
          <p:nvPr/>
        </p:nvSpPr>
        <p:spPr>
          <a:xfrm>
            <a:off x="6651324" y="3095634"/>
            <a:ext cx="18429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ε * Heuristic cost</a:t>
            </a:r>
          </a:p>
        </p:txBody>
      </p:sp>
      <p:sp>
        <p:nvSpPr>
          <p:cNvPr id="130" name="Shape 130"/>
          <p:cNvSpPr/>
          <p:nvPr/>
        </p:nvSpPr>
        <p:spPr>
          <a:xfrm>
            <a:off x="1992704" y="3056687"/>
            <a:ext cx="1473557" cy="50874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Heuristic(s)</a:t>
            </a:r>
          </a:p>
        </p:txBody>
      </p:sp>
      <p:sp>
        <p:nvSpPr>
          <p:cNvPr id="131" name="Shape 131"/>
          <p:cNvSpPr/>
          <p:nvPr/>
        </p:nvSpPr>
        <p:spPr>
          <a:xfrm>
            <a:off x="9269931" y="3800064"/>
            <a:ext cx="165582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Phillips, et al., 2012</a:t>
            </a:r>
          </a:p>
        </p:txBody>
      </p:sp>
      <p:pic>
        <p:nvPicPr>
          <p:cNvPr id="13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1907" y="4140200"/>
            <a:ext cx="9660986" cy="4736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sz="3000"/>
            </a:lvl1pPr>
          </a:lstStyle>
          <a:p>
            <a:pPr lvl="0">
              <a:defRPr sz="1800"/>
            </a:pPr>
            <a:r>
              <a:rPr sz="3000"/>
              <a:t>The E-Graph framework uses a heuristic to guide a search towards previously planned paths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The Motion Planning Problem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High dimensional problems are harder to solve</a:t>
            </a:r>
          </a:p>
        </p:txBody>
      </p:sp>
      <p:sp>
        <p:nvSpPr>
          <p:cNvPr id="48" name="Shape 4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49" name="Selection_0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8634" y="1846296"/>
            <a:ext cx="6833332" cy="7788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603500"/>
            <a:ext cx="5620346" cy="62865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With enough experience, planning between two points is fast 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9" name="basic_env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4854" y="3393699"/>
            <a:ext cx="5620346" cy="470610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7760113" y="7721600"/>
            <a:ext cx="364982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Single arm manipulation (7D) in a </a:t>
            </a:r>
          </a:p>
          <a:p>
            <a:pPr lvl="0">
              <a:defRPr sz="1800"/>
            </a:pPr>
            <a:r>
              <a:t>mailroom environment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45" name="small_egrap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9530" y="1733550"/>
            <a:ext cx="8085740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How is this framework affected by small changes in the environment?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0" name="Shape 150"/>
          <p:cNvSpPr/>
          <p:nvPr/>
        </p:nvSpPr>
        <p:spPr>
          <a:xfrm>
            <a:off x="7496224" y="6565900"/>
            <a:ext cx="545555" cy="5075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51" name="ob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635000"/>
            <a:ext cx="9499600" cy="848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952500" y="2603500"/>
            <a:ext cx="5782271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With small changes in the environment, we need to ensure our experience is valid</a:t>
            </a:r>
            <a:endParaRPr sz="3000"/>
          </a:p>
          <a:p>
            <a:pPr lvl="0">
              <a:defRPr sz="1800"/>
            </a:pPr>
            <a:r>
              <a:rPr sz="3000"/>
              <a:t>We could fully validate the E-Graph for every planning request, but this is slow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56" name="small_egrap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5799" y="3498950"/>
            <a:ext cx="5782272" cy="44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Lazy validation: Only validate E-Graph edges that lie along a solution path (rather than the entire E-Graph)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63" name="init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3035300"/>
            <a:ext cx="8763000" cy="5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4984496" y="7334250"/>
            <a:ext cx="3035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Initial E-Graph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67" name="obs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3035300"/>
            <a:ext cx="8763000" cy="5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4226001" y="7334250"/>
            <a:ext cx="45527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Environment changes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1" name="init_path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3035300"/>
            <a:ext cx="8763000" cy="5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4793386" y="7334250"/>
            <a:ext cx="34180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Generate a plan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5" name="invalid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3035300"/>
            <a:ext cx="8763000" cy="5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3599637" y="7334250"/>
            <a:ext cx="58055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Validate the E-Graph Edges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/>
        </p:nvSpPr>
        <p:spPr>
          <a:xfrm>
            <a:off x="1807294" y="3174148"/>
            <a:ext cx="939021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Robots should use prior experience to accelerate planning, even in changing environments</a:t>
            </a:r>
          </a:p>
        </p:txBody>
      </p:sp>
      <p:sp>
        <p:nvSpPr>
          <p:cNvPr id="53" name="Shape 5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54" name="mailroom_edi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170" y="4862397"/>
            <a:ext cx="6706460" cy="406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9" name="fin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3035300"/>
            <a:ext cx="8763000" cy="5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4044492" y="7334250"/>
            <a:ext cx="4915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Update E-Graph edges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85" name="second_pla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3028950"/>
            <a:ext cx="8763000" cy="5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5721045" y="7334250"/>
            <a:ext cx="15627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Replan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91" name="big_egrap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3028950"/>
            <a:ext cx="8763000" cy="543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Lazy validation of paths:</a:t>
            </a:r>
            <a:endParaRPr sz="3600"/>
          </a:p>
          <a:p>
            <a:pPr lvl="1">
              <a:defRPr sz="1800"/>
            </a:pPr>
            <a:r>
              <a:rPr sz="3600"/>
              <a:t>Generate a plan</a:t>
            </a:r>
            <a:endParaRPr sz="3600"/>
          </a:p>
          <a:p>
            <a:pPr lvl="1">
              <a:defRPr sz="1800"/>
            </a:pPr>
            <a:r>
              <a:rPr sz="3600"/>
              <a:t>Validate the E-Graph edges in the plan</a:t>
            </a:r>
            <a:endParaRPr sz="3600"/>
          </a:p>
          <a:p>
            <a:pPr lvl="1">
              <a:defRPr sz="1800"/>
            </a:pPr>
            <a:r>
              <a:rPr sz="3600"/>
              <a:t>If invalid, update the corresponding edges in    E-Graph</a:t>
            </a:r>
            <a:endParaRPr sz="3600"/>
          </a:p>
          <a:p>
            <a:pPr lvl="1">
              <a:defRPr sz="1800"/>
            </a:pPr>
            <a:r>
              <a:rPr sz="3600"/>
              <a:t>Replan and feedback path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952500" y="2603500"/>
            <a:ext cx="5554514" cy="6286500"/>
          </a:xfrm>
          <a:prstGeom prst="rect">
            <a:avLst/>
          </a:prstGeom>
        </p:spPr>
        <p:txBody>
          <a:bodyPr/>
          <a:lstStyle/>
          <a:p>
            <a:pPr lvl="0" marL="444499" indent="-444499">
              <a:defRPr sz="1800"/>
            </a:pPr>
            <a:r>
              <a:rPr sz="2500"/>
              <a:t>With lazy validation, we avoid validating an E-Graph with ~2000 vertices</a:t>
            </a:r>
            <a:endParaRPr sz="2500"/>
          </a:p>
          <a:p>
            <a:pPr lvl="0" marL="444499" indent="-444499">
              <a:defRPr sz="1800"/>
            </a:pPr>
            <a:r>
              <a:rPr sz="2500"/>
              <a:t>Because the E-Graph is dense, replans are fast (0.1 sec)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200" name="large_egrap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2390" y="3914438"/>
            <a:ext cx="4764010" cy="3664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Experimental Setup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Cubby scenario </a:t>
            </a:r>
            <a:endParaRPr sz="3000"/>
          </a:p>
          <a:p>
            <a:pPr lvl="1">
              <a:defRPr sz="1800"/>
            </a:pPr>
            <a:r>
              <a:rPr sz="3000"/>
              <a:t>200 trials between 18 cubby hole locations to build E-Graph</a:t>
            </a:r>
            <a:endParaRPr sz="3000"/>
          </a:p>
          <a:p>
            <a:pPr lvl="1">
              <a:defRPr sz="1800"/>
            </a:pPr>
            <a:r>
              <a:rPr sz="3000"/>
              <a:t>50 trials with 4 obstacles randomly placed in cubbyholes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952500"/>
            <a:ext cx="92075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952500"/>
            <a:ext cx="92075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952500"/>
            <a:ext cx="92075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952500"/>
            <a:ext cx="92075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8" name="Shape 58"/>
          <p:cNvSpPr/>
          <p:nvPr/>
        </p:nvSpPr>
        <p:spPr>
          <a:xfrm>
            <a:off x="888511" y="5245099"/>
            <a:ext cx="1122777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Lazy validation of Experience graphs is a method to efficiently plan with prior experiences in changing environments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952500"/>
            <a:ext cx="92075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952500"/>
            <a:ext cx="92075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952500"/>
            <a:ext cx="92075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/>
            </a:pPr>
            <a:r>
              <a:rPr sz="6800"/>
              <a:t>Collision Check Comparison</a:t>
            </a:r>
          </a:p>
        </p:txBody>
      </p:sp>
      <p:graphicFrame>
        <p:nvGraphicFramePr>
          <p:cNvPr id="221" name="Table 221"/>
          <p:cNvGraphicFramePr/>
          <p:nvPr/>
        </p:nvGraphicFramePr>
        <p:xfrm>
          <a:off x="2692400" y="2971800"/>
          <a:ext cx="7620000" cy="3810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127000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Median 
CC/request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Average 
CC/request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Avg # Replans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70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Lazy Validation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5181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18680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70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Full Validation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36543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36769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Time Comparison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graphicFrame>
        <p:nvGraphicFramePr>
          <p:cNvPr id="226" name="Table 226"/>
          <p:cNvGraphicFramePr/>
          <p:nvPr/>
        </p:nvGraphicFramePr>
        <p:xfrm>
          <a:off x="3391371" y="2889250"/>
          <a:ext cx="6937177" cy="571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314128"/>
                <a:gridCol w="2129929"/>
                <a:gridCol w="2493119"/>
              </a:tblGrid>
              <a:tr h="114300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Planning Time Ratio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Path Quality (EE)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Lazy Validation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3.34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Full Validation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3.78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RRT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3.57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PRM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Future Work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Reduce number of replans with better obstacle modeling </a:t>
            </a:r>
            <a:endParaRPr sz="3600"/>
          </a:p>
          <a:p>
            <a:pPr lvl="0">
              <a:defRPr sz="1800"/>
            </a:pPr>
            <a:r>
              <a:rPr sz="3600"/>
              <a:t>Improve replan time in different domains</a:t>
            </a: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Conclusion: something.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Lazy validation enables efficient use of large E-Graphs in a changing environment</a:t>
            </a:r>
            <a:endParaRPr sz="3600"/>
          </a:p>
          <a:p>
            <a:pPr lvl="0">
              <a:defRPr sz="1800"/>
            </a:pPr>
            <a:r>
              <a:rPr sz="3600"/>
              <a:t>Allows us to reuse experience to speed up planning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give credit to sidd slide 5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say theorems about egraphs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movie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post processing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plot about collision cost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mib2 mail room 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egraph shortcutting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on the fly collision checking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feedback egraph in procedure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chomp citation ratliff, lazy prm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trajectory libraries in RW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slide titles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Related work</a:t>
            </a:r>
            <a:endParaRPr sz="3600"/>
          </a:p>
          <a:p>
            <a:pPr lvl="0">
              <a:defRPr sz="1800"/>
            </a:pPr>
            <a:r>
              <a:rPr sz="3600"/>
              <a:t>E-Graphs background</a:t>
            </a:r>
            <a:endParaRPr sz="3600"/>
          </a:p>
          <a:p>
            <a:pPr lvl="0">
              <a:defRPr sz="1800"/>
            </a:pPr>
            <a:r>
              <a:rPr sz="3600"/>
              <a:t>Lazy validation</a:t>
            </a:r>
            <a:endParaRPr sz="3600"/>
          </a:p>
          <a:p>
            <a:pPr lvl="0">
              <a:defRPr sz="1800"/>
            </a:pPr>
            <a:r>
              <a:rPr sz="3600"/>
              <a:t>Results 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Related Work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Sampling based planners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RRTConnect (Kuffner, et al., 2000)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Probabilistic Roadmap (Kavraki, et al., 1996)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Trajectory Optimization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CHOMP (Zucker, et al., 2009)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Search-based methods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Weighted A* (Pohl, 1970)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Experience Graphs (Phillips, et al., 2012)</a:t>
            </a:r>
          </a:p>
        </p:txBody>
      </p:sp>
      <p:sp>
        <p:nvSpPr>
          <p:cNvPr id="66" name="Shape 66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A* Search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44500" indent="-444500">
              <a:defRPr sz="1800"/>
            </a:pPr>
            <a:r>
              <a:rPr sz="2600"/>
              <a:t>Construct a graph that represents the planning problem, search with A*</a:t>
            </a:r>
            <a:endParaRPr sz="2600"/>
          </a:p>
          <a:p>
            <a:pPr lvl="0" marL="444500" indent="-444500">
              <a:defRPr sz="1800"/>
            </a:pPr>
            <a:r>
              <a:rPr sz="2600"/>
              <a:t>Quality of the search-focusing heuristic function is extremely important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71" name="motion planning proble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693" y="4502563"/>
            <a:ext cx="6603414" cy="4334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A* Search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44500" indent="-444500">
              <a:defRPr sz="1800"/>
            </a:pPr>
            <a:r>
              <a:rPr sz="2600"/>
              <a:t>Construct a graph that represents the planning problem, search with A*</a:t>
            </a:r>
            <a:endParaRPr sz="2600"/>
          </a:p>
          <a:p>
            <a:pPr lvl="0" marL="444500" indent="-444500">
              <a:defRPr sz="1800"/>
            </a:pPr>
            <a:r>
              <a:rPr sz="2600"/>
              <a:t>Quality of the search-focusing heuristic function is extremely important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76" name="Selection_018.png"/>
          <p:cNvPicPr/>
          <p:nvPr/>
        </p:nvPicPr>
        <p:blipFill>
          <a:blip r:embed="rId2">
            <a:extLst/>
          </a:blip>
          <a:srcRect l="0" t="9697" r="0" b="0"/>
          <a:stretch>
            <a:fillRect/>
          </a:stretch>
        </p:blipFill>
        <p:spPr>
          <a:xfrm>
            <a:off x="4662685" y="4539266"/>
            <a:ext cx="3679323" cy="3786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Experience Graphs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952500" y="2603500"/>
            <a:ext cx="5671295" cy="62865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Augments A* search with past experiences to improve performance for similar tasks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8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8800" y="2571750"/>
            <a:ext cx="51943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