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6" r:id="rId4"/>
    <p:sldMasterId id="214748368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12192000"/>
  <p:notesSz cx="6858000" cy="9144000"/>
  <p:embeddedFontLst>
    <p:embeddedFont>
      <p:font typeface="Roboto"/>
      <p:regular r:id="rId38"/>
      <p:bold r:id="rId39"/>
      <p:italic r:id="rId40"/>
      <p:boldItalic r:id="rId41"/>
    </p:embeddedFont>
    <p:embeddedFont>
      <p:font typeface="Open Sans Light"/>
      <p:regular r:id="rId42"/>
      <p:bold r:id="rId43"/>
      <p:italic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0" roundtripDataSignature="AMtx7mh687lUmPceJhpWVUMwziagfSiF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OpenSansLight-regular.fntdata"/><Relationship Id="rId41" Type="http://schemas.openxmlformats.org/officeDocument/2006/relationships/font" Target="fonts/Roboto-boldItalic.fntdata"/><Relationship Id="rId44" Type="http://schemas.openxmlformats.org/officeDocument/2006/relationships/font" Target="fonts/OpenSansLight-italic.fntdata"/><Relationship Id="rId43" Type="http://schemas.openxmlformats.org/officeDocument/2006/relationships/font" Target="fonts/OpenSansLight-bold.fntdata"/><Relationship Id="rId46" Type="http://schemas.openxmlformats.org/officeDocument/2006/relationships/font" Target="fonts/OpenSans-regular.fntdata"/><Relationship Id="rId45" Type="http://schemas.openxmlformats.org/officeDocument/2006/relationships/font" Target="fonts/OpenSansLight-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G:\My%20Drive\Technical%20Training\Coursera\Course%203\week%201\Basic%20data%20visualization%20activity%20-%20Answerkey.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G:\My%20Drive\Technical%20Training\Coursera\Course%203\week%201\Basic%20data%20visualization%20activity%20-%20Answerkey.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G:\My%20Drive\Technical%20Training\Coursera\Course%203\week%201\Basic%20data%20visualization%20activity%20-%20Answerke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CA"/>
              <a:t> Bills &amp; Utilities change over 12 month </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'Expense - 2018'!$C$1</c:f>
              <c:strCache>
                <c:ptCount val="1"/>
                <c:pt idx="0">
                  <c:v> Bills &amp; Utilities </c:v>
                </c:pt>
              </c:strCache>
            </c:strRef>
          </c:tx>
          <c:spPr>
            <a:ln w="22225" cap="rnd" cmpd="sng" algn="ctr">
              <a:solidFill>
                <a:schemeClr val="accent1"/>
              </a:solidFill>
              <a:round/>
            </a:ln>
            <a:effectLst/>
          </c:spPr>
          <c:marker>
            <c:symbol val="none"/>
          </c:marker>
          <c:cat>
            <c:strRef>
              <c:f>'Expense - 2018'!$A$2:$A$13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'Expense - 2018'!$C$2:$C$13</c:f>
              <c:numCache>
                <c:formatCode>_-[$£-809]* #,##0.00_-;\-[$£-809]* #,##0.00_-;_-[$£-809]* "-"??_-;_-@_-</c:formatCode>
                <c:ptCount val="12"/>
                <c:pt idx="0">
                  <c:v>210</c:v>
                </c:pt>
                <c:pt idx="1">
                  <c:v>180</c:v>
                </c:pt>
                <c:pt idx="2">
                  <c:v>170</c:v>
                </c:pt>
                <c:pt idx="3">
                  <c:v>160</c:v>
                </c:pt>
                <c:pt idx="4">
                  <c:v>150</c:v>
                </c:pt>
                <c:pt idx="5">
                  <c:v>150</c:v>
                </c:pt>
                <c:pt idx="6">
                  <c:v>150</c:v>
                </c:pt>
                <c:pt idx="7">
                  <c:v>150</c:v>
                </c:pt>
                <c:pt idx="8">
                  <c:v>150</c:v>
                </c:pt>
                <c:pt idx="9">
                  <c:v>170</c:v>
                </c:pt>
                <c:pt idx="10">
                  <c:v>200</c:v>
                </c:pt>
                <c:pt idx="11">
                  <c:v>220</c:v>
                </c:pt>
              </c:numCache>
            </c:numRef>
          </c:val>
          <c:smooth val="0"/>
          <c:extLst>
            <c:ext xmlns:c16="http://schemas.microsoft.com/office/drawing/2014/chart" uri="{C3380CC4-5D6E-409C-BE32-E72D297353CC}">
              <c16:uniqueId val="{00000000-6C0B-4F6D-B7BB-46DCD4AC9303}"/>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87273567"/>
        <c:axId val="87278143"/>
      </c:lineChart>
      <c:catAx>
        <c:axId val="87273567"/>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87278143"/>
        <c:crosses val="autoZero"/>
        <c:auto val="1"/>
        <c:lblAlgn val="ctr"/>
        <c:lblOffset val="100"/>
        <c:noMultiLvlLbl val="0"/>
      </c:catAx>
      <c:valAx>
        <c:axId val="87278143"/>
        <c:scaling>
          <c:orientation val="minMax"/>
        </c:scaling>
        <c:delete val="0"/>
        <c:axPos val="l"/>
        <c:numFmt formatCode="_-[$£-809]* #,##0.00_-;\-[$£-809]* #,##0.00_-;_-[$£-809]*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87273567"/>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total expenditure Per Month</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'Expense - 2018'!$H$1</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D8D5-4962-96F5-312A494F0F0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D8D5-4962-96F5-312A494F0F0A}"/>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D8D5-4962-96F5-312A494F0F0A}"/>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D8D5-4962-96F5-312A494F0F0A}"/>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D8D5-4962-96F5-312A494F0F0A}"/>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D8D5-4962-96F5-312A494F0F0A}"/>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D8D5-4962-96F5-312A494F0F0A}"/>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D8D5-4962-96F5-312A494F0F0A}"/>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D8D5-4962-96F5-312A494F0F0A}"/>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D8D5-4962-96F5-312A494F0F0A}"/>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D8D5-4962-96F5-312A494F0F0A}"/>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7-D8D5-4962-96F5-312A494F0F0A}"/>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'Expense - 2018'!$A$2:$A$13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'Expense - 2018'!$H$2:$H$13</c:f>
              <c:numCache>
                <c:formatCode>General</c:formatCode>
                <c:ptCount val="12"/>
                <c:pt idx="0">
                  <c:v>1670</c:v>
                </c:pt>
                <c:pt idx="1">
                  <c:v>1625</c:v>
                </c:pt>
                <c:pt idx="2">
                  <c:v>1670</c:v>
                </c:pt>
                <c:pt idx="3">
                  <c:v>1640</c:v>
                </c:pt>
                <c:pt idx="4">
                  <c:v>1650</c:v>
                </c:pt>
                <c:pt idx="5">
                  <c:v>1620</c:v>
                </c:pt>
                <c:pt idx="6">
                  <c:v>1650</c:v>
                </c:pt>
                <c:pt idx="7">
                  <c:v>1650</c:v>
                </c:pt>
                <c:pt idx="8">
                  <c:v>1640</c:v>
                </c:pt>
                <c:pt idx="9">
                  <c:v>1650</c:v>
                </c:pt>
                <c:pt idx="10">
                  <c:v>1660</c:v>
                </c:pt>
                <c:pt idx="11">
                  <c:v>1695</c:v>
                </c:pt>
              </c:numCache>
            </c:numRef>
          </c:val>
          <c:extLst>
            <c:ext xmlns:c16="http://schemas.microsoft.com/office/drawing/2014/chart" uri="{C3380CC4-5D6E-409C-BE32-E72D297353CC}">
              <c16:uniqueId val="{00000018-D8D5-4962-96F5-312A494F0F0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t>Total expenditure Per Month</a:t>
            </a:r>
            <a:endParaRPr lang="en-CA" dirty="0"/>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stacked"/>
        <c:varyColors val="0"/>
        <c:ser>
          <c:idx val="0"/>
          <c:order val="0"/>
          <c:tx>
            <c:strRef>
              <c:f>'Expense - 2018'!$H$1</c:f>
              <c:strCache>
                <c:ptCount val="1"/>
                <c:pt idx="0">
                  <c:v>Total</c:v>
                </c:pt>
              </c:strCache>
            </c:strRef>
          </c:tx>
          <c:spPr>
            <a:solidFill>
              <a:schemeClr val="accent1"/>
            </a:solidFill>
            <a:ln>
              <a:noFill/>
            </a:ln>
            <a:effectLst/>
          </c:spPr>
          <c:invertIfNegative val="0"/>
          <c:cat>
            <c:strRef>
              <c:f>'Expense - 2018'!$A$2:$A$13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'Expense - 2018'!$H$2:$H$13</c:f>
              <c:numCache>
                <c:formatCode>General</c:formatCode>
                <c:ptCount val="12"/>
                <c:pt idx="0">
                  <c:v>1670</c:v>
                </c:pt>
                <c:pt idx="1">
                  <c:v>1625</c:v>
                </c:pt>
                <c:pt idx="2">
                  <c:v>1670</c:v>
                </c:pt>
                <c:pt idx="3">
                  <c:v>1640</c:v>
                </c:pt>
                <c:pt idx="4">
                  <c:v>1650</c:v>
                </c:pt>
                <c:pt idx="5">
                  <c:v>1620</c:v>
                </c:pt>
                <c:pt idx="6">
                  <c:v>1650</c:v>
                </c:pt>
                <c:pt idx="7">
                  <c:v>1650</c:v>
                </c:pt>
                <c:pt idx="8">
                  <c:v>1640</c:v>
                </c:pt>
                <c:pt idx="9">
                  <c:v>1650</c:v>
                </c:pt>
                <c:pt idx="10">
                  <c:v>1660</c:v>
                </c:pt>
                <c:pt idx="11">
                  <c:v>1695</c:v>
                </c:pt>
              </c:numCache>
            </c:numRef>
          </c:val>
          <c:extLst>
            <c:ext xmlns:c16="http://schemas.microsoft.com/office/drawing/2014/chart" uri="{C3380CC4-5D6E-409C-BE32-E72D297353CC}">
              <c16:uniqueId val="{00000000-ABD8-43B2-9826-0E33943105B4}"/>
            </c:ext>
          </c:extLst>
        </c:ser>
        <c:dLbls>
          <c:showLegendKey val="0"/>
          <c:showVal val="0"/>
          <c:showCatName val="0"/>
          <c:showSerName val="0"/>
          <c:showPercent val="0"/>
          <c:showBubbleSize val="0"/>
        </c:dLbls>
        <c:gapWidth val="150"/>
        <c:overlap val="100"/>
        <c:axId val="87277311"/>
        <c:axId val="87277727"/>
      </c:barChart>
      <c:catAx>
        <c:axId val="87277311"/>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87277727"/>
        <c:crosses val="autoZero"/>
        <c:auto val="1"/>
        <c:lblAlgn val="ctr"/>
        <c:lblOffset val="100"/>
        <c:noMultiLvlLbl val="0"/>
      </c:catAx>
      <c:valAx>
        <c:axId val="8727772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87277311"/>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Buying_patter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Good morning everyone, we will start our IBM ……., today we will cover course 1 week 1 which is about Introduction to data analytics</a:t>
            </a:r>
            <a:endParaRPr/>
          </a:p>
        </p:txBody>
      </p:sp>
      <p:sp>
        <p:nvSpPr>
          <p:cNvPr id="415" name="Google Shape;41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7" name="Google Shape;51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Another example:</a:t>
            </a:r>
            <a:endParaRPr/>
          </a:p>
          <a:p>
            <a:pPr indent="0" lvl="0" marL="0" rtl="0" algn="l">
              <a:spcBef>
                <a:spcPts val="0"/>
              </a:spcBef>
              <a:spcAft>
                <a:spcPts val="0"/>
              </a:spcAft>
              <a:buNone/>
            </a:pPr>
            <a:r>
              <a:rPr b="0" i="0" lang="en-US">
                <a:solidFill>
                  <a:srgbClr val="202122"/>
                </a:solidFill>
                <a:latin typeface="Arial"/>
                <a:ea typeface="Arial"/>
                <a:cs typeface="Arial"/>
                <a:sym typeface="Arial"/>
              </a:rPr>
              <a:t>With a great variation of products and user buying behaviors, shelf on which products are being displayed is one of the most important resources in retail environment. Retailers can not only increase their profit but, also decrease cost by proper management of shelf space allocation and products display. To solve this problem, George and Binu (2013) have proposed an approach to mine user </a:t>
            </a:r>
            <a:r>
              <a:rPr b="0" i="0" lang="en-US" u="sng" strike="noStrike">
                <a:solidFill>
                  <a:srgbClr val="0645AD"/>
                </a:solidFill>
                <a:latin typeface="Arial"/>
                <a:ea typeface="Arial"/>
                <a:cs typeface="Arial"/>
                <a:sym typeface="Arial"/>
                <a:hlinkClick r:id="rId2">
                  <a:extLst>
                    <a:ext uri="{A12FA001-AC4F-418D-AE19-62706E023703}">
                      <ahyp:hlinkClr val="tx"/>
                    </a:ext>
                  </a:extLst>
                </a:hlinkClick>
              </a:rPr>
              <a:t>buying patterns</a:t>
            </a:r>
            <a:r>
              <a:rPr b="0" i="0" lang="en-US">
                <a:solidFill>
                  <a:srgbClr val="202122"/>
                </a:solidFill>
                <a:latin typeface="Arial"/>
                <a:ea typeface="Arial"/>
                <a:cs typeface="Arial"/>
                <a:sym typeface="Arial"/>
              </a:rPr>
              <a:t> using PrefixSpan algorithm and place the products on shelves based on the order of mined purchasing patterns</a:t>
            </a:r>
            <a:endParaRPr/>
          </a:p>
        </p:txBody>
      </p:sp>
      <p:sp>
        <p:nvSpPr>
          <p:cNvPr id="535" name="Google Shape;535;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latin typeface="Open Sans"/>
                <a:ea typeface="Open Sans"/>
                <a:cs typeface="Open Sans"/>
                <a:sym typeface="Open Sans"/>
              </a:rPr>
              <a:t>The success of your communication depends on how well others can understand and trust your insights to take further action. </a:t>
            </a:r>
            <a:endParaRPr/>
          </a:p>
          <a:p>
            <a:pPr indent="0" lvl="0" marL="0" rtl="0" algn="l">
              <a:spcBef>
                <a:spcPts val="0"/>
              </a:spcBef>
              <a:spcAft>
                <a:spcPts val="0"/>
              </a:spcAft>
              <a:buNone/>
            </a:pPr>
            <a:r>
              <a:rPr b="0" i="0" lang="en-US">
                <a:latin typeface="Open Sans"/>
                <a:ea typeface="Open Sans"/>
                <a:cs typeface="Open Sans"/>
                <a:sym typeface="Open Sans"/>
              </a:rPr>
              <a:t> As data analysts, you need to tell the story with your data by visualizing the insights clearly and creating a structured narrative explicitly targeted at your audience.</a:t>
            </a:r>
            <a:endParaRPr/>
          </a:p>
          <a:p>
            <a:pPr indent="0" lvl="0" marL="0" rtl="0" algn="l">
              <a:spcBef>
                <a:spcPts val="0"/>
              </a:spcBef>
              <a:spcAft>
                <a:spcPts val="0"/>
              </a:spcAft>
              <a:buNone/>
            </a:pPr>
            <a:r>
              <a:t/>
            </a:r>
            <a:endParaRPr b="0" i="0">
              <a:latin typeface="Open Sans"/>
              <a:ea typeface="Open Sans"/>
              <a:cs typeface="Open Sans"/>
              <a:sym typeface="Open Sans"/>
            </a:endParaRPr>
          </a:p>
          <a:p>
            <a:pPr indent="0" lvl="0" marL="0" rtl="0" algn="l">
              <a:spcBef>
                <a:spcPts val="0"/>
              </a:spcBef>
              <a:spcAft>
                <a:spcPts val="0"/>
              </a:spcAft>
              <a:buNone/>
            </a:pPr>
            <a:r>
              <a:t/>
            </a:r>
            <a:endParaRPr b="0" i="0">
              <a:latin typeface="Open Sans"/>
              <a:ea typeface="Open Sans"/>
              <a:cs typeface="Open Sans"/>
              <a:sym typeface="Open Sans"/>
            </a:endParaRPr>
          </a:p>
          <a:p>
            <a:pPr indent="0" lvl="0" marL="0" rtl="0" algn="l">
              <a:spcBef>
                <a:spcPts val="0"/>
              </a:spcBef>
              <a:spcAft>
                <a:spcPts val="0"/>
              </a:spcAft>
              <a:buNone/>
            </a:pPr>
            <a:r>
              <a:rPr b="0" i="0" lang="en-US">
                <a:latin typeface="Open Sans"/>
                <a:ea typeface="Open Sans"/>
                <a:cs typeface="Open Sans"/>
                <a:sym typeface="Open Sans"/>
              </a:rPr>
              <a:t>Your audience is mostly going to be a diverse group—in terms of the business functions they represent</a:t>
            </a:r>
            <a:endParaRPr/>
          </a:p>
          <a:p>
            <a:pPr indent="0" lvl="0" marL="0" rtl="0" algn="l">
              <a:spcBef>
                <a:spcPts val="0"/>
              </a:spcBef>
              <a:spcAft>
                <a:spcPts val="0"/>
              </a:spcAft>
              <a:buNone/>
            </a:pPr>
            <a:r>
              <a:t/>
            </a:r>
            <a:endParaRPr b="0" i="0">
              <a:latin typeface="Open Sans"/>
              <a:ea typeface="Open Sans"/>
              <a:cs typeface="Open Sans"/>
              <a:sym typeface="Open Sans"/>
            </a:endParaRPr>
          </a:p>
          <a:p>
            <a:pPr indent="0" lvl="0" marL="0" rtl="0" algn="l">
              <a:spcBef>
                <a:spcPts val="0"/>
              </a:spcBef>
              <a:spcAft>
                <a:spcPts val="0"/>
              </a:spcAft>
              <a:buNone/>
            </a:pPr>
            <a:r>
              <a:rPr b="0" i="0" lang="en-US">
                <a:latin typeface="Open Sans"/>
                <a:ea typeface="Open Sans"/>
                <a:cs typeface="Open Sans"/>
                <a:sym typeface="Open Sans"/>
              </a:rPr>
              <a:t> </a:t>
            </a:r>
            <a:endParaRPr/>
          </a:p>
          <a:p>
            <a:pPr indent="0" lvl="0" marL="0" rtl="0" algn="l">
              <a:spcBef>
                <a:spcPts val="0"/>
              </a:spcBef>
              <a:spcAft>
                <a:spcPts val="0"/>
              </a:spcAft>
              <a:buNone/>
            </a:pPr>
            <a:r>
              <a:rPr b="0" i="0" lang="en-US">
                <a:latin typeface="Open Sans"/>
                <a:ea typeface="Open Sans"/>
                <a:cs typeface="Open Sans"/>
                <a:sym typeface="Open Sans"/>
              </a:rPr>
              <a:t>Your presentation needs to be framed around the level of information your audience already </a:t>
            </a:r>
            <a:endParaRPr/>
          </a:p>
          <a:p>
            <a:pPr indent="0" lvl="0" marL="0" rtl="0" algn="l">
              <a:spcBef>
                <a:spcPts val="0"/>
              </a:spcBef>
              <a:spcAft>
                <a:spcPts val="0"/>
              </a:spcAft>
              <a:buNone/>
            </a:pPr>
            <a:r>
              <a:rPr b="0" i="0" lang="en-US">
                <a:latin typeface="Open Sans"/>
                <a:ea typeface="Open Sans"/>
                <a:cs typeface="Open Sans"/>
                <a:sym typeface="Open Sans"/>
              </a:rPr>
              <a:t>Has you will decide what, and how much, information is essential to enable a better understanding of your findings. You have to tell a compelling story. </a:t>
            </a:r>
            <a:endParaRPr/>
          </a:p>
          <a:p>
            <a:pPr indent="0" lvl="0" marL="0" rtl="0" algn="l">
              <a:spcBef>
                <a:spcPts val="0"/>
              </a:spcBef>
              <a:spcAft>
                <a:spcPts val="0"/>
              </a:spcAft>
              <a:buNone/>
            </a:pPr>
            <a:r>
              <a:rPr b="0" i="0" lang="en-US">
                <a:latin typeface="Open Sans"/>
                <a:ea typeface="Open Sans"/>
                <a:cs typeface="Open Sans"/>
                <a:sym typeface="Open Sans"/>
              </a:rPr>
              <a:t>Include only that information as is needed to address the business problem. </a:t>
            </a:r>
            <a:endParaRPr/>
          </a:p>
          <a:p>
            <a:pPr indent="0" lvl="0" marL="0" rtl="0" algn="l">
              <a:spcBef>
                <a:spcPts val="0"/>
              </a:spcBef>
              <a:spcAft>
                <a:spcPts val="0"/>
              </a:spcAft>
              <a:buNone/>
            </a:pPr>
            <a:r>
              <a:t/>
            </a:r>
            <a:endParaRPr b="0" i="0">
              <a:latin typeface="Open Sans"/>
              <a:ea typeface="Open Sans"/>
              <a:cs typeface="Open Sans"/>
              <a:sym typeface="Open Sans"/>
            </a:endParaRPr>
          </a:p>
          <a:p>
            <a:pPr indent="0" lvl="0" marL="0" rtl="0" algn="l">
              <a:spcBef>
                <a:spcPts val="0"/>
              </a:spcBef>
              <a:spcAft>
                <a:spcPts val="0"/>
              </a:spcAft>
              <a:buNone/>
            </a:pPr>
            <a:r>
              <a:rPr b="0" i="0" lang="en-US">
                <a:latin typeface="Open Sans"/>
                <a:ea typeface="Open Sans"/>
                <a:cs typeface="Open Sans"/>
                <a:sym typeface="Open Sans"/>
              </a:rPr>
              <a:t>Begin your presentation by demonstrating your understanding of the business problem to your </a:t>
            </a:r>
            <a:endParaRPr/>
          </a:p>
          <a:p>
            <a:pPr indent="0" lvl="0" marL="0" rtl="0" algn="l">
              <a:spcBef>
                <a:spcPts val="0"/>
              </a:spcBef>
              <a:spcAft>
                <a:spcPts val="0"/>
              </a:spcAft>
              <a:buNone/>
            </a:pPr>
            <a:r>
              <a:rPr b="0" i="0" lang="en-US">
                <a:latin typeface="Open Sans"/>
                <a:ea typeface="Open Sans"/>
                <a:cs typeface="Open Sans"/>
                <a:sym typeface="Open Sans"/>
              </a:rPr>
              <a:t>audience. </a:t>
            </a:r>
            <a:endParaRPr/>
          </a:p>
          <a:p>
            <a:pPr indent="0" lvl="0" marL="0" rtl="0" algn="l">
              <a:spcBef>
                <a:spcPts val="0"/>
              </a:spcBef>
              <a:spcAft>
                <a:spcPts val="0"/>
              </a:spcAft>
              <a:buNone/>
            </a:pPr>
            <a:r>
              <a:t/>
            </a:r>
            <a:endParaRPr b="0" i="0">
              <a:latin typeface="Open Sans"/>
              <a:ea typeface="Open Sans"/>
              <a:cs typeface="Open Sans"/>
              <a:sym typeface="Open Sans"/>
            </a:endParaRPr>
          </a:p>
          <a:p>
            <a:pPr indent="0" lvl="0" marL="0" rtl="0" algn="l">
              <a:spcBef>
                <a:spcPts val="0"/>
              </a:spcBef>
              <a:spcAft>
                <a:spcPts val="0"/>
              </a:spcAft>
              <a:buNone/>
            </a:pPr>
            <a:r>
              <a:t/>
            </a:r>
            <a:endParaRPr b="0" i="0">
              <a:latin typeface="Open Sans"/>
              <a:ea typeface="Open Sans"/>
              <a:cs typeface="Open Sans"/>
              <a:sym typeface="Open Sans"/>
            </a:endParaRPr>
          </a:p>
          <a:p>
            <a:pPr indent="0" lvl="0" marL="0" rtl="0" algn="l">
              <a:spcBef>
                <a:spcPts val="0"/>
              </a:spcBef>
              <a:spcAft>
                <a:spcPts val="0"/>
              </a:spcAft>
              <a:buNone/>
            </a:pPr>
            <a:r>
              <a:t/>
            </a:r>
            <a:endParaRPr/>
          </a:p>
        </p:txBody>
      </p:sp>
      <p:sp>
        <p:nvSpPr>
          <p:cNvPr id="554" name="Google Shape;554;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a:latin typeface="Open Sans"/>
                <a:ea typeface="Open Sans"/>
                <a:cs typeface="Open Sans"/>
                <a:sym typeface="Open Sans"/>
              </a:rPr>
              <a:t>Reference the data you have collected and share your data sources so people can trust your findings</a:t>
            </a:r>
            <a:endParaRPr/>
          </a:p>
          <a:p>
            <a:pPr indent="0" lvl="0" marL="0" marR="0" rtl="0" algn="l">
              <a:lnSpc>
                <a:spcPct val="100000"/>
              </a:lnSpc>
              <a:spcBef>
                <a:spcPts val="0"/>
              </a:spcBef>
              <a:spcAft>
                <a:spcPts val="0"/>
              </a:spcAft>
              <a:buClr>
                <a:schemeClr val="dk1"/>
              </a:buClr>
              <a:buSzPts val="1200"/>
              <a:buFont typeface="Calibri"/>
              <a:buNone/>
            </a:pPr>
            <a:r>
              <a:t/>
            </a:r>
            <a:endParaRPr b="0" i="0">
              <a:latin typeface="Open Sans"/>
              <a:ea typeface="Open Sans"/>
              <a:cs typeface="Open Sans"/>
              <a:sym typeface="Open Sans"/>
            </a:endParaRPr>
          </a:p>
          <a:p>
            <a:pPr indent="0" lvl="0" marL="0" rtl="0" algn="l">
              <a:spcBef>
                <a:spcPts val="0"/>
              </a:spcBef>
              <a:spcAft>
                <a:spcPts val="0"/>
              </a:spcAft>
              <a:buNone/>
            </a:pPr>
            <a:r>
              <a:rPr b="0" i="0" lang="en-US">
                <a:latin typeface="Open Sans"/>
                <a:ea typeface="Open Sans"/>
                <a:cs typeface="Open Sans"/>
                <a:sym typeface="Open Sans"/>
              </a:rPr>
              <a:t>establish the credibility  don’t gloss over any key assumptions made during the analysis.</a:t>
            </a:r>
            <a:endParaRPr/>
          </a:p>
          <a:p>
            <a:pPr indent="0" lvl="0" marL="0" rtl="0" algn="l">
              <a:spcBef>
                <a:spcPts val="0"/>
              </a:spcBef>
              <a:spcAft>
                <a:spcPts val="0"/>
              </a:spcAft>
              <a:buNone/>
            </a:pPr>
            <a:r>
              <a:t/>
            </a:r>
            <a:endParaRPr b="0" i="0">
              <a:latin typeface="Open Sans"/>
              <a:ea typeface="Open Sans"/>
              <a:cs typeface="Open Sans"/>
              <a:sym typeface="Open Sans"/>
            </a:endParaRPr>
          </a:p>
          <a:p>
            <a:pPr indent="0" lvl="0" marL="0" rtl="0" algn="l">
              <a:spcBef>
                <a:spcPts val="0"/>
              </a:spcBef>
              <a:spcAft>
                <a:spcPts val="0"/>
              </a:spcAft>
              <a:buNone/>
            </a:pPr>
            <a:r>
              <a:rPr b="0" i="0" lang="en-US">
                <a:latin typeface="Open Sans"/>
                <a:ea typeface="Open Sans"/>
                <a:cs typeface="Open Sans"/>
                <a:sym typeface="Open Sans"/>
              </a:rPr>
              <a:t>Organize information into logical categories based on the information you have</a:t>
            </a:r>
            <a:endParaRPr/>
          </a:p>
          <a:p>
            <a:pPr indent="0" lvl="0" marL="0" rtl="0" algn="l">
              <a:spcBef>
                <a:spcPts val="0"/>
              </a:spcBef>
              <a:spcAft>
                <a:spcPts val="0"/>
              </a:spcAft>
              <a:buNone/>
            </a:pPr>
            <a:r>
              <a:t/>
            </a:r>
            <a:endParaRPr b="0" i="0">
              <a:latin typeface="Open Sans"/>
              <a:ea typeface="Open Sans"/>
              <a:cs typeface="Open Sans"/>
              <a:sym typeface="Open Sans"/>
            </a:endParaRPr>
          </a:p>
          <a:p>
            <a:pPr indent="0" lvl="0" marL="0" rtl="0" algn="l">
              <a:spcBef>
                <a:spcPts val="0"/>
              </a:spcBef>
              <a:spcAft>
                <a:spcPts val="0"/>
              </a:spcAft>
              <a:buNone/>
            </a:pPr>
            <a:r>
              <a:rPr b="0" i="0" lang="en-US">
                <a:latin typeface="Open Sans"/>
                <a:ea typeface="Open Sans"/>
                <a:cs typeface="Open Sans"/>
                <a:sym typeface="Open Sans"/>
              </a:rPr>
              <a:t> take a top-down or bottom-up approach in your narrative. Both can be effective—depends on your audience and use case. </a:t>
            </a:r>
            <a:endParaRPr/>
          </a:p>
          <a:p>
            <a:pPr indent="0" lvl="0" marL="0" rtl="0" algn="l">
              <a:spcBef>
                <a:spcPts val="0"/>
              </a:spcBef>
              <a:spcAft>
                <a:spcPts val="0"/>
              </a:spcAft>
              <a:buNone/>
            </a:pPr>
            <a:r>
              <a:t/>
            </a:r>
            <a:endParaRPr b="0" i="0">
              <a:latin typeface="Open Sans"/>
              <a:ea typeface="Open Sans"/>
              <a:cs typeface="Open Sans"/>
              <a:sym typeface="Open Sans"/>
            </a:endParaRPr>
          </a:p>
          <a:p>
            <a:pPr indent="0" lvl="0" marL="0" rtl="0" algn="l">
              <a:spcBef>
                <a:spcPts val="0"/>
              </a:spcBef>
              <a:spcAft>
                <a:spcPts val="0"/>
              </a:spcAft>
              <a:buNone/>
            </a:pPr>
            <a:r>
              <a:rPr b="0" i="0" lang="en-US">
                <a:latin typeface="Open Sans"/>
                <a:ea typeface="Open Sans"/>
                <a:cs typeface="Open Sans"/>
                <a:sym typeface="Open Sans"/>
              </a:rPr>
              <a:t>If your audience doesn’t grasp the significance of your insight or are unconvinced of its utility, the insight will not drive any value. </a:t>
            </a:r>
            <a:endParaRPr/>
          </a:p>
          <a:p>
            <a:pPr indent="0" lvl="0" marL="0" rtl="0" algn="l">
              <a:spcBef>
                <a:spcPts val="0"/>
              </a:spcBef>
              <a:spcAft>
                <a:spcPts val="0"/>
              </a:spcAft>
              <a:buNone/>
            </a:pPr>
            <a:r>
              <a:t/>
            </a:r>
            <a:endParaRPr b="0" i="0">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200"/>
              <a:buFont typeface="Calibri"/>
              <a:buNone/>
            </a:pPr>
            <a:r>
              <a:t/>
            </a:r>
            <a:endParaRPr b="0" i="0">
              <a:latin typeface="Open Sans"/>
              <a:ea typeface="Open Sans"/>
              <a:cs typeface="Open Sans"/>
              <a:sym typeface="Open Sans"/>
            </a:endParaRPr>
          </a:p>
          <a:p>
            <a:pPr indent="0" lvl="0" marL="0" rtl="0" algn="l">
              <a:spcBef>
                <a:spcPts val="0"/>
              </a:spcBef>
              <a:spcAft>
                <a:spcPts val="0"/>
              </a:spcAft>
              <a:buNone/>
            </a:pPr>
            <a:r>
              <a:t/>
            </a:r>
            <a:endParaRPr/>
          </a:p>
        </p:txBody>
      </p:sp>
      <p:sp>
        <p:nvSpPr>
          <p:cNvPr id="578" name="Google Shape;57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latin typeface="Open Sans"/>
                <a:ea typeface="Open Sans"/>
                <a:cs typeface="Open Sans"/>
                <a:sym typeface="Open Sans"/>
              </a:rPr>
              <a:t>A powerful visualization tells a story through the graphical depiction of facts and figures. </a:t>
            </a:r>
            <a:endParaRPr/>
          </a:p>
          <a:p>
            <a:pPr indent="0" lvl="0" marL="0" rtl="0" algn="l">
              <a:spcBef>
                <a:spcPts val="0"/>
              </a:spcBef>
              <a:spcAft>
                <a:spcPts val="0"/>
              </a:spcAft>
              <a:buNone/>
            </a:pPr>
            <a:r>
              <a:rPr b="0" i="0" lang="en-US">
                <a:latin typeface="Open Sans"/>
                <a:ea typeface="Open Sans"/>
                <a:cs typeface="Open Sans"/>
                <a:sym typeface="Open Sans"/>
              </a:rPr>
              <a:t>Data visualizations—graphs, charts, diagrams—are a great way to bring data to life.</a:t>
            </a:r>
            <a:endParaRPr/>
          </a:p>
          <a:p>
            <a:pPr indent="0" lvl="0" marL="0" rtl="0" algn="l">
              <a:spcBef>
                <a:spcPts val="0"/>
              </a:spcBef>
              <a:spcAft>
                <a:spcPts val="0"/>
              </a:spcAft>
              <a:buNone/>
            </a:pPr>
            <a:r>
              <a:t/>
            </a:r>
            <a:endParaRPr/>
          </a:p>
        </p:txBody>
      </p:sp>
      <p:sp>
        <p:nvSpPr>
          <p:cNvPr id="585" name="Google Shape;58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Roboto"/>
              <a:buNone/>
            </a:pPr>
            <a:r>
              <a:rPr b="0" i="0" lang="en-US">
                <a:latin typeface="Roboto"/>
                <a:ea typeface="Roboto"/>
                <a:cs typeface="Roboto"/>
                <a:sym typeface="Roboto"/>
              </a:rPr>
              <a:t>Data analysis and statistics are extremely important to many fields. In fact, statistics and data analysis are crucial for conducting internal audits and performance reviews. In many industries like marketing, research, financial services and medical or clinical research, statistics and data analysis are crucial. This is true because of the inherent power of statistics in the analyzing of data. Statistics can also be essential to achieve extremely important growth and efficiency objectives. Because it is so important for businesses to use statistics to lead to meaningful results, interpretations and business decisions, the importance of statistics can not be overstated. Unfortunately, sometimes busin</a:t>
            </a:r>
            <a:endParaRPr b="0" i="0">
              <a:latin typeface="Roboto"/>
              <a:ea typeface="Roboto"/>
              <a:cs typeface="Roboto"/>
              <a:sym typeface="Roboto"/>
            </a:endParaRPr>
          </a:p>
          <a:p>
            <a:pPr indent="0" lvl="0" marL="0" rtl="0" algn="l">
              <a:spcBef>
                <a:spcPts val="0"/>
              </a:spcBef>
              <a:spcAft>
                <a:spcPts val="0"/>
              </a:spcAft>
              <a:buNone/>
            </a:pPr>
            <a:r>
              <a:t/>
            </a:r>
            <a:endParaRPr/>
          </a:p>
        </p:txBody>
      </p:sp>
      <p:sp>
        <p:nvSpPr>
          <p:cNvPr id="439" name="Google Shape;43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lnSpc>
                <a:spcPct val="120000"/>
              </a:lnSpc>
              <a:spcBef>
                <a:spcPts val="0"/>
              </a:spcBef>
              <a:spcAft>
                <a:spcPts val="0"/>
              </a:spcAft>
              <a:buNone/>
            </a:pPr>
            <a:r>
              <a:rPr b="1" lang="en-US" sz="2900"/>
              <a:t>Data analysis and decision support</a:t>
            </a:r>
            <a:endParaRPr/>
          </a:p>
          <a:p>
            <a:pPr indent="0" lvl="1" marL="457200" rtl="0" algn="just">
              <a:lnSpc>
                <a:spcPct val="120000"/>
              </a:lnSpc>
              <a:spcBef>
                <a:spcPts val="0"/>
              </a:spcBef>
              <a:spcAft>
                <a:spcPts val="0"/>
              </a:spcAft>
              <a:buNone/>
            </a:pPr>
            <a:r>
              <a:rPr lang="en-US" sz="2900"/>
              <a:t>Market analysis and management</a:t>
            </a:r>
            <a:endParaRPr/>
          </a:p>
          <a:p>
            <a:pPr indent="0" lvl="2" marL="914400" rtl="0" algn="l">
              <a:lnSpc>
                <a:spcPct val="120000"/>
              </a:lnSpc>
              <a:spcBef>
                <a:spcPts val="0"/>
              </a:spcBef>
              <a:spcAft>
                <a:spcPts val="0"/>
              </a:spcAft>
              <a:buNone/>
            </a:pPr>
            <a:r>
              <a:rPr lang="en-US" sz="2900"/>
              <a:t>Target marketing, customer relationship management (CRM),  </a:t>
            </a:r>
            <a:endParaRPr/>
          </a:p>
          <a:p>
            <a:pPr indent="0" lvl="2" marL="914400" rtl="0" algn="l">
              <a:lnSpc>
                <a:spcPct val="120000"/>
              </a:lnSpc>
              <a:spcBef>
                <a:spcPts val="0"/>
              </a:spcBef>
              <a:spcAft>
                <a:spcPts val="0"/>
              </a:spcAft>
              <a:buClr>
                <a:schemeClr val="dk1"/>
              </a:buClr>
              <a:buSzPts val="2900"/>
              <a:buFont typeface="Arial"/>
              <a:buNone/>
            </a:pPr>
            <a:r>
              <a:rPr lang="en-US" sz="2900"/>
              <a:t>   market basket analysis, cross selling, market segmentation</a:t>
            </a:r>
            <a:endParaRPr/>
          </a:p>
          <a:p>
            <a:pPr indent="0" lvl="1" marL="457200" rtl="0" algn="just">
              <a:lnSpc>
                <a:spcPct val="120000"/>
              </a:lnSpc>
              <a:spcBef>
                <a:spcPts val="0"/>
              </a:spcBef>
              <a:spcAft>
                <a:spcPts val="0"/>
              </a:spcAft>
              <a:buNone/>
            </a:pPr>
            <a:r>
              <a:rPr lang="en-US" sz="2900"/>
              <a:t>Risk analysis and management</a:t>
            </a:r>
            <a:endParaRPr/>
          </a:p>
          <a:p>
            <a:pPr indent="0" lvl="2" marL="914400" rtl="0" algn="l">
              <a:lnSpc>
                <a:spcPct val="120000"/>
              </a:lnSpc>
              <a:spcBef>
                <a:spcPts val="0"/>
              </a:spcBef>
              <a:spcAft>
                <a:spcPts val="0"/>
              </a:spcAft>
              <a:buNone/>
            </a:pPr>
            <a:r>
              <a:rPr lang="en-US" sz="2900"/>
              <a:t>Forecasting, customer retention, improved underwriting, quality </a:t>
            </a:r>
            <a:endParaRPr/>
          </a:p>
          <a:p>
            <a:pPr indent="0" lvl="2" marL="914400" rtl="0" algn="l">
              <a:lnSpc>
                <a:spcPct val="120000"/>
              </a:lnSpc>
              <a:spcBef>
                <a:spcPts val="0"/>
              </a:spcBef>
              <a:spcAft>
                <a:spcPts val="0"/>
              </a:spcAft>
              <a:buClr>
                <a:schemeClr val="dk1"/>
              </a:buClr>
              <a:buSzPts val="2900"/>
              <a:buFont typeface="Arial"/>
              <a:buNone/>
            </a:pPr>
            <a:r>
              <a:rPr lang="en-US" sz="2900"/>
              <a:t>   control, competitive analysis</a:t>
            </a:r>
            <a:endParaRPr/>
          </a:p>
          <a:p>
            <a:pPr indent="0" lvl="1" marL="457200" rtl="0" algn="just">
              <a:lnSpc>
                <a:spcPct val="120000"/>
              </a:lnSpc>
              <a:spcBef>
                <a:spcPts val="0"/>
              </a:spcBef>
              <a:spcAft>
                <a:spcPts val="0"/>
              </a:spcAft>
              <a:buNone/>
            </a:pPr>
            <a:r>
              <a:rPr lang="en-US" sz="2900"/>
              <a:t>Fraud detection and detection of unusual patterns (outliers)</a:t>
            </a:r>
            <a:endParaRPr/>
          </a:p>
          <a:p>
            <a:pPr indent="0" lvl="0" marL="0" rtl="0" algn="just">
              <a:lnSpc>
                <a:spcPct val="120000"/>
              </a:lnSpc>
              <a:spcBef>
                <a:spcPts val="0"/>
              </a:spcBef>
              <a:spcAft>
                <a:spcPts val="0"/>
              </a:spcAft>
              <a:buNone/>
            </a:pPr>
            <a:r>
              <a:rPr lang="en-US" sz="2900"/>
              <a:t>Other Applications</a:t>
            </a:r>
            <a:endParaRPr/>
          </a:p>
          <a:p>
            <a:pPr indent="0" lvl="1" marL="457200" rtl="0" algn="just">
              <a:lnSpc>
                <a:spcPct val="120000"/>
              </a:lnSpc>
              <a:spcBef>
                <a:spcPts val="0"/>
              </a:spcBef>
              <a:spcAft>
                <a:spcPts val="0"/>
              </a:spcAft>
              <a:buNone/>
            </a:pPr>
            <a:r>
              <a:rPr lang="en-US" sz="2900"/>
              <a:t>Text mining (news group, email, documents) and Web mining</a:t>
            </a:r>
            <a:endParaRPr/>
          </a:p>
          <a:p>
            <a:pPr indent="0" lvl="1" marL="457200" rtl="0" algn="just">
              <a:lnSpc>
                <a:spcPct val="120000"/>
              </a:lnSpc>
              <a:spcBef>
                <a:spcPts val="0"/>
              </a:spcBef>
              <a:spcAft>
                <a:spcPts val="0"/>
              </a:spcAft>
              <a:buNone/>
            </a:pPr>
            <a:r>
              <a:rPr lang="en-US" sz="2900"/>
              <a:t>Stream data mining</a:t>
            </a:r>
            <a:endParaRPr/>
          </a:p>
          <a:p>
            <a:pPr indent="0" lvl="1" marL="457200" rtl="0" algn="just">
              <a:lnSpc>
                <a:spcPct val="120000"/>
              </a:lnSpc>
              <a:spcBef>
                <a:spcPts val="0"/>
              </a:spcBef>
              <a:spcAft>
                <a:spcPts val="0"/>
              </a:spcAft>
              <a:buNone/>
            </a:pPr>
            <a:r>
              <a:rPr lang="en-US" sz="2900"/>
              <a:t>Bioinformatics and bio-data analysis</a:t>
            </a:r>
            <a:endParaRPr/>
          </a:p>
          <a:p>
            <a:pPr indent="0" lvl="0" marL="0" rtl="0" algn="l">
              <a:spcBef>
                <a:spcPts val="0"/>
              </a:spcBef>
              <a:spcAft>
                <a:spcPts val="0"/>
              </a:spcAft>
              <a:buNone/>
            </a:pPr>
            <a:r>
              <a:t/>
            </a:r>
            <a:endParaRPr/>
          </a:p>
        </p:txBody>
      </p:sp>
      <p:sp>
        <p:nvSpPr>
          <p:cNvPr id="458" name="Google Shape;45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Financial:</a:t>
            </a:r>
            <a:endParaRPr/>
          </a:p>
          <a:p>
            <a:pPr indent="0" lvl="0" marL="0" rtl="0" algn="just">
              <a:spcBef>
                <a:spcPts val="0"/>
              </a:spcBef>
              <a:spcAft>
                <a:spcPts val="0"/>
              </a:spcAft>
              <a:buNone/>
            </a:pPr>
            <a:r>
              <a:rPr b="0" i="0" lang="en-US">
                <a:solidFill>
                  <a:srgbClr val="000000"/>
                </a:solidFill>
                <a:latin typeface="Arial"/>
                <a:ea typeface="Arial"/>
                <a:cs typeface="Arial"/>
                <a:sym typeface="Arial"/>
              </a:rPr>
              <a:t>Some of the typical cases are as follows −</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Design and construction of data warehouses for multidimensional data analysis and data mining.</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Loan payment prediction and customer credit policy analysis.</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Classification and clustering of customers for targeted marketing.</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Detection of money laundering and other financial crimes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Retail industry:</a:t>
            </a:r>
            <a:endParaRPr/>
          </a:p>
          <a:p>
            <a:pPr indent="0" lvl="0" marL="0" rtl="0" algn="just">
              <a:spcBef>
                <a:spcPts val="0"/>
              </a:spcBef>
              <a:spcAft>
                <a:spcPts val="0"/>
              </a:spcAft>
              <a:buNone/>
            </a:pPr>
            <a:r>
              <a:rPr b="0" i="0" lang="en-US">
                <a:solidFill>
                  <a:srgbClr val="000000"/>
                </a:solidFill>
                <a:latin typeface="Arial"/>
                <a:ea typeface="Arial"/>
                <a:cs typeface="Arial"/>
                <a:sym typeface="Arial"/>
              </a:rPr>
              <a:t> Here is the list of examples of data mining in the retail industry −</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Design and Construction of data warehouses based on the benefits of data mining.</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Multidimensional analysis of sales, customers, products, time and region.</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Analysis of effectiveness of sales campaigns.</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Customer Retention.</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Product recommendation and cross-referencing of items.</a:t>
            </a:r>
            <a:endParaRPr/>
          </a:p>
          <a:p>
            <a:pPr indent="0" lvl="0" marL="0" rtl="0" algn="just">
              <a:spcBef>
                <a:spcPts val="0"/>
              </a:spcBef>
              <a:spcAft>
                <a:spcPts val="0"/>
              </a:spcAft>
              <a:buClr>
                <a:schemeClr val="dk1"/>
              </a:buClr>
              <a:buSzPts val="1200"/>
              <a:buFont typeface="Arial"/>
              <a:buNone/>
            </a:pPr>
            <a:r>
              <a:t/>
            </a:r>
            <a:endParaRPr b="0" i="0">
              <a:solidFill>
                <a:srgbClr val="000000"/>
              </a:solidFill>
              <a:latin typeface="Arial"/>
              <a:ea typeface="Arial"/>
              <a:cs typeface="Arial"/>
              <a:sym typeface="Arial"/>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Tele</a:t>
            </a:r>
            <a:endParaRPr/>
          </a:p>
          <a:p>
            <a:pPr indent="0" lvl="0" marL="0" rtl="0" algn="just">
              <a:spcBef>
                <a:spcPts val="0"/>
              </a:spcBef>
              <a:spcAft>
                <a:spcPts val="0"/>
              </a:spcAft>
              <a:buNone/>
            </a:pPr>
            <a:r>
              <a:rPr b="0" i="0" lang="en-US">
                <a:solidFill>
                  <a:srgbClr val="000000"/>
                </a:solidFill>
                <a:latin typeface="Arial"/>
                <a:ea typeface="Arial"/>
                <a:cs typeface="Arial"/>
                <a:sym typeface="Arial"/>
              </a:rPr>
              <a:t>Here is the list of examples for which data mining improves telecommunication services −</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Multidimensional Analysis of Telecommunication data.</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Fraudulent pattern analysis.</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Identification of unusual patterns.</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Multidimensional association and sequential patterns analysis.</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Mobile Telecommunication services.</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Use of visualization tools in telecommunication data analysis</a:t>
            </a:r>
            <a:endParaRPr/>
          </a:p>
          <a:p>
            <a:pPr indent="0" lvl="0" marL="0" rtl="0" algn="just">
              <a:spcBef>
                <a:spcPts val="0"/>
              </a:spcBef>
              <a:spcAft>
                <a:spcPts val="0"/>
              </a:spcAft>
              <a:buClr>
                <a:schemeClr val="dk1"/>
              </a:buClr>
              <a:buSzPts val="1200"/>
              <a:buFont typeface="Arial"/>
              <a:buNone/>
            </a:pPr>
            <a:r>
              <a:t/>
            </a:r>
            <a:endParaRPr b="0" i="0">
              <a:solidFill>
                <a:srgbClr val="000000"/>
              </a:solidFill>
              <a:latin typeface="Arial"/>
              <a:ea typeface="Arial"/>
              <a:cs typeface="Arial"/>
              <a:sym typeface="Arial"/>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Bio</a:t>
            </a:r>
            <a:endParaRPr/>
          </a:p>
          <a:p>
            <a:pPr indent="0" lvl="0" marL="0" rtl="0" algn="just">
              <a:spcBef>
                <a:spcPts val="0"/>
              </a:spcBef>
              <a:spcAft>
                <a:spcPts val="0"/>
              </a:spcAft>
              <a:buNone/>
            </a:pPr>
            <a:r>
              <a:rPr b="0" i="0" lang="en-US">
                <a:solidFill>
                  <a:srgbClr val="000000"/>
                </a:solidFill>
                <a:latin typeface="Arial"/>
                <a:ea typeface="Arial"/>
                <a:cs typeface="Arial"/>
                <a:sym typeface="Arial"/>
              </a:rPr>
              <a:t>Following are the aspects in which data mining contributes for biological data analysis −</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Semantic integration of heterogeneous, distributed genomic and proteomic databases.</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Alignment, indexing, similarity search and comparative analysis multiple nucleotide sequences.</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Discovery of structural patterns and analysis of genetic networks and protein pathways.</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Association and path analysis.</a:t>
            </a:r>
            <a:endParaRPr/>
          </a:p>
          <a:p>
            <a:pPr indent="-76200" lvl="0" marL="0" rtl="0" algn="just">
              <a:spcBef>
                <a:spcPts val="0"/>
              </a:spcBef>
              <a:spcAft>
                <a:spcPts val="0"/>
              </a:spcAft>
              <a:buClr>
                <a:srgbClr val="000000"/>
              </a:buClr>
              <a:buSzPts val="1200"/>
              <a:buFont typeface="Arial"/>
              <a:buChar char="•"/>
            </a:pPr>
            <a:r>
              <a:rPr b="0" i="0" lang="en-US">
                <a:solidFill>
                  <a:srgbClr val="000000"/>
                </a:solidFill>
                <a:latin typeface="Arial"/>
                <a:ea typeface="Arial"/>
                <a:cs typeface="Arial"/>
                <a:sym typeface="Arial"/>
              </a:rPr>
              <a:t>Visualization tools in genetic data analysis.</a:t>
            </a:r>
            <a:endParaRPr/>
          </a:p>
          <a:p>
            <a:pPr indent="0" lvl="0" marL="0" rtl="0" algn="just">
              <a:spcBef>
                <a:spcPts val="0"/>
              </a:spcBef>
              <a:spcAft>
                <a:spcPts val="0"/>
              </a:spcAft>
              <a:buClr>
                <a:schemeClr val="dk1"/>
              </a:buClr>
              <a:buSzPts val="1200"/>
              <a:buFont typeface="Arial"/>
              <a:buNone/>
            </a:pPr>
            <a:r>
              <a:t/>
            </a:r>
            <a:endParaRPr b="0" i="0">
              <a:solidFill>
                <a:srgbClr val="000000"/>
              </a:solidFill>
              <a:latin typeface="Arial"/>
              <a:ea typeface="Arial"/>
              <a:cs typeface="Arial"/>
              <a:sym typeface="Arial"/>
            </a:endParaRPr>
          </a:p>
          <a:p>
            <a:pPr indent="0" lvl="0" marL="0" rtl="0" algn="just">
              <a:spcBef>
                <a:spcPts val="0"/>
              </a:spcBef>
              <a:spcAft>
                <a:spcPts val="0"/>
              </a:spcAft>
              <a:buClr>
                <a:schemeClr val="dk1"/>
              </a:buClr>
              <a:buSzPts val="1200"/>
              <a:buFont typeface="Arial"/>
              <a:buNone/>
            </a:pPr>
            <a:r>
              <a:t/>
            </a:r>
            <a:endParaRPr b="0" i="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465" name="Google Shape;46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HD-ShadowLong.png" id="17" name="Google Shape;17;p34"/>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8" name="Google Shape;18;p34"/>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9" name="Google Shape;19;p34"/>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4"/>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4"/>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4"/>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3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7" name="Shape 107"/>
        <p:cNvGrpSpPr/>
        <p:nvPr/>
      </p:nvGrpSpPr>
      <p:grpSpPr>
        <a:xfrm>
          <a:off x="0" y="0"/>
          <a:ext cx="0" cy="0"/>
          <a:chOff x="0" y="0"/>
          <a:chExt cx="0" cy="0"/>
        </a:xfrm>
      </p:grpSpPr>
      <p:pic>
        <p:nvPicPr>
          <p:cNvPr descr="HD-ShadowLong.png" id="108" name="Google Shape;108;p47"/>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9" name="Google Shape;109;p47"/>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0" name="Google Shape;110;p47"/>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7"/>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7"/>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47"/>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14" name="Google Shape;114;p47"/>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5" name="Google Shape;115;p4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7"/>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8" name="Shape 118"/>
        <p:cNvGrpSpPr/>
        <p:nvPr/>
      </p:nvGrpSpPr>
      <p:grpSpPr>
        <a:xfrm>
          <a:off x="0" y="0"/>
          <a:ext cx="0" cy="0"/>
          <a:chOff x="0" y="0"/>
          <a:chExt cx="0" cy="0"/>
        </a:xfrm>
      </p:grpSpPr>
      <p:pic>
        <p:nvPicPr>
          <p:cNvPr descr="HD-ShadowLong.png" id="119" name="Google Shape;119;p48"/>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0" name="Google Shape;120;p48"/>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1" name="Google Shape;121;p48"/>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8"/>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8"/>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48"/>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5" name="Google Shape;125;p4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8"/>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8" name="Shape 128"/>
        <p:cNvGrpSpPr/>
        <p:nvPr/>
      </p:nvGrpSpPr>
      <p:grpSpPr>
        <a:xfrm>
          <a:off x="0" y="0"/>
          <a:ext cx="0" cy="0"/>
          <a:chOff x="0" y="0"/>
          <a:chExt cx="0" cy="0"/>
        </a:xfrm>
      </p:grpSpPr>
      <p:pic>
        <p:nvPicPr>
          <p:cNvPr descr="HD-ShadowLong.png" id="129" name="Google Shape;129;p49"/>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0" name="Google Shape;130;p49"/>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31" name="Google Shape;131;p49"/>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9"/>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9"/>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49"/>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5" name="Google Shape;135;p49"/>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6" name="Google Shape;136;p4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9"/>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9" name="Google Shape;139;p49"/>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
        <p:nvSpPr>
          <p:cNvPr id="140" name="Google Shape;140;p49"/>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41" name="Shape 141"/>
        <p:cNvGrpSpPr/>
        <p:nvPr/>
      </p:nvGrpSpPr>
      <p:grpSpPr>
        <a:xfrm>
          <a:off x="0" y="0"/>
          <a:ext cx="0" cy="0"/>
          <a:chOff x="0" y="0"/>
          <a:chExt cx="0" cy="0"/>
        </a:xfrm>
      </p:grpSpPr>
      <p:pic>
        <p:nvPicPr>
          <p:cNvPr descr="HD-ShadowLong.png" id="142" name="Google Shape;142;p50"/>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43" name="Google Shape;143;p50"/>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4" name="Google Shape;144;p50"/>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0"/>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0"/>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50"/>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8" name="Google Shape;148;p5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5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50"/>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51" name="Shape 151"/>
        <p:cNvGrpSpPr/>
        <p:nvPr/>
      </p:nvGrpSpPr>
      <p:grpSpPr>
        <a:xfrm>
          <a:off x="0" y="0"/>
          <a:ext cx="0" cy="0"/>
          <a:chOff x="0" y="0"/>
          <a:chExt cx="0" cy="0"/>
        </a:xfrm>
      </p:grpSpPr>
      <p:pic>
        <p:nvPicPr>
          <p:cNvPr descr="HD-ShadowLong.png" id="152" name="Google Shape;152;p5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53" name="Google Shape;153;p5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4" name="Google Shape;154;p5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1"/>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51"/>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51"/>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51"/>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0" name="Google Shape;160;p51"/>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1" name="Google Shape;161;p51"/>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2" name="Google Shape;162;p51"/>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3" name="Google Shape;163;p5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5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5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6" name="Shape 166"/>
        <p:cNvGrpSpPr/>
        <p:nvPr/>
      </p:nvGrpSpPr>
      <p:grpSpPr>
        <a:xfrm>
          <a:off x="0" y="0"/>
          <a:ext cx="0" cy="0"/>
          <a:chOff x="0" y="0"/>
          <a:chExt cx="0" cy="0"/>
        </a:xfrm>
      </p:grpSpPr>
      <p:pic>
        <p:nvPicPr>
          <p:cNvPr descr="HD-ShadowLong.png" id="167" name="Google Shape;167;p5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8" name="Google Shape;168;p5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9" name="Google Shape;169;p5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2"/>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52"/>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3" name="Google Shape;173;p52"/>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4" name="Google Shape;174;p52"/>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5" name="Google Shape;175;p52"/>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6" name="Google Shape;176;p52"/>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7" name="Google Shape;177;p52"/>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8" name="Google Shape;178;p52"/>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9" name="Google Shape;179;p52"/>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80" name="Google Shape;180;p52"/>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81" name="Google Shape;181;p5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5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5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4" name="Shape 184"/>
        <p:cNvGrpSpPr/>
        <p:nvPr/>
      </p:nvGrpSpPr>
      <p:grpSpPr>
        <a:xfrm>
          <a:off x="0" y="0"/>
          <a:ext cx="0" cy="0"/>
          <a:chOff x="0" y="0"/>
          <a:chExt cx="0" cy="0"/>
        </a:xfrm>
      </p:grpSpPr>
      <p:pic>
        <p:nvPicPr>
          <p:cNvPr descr="HD-ShadowLong.png" id="185" name="Google Shape;185;p5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6" name="Google Shape;186;p5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7" name="Google Shape;187;p5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53"/>
          <p:cNvSpPr txBox="1"/>
          <p:nvPr>
            <p:ph idx="1" type="body"/>
          </p:nvPr>
        </p:nvSpPr>
        <p:spPr>
          <a:xfrm rot="5400000">
            <a:off x="3687593" y="-670399"/>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1" name="Google Shape;191;p5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5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5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Google Shape;195;p54"/>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4"/>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4"/>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54"/>
          <p:cNvSpPr txBox="1"/>
          <p:nvPr>
            <p:ph idx="1" type="body"/>
          </p:nvPr>
        </p:nvSpPr>
        <p:spPr>
          <a:xfrm rot="5400000">
            <a:off x="2452029"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54"/>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54"/>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54"/>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sz="3600">
                <a:solidFill>
                  <a:schemeClr val="lt1"/>
                </a:solidFill>
                <a:latin typeface="Trebuchet MS"/>
                <a:ea typeface="Trebuchet MS"/>
                <a:cs typeface="Trebuchet MS"/>
                <a:sym typeface="Trebuchet MS"/>
              </a:defRPr>
            </a:lvl1pPr>
            <a:lvl2pPr indent="0" lvl="1" marL="0" algn="ctr">
              <a:spcBef>
                <a:spcPts val="0"/>
              </a:spcBef>
              <a:buNone/>
              <a:defRPr sz="3600">
                <a:solidFill>
                  <a:schemeClr val="lt1"/>
                </a:solidFill>
                <a:latin typeface="Trebuchet MS"/>
                <a:ea typeface="Trebuchet MS"/>
                <a:cs typeface="Trebuchet MS"/>
                <a:sym typeface="Trebuchet MS"/>
              </a:defRPr>
            </a:lvl2pPr>
            <a:lvl3pPr indent="0" lvl="2" marL="0" algn="ctr">
              <a:spcBef>
                <a:spcPts val="0"/>
              </a:spcBef>
              <a:buNone/>
              <a:defRPr sz="3600">
                <a:solidFill>
                  <a:schemeClr val="lt1"/>
                </a:solidFill>
                <a:latin typeface="Trebuchet MS"/>
                <a:ea typeface="Trebuchet MS"/>
                <a:cs typeface="Trebuchet MS"/>
                <a:sym typeface="Trebuchet MS"/>
              </a:defRPr>
            </a:lvl3pPr>
            <a:lvl4pPr indent="0" lvl="3" marL="0" algn="ctr">
              <a:spcBef>
                <a:spcPts val="0"/>
              </a:spcBef>
              <a:buNone/>
              <a:defRPr sz="3600">
                <a:solidFill>
                  <a:schemeClr val="lt1"/>
                </a:solidFill>
                <a:latin typeface="Trebuchet MS"/>
                <a:ea typeface="Trebuchet MS"/>
                <a:cs typeface="Trebuchet MS"/>
                <a:sym typeface="Trebuchet MS"/>
              </a:defRPr>
            </a:lvl4pPr>
            <a:lvl5pPr indent="0" lvl="4" marL="0" algn="ctr">
              <a:spcBef>
                <a:spcPts val="0"/>
              </a:spcBef>
              <a:buNone/>
              <a:defRPr sz="3600">
                <a:solidFill>
                  <a:schemeClr val="lt1"/>
                </a:solidFill>
                <a:latin typeface="Trebuchet MS"/>
                <a:ea typeface="Trebuchet MS"/>
                <a:cs typeface="Trebuchet MS"/>
                <a:sym typeface="Trebuchet MS"/>
              </a:defRPr>
            </a:lvl5pPr>
            <a:lvl6pPr indent="0" lvl="5" marL="0" algn="ctr">
              <a:spcBef>
                <a:spcPts val="0"/>
              </a:spcBef>
              <a:buNone/>
              <a:defRPr sz="3600">
                <a:solidFill>
                  <a:schemeClr val="lt1"/>
                </a:solidFill>
                <a:latin typeface="Trebuchet MS"/>
                <a:ea typeface="Trebuchet MS"/>
                <a:cs typeface="Trebuchet MS"/>
                <a:sym typeface="Trebuchet MS"/>
              </a:defRPr>
            </a:lvl6pPr>
            <a:lvl7pPr indent="0" lvl="6" marL="0" algn="ctr">
              <a:spcBef>
                <a:spcPts val="0"/>
              </a:spcBef>
              <a:buNone/>
              <a:defRPr sz="3600">
                <a:solidFill>
                  <a:schemeClr val="lt1"/>
                </a:solidFill>
                <a:latin typeface="Trebuchet MS"/>
                <a:ea typeface="Trebuchet MS"/>
                <a:cs typeface="Trebuchet MS"/>
                <a:sym typeface="Trebuchet MS"/>
              </a:defRPr>
            </a:lvl7pPr>
            <a:lvl8pPr indent="0" lvl="7" marL="0" algn="ctr">
              <a:spcBef>
                <a:spcPts val="0"/>
              </a:spcBef>
              <a:buNone/>
              <a:defRPr sz="3600">
                <a:solidFill>
                  <a:schemeClr val="lt1"/>
                </a:solidFill>
                <a:latin typeface="Trebuchet MS"/>
                <a:ea typeface="Trebuchet MS"/>
                <a:cs typeface="Trebuchet MS"/>
                <a:sym typeface="Trebuchet MS"/>
              </a:defRPr>
            </a:lvl8pPr>
            <a:lvl9pPr indent="0" lvl="8" marL="0" algn="ctr">
              <a:spcBef>
                <a:spcPts val="0"/>
              </a:spcBef>
              <a:buNone/>
              <a:defRPr sz="3600">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9" name="Shape 209"/>
        <p:cNvGrpSpPr/>
        <p:nvPr/>
      </p:nvGrpSpPr>
      <p:grpSpPr>
        <a:xfrm>
          <a:off x="0" y="0"/>
          <a:ext cx="0" cy="0"/>
          <a:chOff x="0" y="0"/>
          <a:chExt cx="0" cy="0"/>
        </a:xfrm>
      </p:grpSpPr>
      <p:pic>
        <p:nvPicPr>
          <p:cNvPr descr="HD-ShadowLong.png" id="210" name="Google Shape;210;p3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11" name="Google Shape;211;p3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12" name="Google Shape;212;p3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37"/>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6" name="Google Shape;216;p3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3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3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9" name="Shape 219"/>
        <p:cNvGrpSpPr/>
        <p:nvPr/>
      </p:nvGrpSpPr>
      <p:grpSpPr>
        <a:xfrm>
          <a:off x="0" y="0"/>
          <a:ext cx="0" cy="0"/>
          <a:chOff x="0" y="0"/>
          <a:chExt cx="0" cy="0"/>
        </a:xfrm>
      </p:grpSpPr>
      <p:pic>
        <p:nvPicPr>
          <p:cNvPr descr="HD-ShadowLong.png" id="220" name="Google Shape;220;p55"/>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221" name="Google Shape;221;p55"/>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222" name="Google Shape;222;p55"/>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5"/>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5"/>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55"/>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26" name="Google Shape;226;p5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5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55"/>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pic>
        <p:nvPicPr>
          <p:cNvPr descr="HD-ShadowLong.png" id="27" name="Google Shape;27;p3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8" name="Google Shape;28;p3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9" name="Google Shape;29;p3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3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9" name="Shape 229"/>
        <p:cNvGrpSpPr/>
        <p:nvPr/>
      </p:nvGrpSpPr>
      <p:grpSpPr>
        <a:xfrm>
          <a:off x="0" y="0"/>
          <a:ext cx="0" cy="0"/>
          <a:chOff x="0" y="0"/>
          <a:chExt cx="0" cy="0"/>
        </a:xfrm>
      </p:grpSpPr>
      <p:pic>
        <p:nvPicPr>
          <p:cNvPr descr="HD-ShadowLong.png" id="230" name="Google Shape;230;p56"/>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231" name="Google Shape;231;p56"/>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232" name="Google Shape;232;p56"/>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6"/>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6"/>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5" name="Google Shape;235;p56"/>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36" name="Google Shape;236;p5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5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56"/>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9" name="Shape 239"/>
        <p:cNvGrpSpPr/>
        <p:nvPr/>
      </p:nvGrpSpPr>
      <p:grpSpPr>
        <a:xfrm>
          <a:off x="0" y="0"/>
          <a:ext cx="0" cy="0"/>
          <a:chOff x="0" y="0"/>
          <a:chExt cx="0" cy="0"/>
        </a:xfrm>
      </p:grpSpPr>
      <p:pic>
        <p:nvPicPr>
          <p:cNvPr descr="HD-ShadowLong.png" id="240" name="Google Shape;240;p5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41" name="Google Shape;241;p5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42" name="Google Shape;242;p5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57"/>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6" name="Google Shape;246;p57"/>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7" name="Google Shape;247;p5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5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5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0" name="Shape 250"/>
        <p:cNvGrpSpPr/>
        <p:nvPr/>
      </p:nvGrpSpPr>
      <p:grpSpPr>
        <a:xfrm>
          <a:off x="0" y="0"/>
          <a:ext cx="0" cy="0"/>
          <a:chOff x="0" y="0"/>
          <a:chExt cx="0" cy="0"/>
        </a:xfrm>
      </p:grpSpPr>
      <p:pic>
        <p:nvPicPr>
          <p:cNvPr descr="HD-ShadowLong.png" id="251" name="Google Shape;251;p5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52" name="Google Shape;252;p5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53" name="Google Shape;253;p5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8"/>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58"/>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57" name="Google Shape;257;p58"/>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58" name="Google Shape;258;p58"/>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59" name="Google Shape;259;p58"/>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0" name="Google Shape;260;p5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5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5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3" name="Shape 263"/>
        <p:cNvGrpSpPr/>
        <p:nvPr/>
      </p:nvGrpSpPr>
      <p:grpSpPr>
        <a:xfrm>
          <a:off x="0" y="0"/>
          <a:ext cx="0" cy="0"/>
          <a:chOff x="0" y="0"/>
          <a:chExt cx="0" cy="0"/>
        </a:xfrm>
      </p:grpSpPr>
      <p:pic>
        <p:nvPicPr>
          <p:cNvPr descr="HD-ShadowLong.png" id="264" name="Google Shape;264;p5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65" name="Google Shape;265;p5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66" name="Google Shape;266;p5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9" name="Google Shape;269;p5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5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5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2" name="Shape 272"/>
        <p:cNvGrpSpPr/>
        <p:nvPr/>
      </p:nvGrpSpPr>
      <p:grpSpPr>
        <a:xfrm>
          <a:off x="0" y="0"/>
          <a:ext cx="0" cy="0"/>
          <a:chOff x="0" y="0"/>
          <a:chExt cx="0" cy="0"/>
        </a:xfrm>
      </p:grpSpPr>
      <p:pic>
        <p:nvPicPr>
          <p:cNvPr descr="HD-ShadowShort.png" id="273" name="Google Shape;273;p60"/>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274" name="Google Shape;274;p6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6" name="Google Shape;276;p6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6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8" name="Shape 278"/>
        <p:cNvGrpSpPr/>
        <p:nvPr/>
      </p:nvGrpSpPr>
      <p:grpSpPr>
        <a:xfrm>
          <a:off x="0" y="0"/>
          <a:ext cx="0" cy="0"/>
          <a:chOff x="0" y="0"/>
          <a:chExt cx="0" cy="0"/>
        </a:xfrm>
      </p:grpSpPr>
      <p:pic>
        <p:nvPicPr>
          <p:cNvPr descr="HD-ShadowLong.png" id="279" name="Google Shape;279;p6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80" name="Google Shape;280;p6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81" name="Google Shape;281;p6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1"/>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4" name="Google Shape;284;p61"/>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85" name="Google Shape;285;p61"/>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86" name="Google Shape;286;p6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6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6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89" name="Shape 289"/>
        <p:cNvGrpSpPr/>
        <p:nvPr/>
      </p:nvGrpSpPr>
      <p:grpSpPr>
        <a:xfrm>
          <a:off x="0" y="0"/>
          <a:ext cx="0" cy="0"/>
          <a:chOff x="0" y="0"/>
          <a:chExt cx="0" cy="0"/>
        </a:xfrm>
      </p:grpSpPr>
      <p:pic>
        <p:nvPicPr>
          <p:cNvPr descr="HD-ShadowLong.png" id="290" name="Google Shape;290;p6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91" name="Google Shape;291;p6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92" name="Google Shape;292;p6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2"/>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5" name="Google Shape;295;p62"/>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296" name="Google Shape;296;p62"/>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97" name="Google Shape;297;p6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8" name="Google Shape;298;p6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6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300" name="Shape 300"/>
        <p:cNvGrpSpPr/>
        <p:nvPr/>
      </p:nvGrpSpPr>
      <p:grpSpPr>
        <a:xfrm>
          <a:off x="0" y="0"/>
          <a:ext cx="0" cy="0"/>
          <a:chOff x="0" y="0"/>
          <a:chExt cx="0" cy="0"/>
        </a:xfrm>
      </p:grpSpPr>
      <p:pic>
        <p:nvPicPr>
          <p:cNvPr descr="HD-ShadowLong.png" id="301" name="Google Shape;301;p63"/>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302" name="Google Shape;302;p63"/>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303" name="Google Shape;303;p63"/>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3"/>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3"/>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6" name="Google Shape;306;p63"/>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307" name="Google Shape;307;p63"/>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08" name="Google Shape;308;p6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9" name="Google Shape;309;p6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63"/>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311" name="Shape 311"/>
        <p:cNvGrpSpPr/>
        <p:nvPr/>
      </p:nvGrpSpPr>
      <p:grpSpPr>
        <a:xfrm>
          <a:off x="0" y="0"/>
          <a:ext cx="0" cy="0"/>
          <a:chOff x="0" y="0"/>
          <a:chExt cx="0" cy="0"/>
        </a:xfrm>
      </p:grpSpPr>
      <p:pic>
        <p:nvPicPr>
          <p:cNvPr descr="HD-ShadowLong.png" id="312" name="Google Shape;312;p64"/>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313" name="Google Shape;313;p64"/>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314" name="Google Shape;314;p64"/>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4"/>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4"/>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7" name="Google Shape;317;p64"/>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18" name="Google Shape;318;p6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9" name="Google Shape;319;p6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64"/>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321" name="Shape 321"/>
        <p:cNvGrpSpPr/>
        <p:nvPr/>
      </p:nvGrpSpPr>
      <p:grpSpPr>
        <a:xfrm>
          <a:off x="0" y="0"/>
          <a:ext cx="0" cy="0"/>
          <a:chOff x="0" y="0"/>
          <a:chExt cx="0" cy="0"/>
        </a:xfrm>
      </p:grpSpPr>
      <p:pic>
        <p:nvPicPr>
          <p:cNvPr descr="HD-ShadowLong.png" id="322" name="Google Shape;322;p65"/>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323" name="Google Shape;323;p65"/>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324" name="Google Shape;324;p65"/>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5"/>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5"/>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7" name="Google Shape;327;p65"/>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28" name="Google Shape;328;p65"/>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29" name="Google Shape;329;p6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0" name="Google Shape;330;p6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1" name="Google Shape;331;p65"/>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2" name="Google Shape;332;p65"/>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
        <p:nvSpPr>
          <p:cNvPr id="333" name="Google Shape;333;p65"/>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pic>
        <p:nvPicPr>
          <p:cNvPr descr="HD-ShadowLong.png" id="37" name="Google Shape;37;p40"/>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38" name="Google Shape;38;p40"/>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39" name="Google Shape;39;p40"/>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0"/>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0"/>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0"/>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43" name="Google Shape;43;p4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0"/>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334" name="Shape 334"/>
        <p:cNvGrpSpPr/>
        <p:nvPr/>
      </p:nvGrpSpPr>
      <p:grpSpPr>
        <a:xfrm>
          <a:off x="0" y="0"/>
          <a:ext cx="0" cy="0"/>
          <a:chOff x="0" y="0"/>
          <a:chExt cx="0" cy="0"/>
        </a:xfrm>
      </p:grpSpPr>
      <p:pic>
        <p:nvPicPr>
          <p:cNvPr descr="HD-ShadowLong.png" id="335" name="Google Shape;335;p66"/>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336" name="Google Shape;336;p66"/>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337" name="Google Shape;337;p66"/>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6"/>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6"/>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0" name="Google Shape;340;p66"/>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41" name="Google Shape;341;p6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2" name="Google Shape;342;p6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3" name="Google Shape;343;p66"/>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344" name="Shape 344"/>
        <p:cNvGrpSpPr/>
        <p:nvPr/>
      </p:nvGrpSpPr>
      <p:grpSpPr>
        <a:xfrm>
          <a:off x="0" y="0"/>
          <a:ext cx="0" cy="0"/>
          <a:chOff x="0" y="0"/>
          <a:chExt cx="0" cy="0"/>
        </a:xfrm>
      </p:grpSpPr>
      <p:pic>
        <p:nvPicPr>
          <p:cNvPr descr="HD-ShadowLong.png" id="345" name="Google Shape;345;p6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46" name="Google Shape;346;p6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347" name="Google Shape;347;p6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6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67"/>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0" name="Google Shape;350;p67"/>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51" name="Google Shape;351;p67"/>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52" name="Google Shape;352;p67"/>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53" name="Google Shape;353;p67"/>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54" name="Google Shape;354;p67"/>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55" name="Google Shape;355;p67"/>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56" name="Google Shape;356;p6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7" name="Google Shape;357;p6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8" name="Google Shape;358;p6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359" name="Shape 359"/>
        <p:cNvGrpSpPr/>
        <p:nvPr/>
      </p:nvGrpSpPr>
      <p:grpSpPr>
        <a:xfrm>
          <a:off x="0" y="0"/>
          <a:ext cx="0" cy="0"/>
          <a:chOff x="0" y="0"/>
          <a:chExt cx="0" cy="0"/>
        </a:xfrm>
      </p:grpSpPr>
      <p:pic>
        <p:nvPicPr>
          <p:cNvPr descr="HD-ShadowLong.png" id="360" name="Google Shape;360;p6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61" name="Google Shape;361;p6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362" name="Google Shape;362;p6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6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68"/>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5" name="Google Shape;365;p68"/>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66" name="Google Shape;366;p68"/>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367" name="Google Shape;367;p68"/>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68" name="Google Shape;368;p68"/>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69" name="Google Shape;369;p68"/>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370" name="Google Shape;370;p68"/>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71" name="Google Shape;371;p68"/>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72" name="Google Shape;372;p68"/>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373" name="Google Shape;373;p68"/>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74" name="Google Shape;374;p6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5" name="Google Shape;375;p6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6" name="Google Shape;376;p6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7" name="Shape 377"/>
        <p:cNvGrpSpPr/>
        <p:nvPr/>
      </p:nvGrpSpPr>
      <p:grpSpPr>
        <a:xfrm>
          <a:off x="0" y="0"/>
          <a:ext cx="0" cy="0"/>
          <a:chOff x="0" y="0"/>
          <a:chExt cx="0" cy="0"/>
        </a:xfrm>
      </p:grpSpPr>
      <p:pic>
        <p:nvPicPr>
          <p:cNvPr descr="HD-ShadowLong.png" id="378" name="Google Shape;378;p6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79" name="Google Shape;379;p6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380" name="Google Shape;380;p6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6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3" name="Google Shape;383;p69"/>
          <p:cNvSpPr txBox="1"/>
          <p:nvPr>
            <p:ph idx="1" type="body"/>
          </p:nvPr>
        </p:nvSpPr>
        <p:spPr>
          <a:xfrm rot="5400000">
            <a:off x="3687593" y="-670399"/>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84" name="Google Shape;384;p6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5" name="Google Shape;385;p6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6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7" name="Shape 387"/>
        <p:cNvGrpSpPr/>
        <p:nvPr/>
      </p:nvGrpSpPr>
      <p:grpSpPr>
        <a:xfrm>
          <a:off x="0" y="0"/>
          <a:ext cx="0" cy="0"/>
          <a:chOff x="0" y="0"/>
          <a:chExt cx="0" cy="0"/>
        </a:xfrm>
      </p:grpSpPr>
      <p:sp>
        <p:nvSpPr>
          <p:cNvPr id="388" name="Google Shape;388;p70"/>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0"/>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0"/>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1" name="Google Shape;391;p70"/>
          <p:cNvSpPr txBox="1"/>
          <p:nvPr>
            <p:ph idx="1" type="body"/>
          </p:nvPr>
        </p:nvSpPr>
        <p:spPr>
          <a:xfrm rot="5400000">
            <a:off x="2452029"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92" name="Google Shape;392;p70"/>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3" name="Google Shape;393;p70"/>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4" name="Google Shape;394;p70"/>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sz="3600">
                <a:solidFill>
                  <a:schemeClr val="lt1"/>
                </a:solidFill>
                <a:latin typeface="Trebuchet MS"/>
                <a:ea typeface="Trebuchet MS"/>
                <a:cs typeface="Trebuchet MS"/>
                <a:sym typeface="Trebuchet MS"/>
              </a:defRPr>
            </a:lvl1pPr>
            <a:lvl2pPr indent="0" lvl="1" marL="0" algn="ctr">
              <a:spcBef>
                <a:spcPts val="0"/>
              </a:spcBef>
              <a:buNone/>
              <a:defRPr sz="3600">
                <a:solidFill>
                  <a:schemeClr val="lt1"/>
                </a:solidFill>
                <a:latin typeface="Trebuchet MS"/>
                <a:ea typeface="Trebuchet MS"/>
                <a:cs typeface="Trebuchet MS"/>
                <a:sym typeface="Trebuchet MS"/>
              </a:defRPr>
            </a:lvl2pPr>
            <a:lvl3pPr indent="0" lvl="2" marL="0" algn="ctr">
              <a:spcBef>
                <a:spcPts val="0"/>
              </a:spcBef>
              <a:buNone/>
              <a:defRPr sz="3600">
                <a:solidFill>
                  <a:schemeClr val="lt1"/>
                </a:solidFill>
                <a:latin typeface="Trebuchet MS"/>
                <a:ea typeface="Trebuchet MS"/>
                <a:cs typeface="Trebuchet MS"/>
                <a:sym typeface="Trebuchet MS"/>
              </a:defRPr>
            </a:lvl3pPr>
            <a:lvl4pPr indent="0" lvl="3" marL="0" algn="ctr">
              <a:spcBef>
                <a:spcPts val="0"/>
              </a:spcBef>
              <a:buNone/>
              <a:defRPr sz="3600">
                <a:solidFill>
                  <a:schemeClr val="lt1"/>
                </a:solidFill>
                <a:latin typeface="Trebuchet MS"/>
                <a:ea typeface="Trebuchet MS"/>
                <a:cs typeface="Trebuchet MS"/>
                <a:sym typeface="Trebuchet MS"/>
              </a:defRPr>
            </a:lvl4pPr>
            <a:lvl5pPr indent="0" lvl="4" marL="0" algn="ctr">
              <a:spcBef>
                <a:spcPts val="0"/>
              </a:spcBef>
              <a:buNone/>
              <a:defRPr sz="3600">
                <a:solidFill>
                  <a:schemeClr val="lt1"/>
                </a:solidFill>
                <a:latin typeface="Trebuchet MS"/>
                <a:ea typeface="Trebuchet MS"/>
                <a:cs typeface="Trebuchet MS"/>
                <a:sym typeface="Trebuchet MS"/>
              </a:defRPr>
            </a:lvl5pPr>
            <a:lvl6pPr indent="0" lvl="5" marL="0" algn="ctr">
              <a:spcBef>
                <a:spcPts val="0"/>
              </a:spcBef>
              <a:buNone/>
              <a:defRPr sz="3600">
                <a:solidFill>
                  <a:schemeClr val="lt1"/>
                </a:solidFill>
                <a:latin typeface="Trebuchet MS"/>
                <a:ea typeface="Trebuchet MS"/>
                <a:cs typeface="Trebuchet MS"/>
                <a:sym typeface="Trebuchet MS"/>
              </a:defRPr>
            </a:lvl6pPr>
            <a:lvl7pPr indent="0" lvl="6" marL="0" algn="ctr">
              <a:spcBef>
                <a:spcPts val="0"/>
              </a:spcBef>
              <a:buNone/>
              <a:defRPr sz="3600">
                <a:solidFill>
                  <a:schemeClr val="lt1"/>
                </a:solidFill>
                <a:latin typeface="Trebuchet MS"/>
                <a:ea typeface="Trebuchet MS"/>
                <a:cs typeface="Trebuchet MS"/>
                <a:sym typeface="Trebuchet MS"/>
              </a:defRPr>
            </a:lvl7pPr>
            <a:lvl8pPr indent="0" lvl="7" marL="0" algn="ctr">
              <a:spcBef>
                <a:spcPts val="0"/>
              </a:spcBef>
              <a:buNone/>
              <a:defRPr sz="3600">
                <a:solidFill>
                  <a:schemeClr val="lt1"/>
                </a:solidFill>
                <a:latin typeface="Trebuchet MS"/>
                <a:ea typeface="Trebuchet MS"/>
                <a:cs typeface="Trebuchet MS"/>
                <a:sym typeface="Trebuchet MS"/>
              </a:defRPr>
            </a:lvl8pPr>
            <a:lvl9pPr indent="0" lvl="8" marL="0" algn="ctr">
              <a:spcBef>
                <a:spcPts val="0"/>
              </a:spcBef>
              <a:buNone/>
              <a:defRPr sz="3600">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02" name="Shape 402"/>
        <p:cNvGrpSpPr/>
        <p:nvPr/>
      </p:nvGrpSpPr>
      <p:grpSpPr>
        <a:xfrm>
          <a:off x="0" y="0"/>
          <a:ext cx="0" cy="0"/>
          <a:chOff x="0" y="0"/>
          <a:chExt cx="0" cy="0"/>
        </a:xfrm>
      </p:grpSpPr>
      <p:pic>
        <p:nvPicPr>
          <p:cNvPr descr="HD-ShadowLong.png" id="403" name="Google Shape;403;p3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04" name="Google Shape;404;p3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05" name="Google Shape;405;p39"/>
          <p:cNvSpPr/>
          <p:nvPr/>
        </p:nvSpPr>
        <p:spPr>
          <a:xfrm>
            <a:off x="0" y="609600"/>
            <a:ext cx="10437812" cy="1368198"/>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8" name="Google Shape;408;p3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9" name="Google Shape;409;p3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0" name="Google Shape;410;p3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1" name="Google Shape;411;p3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pic>
        <p:nvPicPr>
          <p:cNvPr descr="HD-ShadowLong.png" id="47" name="Google Shape;47;p4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8" name="Google Shape;48;p4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9" name="Google Shape;49;p4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41"/>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3" name="Google Shape;53;p41"/>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4" name="Google Shape;54;p4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pic>
        <p:nvPicPr>
          <p:cNvPr descr="HD-ShadowLong.png" id="58" name="Google Shape;58;p4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9" name="Google Shape;59;p4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0" name="Google Shape;60;p4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2"/>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2"/>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4" name="Google Shape;64;p42"/>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42"/>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6" name="Google Shape;66;p42"/>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7" name="Google Shape;67;p4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pic>
        <p:nvPicPr>
          <p:cNvPr descr="HD-ShadowLong.png" id="71" name="Google Shape;71;p4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2" name="Google Shape;72;p4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3" name="Google Shape;73;p4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pic>
        <p:nvPicPr>
          <p:cNvPr descr="HD-ShadowShort.png" id="80" name="Google Shape;80;p44"/>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81" name="Google Shape;81;p4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pic>
        <p:nvPicPr>
          <p:cNvPr descr="HD-ShadowLong.png" id="86" name="Google Shape;86;p4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7" name="Google Shape;87;p4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8" name="Google Shape;88;p4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5"/>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45"/>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2" name="Google Shape;92;p45"/>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3" name="Google Shape;93;p4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pic>
        <p:nvPicPr>
          <p:cNvPr descr="HD-ShadowLong.png" id="97" name="Google Shape;97;p4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8" name="Google Shape;98;p4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9" name="Google Shape;99;p4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6"/>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46"/>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03" name="Google Shape;103;p46"/>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4" name="Google Shape;104;p4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3.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image" Target="../media/image2.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slideLayout" Target="../slideLayouts/slideLayout33.xml"/><Relationship Id="rId16" Type="http://schemas.openxmlformats.org/officeDocument/2006/relationships/slideLayout" Target="../slideLayouts/slideLayout32.xml"/><Relationship Id="rId5" Type="http://schemas.openxmlformats.org/officeDocument/2006/relationships/slideLayout" Target="../slideLayouts/slideLayout21.xml"/><Relationship Id="rId19" Type="http://schemas.openxmlformats.org/officeDocument/2006/relationships/theme" Target="../theme/theme4.xml"/><Relationship Id="rId6" Type="http://schemas.openxmlformats.org/officeDocument/2006/relationships/slideLayout" Target="../slideLayouts/slideLayout22.xml"/><Relationship Id="rId18" Type="http://schemas.openxmlformats.org/officeDocument/2006/relationships/slideLayout" Target="../slideLayouts/slideLayout34.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5.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9" name="Shape 9"/>
        <p:cNvGrpSpPr/>
        <p:nvPr/>
      </p:nvGrpSpPr>
      <p:grpSpPr>
        <a:xfrm>
          <a:off x="0" y="0"/>
          <a:ext cx="0" cy="0"/>
          <a:chOff x="0" y="0"/>
          <a:chExt cx="0" cy="0"/>
        </a:xfrm>
      </p:grpSpPr>
      <p:pic>
        <p:nvPicPr>
          <p:cNvPr descr="hashOverlay-FullResolve.png" id="10" name="Google Shape;10;p33"/>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11" name="Google Shape;11;p3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3" name="Google Shape;13;p3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4" name="Google Shape;14;p3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5" name="Google Shape;15;p3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202" name="Shape 202"/>
        <p:cNvGrpSpPr/>
        <p:nvPr/>
      </p:nvGrpSpPr>
      <p:grpSpPr>
        <a:xfrm>
          <a:off x="0" y="0"/>
          <a:ext cx="0" cy="0"/>
          <a:chOff x="0" y="0"/>
          <a:chExt cx="0" cy="0"/>
        </a:xfrm>
      </p:grpSpPr>
      <p:pic>
        <p:nvPicPr>
          <p:cNvPr descr="hashOverlay-FullResolve.png" id="203" name="Google Shape;203;p36"/>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204" name="Google Shape;204;p3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5" name="Google Shape;205;p36"/>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206" name="Google Shape;206;p3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07" name="Google Shape;207;p3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08" name="Google Shape;208;p3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50000">
              <a:srgbClr val="FEFFFF"/>
            </a:gs>
            <a:gs pos="100000">
              <a:srgbClr val="918888"/>
            </a:gs>
          </a:gsLst>
          <a:lin ang="2520000" scaled="0"/>
        </a:gradFill>
      </p:bgPr>
    </p:bg>
    <p:spTree>
      <p:nvGrpSpPr>
        <p:cNvPr id="395" name="Shape 395"/>
        <p:cNvGrpSpPr/>
        <p:nvPr/>
      </p:nvGrpSpPr>
      <p:grpSpPr>
        <a:xfrm>
          <a:off x="0" y="0"/>
          <a:ext cx="0" cy="0"/>
          <a:chOff x="0" y="0"/>
          <a:chExt cx="0" cy="0"/>
        </a:xfrm>
      </p:grpSpPr>
      <p:pic>
        <p:nvPicPr>
          <p:cNvPr descr="hashOverlay-FullResolve.png" id="396" name="Google Shape;396;p38"/>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397" name="Google Shape;397;p3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Trebuchet MS"/>
              <a:buNone/>
              <a:defRPr b="0" i="0" sz="36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8" name="Google Shape;398;p38"/>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rebuchet MS"/>
                <a:ea typeface="Trebuchet MS"/>
                <a:cs typeface="Trebuchet MS"/>
                <a:sym typeface="Trebuchet MS"/>
              </a:defRPr>
            </a:lvl9pPr>
          </a:lstStyle>
          <a:p/>
        </p:txBody>
      </p:sp>
      <p:sp>
        <p:nvSpPr>
          <p:cNvPr id="399" name="Google Shape;399;p3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00" name="Google Shape;400;p3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01" name="Google Shape;401;p3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rgbClr val="888888"/>
                </a:solidFill>
                <a:latin typeface="Trebuchet MS"/>
                <a:ea typeface="Trebuchet MS"/>
                <a:cs typeface="Trebuchet MS"/>
                <a:sym typeface="Trebuchet MS"/>
              </a:defRPr>
            </a:lvl1pPr>
            <a:lvl2pPr indent="0" lvl="1" marL="0" marR="0" rtl="0" algn="l">
              <a:spcBef>
                <a:spcPts val="0"/>
              </a:spcBef>
              <a:buNone/>
              <a:defRPr b="0" i="0" sz="3600" u="none" cap="none" strike="noStrike">
                <a:solidFill>
                  <a:srgbClr val="888888"/>
                </a:solidFill>
                <a:latin typeface="Trebuchet MS"/>
                <a:ea typeface="Trebuchet MS"/>
                <a:cs typeface="Trebuchet MS"/>
                <a:sym typeface="Trebuchet MS"/>
              </a:defRPr>
            </a:lvl2pPr>
            <a:lvl3pPr indent="0" lvl="2" marL="0" marR="0" rtl="0" algn="l">
              <a:spcBef>
                <a:spcPts val="0"/>
              </a:spcBef>
              <a:buNone/>
              <a:defRPr b="0" i="0" sz="3600" u="none" cap="none" strike="noStrike">
                <a:solidFill>
                  <a:srgbClr val="888888"/>
                </a:solidFill>
                <a:latin typeface="Trebuchet MS"/>
                <a:ea typeface="Trebuchet MS"/>
                <a:cs typeface="Trebuchet MS"/>
                <a:sym typeface="Trebuchet MS"/>
              </a:defRPr>
            </a:lvl3pPr>
            <a:lvl4pPr indent="0" lvl="3" marL="0" marR="0" rtl="0" algn="l">
              <a:spcBef>
                <a:spcPts val="0"/>
              </a:spcBef>
              <a:buNone/>
              <a:defRPr b="0" i="0" sz="3600" u="none" cap="none" strike="noStrike">
                <a:solidFill>
                  <a:srgbClr val="888888"/>
                </a:solidFill>
                <a:latin typeface="Trebuchet MS"/>
                <a:ea typeface="Trebuchet MS"/>
                <a:cs typeface="Trebuchet MS"/>
                <a:sym typeface="Trebuchet MS"/>
              </a:defRPr>
            </a:lvl4pPr>
            <a:lvl5pPr indent="0" lvl="4" marL="0" marR="0" rtl="0" algn="l">
              <a:spcBef>
                <a:spcPts val="0"/>
              </a:spcBef>
              <a:buNone/>
              <a:defRPr b="0" i="0" sz="3600" u="none" cap="none" strike="noStrike">
                <a:solidFill>
                  <a:srgbClr val="888888"/>
                </a:solidFill>
                <a:latin typeface="Trebuchet MS"/>
                <a:ea typeface="Trebuchet MS"/>
                <a:cs typeface="Trebuchet MS"/>
                <a:sym typeface="Trebuchet MS"/>
              </a:defRPr>
            </a:lvl5pPr>
            <a:lvl6pPr indent="0" lvl="5" marL="0" marR="0" rtl="0" algn="l">
              <a:spcBef>
                <a:spcPts val="0"/>
              </a:spcBef>
              <a:buNone/>
              <a:defRPr b="0" i="0" sz="3600" u="none" cap="none" strike="noStrike">
                <a:solidFill>
                  <a:srgbClr val="888888"/>
                </a:solidFill>
                <a:latin typeface="Trebuchet MS"/>
                <a:ea typeface="Trebuchet MS"/>
                <a:cs typeface="Trebuchet MS"/>
                <a:sym typeface="Trebuchet MS"/>
              </a:defRPr>
            </a:lvl6pPr>
            <a:lvl7pPr indent="0" lvl="6" marL="0" marR="0" rtl="0" algn="l">
              <a:spcBef>
                <a:spcPts val="0"/>
              </a:spcBef>
              <a:buNone/>
              <a:defRPr b="0" i="0" sz="3600" u="none" cap="none" strike="noStrike">
                <a:solidFill>
                  <a:srgbClr val="888888"/>
                </a:solidFill>
                <a:latin typeface="Trebuchet MS"/>
                <a:ea typeface="Trebuchet MS"/>
                <a:cs typeface="Trebuchet MS"/>
                <a:sym typeface="Trebuchet MS"/>
              </a:defRPr>
            </a:lvl7pPr>
            <a:lvl8pPr indent="0" lvl="7" marL="0" marR="0" rtl="0" algn="l">
              <a:spcBef>
                <a:spcPts val="0"/>
              </a:spcBef>
              <a:buNone/>
              <a:defRPr b="0" i="0" sz="3600" u="none" cap="none" strike="noStrike">
                <a:solidFill>
                  <a:srgbClr val="888888"/>
                </a:solidFill>
                <a:latin typeface="Trebuchet MS"/>
                <a:ea typeface="Trebuchet MS"/>
                <a:cs typeface="Trebuchet MS"/>
                <a:sym typeface="Trebuchet MS"/>
              </a:defRPr>
            </a:lvl8pPr>
            <a:lvl9pPr indent="0" lvl="8" marL="0" marR="0" rtl="0" algn="l">
              <a:spcBef>
                <a:spcPts val="0"/>
              </a:spcBef>
              <a:buNone/>
              <a:defRPr b="0" i="0" sz="3600" u="none" cap="none" strike="noStrike">
                <a:solidFill>
                  <a:srgbClr val="888888"/>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5.png"/><Relationship Id="rId8"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coursera.org/learn/introduction-to-data-analytics/lecture/lWFOU/viewpoints-storytelling-in-data-analysi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chart" Target="../charts/char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chart" Target="../charts/char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chart" Target="../charts/char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416" name="Shape 416"/>
        <p:cNvGrpSpPr/>
        <p:nvPr/>
      </p:nvGrpSpPr>
      <p:grpSpPr>
        <a:xfrm>
          <a:off x="0" y="0"/>
          <a:ext cx="0" cy="0"/>
          <a:chOff x="0" y="0"/>
          <a:chExt cx="0" cy="0"/>
        </a:xfrm>
      </p:grpSpPr>
      <p:sp>
        <p:nvSpPr>
          <p:cNvPr id="417" name="Google Shape;417;p1"/>
          <p:cNvSpPr/>
          <p:nvPr/>
        </p:nvSpPr>
        <p:spPr>
          <a:xfrm>
            <a:off x="0" y="0"/>
            <a:ext cx="12192000" cy="6858000"/>
          </a:xfrm>
          <a:prstGeom prst="rect">
            <a:avLst/>
          </a:prstGeom>
          <a:gradFill>
            <a:gsLst>
              <a:gs pos="0">
                <a:srgbClr val="F78121"/>
              </a:gs>
              <a:gs pos="50000">
                <a:srgbClr val="D54006"/>
              </a:gs>
              <a:gs pos="100000">
                <a:srgbClr val="8C0000"/>
              </a:gs>
            </a:gsLst>
            <a:lin ang="252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pic>
        <p:nvPicPr>
          <p:cNvPr id="418" name="Google Shape;418;p1"/>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sp>
        <p:nvSpPr>
          <p:cNvPr id="419" name="Google Shape;419;p1"/>
          <p:cNvSpPr/>
          <p:nvPr/>
        </p:nvSpPr>
        <p:spPr>
          <a:xfrm>
            <a:off x="8788808" y="0"/>
            <a:ext cx="3403192"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0" name="Google Shape;420;p1"/>
          <p:cNvPicPr preferRelativeResize="0"/>
          <p:nvPr/>
        </p:nvPicPr>
        <p:blipFill rotWithShape="1">
          <a:blip r:embed="rId4">
            <a:alphaModFix/>
          </a:blip>
          <a:srcRect b="0" l="0" r="0" t="0"/>
          <a:stretch/>
        </p:blipFill>
        <p:spPr>
          <a:xfrm>
            <a:off x="0" y="4242852"/>
            <a:ext cx="9110541" cy="246557"/>
          </a:xfrm>
          <a:prstGeom prst="rect">
            <a:avLst/>
          </a:prstGeom>
          <a:noFill/>
          <a:ln>
            <a:noFill/>
          </a:ln>
        </p:spPr>
      </p:pic>
      <p:sp>
        <p:nvSpPr>
          <p:cNvPr id="421" name="Google Shape;421;p1"/>
          <p:cNvSpPr/>
          <p:nvPr/>
        </p:nvSpPr>
        <p:spPr>
          <a:xfrm>
            <a:off x="-1" y="2590078"/>
            <a:ext cx="9110542"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
          <p:cNvSpPr txBox="1"/>
          <p:nvPr>
            <p:ph type="ctrTitle"/>
          </p:nvPr>
        </p:nvSpPr>
        <p:spPr>
          <a:xfrm>
            <a:off x="840510" y="2733709"/>
            <a:ext cx="7657792" cy="137307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600"/>
              <a:buFont typeface="Open Sans"/>
              <a:buNone/>
            </a:pPr>
            <a:r>
              <a:rPr b="1" i="0" lang="en-US" sz="4600">
                <a:solidFill>
                  <a:srgbClr val="FFFFFF"/>
                </a:solidFill>
                <a:latin typeface="Open Sans"/>
                <a:ea typeface="Open Sans"/>
                <a:cs typeface="Open Sans"/>
                <a:sym typeface="Open Sans"/>
              </a:rPr>
              <a:t>Introduction to Data Analytics</a:t>
            </a:r>
            <a:endParaRPr sz="4600">
              <a:solidFill>
                <a:srgbClr val="FFFFFF"/>
              </a:solidFill>
            </a:endParaRPr>
          </a:p>
        </p:txBody>
      </p:sp>
      <p:sp>
        <p:nvSpPr>
          <p:cNvPr id="423" name="Google Shape;423;p1"/>
          <p:cNvSpPr txBox="1"/>
          <p:nvPr>
            <p:ph idx="1" type="subTitle"/>
          </p:nvPr>
        </p:nvSpPr>
        <p:spPr>
          <a:xfrm>
            <a:off x="1194149" y="4394039"/>
            <a:ext cx="7304152"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b="0" i="0" lang="en-US" cap="none">
                <a:latin typeface="Open Sans"/>
                <a:ea typeface="Open Sans"/>
                <a:cs typeface="Open Sans"/>
                <a:sym typeface="Open Sans"/>
              </a:rPr>
              <a:t>PROFESSIONAL CERTIFICATE </a:t>
            </a:r>
            <a:r>
              <a:rPr b="0" i="0" lang="en-US">
                <a:latin typeface="Open Sans Light"/>
                <a:ea typeface="Open Sans Light"/>
                <a:cs typeface="Open Sans Light"/>
                <a:sym typeface="Open Sans Light"/>
              </a:rPr>
              <a:t>IBM Data Analyst</a:t>
            </a:r>
            <a:endParaRPr/>
          </a:p>
          <a:p>
            <a:pPr indent="0" lvl="0" marL="0" rtl="0" algn="r">
              <a:lnSpc>
                <a:spcPct val="90000"/>
              </a:lnSpc>
              <a:spcBef>
                <a:spcPts val="1000"/>
              </a:spcBef>
              <a:spcAft>
                <a:spcPts val="0"/>
              </a:spcAft>
              <a:buClr>
                <a:schemeClr val="lt1"/>
              </a:buClr>
              <a:buSzPts val="2000"/>
              <a:buNone/>
            </a:pPr>
            <a:r>
              <a:t/>
            </a:r>
            <a:endParaRPr b="0" i="0">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10"/>
          <p:cNvSpPr txBox="1"/>
          <p:nvPr>
            <p:ph idx="1" type="body"/>
          </p:nvPr>
        </p:nvSpPr>
        <p:spPr>
          <a:xfrm>
            <a:off x="680321" y="2018372"/>
            <a:ext cx="10448596" cy="440473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10000"/>
              </a:lnSpc>
              <a:spcBef>
                <a:spcPts val="0"/>
              </a:spcBef>
              <a:spcAft>
                <a:spcPts val="0"/>
              </a:spcAft>
              <a:buClr>
                <a:schemeClr val="lt1"/>
              </a:buClr>
              <a:buSzPct val="100000"/>
              <a:buChar char="•"/>
            </a:pPr>
            <a:r>
              <a:rPr lang="en-US" sz="1900"/>
              <a:t>Customer requirement analysis</a:t>
            </a:r>
            <a:endParaRPr/>
          </a:p>
          <a:p>
            <a:pPr indent="-228600" lvl="1" marL="685800" rtl="0" algn="l">
              <a:lnSpc>
                <a:spcPct val="110000"/>
              </a:lnSpc>
              <a:spcBef>
                <a:spcPts val="500"/>
              </a:spcBef>
              <a:spcAft>
                <a:spcPts val="0"/>
              </a:spcAft>
              <a:buClr>
                <a:schemeClr val="lt1"/>
              </a:buClr>
              <a:buSzPct val="100000"/>
              <a:buChar char="•"/>
            </a:pPr>
            <a:r>
              <a:rPr lang="en-US" sz="1900"/>
              <a:t>Identify the best products for different customers</a:t>
            </a:r>
            <a:endParaRPr/>
          </a:p>
          <a:p>
            <a:pPr indent="-228600" lvl="1" marL="685800" rtl="0" algn="l">
              <a:lnSpc>
                <a:spcPct val="110000"/>
              </a:lnSpc>
              <a:spcBef>
                <a:spcPts val="500"/>
              </a:spcBef>
              <a:spcAft>
                <a:spcPts val="0"/>
              </a:spcAft>
              <a:buClr>
                <a:schemeClr val="lt1"/>
              </a:buClr>
              <a:buSzPct val="100000"/>
              <a:buChar char="•"/>
            </a:pPr>
            <a:r>
              <a:rPr lang="en-US" sz="1900"/>
              <a:t>Predict what factors will attract new customers</a:t>
            </a:r>
            <a:endParaRPr/>
          </a:p>
          <a:p>
            <a:pPr indent="-228600" lvl="0" marL="228600" rtl="0" algn="l">
              <a:lnSpc>
                <a:spcPct val="110000"/>
              </a:lnSpc>
              <a:spcBef>
                <a:spcPts val="1000"/>
              </a:spcBef>
              <a:spcAft>
                <a:spcPts val="0"/>
              </a:spcAft>
              <a:buClr>
                <a:schemeClr val="lt1"/>
              </a:buClr>
              <a:buSzPct val="100000"/>
              <a:buChar char="•"/>
            </a:pPr>
            <a:r>
              <a:rPr lang="en-US" sz="1900"/>
              <a:t>Provision of summary information</a:t>
            </a:r>
            <a:endParaRPr/>
          </a:p>
          <a:p>
            <a:pPr indent="-228600" lvl="1" marL="685800" rtl="0" algn="l">
              <a:lnSpc>
                <a:spcPct val="110000"/>
              </a:lnSpc>
              <a:spcBef>
                <a:spcPts val="500"/>
              </a:spcBef>
              <a:spcAft>
                <a:spcPts val="0"/>
              </a:spcAft>
              <a:buClr>
                <a:schemeClr val="lt1"/>
              </a:buClr>
              <a:buSzPct val="100000"/>
              <a:buChar char="•"/>
            </a:pPr>
            <a:r>
              <a:rPr lang="en-US" sz="1900"/>
              <a:t>Multidimensional summary reports</a:t>
            </a:r>
            <a:endParaRPr/>
          </a:p>
          <a:p>
            <a:pPr indent="-228600" lvl="2" marL="1143000" rtl="0" algn="l">
              <a:lnSpc>
                <a:spcPct val="110000"/>
              </a:lnSpc>
              <a:spcBef>
                <a:spcPts val="500"/>
              </a:spcBef>
              <a:spcAft>
                <a:spcPts val="0"/>
              </a:spcAft>
              <a:buClr>
                <a:schemeClr val="lt1"/>
              </a:buClr>
              <a:buSzPct val="100000"/>
              <a:buChar char="•"/>
            </a:pPr>
            <a:r>
              <a:rPr lang="en-US" sz="1900"/>
              <a:t>E.g. Summarize all transactions of the first quarter from three different branches</a:t>
            </a:r>
            <a:endParaRPr/>
          </a:p>
          <a:p>
            <a:pPr indent="-228600" lvl="2" marL="1143000" rtl="0" algn="l">
              <a:lnSpc>
                <a:spcPct val="110000"/>
              </a:lnSpc>
              <a:spcBef>
                <a:spcPts val="500"/>
              </a:spcBef>
              <a:spcAft>
                <a:spcPts val="0"/>
              </a:spcAft>
              <a:buClr>
                <a:schemeClr val="lt1"/>
              </a:buClr>
              <a:buSzPct val="100000"/>
              <a:buFont typeface="Arial"/>
              <a:buNone/>
            </a:pPr>
            <a:r>
              <a:rPr lang="en-US" sz="1900"/>
              <a:t>	        Summarize all transactions of last year from a particular branch</a:t>
            </a:r>
            <a:endParaRPr/>
          </a:p>
          <a:p>
            <a:pPr indent="-228600" lvl="2" marL="1143000" rtl="0" algn="l">
              <a:lnSpc>
                <a:spcPct val="110000"/>
              </a:lnSpc>
              <a:spcBef>
                <a:spcPts val="500"/>
              </a:spcBef>
              <a:spcAft>
                <a:spcPts val="0"/>
              </a:spcAft>
              <a:buClr>
                <a:schemeClr val="lt1"/>
              </a:buClr>
              <a:buSzPct val="100000"/>
              <a:buFont typeface="Arial"/>
              <a:buNone/>
            </a:pPr>
            <a:r>
              <a:rPr lang="en-US" sz="1900"/>
              <a:t>	        Summarize all transactions of a particular product</a:t>
            </a:r>
            <a:endParaRPr/>
          </a:p>
          <a:p>
            <a:pPr indent="-228600" lvl="1" marL="685800" rtl="0" algn="l">
              <a:lnSpc>
                <a:spcPct val="110000"/>
              </a:lnSpc>
              <a:spcBef>
                <a:spcPts val="500"/>
              </a:spcBef>
              <a:spcAft>
                <a:spcPts val="0"/>
              </a:spcAft>
              <a:buClr>
                <a:schemeClr val="lt1"/>
              </a:buClr>
              <a:buSzPct val="100000"/>
              <a:buChar char="•"/>
            </a:pPr>
            <a:r>
              <a:rPr lang="en-US" sz="1900"/>
              <a:t>Statistical summary information</a:t>
            </a:r>
            <a:endParaRPr/>
          </a:p>
          <a:p>
            <a:pPr indent="-228600" lvl="2" marL="1143000" rtl="0" algn="l">
              <a:lnSpc>
                <a:spcPct val="110000"/>
              </a:lnSpc>
              <a:spcBef>
                <a:spcPts val="500"/>
              </a:spcBef>
              <a:spcAft>
                <a:spcPts val="0"/>
              </a:spcAft>
              <a:buClr>
                <a:schemeClr val="lt1"/>
              </a:buClr>
              <a:buSzPct val="100000"/>
              <a:buChar char="•"/>
            </a:pPr>
            <a:r>
              <a:rPr lang="en-US" sz="1900"/>
              <a:t>E.g. What is the average age for customers who buy product A?</a:t>
            </a:r>
            <a:endParaRPr/>
          </a:p>
          <a:p>
            <a:pPr indent="-228600" lvl="0" marL="228600" rtl="0" algn="l">
              <a:lnSpc>
                <a:spcPct val="110000"/>
              </a:lnSpc>
              <a:spcBef>
                <a:spcPts val="1000"/>
              </a:spcBef>
              <a:spcAft>
                <a:spcPts val="0"/>
              </a:spcAft>
              <a:buClr>
                <a:schemeClr val="lt1"/>
              </a:buClr>
              <a:buSzPct val="100000"/>
              <a:buChar char="•"/>
            </a:pPr>
            <a:r>
              <a:rPr lang="en-US" sz="1900"/>
              <a:t>Fraud detection</a:t>
            </a:r>
            <a:endParaRPr/>
          </a:p>
          <a:p>
            <a:pPr indent="-228600" lvl="1" marL="685800" rtl="0" algn="l">
              <a:lnSpc>
                <a:spcPct val="110000"/>
              </a:lnSpc>
              <a:spcBef>
                <a:spcPts val="500"/>
              </a:spcBef>
              <a:spcAft>
                <a:spcPts val="0"/>
              </a:spcAft>
              <a:buClr>
                <a:schemeClr val="lt1"/>
              </a:buClr>
              <a:buSzPct val="100000"/>
              <a:buChar char="•"/>
            </a:pPr>
            <a:r>
              <a:rPr lang="en-US" sz="1900"/>
              <a:t>Find outliers of unusual transactions</a:t>
            </a:r>
            <a:endParaRPr/>
          </a:p>
          <a:p>
            <a:pPr indent="-228600" lvl="0" marL="228600" rtl="0" algn="l">
              <a:lnSpc>
                <a:spcPct val="110000"/>
              </a:lnSpc>
              <a:spcBef>
                <a:spcPts val="1000"/>
              </a:spcBef>
              <a:spcAft>
                <a:spcPts val="0"/>
              </a:spcAft>
              <a:buClr>
                <a:schemeClr val="lt1"/>
              </a:buClr>
              <a:buSzPct val="100000"/>
              <a:buChar char="•"/>
            </a:pPr>
            <a:r>
              <a:rPr lang="en-US" sz="1900"/>
              <a:t>Financial planning</a:t>
            </a:r>
            <a:endParaRPr/>
          </a:p>
          <a:p>
            <a:pPr indent="-228600" lvl="1" marL="685800" rtl="0" algn="l">
              <a:lnSpc>
                <a:spcPct val="110000"/>
              </a:lnSpc>
              <a:spcBef>
                <a:spcPts val="500"/>
              </a:spcBef>
              <a:spcAft>
                <a:spcPts val="0"/>
              </a:spcAft>
              <a:buClr>
                <a:schemeClr val="lt1"/>
              </a:buClr>
              <a:buSzPct val="100000"/>
              <a:buChar char="•"/>
            </a:pPr>
            <a:r>
              <a:rPr lang="en-US" sz="1900"/>
              <a:t>Summarize and compare the resources and spending</a:t>
            </a:r>
            <a:endParaRPr/>
          </a:p>
          <a:p>
            <a:pPr indent="-99060" lvl="0" marL="228600" rtl="0" algn="l">
              <a:lnSpc>
                <a:spcPct val="90000"/>
              </a:lnSpc>
              <a:spcBef>
                <a:spcPts val="1000"/>
              </a:spcBef>
              <a:spcAft>
                <a:spcPts val="0"/>
              </a:spcAft>
              <a:buClr>
                <a:schemeClr val="lt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Mining Techniques</a:t>
            </a:r>
            <a:endParaRPr/>
          </a:p>
        </p:txBody>
      </p:sp>
      <p:sp>
        <p:nvSpPr>
          <p:cNvPr id="486" name="Google Shape;486;p1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Classification </a:t>
            </a:r>
            <a:endParaRPr/>
          </a:p>
          <a:p>
            <a:pPr indent="-228600" lvl="0" marL="228600" rtl="0" algn="l">
              <a:lnSpc>
                <a:spcPct val="90000"/>
              </a:lnSpc>
              <a:spcBef>
                <a:spcPts val="1000"/>
              </a:spcBef>
              <a:spcAft>
                <a:spcPts val="0"/>
              </a:spcAft>
              <a:buClr>
                <a:schemeClr val="lt1"/>
              </a:buClr>
              <a:buSzPts val="2400"/>
              <a:buChar char="•"/>
            </a:pPr>
            <a:r>
              <a:rPr lang="en-US"/>
              <a:t>Clustering </a:t>
            </a:r>
            <a:endParaRPr/>
          </a:p>
          <a:p>
            <a:pPr indent="-228600" lvl="0" marL="228600" rtl="0" algn="l">
              <a:lnSpc>
                <a:spcPct val="90000"/>
              </a:lnSpc>
              <a:spcBef>
                <a:spcPts val="1000"/>
              </a:spcBef>
              <a:spcAft>
                <a:spcPts val="0"/>
              </a:spcAft>
              <a:buClr>
                <a:schemeClr val="lt1"/>
              </a:buClr>
              <a:buSzPts val="2400"/>
              <a:buChar char="•"/>
            </a:pPr>
            <a:r>
              <a:rPr lang="en-US"/>
              <a:t>Regression </a:t>
            </a:r>
            <a:endParaRPr/>
          </a:p>
          <a:p>
            <a:pPr indent="-228600" lvl="0" marL="228600" rtl="0" algn="l">
              <a:lnSpc>
                <a:spcPct val="90000"/>
              </a:lnSpc>
              <a:spcBef>
                <a:spcPts val="1000"/>
              </a:spcBef>
              <a:spcAft>
                <a:spcPts val="0"/>
              </a:spcAft>
              <a:buClr>
                <a:schemeClr val="lt1"/>
              </a:buClr>
              <a:buSzPts val="2400"/>
              <a:buChar char="•"/>
            </a:pPr>
            <a:r>
              <a:rPr lang="en-US"/>
              <a:t>Association Rules/ Affinity Grouping</a:t>
            </a:r>
            <a:endParaRPr/>
          </a:p>
          <a:p>
            <a:pPr indent="-228600" lvl="0" marL="228600" rtl="0" algn="l">
              <a:lnSpc>
                <a:spcPct val="90000"/>
              </a:lnSpc>
              <a:spcBef>
                <a:spcPts val="1000"/>
              </a:spcBef>
              <a:spcAft>
                <a:spcPts val="0"/>
              </a:spcAft>
              <a:buClr>
                <a:schemeClr val="lt1"/>
              </a:buClr>
              <a:buSzPts val="2400"/>
              <a:buChar char="•"/>
            </a:pPr>
            <a:r>
              <a:rPr lang="en-US"/>
              <a:t>Anomaly or outlier detection</a:t>
            </a:r>
            <a:endParaRPr/>
          </a:p>
          <a:p>
            <a:pPr indent="-228600" lvl="0" marL="228600" rtl="0" algn="l">
              <a:lnSpc>
                <a:spcPct val="90000"/>
              </a:lnSpc>
              <a:spcBef>
                <a:spcPts val="1000"/>
              </a:spcBef>
              <a:spcAft>
                <a:spcPts val="0"/>
              </a:spcAft>
              <a:buClr>
                <a:schemeClr val="lt1"/>
              </a:buClr>
              <a:buSzPts val="2400"/>
              <a:buChar char="•"/>
            </a:pPr>
            <a:r>
              <a:rPr lang="en-US"/>
              <a:t>Sequential Patterns</a:t>
            </a:r>
            <a:endParaRPr/>
          </a:p>
          <a:p>
            <a:pPr indent="-228600" lvl="0" marL="228600" rtl="0" algn="l">
              <a:lnSpc>
                <a:spcPct val="90000"/>
              </a:lnSpc>
              <a:spcBef>
                <a:spcPts val="1000"/>
              </a:spcBef>
              <a:spcAft>
                <a:spcPts val="0"/>
              </a:spcAft>
              <a:buClr>
                <a:schemeClr val="lt1"/>
              </a:buClr>
              <a:buSzPts val="2400"/>
              <a:buChar char="•"/>
            </a:pPr>
            <a:r>
              <a:rPr lang="en-US"/>
              <a:t>Decision Trees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1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Classification</a:t>
            </a:r>
            <a:endParaRPr/>
          </a:p>
        </p:txBody>
      </p:sp>
      <p:sp>
        <p:nvSpPr>
          <p:cNvPr id="492" name="Google Shape;492;p12"/>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Classification is the process of predicting the class of a new item. </a:t>
            </a:r>
            <a:endParaRPr/>
          </a:p>
          <a:p>
            <a:pPr indent="-76200" lvl="0" marL="228600" rtl="0" algn="l">
              <a:lnSpc>
                <a:spcPct val="90000"/>
              </a:lnSpc>
              <a:spcBef>
                <a:spcPts val="1000"/>
              </a:spcBef>
              <a:spcAft>
                <a:spcPts val="0"/>
              </a:spcAft>
              <a:buClr>
                <a:schemeClr val="lt1"/>
              </a:buClr>
              <a:buSzPts val="2400"/>
              <a:buNone/>
            </a:pPr>
            <a:r>
              <a:t/>
            </a:r>
            <a:endParaRPr/>
          </a:p>
          <a:p>
            <a:pPr indent="-228600" lvl="0" marL="228600" rtl="0" algn="l">
              <a:lnSpc>
                <a:spcPct val="90000"/>
              </a:lnSpc>
              <a:spcBef>
                <a:spcPts val="1000"/>
              </a:spcBef>
              <a:spcAft>
                <a:spcPts val="0"/>
              </a:spcAft>
              <a:buClr>
                <a:schemeClr val="lt1"/>
              </a:buClr>
              <a:buSzPts val="2400"/>
              <a:buChar char="•"/>
            </a:pPr>
            <a:r>
              <a:rPr lang="en-US"/>
              <a:t>Therefore to classify the new item and identify to which class it belongs.</a:t>
            </a:r>
            <a:endParaRPr/>
          </a:p>
          <a:p>
            <a:pPr indent="-76200" lvl="0" marL="228600" rtl="0" algn="l">
              <a:lnSpc>
                <a:spcPct val="90000"/>
              </a:lnSpc>
              <a:spcBef>
                <a:spcPts val="1000"/>
              </a:spcBef>
              <a:spcAft>
                <a:spcPts val="0"/>
              </a:spcAft>
              <a:buClr>
                <a:schemeClr val="lt1"/>
              </a:buClr>
              <a:buSzPts val="2400"/>
              <a:buNone/>
            </a:pPr>
            <a:r>
              <a:t/>
            </a:r>
            <a:endParaRPr/>
          </a:p>
        </p:txBody>
      </p:sp>
      <p:pic>
        <p:nvPicPr>
          <p:cNvPr id="493" name="Google Shape;493;p12"/>
          <p:cNvPicPr preferRelativeResize="0"/>
          <p:nvPr/>
        </p:nvPicPr>
        <p:blipFill rotWithShape="1">
          <a:blip r:embed="rId3">
            <a:alphaModFix/>
          </a:blip>
          <a:srcRect b="10983" l="19501" r="20841" t="55536"/>
          <a:stretch/>
        </p:blipFill>
        <p:spPr>
          <a:xfrm>
            <a:off x="2083190" y="4142799"/>
            <a:ext cx="7273636" cy="22960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1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Clustering</a:t>
            </a:r>
            <a:endParaRPr/>
          </a:p>
        </p:txBody>
      </p:sp>
      <p:sp>
        <p:nvSpPr>
          <p:cNvPr id="499" name="Google Shape;499;p1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Group Data into Clusters </a:t>
            </a:r>
            <a:endParaRPr/>
          </a:p>
          <a:p>
            <a:pPr indent="-228600" lvl="0" marL="228600" rtl="0" algn="l">
              <a:lnSpc>
                <a:spcPct val="90000"/>
              </a:lnSpc>
              <a:spcBef>
                <a:spcPts val="1000"/>
              </a:spcBef>
              <a:spcAft>
                <a:spcPts val="0"/>
              </a:spcAft>
              <a:buClr>
                <a:schemeClr val="lt1"/>
              </a:buClr>
              <a:buSzPts val="2400"/>
              <a:buChar char="•"/>
            </a:pPr>
            <a:r>
              <a:rPr lang="en-US"/>
              <a:t>Similar data is grouped in the same cluster </a:t>
            </a:r>
            <a:endParaRPr/>
          </a:p>
          <a:p>
            <a:pPr indent="-228600" lvl="0" marL="228600" rtl="0" algn="l">
              <a:lnSpc>
                <a:spcPct val="90000"/>
              </a:lnSpc>
              <a:spcBef>
                <a:spcPts val="1000"/>
              </a:spcBef>
              <a:spcAft>
                <a:spcPts val="0"/>
              </a:spcAft>
              <a:buClr>
                <a:schemeClr val="lt1"/>
              </a:buClr>
              <a:buSzPts val="2400"/>
              <a:buChar char="•"/>
            </a:pPr>
            <a:r>
              <a:rPr lang="en-US"/>
              <a:t>Dissimilar data is grouped in the same cluster</a:t>
            </a:r>
            <a:endParaRPr/>
          </a:p>
          <a:p>
            <a:pPr indent="-76200" lvl="0" marL="228600" rtl="0" algn="l">
              <a:lnSpc>
                <a:spcPct val="90000"/>
              </a:lnSpc>
              <a:spcBef>
                <a:spcPts val="1000"/>
              </a:spcBef>
              <a:spcAft>
                <a:spcPts val="0"/>
              </a:spcAft>
              <a:buClr>
                <a:schemeClr val="lt1"/>
              </a:buClr>
              <a:buSzPts val="2400"/>
              <a:buNone/>
            </a:pPr>
            <a:r>
              <a:t/>
            </a:r>
            <a:endParaRPr/>
          </a:p>
        </p:txBody>
      </p:sp>
      <p:pic>
        <p:nvPicPr>
          <p:cNvPr id="500" name="Google Shape;500;p13"/>
          <p:cNvPicPr preferRelativeResize="0"/>
          <p:nvPr/>
        </p:nvPicPr>
        <p:blipFill rotWithShape="1">
          <a:blip r:embed="rId3">
            <a:alphaModFix/>
          </a:blip>
          <a:srcRect b="14545" l="32727" r="28683" t="40485"/>
          <a:stretch/>
        </p:blipFill>
        <p:spPr>
          <a:xfrm>
            <a:off x="3258589" y="3801927"/>
            <a:ext cx="4231178" cy="27734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1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Regression Analysis</a:t>
            </a:r>
            <a:endParaRPr/>
          </a:p>
        </p:txBody>
      </p:sp>
      <p:sp>
        <p:nvSpPr>
          <p:cNvPr id="506" name="Google Shape;506;p14"/>
          <p:cNvSpPr txBox="1"/>
          <p:nvPr>
            <p:ph idx="1" type="body"/>
          </p:nvPr>
        </p:nvSpPr>
        <p:spPr>
          <a:xfrm>
            <a:off x="449733" y="2185798"/>
            <a:ext cx="10785459"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“Regression deals with the prediction of a value, rather than a class.” </a:t>
            </a:r>
            <a:endParaRPr/>
          </a:p>
          <a:p>
            <a:pPr indent="-228600" lvl="0" marL="228600" rtl="0" algn="l">
              <a:lnSpc>
                <a:spcPct val="90000"/>
              </a:lnSpc>
              <a:spcBef>
                <a:spcPts val="1000"/>
              </a:spcBef>
              <a:spcAft>
                <a:spcPts val="0"/>
              </a:spcAft>
              <a:buClr>
                <a:schemeClr val="lt1"/>
              </a:buClr>
              <a:buSzPts val="2400"/>
              <a:buChar char="•"/>
            </a:pPr>
            <a:r>
              <a:rPr lang="en-US"/>
              <a:t> Regression is a data mining function that predicts a number </a:t>
            </a:r>
            <a:endParaRPr/>
          </a:p>
          <a:p>
            <a:pPr indent="-228600" lvl="0" marL="228600" rtl="0" algn="l">
              <a:lnSpc>
                <a:spcPct val="90000"/>
              </a:lnSpc>
              <a:spcBef>
                <a:spcPts val="1000"/>
              </a:spcBef>
              <a:spcAft>
                <a:spcPts val="0"/>
              </a:spcAft>
              <a:buClr>
                <a:schemeClr val="lt1"/>
              </a:buClr>
              <a:buSzPts val="2400"/>
              <a:buChar char="•"/>
            </a:pPr>
            <a:r>
              <a:rPr lang="en-US"/>
              <a:t> For example, a regression model could be used to predict children's height, given their age, weight, and other factors.</a:t>
            </a:r>
            <a:endParaRPr/>
          </a:p>
        </p:txBody>
      </p:sp>
      <p:pic>
        <p:nvPicPr>
          <p:cNvPr id="507" name="Google Shape;507;p14"/>
          <p:cNvPicPr preferRelativeResize="0"/>
          <p:nvPr/>
        </p:nvPicPr>
        <p:blipFill rotWithShape="1">
          <a:blip r:embed="rId3">
            <a:alphaModFix/>
          </a:blip>
          <a:srcRect b="15741" l="45090" r="2174" t="42774"/>
          <a:stretch/>
        </p:blipFill>
        <p:spPr>
          <a:xfrm>
            <a:off x="2915478" y="3912042"/>
            <a:ext cx="6361044" cy="28147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1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Association Rules / Affinity grouping</a:t>
            </a:r>
            <a:endParaRPr/>
          </a:p>
        </p:txBody>
      </p:sp>
      <p:sp>
        <p:nvSpPr>
          <p:cNvPr id="513" name="Google Shape;513;p15"/>
          <p:cNvSpPr txBox="1"/>
          <p:nvPr>
            <p:ph idx="1" type="body"/>
          </p:nvPr>
        </p:nvSpPr>
        <p:spPr>
          <a:xfrm>
            <a:off x="680322" y="2336873"/>
            <a:ext cx="5497842"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“An association algorithm creates rules that describe how often events have occurred together.” </a:t>
            </a:r>
            <a:endParaRPr/>
          </a:p>
          <a:p>
            <a:pPr indent="-228600" lvl="0" marL="228600" rtl="0" algn="l">
              <a:lnSpc>
                <a:spcPct val="90000"/>
              </a:lnSpc>
              <a:spcBef>
                <a:spcPts val="1000"/>
              </a:spcBef>
              <a:spcAft>
                <a:spcPts val="0"/>
              </a:spcAft>
              <a:buClr>
                <a:schemeClr val="lt1"/>
              </a:buClr>
              <a:buSzPts val="2400"/>
              <a:buChar char="•"/>
            </a:pPr>
            <a:r>
              <a:rPr lang="en-US"/>
              <a:t>Example: When a customer buys a Computer, then 90% of the time they will buy softwares</a:t>
            </a:r>
            <a:endParaRPr/>
          </a:p>
        </p:txBody>
      </p:sp>
      <p:pic>
        <p:nvPicPr>
          <p:cNvPr id="514" name="Google Shape;514;p15"/>
          <p:cNvPicPr preferRelativeResize="0"/>
          <p:nvPr/>
        </p:nvPicPr>
        <p:blipFill rotWithShape="1">
          <a:blip r:embed="rId3">
            <a:alphaModFix/>
          </a:blip>
          <a:srcRect b="8754" l="57455" r="27217" t="32464"/>
          <a:stretch/>
        </p:blipFill>
        <p:spPr>
          <a:xfrm>
            <a:off x="7005098" y="2226364"/>
            <a:ext cx="2981739" cy="40313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1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Outlier Detection</a:t>
            </a:r>
            <a:endParaRPr/>
          </a:p>
        </p:txBody>
      </p:sp>
      <p:sp>
        <p:nvSpPr>
          <p:cNvPr id="521" name="Google Shape;521;p16"/>
          <p:cNvSpPr txBox="1"/>
          <p:nvPr>
            <p:ph idx="1" type="body"/>
          </p:nvPr>
        </p:nvSpPr>
        <p:spPr>
          <a:xfrm>
            <a:off x="618521" y="2150942"/>
            <a:ext cx="7086293" cy="37852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This technique is used for identifying unusual or suspicious cases that deviate from the projected pattern or expected norm. The applications of outlier or anomaly detection lies in identification of credit fraud, taxation fraud etc</a:t>
            </a:r>
            <a:endParaRPr/>
          </a:p>
        </p:txBody>
      </p:sp>
      <p:pic>
        <p:nvPicPr>
          <p:cNvPr id="522" name="Google Shape;522;p16"/>
          <p:cNvPicPr preferRelativeResize="0"/>
          <p:nvPr/>
        </p:nvPicPr>
        <p:blipFill rotWithShape="1">
          <a:blip r:embed="rId3">
            <a:alphaModFix/>
          </a:blip>
          <a:srcRect b="17912" l="42325" r="6152" t="14493"/>
          <a:stretch/>
        </p:blipFill>
        <p:spPr>
          <a:xfrm>
            <a:off x="8898673" y="3966309"/>
            <a:ext cx="2992299" cy="2720737"/>
          </a:xfrm>
          <a:prstGeom prst="rect">
            <a:avLst/>
          </a:prstGeom>
          <a:noFill/>
          <a:ln>
            <a:noFill/>
          </a:ln>
        </p:spPr>
      </p:pic>
      <p:pic>
        <p:nvPicPr>
          <p:cNvPr id="523" name="Google Shape;523;p16"/>
          <p:cNvPicPr preferRelativeResize="0"/>
          <p:nvPr/>
        </p:nvPicPr>
        <p:blipFill rotWithShape="1">
          <a:blip r:embed="rId4">
            <a:alphaModFix/>
          </a:blip>
          <a:srcRect b="21506" l="653" r="37195" t="38820"/>
          <a:stretch/>
        </p:blipFill>
        <p:spPr>
          <a:xfrm>
            <a:off x="680321" y="3966310"/>
            <a:ext cx="7577594" cy="27207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1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Decision </a:t>
            </a:r>
            <a:r>
              <a:rPr lang="en-US"/>
              <a:t>Trees</a:t>
            </a:r>
            <a:endParaRPr/>
          </a:p>
        </p:txBody>
      </p:sp>
      <p:sp>
        <p:nvSpPr>
          <p:cNvPr id="529" name="Google Shape;529;p18"/>
          <p:cNvSpPr txBox="1"/>
          <p:nvPr/>
        </p:nvSpPr>
        <p:spPr>
          <a:xfrm>
            <a:off x="204310" y="2186012"/>
            <a:ext cx="11258730"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000"/>
              <a:buFont typeface="Trebuchet MS"/>
              <a:buNone/>
            </a:pPr>
            <a:r>
              <a:rPr b="1" i="0" lang="en-US" sz="2000" u="none" cap="none" strike="noStrike">
                <a:solidFill>
                  <a:srgbClr val="FFFFFF"/>
                </a:solidFill>
                <a:latin typeface="Trebuchet MS"/>
                <a:ea typeface="Trebuchet MS"/>
                <a:cs typeface="Trebuchet MS"/>
                <a:sym typeface="Trebuchet MS"/>
              </a:rPr>
              <a:t>Decision tree learning</a:t>
            </a:r>
            <a:r>
              <a:rPr b="0" i="0" lang="en-US" sz="2000" u="none" cap="none" strike="noStrike">
                <a:solidFill>
                  <a:srgbClr val="FFFFFF"/>
                </a:solidFill>
                <a:latin typeface="Trebuchet MS"/>
                <a:ea typeface="Trebuchet MS"/>
                <a:cs typeface="Trebuchet MS"/>
                <a:sym typeface="Trebuchet MS"/>
              </a:rPr>
              <a:t> or </a:t>
            </a:r>
            <a:r>
              <a:rPr b="1" i="0" lang="en-US" sz="2000" u="none" cap="none" strike="noStrike">
                <a:solidFill>
                  <a:srgbClr val="FFFFFF"/>
                </a:solidFill>
                <a:latin typeface="Trebuchet MS"/>
                <a:ea typeface="Trebuchet MS"/>
                <a:cs typeface="Trebuchet MS"/>
                <a:sym typeface="Trebuchet MS"/>
              </a:rPr>
              <a:t>induction of decision trees</a:t>
            </a:r>
            <a:r>
              <a:rPr b="0" i="0" lang="en-US" sz="2000" u="none" cap="none" strike="noStrike">
                <a:solidFill>
                  <a:srgbClr val="FFFFFF"/>
                </a:solidFill>
                <a:latin typeface="Trebuchet MS"/>
                <a:ea typeface="Trebuchet MS"/>
                <a:cs typeface="Trebuchet MS"/>
                <a:sym typeface="Trebuchet MS"/>
              </a:rPr>
              <a:t> is one of the predictive modelling approaches used in statistics, data mining and machine learning. It uses a decision tree (as a predictive model) to go from observations about an item (represented in the branches) to conclusions about the item's target value (represented in the leaves).</a:t>
            </a:r>
            <a:endParaRPr b="0" i="0" sz="2000" u="none" cap="none" strike="noStrike">
              <a:solidFill>
                <a:srgbClr val="FFFFFF"/>
              </a:solidFill>
              <a:latin typeface="Trebuchet MS"/>
              <a:ea typeface="Trebuchet MS"/>
              <a:cs typeface="Trebuchet MS"/>
              <a:sym typeface="Trebuchet MS"/>
            </a:endParaRPr>
          </a:p>
        </p:txBody>
      </p:sp>
      <p:pic>
        <p:nvPicPr>
          <p:cNvPr id="530" name="Google Shape;530;p18"/>
          <p:cNvPicPr preferRelativeResize="0"/>
          <p:nvPr>
            <p:ph idx="1" type="body"/>
          </p:nvPr>
        </p:nvPicPr>
        <p:blipFill rotWithShape="1">
          <a:blip r:embed="rId3">
            <a:alphaModFix/>
          </a:blip>
          <a:srcRect b="0" l="0" r="0" t="0"/>
          <a:stretch/>
        </p:blipFill>
        <p:spPr>
          <a:xfrm>
            <a:off x="6485726" y="3674327"/>
            <a:ext cx="4977314" cy="3103222"/>
          </a:xfrm>
          <a:prstGeom prst="rect">
            <a:avLst/>
          </a:prstGeom>
          <a:noFill/>
          <a:ln>
            <a:noFill/>
          </a:ln>
        </p:spPr>
      </p:pic>
      <p:pic>
        <p:nvPicPr>
          <p:cNvPr id="531" name="Google Shape;531;p18"/>
          <p:cNvPicPr preferRelativeResize="0"/>
          <p:nvPr/>
        </p:nvPicPr>
        <p:blipFill rotWithShape="1">
          <a:blip r:embed="rId4">
            <a:alphaModFix/>
          </a:blip>
          <a:srcRect b="0" l="0" r="0" t="0"/>
          <a:stretch/>
        </p:blipFill>
        <p:spPr>
          <a:xfrm>
            <a:off x="468051" y="3674327"/>
            <a:ext cx="4773022" cy="31032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1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Sequential pattern</a:t>
            </a:r>
            <a:endParaRPr/>
          </a:p>
        </p:txBody>
      </p:sp>
      <p:sp>
        <p:nvSpPr>
          <p:cNvPr id="538" name="Google Shape;538;p1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b="1" i="0" lang="en-US">
                <a:latin typeface="Arial"/>
                <a:ea typeface="Arial"/>
                <a:cs typeface="Arial"/>
                <a:sym typeface="Arial"/>
              </a:rPr>
              <a:t>Sequential pattern mining</a:t>
            </a:r>
            <a:r>
              <a:rPr b="0" i="0" lang="en-US">
                <a:latin typeface="Arial"/>
                <a:ea typeface="Arial"/>
                <a:cs typeface="Arial"/>
                <a:sym typeface="Arial"/>
              </a:rPr>
              <a:t> is a topic of </a:t>
            </a:r>
            <a:r>
              <a:rPr lang="en-US">
                <a:latin typeface="Arial"/>
                <a:ea typeface="Arial"/>
                <a:cs typeface="Arial"/>
                <a:sym typeface="Arial"/>
              </a:rPr>
              <a:t>data mining</a:t>
            </a:r>
            <a:r>
              <a:rPr b="0" i="0" lang="en-US">
                <a:latin typeface="Arial"/>
                <a:ea typeface="Arial"/>
                <a:cs typeface="Arial"/>
                <a:sym typeface="Arial"/>
              </a:rPr>
              <a:t>concerned with finding statistically relevant patterns between data examples where the values are delivered in a sequence.It is usually presumed that the values are discrete, and thus </a:t>
            </a:r>
            <a:r>
              <a:rPr lang="en-US">
                <a:latin typeface="Arial"/>
                <a:ea typeface="Arial"/>
                <a:cs typeface="Arial"/>
                <a:sym typeface="Arial"/>
              </a:rPr>
              <a:t>time series</a:t>
            </a:r>
            <a:r>
              <a:rPr b="0" i="0" lang="en-US">
                <a:latin typeface="Arial"/>
                <a:ea typeface="Arial"/>
                <a:cs typeface="Arial"/>
                <a:sym typeface="Arial"/>
              </a:rPr>
              <a:t> mining is closely related, but usually considered a different activity.</a:t>
            </a:r>
            <a:endParaRPr/>
          </a:p>
          <a:p>
            <a:pPr indent="-228600" lvl="0" marL="228600" rtl="0" algn="l">
              <a:lnSpc>
                <a:spcPct val="90000"/>
              </a:lnSpc>
              <a:spcBef>
                <a:spcPts val="1000"/>
              </a:spcBef>
              <a:spcAft>
                <a:spcPts val="0"/>
              </a:spcAft>
              <a:buClr>
                <a:schemeClr val="lt1"/>
              </a:buClr>
              <a:buSzPts val="2400"/>
              <a:buChar char="•"/>
            </a:pPr>
            <a:r>
              <a:rPr lang="en-US">
                <a:latin typeface="Arial"/>
                <a:ea typeface="Arial"/>
                <a:cs typeface="Arial"/>
                <a:sym typeface="Arial"/>
              </a:rPr>
              <a:t>Example, </a:t>
            </a:r>
            <a:r>
              <a:rPr b="0" i="0" lang="en-US">
                <a:latin typeface="Arial"/>
                <a:ea typeface="Arial"/>
                <a:cs typeface="Arial"/>
                <a:sym typeface="Arial"/>
              </a:rPr>
              <a:t> "if a {customer buys a car}, he or she is likely to {buy insurance} within 1 week",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2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Tools for Data Mining</a:t>
            </a:r>
            <a:endParaRPr/>
          </a:p>
        </p:txBody>
      </p:sp>
      <p:sp>
        <p:nvSpPr>
          <p:cNvPr id="544" name="Google Shape;544;p20"/>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Spreadsheets</a:t>
            </a:r>
            <a:endParaRPr/>
          </a:p>
          <a:p>
            <a:pPr indent="-228600" lvl="0" marL="228600" rtl="0" algn="l">
              <a:lnSpc>
                <a:spcPct val="90000"/>
              </a:lnSpc>
              <a:spcBef>
                <a:spcPts val="1000"/>
              </a:spcBef>
              <a:spcAft>
                <a:spcPts val="0"/>
              </a:spcAft>
              <a:buClr>
                <a:schemeClr val="lt1"/>
              </a:buClr>
              <a:buSzPts val="2400"/>
              <a:buChar char="•"/>
            </a:pPr>
            <a:r>
              <a:rPr lang="en-US"/>
              <a:t>Python</a:t>
            </a:r>
            <a:endParaRPr/>
          </a:p>
          <a:p>
            <a:pPr indent="-228600" lvl="0" marL="228600" rtl="0" algn="l">
              <a:lnSpc>
                <a:spcPct val="90000"/>
              </a:lnSpc>
              <a:spcBef>
                <a:spcPts val="1000"/>
              </a:spcBef>
              <a:spcAft>
                <a:spcPts val="0"/>
              </a:spcAft>
              <a:buClr>
                <a:schemeClr val="lt1"/>
              </a:buClr>
              <a:buSzPts val="2400"/>
              <a:buChar char="•"/>
            </a:pPr>
            <a:r>
              <a:rPr lang="en-US"/>
              <a:t>IBM SPSS</a:t>
            </a:r>
            <a:endParaRPr/>
          </a:p>
          <a:p>
            <a:pPr indent="-228600" lvl="0" marL="228600" rtl="0" algn="l">
              <a:lnSpc>
                <a:spcPct val="90000"/>
              </a:lnSpc>
              <a:spcBef>
                <a:spcPts val="1000"/>
              </a:spcBef>
              <a:spcAft>
                <a:spcPts val="0"/>
              </a:spcAft>
              <a:buClr>
                <a:schemeClr val="lt1"/>
              </a:buClr>
              <a:buSzPts val="2400"/>
              <a:buChar char="•"/>
            </a:pPr>
            <a:r>
              <a:rPr lang="en-US"/>
              <a:t>R- Language</a:t>
            </a:r>
            <a:endParaRPr/>
          </a:p>
          <a:p>
            <a:pPr indent="-228600" lvl="0" marL="228600" rtl="0" algn="l">
              <a:lnSpc>
                <a:spcPct val="90000"/>
              </a:lnSpc>
              <a:spcBef>
                <a:spcPts val="1000"/>
              </a:spcBef>
              <a:spcAft>
                <a:spcPts val="0"/>
              </a:spcAft>
              <a:buClr>
                <a:schemeClr val="lt1"/>
              </a:buClr>
              <a:buSzPts val="2400"/>
              <a:buChar char="•"/>
            </a:pPr>
            <a:r>
              <a:rPr lang="en-US"/>
              <a:t>IBM Watson Studio</a:t>
            </a:r>
            <a:endParaRPr/>
          </a:p>
          <a:p>
            <a:pPr indent="-228600" lvl="0" marL="228600" rtl="0" algn="l">
              <a:lnSpc>
                <a:spcPct val="90000"/>
              </a:lnSpc>
              <a:spcBef>
                <a:spcPts val="1000"/>
              </a:spcBef>
              <a:spcAft>
                <a:spcPts val="0"/>
              </a:spcAft>
              <a:buClr>
                <a:schemeClr val="lt1"/>
              </a:buClr>
              <a:buSzPts val="2400"/>
              <a:buChar char="•"/>
            </a:pPr>
            <a:r>
              <a:rPr lang="en-US"/>
              <a:t>SAS</a:t>
            </a:r>
            <a:endParaRPr/>
          </a:p>
          <a:p>
            <a:pPr indent="-76200" lvl="0" marL="228600" rtl="0" algn="l">
              <a:lnSpc>
                <a:spcPct val="90000"/>
              </a:lnSpc>
              <a:spcBef>
                <a:spcPts val="1000"/>
              </a:spcBef>
              <a:spcAft>
                <a:spcPts val="0"/>
              </a:spcAft>
              <a:buClr>
                <a:schemeClr val="lt1"/>
              </a:buClr>
              <a:buSzPts val="2400"/>
              <a:buNone/>
            </a:pPr>
            <a:r>
              <a:t/>
            </a:r>
            <a:endParaRPr/>
          </a:p>
          <a:p>
            <a:pPr indent="-76200" lvl="0" marL="22860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Agenda</a:t>
            </a:r>
            <a:endParaRPr/>
          </a:p>
        </p:txBody>
      </p:sp>
      <p:sp>
        <p:nvSpPr>
          <p:cNvPr id="429" name="Google Shape;429;p2"/>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54000" lvl="0" marL="228600" rtl="0" algn="l">
              <a:lnSpc>
                <a:spcPct val="90000"/>
              </a:lnSpc>
              <a:spcBef>
                <a:spcPts val="0"/>
              </a:spcBef>
              <a:spcAft>
                <a:spcPts val="0"/>
              </a:spcAft>
              <a:buClr>
                <a:schemeClr val="lt1"/>
              </a:buClr>
              <a:buSzPts val="4000"/>
              <a:buChar char="•"/>
            </a:pPr>
            <a:r>
              <a:rPr lang="en-US" sz="4000"/>
              <a:t>Analyzing and Mining Data</a:t>
            </a:r>
            <a:endParaRPr/>
          </a:p>
          <a:p>
            <a:pPr indent="-254000" lvl="0" marL="228600" rtl="0" algn="l">
              <a:lnSpc>
                <a:spcPct val="90000"/>
              </a:lnSpc>
              <a:spcBef>
                <a:spcPts val="1000"/>
              </a:spcBef>
              <a:spcAft>
                <a:spcPts val="0"/>
              </a:spcAft>
              <a:buClr>
                <a:schemeClr val="lt1"/>
              </a:buClr>
              <a:buSzPts val="4000"/>
              <a:buChar char="•"/>
            </a:pPr>
            <a:r>
              <a:rPr lang="en-US" sz="4000"/>
              <a:t>Communicating Data Analysis Findings</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2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t/>
            </a:r>
            <a:endParaRPr/>
          </a:p>
        </p:txBody>
      </p:sp>
      <p:sp>
        <p:nvSpPr>
          <p:cNvPr id="550" name="Google Shape;550;p21"/>
          <p:cNvSpPr txBox="1"/>
          <p:nvPr>
            <p:ph idx="1" type="body"/>
          </p:nvPr>
        </p:nvSpPr>
        <p:spPr>
          <a:xfrm>
            <a:off x="1148672" y="3429000"/>
            <a:ext cx="10236723" cy="359931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None/>
            </a:pPr>
            <a:r>
              <a:rPr b="1" lang="en-US" sz="4000"/>
              <a:t>Communicating Data Analysis Findings</a:t>
            </a:r>
            <a:endParaRPr b="1" sz="4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5" name="Shape 555"/>
        <p:cNvGrpSpPr/>
        <p:nvPr/>
      </p:nvGrpSpPr>
      <p:grpSpPr>
        <a:xfrm>
          <a:off x="0" y="0"/>
          <a:ext cx="0" cy="0"/>
          <a:chOff x="0" y="0"/>
          <a:chExt cx="0" cy="0"/>
        </a:xfrm>
      </p:grpSpPr>
      <p:pic>
        <p:nvPicPr>
          <p:cNvPr id="556" name="Google Shape;556;p22"/>
          <p:cNvPicPr preferRelativeResize="0"/>
          <p:nvPr/>
        </p:nvPicPr>
        <p:blipFill rotWithShape="1">
          <a:blip r:embed="rId3">
            <a:alphaModFix amt="10000"/>
          </a:blip>
          <a:srcRect b="0" l="0" r="0" t="0"/>
          <a:stretch/>
        </p:blipFill>
        <p:spPr>
          <a:xfrm>
            <a:off x="0" y="0"/>
            <a:ext cx="12192000" cy="6858000"/>
          </a:xfrm>
          <a:prstGeom prst="rect">
            <a:avLst/>
          </a:prstGeom>
          <a:gradFill>
            <a:gsLst>
              <a:gs pos="0">
                <a:srgbClr val="F78925"/>
              </a:gs>
              <a:gs pos="50000">
                <a:srgbClr val="D54209"/>
              </a:gs>
              <a:gs pos="100000">
                <a:srgbClr val="8D0000"/>
              </a:gs>
            </a:gsLst>
            <a:lin ang="2520000" scaled="0"/>
          </a:gradFill>
          <a:ln>
            <a:noFill/>
          </a:ln>
        </p:spPr>
      </p:pic>
      <p:pic>
        <p:nvPicPr>
          <p:cNvPr id="557" name="Google Shape;557;p22"/>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sp>
        <p:nvSpPr>
          <p:cNvPr id="558" name="Google Shape;558;p22"/>
          <p:cNvSpPr/>
          <p:nvPr/>
        </p:nvSpPr>
        <p:spPr>
          <a:xfrm>
            <a:off x="6096000" y="0"/>
            <a:ext cx="6096000" cy="68580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59" name="Google Shape;559;p22"/>
          <p:cNvSpPr/>
          <p:nvPr/>
        </p:nvSpPr>
        <p:spPr>
          <a:xfrm>
            <a:off x="2" y="609600"/>
            <a:ext cx="6412862" cy="1368198"/>
          </a:xfrm>
          <a:prstGeom prst="rect">
            <a:avLst/>
          </a:prstGeom>
          <a:solidFill>
            <a:srgbClr val="0D0D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txBox="1"/>
          <p:nvPr>
            <p:ph type="title"/>
          </p:nvPr>
        </p:nvSpPr>
        <p:spPr>
          <a:xfrm>
            <a:off x="680321" y="753228"/>
            <a:ext cx="5584677"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Trebuchet MS"/>
              <a:buNone/>
            </a:pPr>
            <a:r>
              <a:rPr lang="en-US">
                <a:solidFill>
                  <a:srgbClr val="FFFFFF"/>
                </a:solidFill>
              </a:rPr>
              <a:t>Data Analysis Process</a:t>
            </a:r>
            <a:endParaRPr>
              <a:solidFill>
                <a:srgbClr val="FFFFFF"/>
              </a:solidFill>
            </a:endParaRPr>
          </a:p>
        </p:txBody>
      </p:sp>
      <p:pic>
        <p:nvPicPr>
          <p:cNvPr id="561" name="Google Shape;561;p22"/>
          <p:cNvPicPr preferRelativeResize="0"/>
          <p:nvPr/>
        </p:nvPicPr>
        <p:blipFill rotWithShape="1">
          <a:blip r:embed="rId4">
            <a:alphaModFix/>
          </a:blip>
          <a:srcRect b="0" l="0" r="0" t="0"/>
          <a:stretch/>
        </p:blipFill>
        <p:spPr>
          <a:xfrm>
            <a:off x="2" y="1970241"/>
            <a:ext cx="6409944" cy="258395"/>
          </a:xfrm>
          <a:prstGeom prst="rect">
            <a:avLst/>
          </a:prstGeom>
          <a:noFill/>
          <a:ln>
            <a:noFill/>
          </a:ln>
        </p:spPr>
      </p:pic>
      <p:grpSp>
        <p:nvGrpSpPr>
          <p:cNvPr id="562" name="Google Shape;562;p22"/>
          <p:cNvGrpSpPr/>
          <p:nvPr/>
        </p:nvGrpSpPr>
        <p:grpSpPr>
          <a:xfrm>
            <a:off x="207691" y="4405434"/>
            <a:ext cx="5099589" cy="1522302"/>
            <a:chOff x="2626" y="667600"/>
            <a:chExt cx="5099589" cy="1522302"/>
          </a:xfrm>
        </p:grpSpPr>
        <p:sp>
          <p:nvSpPr>
            <p:cNvPr id="563" name="Google Shape;563;p22"/>
            <p:cNvSpPr/>
            <p:nvPr/>
          </p:nvSpPr>
          <p:spPr>
            <a:xfrm>
              <a:off x="421249" y="667600"/>
              <a:ext cx="685019" cy="685019"/>
            </a:xfrm>
            <a:prstGeom prst="rect">
              <a:avLst/>
            </a:prstGeom>
            <a:blipFill rotWithShape="1">
              <a:blip r:embed="rId5">
                <a:alphaModFix/>
              </a:blip>
              <a:stretch>
                <a:fillRect b="0" l="0" r="0" t="0"/>
              </a:stretch>
            </a:blip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2626" y="1580996"/>
              <a:ext cx="1522265" cy="6089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txBox="1"/>
            <p:nvPr/>
          </p:nvSpPr>
          <p:spPr>
            <a:xfrm>
              <a:off x="2626" y="1580996"/>
              <a:ext cx="1522265" cy="60890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Trebuchet MS"/>
                <a:buNone/>
              </a:pPr>
              <a:r>
                <a:rPr b="0" i="0" lang="en-US" sz="1400" u="none" cap="none" strike="noStrike">
                  <a:solidFill>
                    <a:schemeClr val="dk1"/>
                  </a:solidFill>
                  <a:latin typeface="Trebuchet MS"/>
                  <a:ea typeface="Trebuchet MS"/>
                  <a:cs typeface="Trebuchet MS"/>
                  <a:sym typeface="Trebuchet MS"/>
                </a:rPr>
                <a:t>Who is my audience? </a:t>
              </a:r>
              <a:endParaRPr/>
            </a:p>
          </p:txBody>
        </p:sp>
        <p:sp>
          <p:nvSpPr>
            <p:cNvPr id="566" name="Google Shape;566;p22"/>
            <p:cNvSpPr/>
            <p:nvPr/>
          </p:nvSpPr>
          <p:spPr>
            <a:xfrm>
              <a:off x="2209911" y="667600"/>
              <a:ext cx="685019" cy="685019"/>
            </a:xfrm>
            <a:prstGeom prst="rect">
              <a:avLst/>
            </a:prstGeom>
            <a:blipFill rotWithShape="1">
              <a:blip r:embed="rId6">
                <a:alphaModFix/>
              </a:blip>
              <a:stretch>
                <a:fillRect b="0" l="0" r="0" t="0"/>
              </a:stretch>
            </a:blip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1791288" y="1580996"/>
              <a:ext cx="1522265" cy="6089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txBox="1"/>
            <p:nvPr/>
          </p:nvSpPr>
          <p:spPr>
            <a:xfrm>
              <a:off x="1791288" y="1580996"/>
              <a:ext cx="1522265" cy="60890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Trebuchet MS"/>
                <a:buNone/>
              </a:pPr>
              <a:r>
                <a:rPr b="0" i="0" lang="en-US" sz="1400" u="none" cap="none" strike="noStrike">
                  <a:solidFill>
                    <a:schemeClr val="dk1"/>
                  </a:solidFill>
                  <a:latin typeface="Trebuchet MS"/>
                  <a:ea typeface="Trebuchet MS"/>
                  <a:cs typeface="Trebuchet MS"/>
                  <a:sym typeface="Trebuchet MS"/>
                </a:rPr>
                <a:t>What is important to them? </a:t>
              </a:r>
              <a:endParaRPr/>
            </a:p>
          </p:txBody>
        </p:sp>
        <p:sp>
          <p:nvSpPr>
            <p:cNvPr id="569" name="Google Shape;569;p22"/>
            <p:cNvSpPr/>
            <p:nvPr/>
          </p:nvSpPr>
          <p:spPr>
            <a:xfrm>
              <a:off x="3998573" y="667600"/>
              <a:ext cx="685019" cy="685019"/>
            </a:xfrm>
            <a:prstGeom prst="rect">
              <a:avLst/>
            </a:prstGeom>
            <a:blipFill rotWithShape="1">
              <a:blip r:embed="rId7">
                <a:alphaModFix/>
              </a:blip>
              <a:stretch>
                <a:fillRect b="0" l="0" r="0" t="0"/>
              </a:stretch>
            </a:blip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3579950" y="1580996"/>
              <a:ext cx="1522265" cy="6089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txBox="1"/>
            <p:nvPr/>
          </p:nvSpPr>
          <p:spPr>
            <a:xfrm>
              <a:off x="3579950" y="1580996"/>
              <a:ext cx="1522265" cy="60890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Trebuchet MS"/>
                <a:buNone/>
              </a:pPr>
              <a:r>
                <a:rPr b="0" i="0" lang="en-US" sz="1400" u="none" cap="none" strike="noStrike">
                  <a:solidFill>
                    <a:schemeClr val="dk1"/>
                  </a:solidFill>
                  <a:latin typeface="Trebuchet MS"/>
                  <a:ea typeface="Trebuchet MS"/>
                  <a:cs typeface="Trebuchet MS"/>
                  <a:sym typeface="Trebuchet MS"/>
                </a:rPr>
                <a:t>What will help them trust me? </a:t>
              </a:r>
              <a:endParaRPr/>
            </a:p>
          </p:txBody>
        </p:sp>
      </p:grpSp>
      <p:sp>
        <p:nvSpPr>
          <p:cNvPr id="572" name="Google Shape;572;p22"/>
          <p:cNvSpPr/>
          <p:nvPr/>
        </p:nvSpPr>
        <p:spPr>
          <a:xfrm>
            <a:off x="6733163" y="642795"/>
            <a:ext cx="4812406" cy="5575125"/>
          </a:xfrm>
          <a:prstGeom prst="rect">
            <a:avLst/>
          </a:prstGeom>
          <a:solidFill>
            <a:schemeClr val="lt1"/>
          </a:solidFill>
          <a:ln>
            <a:noFill/>
          </a:ln>
          <a:effectLst>
            <a:outerShdw blurRad="76200" rotWithShape="0" algn="t" dir="5040000" dist="63500">
              <a:srgbClr val="000000">
                <a:alpha val="4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descr="Head with Gears" id="573" name="Google Shape;573;p22"/>
          <p:cNvPicPr preferRelativeResize="0"/>
          <p:nvPr/>
        </p:nvPicPr>
        <p:blipFill rotWithShape="1">
          <a:blip r:embed="rId8">
            <a:alphaModFix/>
          </a:blip>
          <a:srcRect b="0" l="0" r="0" t="0"/>
          <a:stretch/>
        </p:blipFill>
        <p:spPr>
          <a:xfrm>
            <a:off x="7043933" y="1336393"/>
            <a:ext cx="4178419" cy="4178419"/>
          </a:xfrm>
          <a:prstGeom prst="rect">
            <a:avLst/>
          </a:prstGeom>
          <a:noFill/>
          <a:ln>
            <a:noFill/>
          </a:ln>
        </p:spPr>
      </p:pic>
      <p:sp>
        <p:nvSpPr>
          <p:cNvPr id="574" name="Google Shape;574;p22"/>
          <p:cNvSpPr txBox="1"/>
          <p:nvPr/>
        </p:nvSpPr>
        <p:spPr>
          <a:xfrm>
            <a:off x="438150" y="2228636"/>
            <a:ext cx="4638675"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FFFFFF"/>
                </a:solidFill>
                <a:latin typeface="Trebuchet MS"/>
                <a:ea typeface="Trebuchet MS"/>
                <a:cs typeface="Trebuchet MS"/>
                <a:sym typeface="Trebuchet MS"/>
              </a:rPr>
              <a:t>Starts with Understanding the problem and ends with communicating the findings in a way that impact decision making</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rgbClr val="FFFFFF"/>
                </a:solidFill>
                <a:latin typeface="Trebuchet MS"/>
                <a:ea typeface="Trebuchet MS"/>
                <a:cs typeface="Trebuchet MS"/>
                <a:sym typeface="Trebuchet MS"/>
              </a:rPr>
              <a:t>To reconnect with your audience. Begin by asking yourself these questions:</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Structure Your presentation</a:t>
            </a:r>
            <a:endParaRPr/>
          </a:p>
        </p:txBody>
      </p:sp>
      <p:sp>
        <p:nvSpPr>
          <p:cNvPr id="581" name="Google Shape;581;p2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Reference your data</a:t>
            </a:r>
            <a:endParaRPr/>
          </a:p>
          <a:p>
            <a:pPr indent="-228600" lvl="0" marL="228600" rtl="0" algn="l">
              <a:lnSpc>
                <a:spcPct val="90000"/>
              </a:lnSpc>
              <a:spcBef>
                <a:spcPts val="1000"/>
              </a:spcBef>
              <a:spcAft>
                <a:spcPts val="0"/>
              </a:spcAft>
              <a:buClr>
                <a:schemeClr val="lt1"/>
              </a:buClr>
              <a:buSzPts val="2400"/>
              <a:buChar char="•"/>
            </a:pPr>
            <a:r>
              <a:rPr lang="en-US"/>
              <a:t>State your assumption </a:t>
            </a:r>
            <a:endParaRPr/>
          </a:p>
          <a:p>
            <a:pPr indent="-228600" lvl="0" marL="228600" rtl="0" algn="l">
              <a:lnSpc>
                <a:spcPct val="90000"/>
              </a:lnSpc>
              <a:spcBef>
                <a:spcPts val="1000"/>
              </a:spcBef>
              <a:spcAft>
                <a:spcPts val="0"/>
              </a:spcAft>
              <a:buClr>
                <a:schemeClr val="lt1"/>
              </a:buClr>
              <a:buSzPts val="2400"/>
              <a:buChar char="•"/>
            </a:pPr>
            <a:r>
              <a:rPr lang="en-US"/>
              <a:t>Organize your presentation </a:t>
            </a:r>
            <a:endParaRPr/>
          </a:p>
          <a:p>
            <a:pPr indent="-228600" lvl="0" marL="228600" rtl="0" algn="l">
              <a:lnSpc>
                <a:spcPct val="90000"/>
              </a:lnSpc>
              <a:spcBef>
                <a:spcPts val="1000"/>
              </a:spcBef>
              <a:spcAft>
                <a:spcPts val="0"/>
              </a:spcAft>
              <a:buClr>
                <a:schemeClr val="lt1"/>
              </a:buClr>
              <a:buSzPts val="2400"/>
              <a:buChar char="•"/>
            </a:pPr>
            <a:r>
              <a:rPr lang="en-US"/>
              <a:t>Identify the best formats for presenting your data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2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b="0" i="0" lang="en-US"/>
              <a:t>Viewpoints: Storytelling in Data Analysis</a:t>
            </a:r>
            <a:endParaRPr/>
          </a:p>
        </p:txBody>
      </p:sp>
      <p:sp>
        <p:nvSpPr>
          <p:cNvPr id="588" name="Google Shape;588;p24"/>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u="sng">
                <a:solidFill>
                  <a:schemeClr val="hlink"/>
                </a:solidFill>
                <a:hlinkClick r:id="rId3"/>
              </a:rPr>
              <a:t>Storytelling in Data Analysis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2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b="1" i="0" lang="en-US"/>
              <a:t>Introduction to Visualization and Dashboarding Software</a:t>
            </a:r>
            <a:endParaRPr/>
          </a:p>
        </p:txBody>
      </p:sp>
      <p:sp>
        <p:nvSpPr>
          <p:cNvPr id="594" name="Google Shape;594;p2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List some of the most commonly used data visualization software?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2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b="1" i="0" lang="en-US"/>
              <a:t>Introduction to Visualization and Dashboarding Software</a:t>
            </a:r>
            <a:endParaRPr/>
          </a:p>
        </p:txBody>
      </p:sp>
      <p:sp>
        <p:nvSpPr>
          <p:cNvPr id="600" name="Google Shape;600;p26"/>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400"/>
              <a:buChar char="•"/>
            </a:pPr>
            <a:r>
              <a:rPr lang="en-US"/>
              <a:t>List some of the most commonly used data visualization software?</a:t>
            </a:r>
            <a:endParaRPr/>
          </a:p>
          <a:p>
            <a:pPr indent="-76200" lvl="0" marL="228600" rtl="0" algn="l">
              <a:lnSpc>
                <a:spcPct val="90000"/>
              </a:lnSpc>
              <a:spcBef>
                <a:spcPts val="1000"/>
              </a:spcBef>
              <a:spcAft>
                <a:spcPts val="0"/>
              </a:spcAft>
              <a:buClr>
                <a:schemeClr val="lt1"/>
              </a:buClr>
              <a:buSzPts val="2400"/>
              <a:buNone/>
            </a:pPr>
            <a:r>
              <a:t/>
            </a:r>
            <a:endParaRPr/>
          </a:p>
          <a:p>
            <a:pPr indent="-228600" lvl="0" marL="228600" rtl="0" algn="l">
              <a:lnSpc>
                <a:spcPct val="90000"/>
              </a:lnSpc>
              <a:spcBef>
                <a:spcPts val="1000"/>
              </a:spcBef>
              <a:spcAft>
                <a:spcPts val="0"/>
              </a:spcAft>
              <a:buClr>
                <a:schemeClr val="lt1"/>
              </a:buClr>
              <a:buSzPts val="2400"/>
              <a:buChar char="•"/>
            </a:pPr>
            <a:r>
              <a:rPr b="0" i="0" lang="en-US">
                <a:latin typeface="Open Sans"/>
                <a:ea typeface="Open Sans"/>
                <a:cs typeface="Open Sans"/>
                <a:sym typeface="Open Sans"/>
              </a:rPr>
              <a:t>Spreadsheets</a:t>
            </a:r>
            <a:endParaRPr/>
          </a:p>
          <a:p>
            <a:pPr indent="-228600" lvl="0" marL="228600" rtl="0" algn="l">
              <a:lnSpc>
                <a:spcPct val="90000"/>
              </a:lnSpc>
              <a:spcBef>
                <a:spcPts val="1000"/>
              </a:spcBef>
              <a:spcAft>
                <a:spcPts val="0"/>
              </a:spcAft>
              <a:buClr>
                <a:schemeClr val="lt1"/>
              </a:buClr>
              <a:buSzPts val="2400"/>
              <a:buChar char="•"/>
            </a:pPr>
            <a:r>
              <a:rPr b="0" i="0" lang="en-US">
                <a:latin typeface="Open Sans"/>
                <a:ea typeface="Open Sans"/>
                <a:cs typeface="Open Sans"/>
                <a:sym typeface="Open Sans"/>
              </a:rPr>
              <a:t>Jupyter Notebook </a:t>
            </a:r>
            <a:endParaRPr>
              <a:latin typeface="Open Sans"/>
              <a:ea typeface="Open Sans"/>
              <a:cs typeface="Open Sans"/>
              <a:sym typeface="Open Sans"/>
            </a:endParaRPr>
          </a:p>
          <a:p>
            <a:pPr indent="-228600" lvl="0" marL="228600" rtl="0" algn="l">
              <a:lnSpc>
                <a:spcPct val="90000"/>
              </a:lnSpc>
              <a:spcBef>
                <a:spcPts val="1000"/>
              </a:spcBef>
              <a:spcAft>
                <a:spcPts val="0"/>
              </a:spcAft>
              <a:buClr>
                <a:schemeClr val="lt1"/>
              </a:buClr>
              <a:buSzPts val="2400"/>
              <a:buChar char="•"/>
            </a:pPr>
            <a:r>
              <a:rPr b="0" i="0" lang="en-US">
                <a:latin typeface="Open Sans"/>
                <a:ea typeface="Open Sans"/>
                <a:cs typeface="Open Sans"/>
                <a:sym typeface="Open Sans"/>
              </a:rPr>
              <a:t>Python libraries, like what?!</a:t>
            </a:r>
            <a:endParaRPr/>
          </a:p>
          <a:p>
            <a:pPr indent="-228600" lvl="0" marL="228600" rtl="0" algn="l">
              <a:lnSpc>
                <a:spcPct val="90000"/>
              </a:lnSpc>
              <a:spcBef>
                <a:spcPts val="1000"/>
              </a:spcBef>
              <a:spcAft>
                <a:spcPts val="0"/>
              </a:spcAft>
              <a:buClr>
                <a:schemeClr val="lt1"/>
              </a:buClr>
              <a:buSzPts val="2400"/>
              <a:buChar char="•"/>
            </a:pPr>
            <a:r>
              <a:rPr b="0" i="0" lang="en-US">
                <a:latin typeface="Open Sans"/>
                <a:ea typeface="Open Sans"/>
                <a:cs typeface="Open Sans"/>
                <a:sym typeface="Open Sans"/>
              </a:rPr>
              <a:t>R-Studio and R-Shiny, </a:t>
            </a:r>
            <a:endParaRPr/>
          </a:p>
          <a:p>
            <a:pPr indent="-228600" lvl="0" marL="228600" rtl="0" algn="l">
              <a:lnSpc>
                <a:spcPct val="90000"/>
              </a:lnSpc>
              <a:spcBef>
                <a:spcPts val="1000"/>
              </a:spcBef>
              <a:spcAft>
                <a:spcPts val="0"/>
              </a:spcAft>
              <a:buClr>
                <a:schemeClr val="lt1"/>
              </a:buClr>
              <a:buSzPts val="2400"/>
              <a:buChar char="•"/>
            </a:pPr>
            <a:r>
              <a:rPr b="0" i="0" lang="en-US">
                <a:latin typeface="Open Sans"/>
                <a:ea typeface="Open Sans"/>
                <a:cs typeface="Open Sans"/>
                <a:sym typeface="Open Sans"/>
              </a:rPr>
              <a:t>IBM Cognos Analytics</a:t>
            </a:r>
            <a:endParaRPr/>
          </a:p>
          <a:p>
            <a:pPr indent="-228600" lvl="0" marL="228600" rtl="0" algn="l">
              <a:lnSpc>
                <a:spcPct val="90000"/>
              </a:lnSpc>
              <a:spcBef>
                <a:spcPts val="1000"/>
              </a:spcBef>
              <a:spcAft>
                <a:spcPts val="0"/>
              </a:spcAft>
              <a:buClr>
                <a:schemeClr val="lt1"/>
              </a:buClr>
              <a:buSzPts val="2400"/>
              <a:buChar char="•"/>
            </a:pPr>
            <a:r>
              <a:rPr b="0" i="0" lang="en-US">
                <a:latin typeface="Open Sans"/>
                <a:ea typeface="Open Sans"/>
                <a:cs typeface="Open Sans"/>
                <a:sym typeface="Open Sans"/>
              </a:rPr>
              <a:t>Tableau and Microsoft Power BI.</a:t>
            </a:r>
            <a:endParaRPr/>
          </a:p>
          <a:p>
            <a:pPr indent="-76200" lvl="0" marL="22860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604" name="Shape 604"/>
        <p:cNvGrpSpPr/>
        <p:nvPr/>
      </p:nvGrpSpPr>
      <p:grpSpPr>
        <a:xfrm>
          <a:off x="0" y="0"/>
          <a:ext cx="0" cy="0"/>
          <a:chOff x="0" y="0"/>
          <a:chExt cx="0" cy="0"/>
        </a:xfrm>
      </p:grpSpPr>
      <p:sp>
        <p:nvSpPr>
          <p:cNvPr id="605" name="Google Shape;605;p27"/>
          <p:cNvSpPr/>
          <p:nvPr/>
        </p:nvSpPr>
        <p:spPr>
          <a:xfrm>
            <a:off x="0" y="-1"/>
            <a:ext cx="12188825" cy="6858001"/>
          </a:xfrm>
          <a:prstGeom prst="rect">
            <a:avLst/>
          </a:prstGeom>
          <a:gradFill>
            <a:gsLst>
              <a:gs pos="0">
                <a:srgbClr val="F78121"/>
              </a:gs>
              <a:gs pos="50000">
                <a:srgbClr val="D54006"/>
              </a:gs>
              <a:gs pos="100000">
                <a:srgbClr val="8C0000"/>
              </a:gs>
            </a:gsLst>
            <a:lin ang="25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606" name="Google Shape;606;p27"/>
          <p:cNvPicPr preferRelativeResize="0"/>
          <p:nvPr/>
        </p:nvPicPr>
        <p:blipFill rotWithShape="1">
          <a:blip r:embed="rId3">
            <a:alphaModFix amt="10000"/>
          </a:blip>
          <a:srcRect b="0" l="0" r="0" t="0"/>
          <a:stretch/>
        </p:blipFill>
        <p:spPr>
          <a:xfrm>
            <a:off x="-3176" y="0"/>
            <a:ext cx="12192000" cy="6858000"/>
          </a:xfrm>
          <a:prstGeom prst="rect">
            <a:avLst/>
          </a:prstGeom>
          <a:noFill/>
          <a:ln>
            <a:noFill/>
          </a:ln>
        </p:spPr>
      </p:pic>
      <p:sp>
        <p:nvSpPr>
          <p:cNvPr id="607" name="Google Shape;607;p27"/>
          <p:cNvSpPr/>
          <p:nvPr/>
        </p:nvSpPr>
        <p:spPr>
          <a:xfrm>
            <a:off x="4639056" y="0"/>
            <a:ext cx="7552944" cy="68580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08" name="Google Shape;608;p27"/>
          <p:cNvSpPr/>
          <p:nvPr/>
        </p:nvSpPr>
        <p:spPr>
          <a:xfrm>
            <a:off x="2" y="609600"/>
            <a:ext cx="4959094"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txBox="1"/>
          <p:nvPr>
            <p:ph type="title"/>
          </p:nvPr>
        </p:nvSpPr>
        <p:spPr>
          <a:xfrm>
            <a:off x="680321" y="753228"/>
            <a:ext cx="4136123"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Font typeface="Trebuchet MS"/>
              <a:buNone/>
            </a:pPr>
            <a:r>
              <a:rPr lang="en-US" sz="2400"/>
              <a:t>Activity</a:t>
            </a:r>
            <a:endParaRPr sz="2400"/>
          </a:p>
        </p:txBody>
      </p:sp>
      <p:pic>
        <p:nvPicPr>
          <p:cNvPr id="610" name="Google Shape;610;p27"/>
          <p:cNvPicPr preferRelativeResize="0"/>
          <p:nvPr/>
        </p:nvPicPr>
        <p:blipFill rotWithShape="1">
          <a:blip r:embed="rId4">
            <a:alphaModFix/>
          </a:blip>
          <a:srcRect b="0" l="0" r="0" t="0"/>
          <a:stretch/>
        </p:blipFill>
        <p:spPr>
          <a:xfrm>
            <a:off x="2" y="1970241"/>
            <a:ext cx="4956048" cy="199787"/>
          </a:xfrm>
          <a:prstGeom prst="rect">
            <a:avLst/>
          </a:prstGeom>
          <a:noFill/>
          <a:ln>
            <a:noFill/>
          </a:ln>
        </p:spPr>
      </p:pic>
      <p:sp>
        <p:nvSpPr>
          <p:cNvPr id="611" name="Google Shape;611;p27"/>
          <p:cNvSpPr txBox="1"/>
          <p:nvPr>
            <p:ph idx="1" type="body"/>
          </p:nvPr>
        </p:nvSpPr>
        <p:spPr>
          <a:xfrm>
            <a:off x="680321" y="2336873"/>
            <a:ext cx="3656289"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sz="2800"/>
              <a:t>What is the story?</a:t>
            </a:r>
            <a:endParaRPr sz="2800"/>
          </a:p>
        </p:txBody>
      </p:sp>
      <p:pic>
        <p:nvPicPr>
          <p:cNvPr descr="How to Use Visual Storytelling Marketing to Win More Leads" id="612" name="Google Shape;612;p27"/>
          <p:cNvPicPr preferRelativeResize="0"/>
          <p:nvPr/>
        </p:nvPicPr>
        <p:blipFill rotWithShape="1">
          <a:blip r:embed="rId5">
            <a:alphaModFix/>
          </a:blip>
          <a:srcRect b="0" l="0" r="0" t="11904"/>
          <a:stretch/>
        </p:blipFill>
        <p:spPr>
          <a:xfrm>
            <a:off x="5276090" y="1834165"/>
            <a:ext cx="6269479" cy="3688031"/>
          </a:xfrm>
          <a:prstGeom prst="rect">
            <a:avLst/>
          </a:prstGeom>
          <a:noFill/>
          <a:ln>
            <a:noFill/>
          </a:ln>
          <a:effectLst>
            <a:outerShdw blurRad="76200" rotWithShape="0" algn="tl" dir="5040000" dist="63500">
              <a:srgbClr val="000000">
                <a:alpha val="40784"/>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6" name="Shape 616"/>
        <p:cNvGrpSpPr/>
        <p:nvPr/>
      </p:nvGrpSpPr>
      <p:grpSpPr>
        <a:xfrm>
          <a:off x="0" y="0"/>
          <a:ext cx="0" cy="0"/>
          <a:chOff x="0" y="0"/>
          <a:chExt cx="0" cy="0"/>
        </a:xfrm>
      </p:grpSpPr>
      <p:pic>
        <p:nvPicPr>
          <p:cNvPr id="617" name="Google Shape;617;p28"/>
          <p:cNvPicPr preferRelativeResize="0"/>
          <p:nvPr/>
        </p:nvPicPr>
        <p:blipFill rotWithShape="1">
          <a:blip r:embed="rId3">
            <a:alphaModFix amt="10000"/>
          </a:blip>
          <a:srcRect b="0" l="0" r="0" t="0"/>
          <a:stretch/>
        </p:blipFill>
        <p:spPr>
          <a:xfrm>
            <a:off x="0" y="0"/>
            <a:ext cx="12192000" cy="6858000"/>
          </a:xfrm>
          <a:prstGeom prst="rect">
            <a:avLst/>
          </a:prstGeom>
          <a:gradFill>
            <a:gsLst>
              <a:gs pos="0">
                <a:srgbClr val="F78925"/>
              </a:gs>
              <a:gs pos="50000">
                <a:srgbClr val="D54209"/>
              </a:gs>
              <a:gs pos="100000">
                <a:srgbClr val="8D0000"/>
              </a:gs>
            </a:gsLst>
            <a:lin ang="2520000" scaled="0"/>
          </a:gradFill>
          <a:ln>
            <a:noFill/>
          </a:ln>
        </p:spPr>
      </p:pic>
      <p:pic>
        <p:nvPicPr>
          <p:cNvPr id="618" name="Google Shape;618;p28"/>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sp>
        <p:nvSpPr>
          <p:cNvPr id="619" name="Google Shape;619;p28"/>
          <p:cNvSpPr/>
          <p:nvPr/>
        </p:nvSpPr>
        <p:spPr>
          <a:xfrm>
            <a:off x="4639056" y="0"/>
            <a:ext cx="7552944" cy="68580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20" name="Google Shape;620;p28"/>
          <p:cNvSpPr/>
          <p:nvPr/>
        </p:nvSpPr>
        <p:spPr>
          <a:xfrm>
            <a:off x="2" y="609600"/>
            <a:ext cx="4959094" cy="1368198"/>
          </a:xfrm>
          <a:prstGeom prst="rect">
            <a:avLst/>
          </a:prstGeom>
          <a:solidFill>
            <a:srgbClr val="0D0D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8"/>
          <p:cNvSpPr txBox="1"/>
          <p:nvPr>
            <p:ph type="title"/>
          </p:nvPr>
        </p:nvSpPr>
        <p:spPr>
          <a:xfrm>
            <a:off x="680321" y="753228"/>
            <a:ext cx="4136123"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solidFill>
                  <a:schemeClr val="lt1"/>
                </a:solidFill>
              </a:rPr>
              <a:t>Activity</a:t>
            </a:r>
            <a:endParaRPr>
              <a:solidFill>
                <a:schemeClr val="lt1"/>
              </a:solidFill>
            </a:endParaRPr>
          </a:p>
        </p:txBody>
      </p:sp>
      <p:pic>
        <p:nvPicPr>
          <p:cNvPr id="622" name="Google Shape;622;p28"/>
          <p:cNvPicPr preferRelativeResize="0"/>
          <p:nvPr/>
        </p:nvPicPr>
        <p:blipFill rotWithShape="1">
          <a:blip r:embed="rId4">
            <a:alphaModFix/>
          </a:blip>
          <a:srcRect b="0" l="0" r="0" t="0"/>
          <a:stretch/>
        </p:blipFill>
        <p:spPr>
          <a:xfrm>
            <a:off x="2" y="1970241"/>
            <a:ext cx="4956048" cy="199787"/>
          </a:xfrm>
          <a:prstGeom prst="rect">
            <a:avLst/>
          </a:prstGeom>
          <a:noFill/>
          <a:ln>
            <a:noFill/>
          </a:ln>
        </p:spPr>
      </p:pic>
      <p:sp>
        <p:nvSpPr>
          <p:cNvPr id="623" name="Google Shape;623;p28"/>
          <p:cNvSpPr txBox="1"/>
          <p:nvPr>
            <p:ph idx="1" type="body"/>
          </p:nvPr>
        </p:nvSpPr>
        <p:spPr>
          <a:xfrm>
            <a:off x="680321" y="2336873"/>
            <a:ext cx="3656289"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sz="2800">
                <a:solidFill>
                  <a:schemeClr val="lt1"/>
                </a:solidFill>
              </a:rPr>
              <a:t>What is the story?</a:t>
            </a:r>
            <a:endParaRPr sz="2800">
              <a:solidFill>
                <a:schemeClr val="lt1"/>
              </a:solidFill>
            </a:endParaRPr>
          </a:p>
        </p:txBody>
      </p:sp>
      <p:sp>
        <p:nvSpPr>
          <p:cNvPr id="624" name="Google Shape;624;p28"/>
          <p:cNvSpPr/>
          <p:nvPr/>
        </p:nvSpPr>
        <p:spPr>
          <a:xfrm>
            <a:off x="5276090" y="642795"/>
            <a:ext cx="6272654" cy="5575126"/>
          </a:xfrm>
          <a:prstGeom prst="rect">
            <a:avLst/>
          </a:prstGeom>
          <a:solidFill>
            <a:schemeClr val="lt1"/>
          </a:solidFill>
          <a:ln>
            <a:noFill/>
          </a:ln>
          <a:effectLst>
            <a:outerShdw blurRad="76200" rotWithShape="0" algn="t" dir="5040000" dist="63500">
              <a:srgbClr val="000000">
                <a:alpha val="4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graphicFrame>
        <p:nvGraphicFramePr>
          <p:cNvPr id="625" name="Google Shape;625;p28"/>
          <p:cNvGraphicFramePr/>
          <p:nvPr/>
        </p:nvGraphicFramePr>
        <p:xfrm>
          <a:off x="5593085" y="955591"/>
          <a:ext cx="5629268" cy="4940024"/>
        </p:xfrm>
        <a:graphic>
          <a:graphicData uri="http://schemas.openxmlformats.org/drawingml/2006/chart">
            <c:chart r:id="rId5"/>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9" name="Shape 629"/>
        <p:cNvGrpSpPr/>
        <p:nvPr/>
      </p:nvGrpSpPr>
      <p:grpSpPr>
        <a:xfrm>
          <a:off x="0" y="0"/>
          <a:ext cx="0" cy="0"/>
          <a:chOff x="0" y="0"/>
          <a:chExt cx="0" cy="0"/>
        </a:xfrm>
      </p:grpSpPr>
      <p:pic>
        <p:nvPicPr>
          <p:cNvPr id="630" name="Google Shape;630;p29"/>
          <p:cNvPicPr preferRelativeResize="0"/>
          <p:nvPr/>
        </p:nvPicPr>
        <p:blipFill rotWithShape="1">
          <a:blip r:embed="rId3">
            <a:alphaModFix amt="10000"/>
          </a:blip>
          <a:srcRect b="0" l="0" r="0" t="0"/>
          <a:stretch/>
        </p:blipFill>
        <p:spPr>
          <a:xfrm>
            <a:off x="0" y="0"/>
            <a:ext cx="12192000" cy="6858000"/>
          </a:xfrm>
          <a:prstGeom prst="rect">
            <a:avLst/>
          </a:prstGeom>
          <a:gradFill>
            <a:gsLst>
              <a:gs pos="0">
                <a:srgbClr val="F78925"/>
              </a:gs>
              <a:gs pos="50000">
                <a:srgbClr val="D54209"/>
              </a:gs>
              <a:gs pos="100000">
                <a:srgbClr val="8D0000"/>
              </a:gs>
            </a:gsLst>
            <a:lin ang="2520000" scaled="0"/>
          </a:gradFill>
          <a:ln>
            <a:noFill/>
          </a:ln>
        </p:spPr>
      </p:pic>
      <p:pic>
        <p:nvPicPr>
          <p:cNvPr id="631" name="Google Shape;631;p29"/>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sp>
        <p:nvSpPr>
          <p:cNvPr id="632" name="Google Shape;632;p29"/>
          <p:cNvSpPr/>
          <p:nvPr/>
        </p:nvSpPr>
        <p:spPr>
          <a:xfrm>
            <a:off x="4639056" y="0"/>
            <a:ext cx="7552944" cy="68580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33" name="Google Shape;633;p29"/>
          <p:cNvSpPr/>
          <p:nvPr/>
        </p:nvSpPr>
        <p:spPr>
          <a:xfrm>
            <a:off x="2" y="609600"/>
            <a:ext cx="4959094" cy="1368198"/>
          </a:xfrm>
          <a:prstGeom prst="rect">
            <a:avLst/>
          </a:prstGeom>
          <a:solidFill>
            <a:srgbClr val="0D0D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9"/>
          <p:cNvSpPr txBox="1"/>
          <p:nvPr>
            <p:ph type="title"/>
          </p:nvPr>
        </p:nvSpPr>
        <p:spPr>
          <a:xfrm>
            <a:off x="680321" y="753228"/>
            <a:ext cx="4136123"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Trebuchet MS"/>
              <a:buNone/>
            </a:pPr>
            <a:r>
              <a:rPr lang="en-US">
                <a:solidFill>
                  <a:srgbClr val="FFFFFF"/>
                </a:solidFill>
              </a:rPr>
              <a:t>Activity</a:t>
            </a:r>
            <a:endParaRPr>
              <a:solidFill>
                <a:srgbClr val="FFFFFF"/>
              </a:solidFill>
            </a:endParaRPr>
          </a:p>
        </p:txBody>
      </p:sp>
      <p:pic>
        <p:nvPicPr>
          <p:cNvPr id="635" name="Google Shape;635;p29"/>
          <p:cNvPicPr preferRelativeResize="0"/>
          <p:nvPr/>
        </p:nvPicPr>
        <p:blipFill rotWithShape="1">
          <a:blip r:embed="rId4">
            <a:alphaModFix/>
          </a:blip>
          <a:srcRect b="0" l="0" r="0" t="0"/>
          <a:stretch/>
        </p:blipFill>
        <p:spPr>
          <a:xfrm>
            <a:off x="2" y="1970241"/>
            <a:ext cx="4956048" cy="199787"/>
          </a:xfrm>
          <a:prstGeom prst="rect">
            <a:avLst/>
          </a:prstGeom>
          <a:noFill/>
          <a:ln>
            <a:noFill/>
          </a:ln>
        </p:spPr>
      </p:pic>
      <p:sp>
        <p:nvSpPr>
          <p:cNvPr id="636" name="Google Shape;636;p29"/>
          <p:cNvSpPr txBox="1"/>
          <p:nvPr>
            <p:ph idx="1" type="body"/>
          </p:nvPr>
        </p:nvSpPr>
        <p:spPr>
          <a:xfrm>
            <a:off x="680321" y="2336873"/>
            <a:ext cx="3656289"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FF"/>
              </a:buClr>
              <a:buSzPts val="2400"/>
              <a:buChar char="•"/>
            </a:pPr>
            <a:r>
              <a:rPr lang="en-US">
                <a:solidFill>
                  <a:srgbClr val="FFFFFF"/>
                </a:solidFill>
              </a:rPr>
              <a:t>What is the story?</a:t>
            </a:r>
            <a:endParaRPr>
              <a:solidFill>
                <a:srgbClr val="FFFFFF"/>
              </a:solidFill>
            </a:endParaRPr>
          </a:p>
        </p:txBody>
      </p:sp>
      <p:sp>
        <p:nvSpPr>
          <p:cNvPr id="637" name="Google Shape;637;p29"/>
          <p:cNvSpPr/>
          <p:nvPr/>
        </p:nvSpPr>
        <p:spPr>
          <a:xfrm>
            <a:off x="5276090" y="642795"/>
            <a:ext cx="6272654" cy="5575126"/>
          </a:xfrm>
          <a:prstGeom prst="rect">
            <a:avLst/>
          </a:prstGeom>
          <a:solidFill>
            <a:schemeClr val="lt1"/>
          </a:solidFill>
          <a:ln>
            <a:noFill/>
          </a:ln>
          <a:effectLst>
            <a:outerShdw blurRad="76200" rotWithShape="0" algn="t" dir="5040000" dist="63500">
              <a:srgbClr val="000000">
                <a:alpha val="4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graphicFrame>
        <p:nvGraphicFramePr>
          <p:cNvPr id="638" name="Google Shape;638;p29"/>
          <p:cNvGraphicFramePr/>
          <p:nvPr/>
        </p:nvGraphicFramePr>
        <p:xfrm>
          <a:off x="5593085" y="955591"/>
          <a:ext cx="5629268" cy="4940024"/>
        </p:xfrm>
        <a:graphic>
          <a:graphicData uri="http://schemas.openxmlformats.org/drawingml/2006/chart">
            <c:chart r:id="rId5"/>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2" name="Shape 642"/>
        <p:cNvGrpSpPr/>
        <p:nvPr/>
      </p:nvGrpSpPr>
      <p:grpSpPr>
        <a:xfrm>
          <a:off x="0" y="0"/>
          <a:ext cx="0" cy="0"/>
          <a:chOff x="0" y="0"/>
          <a:chExt cx="0" cy="0"/>
        </a:xfrm>
      </p:grpSpPr>
      <p:pic>
        <p:nvPicPr>
          <p:cNvPr id="643" name="Google Shape;643;p30"/>
          <p:cNvPicPr preferRelativeResize="0"/>
          <p:nvPr/>
        </p:nvPicPr>
        <p:blipFill rotWithShape="1">
          <a:blip r:embed="rId3">
            <a:alphaModFix amt="10000"/>
          </a:blip>
          <a:srcRect b="0" l="0" r="0" t="0"/>
          <a:stretch/>
        </p:blipFill>
        <p:spPr>
          <a:xfrm>
            <a:off x="0" y="0"/>
            <a:ext cx="12192000" cy="6858000"/>
          </a:xfrm>
          <a:prstGeom prst="rect">
            <a:avLst/>
          </a:prstGeom>
          <a:gradFill>
            <a:gsLst>
              <a:gs pos="0">
                <a:srgbClr val="F78925"/>
              </a:gs>
              <a:gs pos="50000">
                <a:srgbClr val="D54209"/>
              </a:gs>
              <a:gs pos="100000">
                <a:srgbClr val="8D0000"/>
              </a:gs>
            </a:gsLst>
            <a:lin ang="2520000" scaled="0"/>
          </a:gradFill>
          <a:ln>
            <a:noFill/>
          </a:ln>
        </p:spPr>
      </p:pic>
      <p:pic>
        <p:nvPicPr>
          <p:cNvPr id="644" name="Google Shape;644;p30"/>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sp>
        <p:nvSpPr>
          <p:cNvPr id="645" name="Google Shape;645;p30"/>
          <p:cNvSpPr/>
          <p:nvPr/>
        </p:nvSpPr>
        <p:spPr>
          <a:xfrm>
            <a:off x="4639056" y="0"/>
            <a:ext cx="7552944" cy="68580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46" name="Google Shape;646;p30"/>
          <p:cNvSpPr/>
          <p:nvPr/>
        </p:nvSpPr>
        <p:spPr>
          <a:xfrm>
            <a:off x="2" y="609600"/>
            <a:ext cx="4959094" cy="1368198"/>
          </a:xfrm>
          <a:prstGeom prst="rect">
            <a:avLst/>
          </a:prstGeom>
          <a:solidFill>
            <a:srgbClr val="0D0D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0"/>
          <p:cNvSpPr txBox="1"/>
          <p:nvPr>
            <p:ph type="title"/>
          </p:nvPr>
        </p:nvSpPr>
        <p:spPr>
          <a:xfrm>
            <a:off x="680321" y="753228"/>
            <a:ext cx="4136123"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Trebuchet MS"/>
              <a:buNone/>
            </a:pPr>
            <a:r>
              <a:rPr lang="en-US">
                <a:solidFill>
                  <a:srgbClr val="FFFFFF"/>
                </a:solidFill>
              </a:rPr>
              <a:t>Activity</a:t>
            </a:r>
            <a:endParaRPr>
              <a:solidFill>
                <a:srgbClr val="FFFFFF"/>
              </a:solidFill>
            </a:endParaRPr>
          </a:p>
        </p:txBody>
      </p:sp>
      <p:pic>
        <p:nvPicPr>
          <p:cNvPr id="648" name="Google Shape;648;p30"/>
          <p:cNvPicPr preferRelativeResize="0"/>
          <p:nvPr/>
        </p:nvPicPr>
        <p:blipFill rotWithShape="1">
          <a:blip r:embed="rId4">
            <a:alphaModFix/>
          </a:blip>
          <a:srcRect b="0" l="0" r="0" t="0"/>
          <a:stretch/>
        </p:blipFill>
        <p:spPr>
          <a:xfrm>
            <a:off x="2" y="1970241"/>
            <a:ext cx="4956048" cy="199787"/>
          </a:xfrm>
          <a:prstGeom prst="rect">
            <a:avLst/>
          </a:prstGeom>
          <a:noFill/>
          <a:ln>
            <a:noFill/>
          </a:ln>
        </p:spPr>
      </p:pic>
      <p:sp>
        <p:nvSpPr>
          <p:cNvPr id="649" name="Google Shape;649;p30"/>
          <p:cNvSpPr txBox="1"/>
          <p:nvPr>
            <p:ph idx="1" type="body"/>
          </p:nvPr>
        </p:nvSpPr>
        <p:spPr>
          <a:xfrm>
            <a:off x="680321" y="2336873"/>
            <a:ext cx="3656289"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FF"/>
              </a:buClr>
              <a:buSzPts val="2400"/>
              <a:buChar char="•"/>
            </a:pPr>
            <a:r>
              <a:rPr lang="en-US">
                <a:solidFill>
                  <a:srgbClr val="FFFFFF"/>
                </a:solidFill>
              </a:rPr>
              <a:t>What is the story?</a:t>
            </a:r>
            <a:endParaRPr>
              <a:solidFill>
                <a:srgbClr val="FFFFFF"/>
              </a:solidFill>
            </a:endParaRPr>
          </a:p>
        </p:txBody>
      </p:sp>
      <p:sp>
        <p:nvSpPr>
          <p:cNvPr id="650" name="Google Shape;650;p30"/>
          <p:cNvSpPr/>
          <p:nvPr/>
        </p:nvSpPr>
        <p:spPr>
          <a:xfrm>
            <a:off x="5276090" y="642795"/>
            <a:ext cx="6272654" cy="5575126"/>
          </a:xfrm>
          <a:prstGeom prst="rect">
            <a:avLst/>
          </a:prstGeom>
          <a:solidFill>
            <a:schemeClr val="lt1"/>
          </a:solidFill>
          <a:ln>
            <a:noFill/>
          </a:ln>
          <a:effectLst>
            <a:outerShdw blurRad="76200" rotWithShape="0" algn="t" dir="5040000" dist="63500">
              <a:srgbClr val="000000">
                <a:alpha val="4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graphicFrame>
        <p:nvGraphicFramePr>
          <p:cNvPr id="651" name="Google Shape;651;p30"/>
          <p:cNvGraphicFramePr/>
          <p:nvPr/>
        </p:nvGraphicFramePr>
        <p:xfrm>
          <a:off x="5593085" y="955591"/>
          <a:ext cx="5629268" cy="4940024"/>
        </p:xfrm>
        <a:graphic>
          <a:graphicData uri="http://schemas.openxmlformats.org/drawingml/2006/chart">
            <c:chart r:id="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t/>
            </a:r>
            <a:endParaRPr/>
          </a:p>
        </p:txBody>
      </p:sp>
      <p:sp>
        <p:nvSpPr>
          <p:cNvPr id="435" name="Google Shape;435;p3"/>
          <p:cNvSpPr txBox="1"/>
          <p:nvPr>
            <p:ph idx="1" type="body"/>
          </p:nvPr>
        </p:nvSpPr>
        <p:spPr>
          <a:xfrm>
            <a:off x="2578139" y="3258684"/>
            <a:ext cx="9613861" cy="359931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None/>
            </a:pPr>
            <a:r>
              <a:rPr b="1" lang="en-US" sz="4000"/>
              <a:t>Analyzing And Mining Data</a:t>
            </a:r>
            <a:endParaRPr b="1" sz="4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5" name="Shape 655"/>
        <p:cNvGrpSpPr/>
        <p:nvPr/>
      </p:nvGrpSpPr>
      <p:grpSpPr>
        <a:xfrm>
          <a:off x="0" y="0"/>
          <a:ext cx="0" cy="0"/>
          <a:chOff x="0" y="0"/>
          <a:chExt cx="0" cy="0"/>
        </a:xfrm>
      </p:grpSpPr>
      <p:pic>
        <p:nvPicPr>
          <p:cNvPr id="656" name="Google Shape;656;p31"/>
          <p:cNvPicPr preferRelativeResize="0"/>
          <p:nvPr/>
        </p:nvPicPr>
        <p:blipFill rotWithShape="1">
          <a:blip r:embed="rId3">
            <a:alphaModFix amt="10000"/>
          </a:blip>
          <a:srcRect b="0" l="0" r="0" t="0"/>
          <a:stretch/>
        </p:blipFill>
        <p:spPr>
          <a:xfrm>
            <a:off x="0" y="0"/>
            <a:ext cx="12192000" cy="6858000"/>
          </a:xfrm>
          <a:prstGeom prst="rect">
            <a:avLst/>
          </a:prstGeom>
          <a:gradFill>
            <a:gsLst>
              <a:gs pos="0">
                <a:srgbClr val="F78925"/>
              </a:gs>
              <a:gs pos="50000">
                <a:srgbClr val="D54209"/>
              </a:gs>
              <a:gs pos="100000">
                <a:srgbClr val="8D0000"/>
              </a:gs>
            </a:gsLst>
            <a:lin ang="2520000" scaled="0"/>
          </a:gradFill>
          <a:ln>
            <a:noFill/>
          </a:ln>
        </p:spPr>
      </p:pic>
      <p:pic>
        <p:nvPicPr>
          <p:cNvPr id="657" name="Google Shape;657;p31"/>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sp>
        <p:nvSpPr>
          <p:cNvPr id="658" name="Google Shape;658;p31"/>
          <p:cNvSpPr/>
          <p:nvPr/>
        </p:nvSpPr>
        <p:spPr>
          <a:xfrm>
            <a:off x="4639056" y="0"/>
            <a:ext cx="7552944" cy="68580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59" name="Google Shape;659;p31"/>
          <p:cNvSpPr/>
          <p:nvPr/>
        </p:nvSpPr>
        <p:spPr>
          <a:xfrm>
            <a:off x="2" y="609600"/>
            <a:ext cx="4959094" cy="1368198"/>
          </a:xfrm>
          <a:prstGeom prst="rect">
            <a:avLst/>
          </a:prstGeom>
          <a:solidFill>
            <a:srgbClr val="0D0D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1"/>
          <p:cNvSpPr txBox="1"/>
          <p:nvPr>
            <p:ph type="title"/>
          </p:nvPr>
        </p:nvSpPr>
        <p:spPr>
          <a:xfrm>
            <a:off x="680321" y="753228"/>
            <a:ext cx="4136123"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2400"/>
              <a:buFont typeface="Trebuchet MS"/>
              <a:buNone/>
            </a:pPr>
            <a:r>
              <a:rPr lang="en-US" sz="2400">
                <a:solidFill>
                  <a:srgbClr val="FFFFFF"/>
                </a:solidFill>
              </a:rPr>
              <a:t>Activity</a:t>
            </a:r>
            <a:endParaRPr sz="2400">
              <a:solidFill>
                <a:srgbClr val="FFFFFF"/>
              </a:solidFill>
            </a:endParaRPr>
          </a:p>
        </p:txBody>
      </p:sp>
      <p:pic>
        <p:nvPicPr>
          <p:cNvPr id="661" name="Google Shape;661;p31"/>
          <p:cNvPicPr preferRelativeResize="0"/>
          <p:nvPr/>
        </p:nvPicPr>
        <p:blipFill rotWithShape="1">
          <a:blip r:embed="rId4">
            <a:alphaModFix/>
          </a:blip>
          <a:srcRect b="0" l="0" r="0" t="0"/>
          <a:stretch/>
        </p:blipFill>
        <p:spPr>
          <a:xfrm>
            <a:off x="2" y="1970241"/>
            <a:ext cx="4956048" cy="199787"/>
          </a:xfrm>
          <a:prstGeom prst="rect">
            <a:avLst/>
          </a:prstGeom>
          <a:noFill/>
          <a:ln>
            <a:noFill/>
          </a:ln>
        </p:spPr>
      </p:pic>
      <p:sp>
        <p:nvSpPr>
          <p:cNvPr id="662" name="Google Shape;662;p31"/>
          <p:cNvSpPr txBox="1"/>
          <p:nvPr>
            <p:ph idx="1" type="body"/>
          </p:nvPr>
        </p:nvSpPr>
        <p:spPr>
          <a:xfrm>
            <a:off x="680321" y="2336873"/>
            <a:ext cx="3656289"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FF"/>
              </a:buClr>
              <a:buSzPts val="2400"/>
              <a:buChar char="•"/>
            </a:pPr>
            <a:r>
              <a:rPr lang="en-US">
                <a:solidFill>
                  <a:srgbClr val="FFFFFF"/>
                </a:solidFill>
              </a:rPr>
              <a:t>What is the story?</a:t>
            </a:r>
            <a:endParaRPr>
              <a:solidFill>
                <a:srgbClr val="FFFFFF"/>
              </a:solidFill>
            </a:endParaRPr>
          </a:p>
          <a:p>
            <a:pPr indent="-139700" lvl="0" marL="228600" rtl="0" algn="l">
              <a:lnSpc>
                <a:spcPct val="90000"/>
              </a:lnSpc>
              <a:spcBef>
                <a:spcPts val="1000"/>
              </a:spcBef>
              <a:spcAft>
                <a:spcPts val="0"/>
              </a:spcAft>
              <a:buClr>
                <a:schemeClr val="dk1"/>
              </a:buClr>
              <a:buSzPts val="1400"/>
              <a:buNone/>
            </a:pPr>
            <a:r>
              <a:t/>
            </a:r>
            <a:endParaRPr sz="1400">
              <a:solidFill>
                <a:srgbClr val="FFFFFF"/>
              </a:solidFill>
            </a:endParaRPr>
          </a:p>
        </p:txBody>
      </p:sp>
      <p:sp>
        <p:nvSpPr>
          <p:cNvPr id="663" name="Google Shape;663;p31"/>
          <p:cNvSpPr/>
          <p:nvPr/>
        </p:nvSpPr>
        <p:spPr>
          <a:xfrm>
            <a:off x="5276090" y="642795"/>
            <a:ext cx="6272654" cy="5575126"/>
          </a:xfrm>
          <a:prstGeom prst="rect">
            <a:avLst/>
          </a:prstGeom>
          <a:solidFill>
            <a:schemeClr val="lt1"/>
          </a:solidFill>
          <a:ln>
            <a:noFill/>
          </a:ln>
          <a:effectLst>
            <a:outerShdw blurRad="76200" rotWithShape="0" algn="t" dir="5040000" dist="63500">
              <a:srgbClr val="000000">
                <a:alpha val="4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descr="This Tool Makes It Stupid Simple to Turn Data Into Charts | WIRED" id="664" name="Google Shape;664;p31"/>
          <p:cNvPicPr preferRelativeResize="0"/>
          <p:nvPr/>
        </p:nvPicPr>
        <p:blipFill rotWithShape="1">
          <a:blip r:embed="rId5">
            <a:alphaModFix/>
          </a:blip>
          <a:srcRect b="0" l="0" r="0" t="0"/>
          <a:stretch/>
        </p:blipFill>
        <p:spPr>
          <a:xfrm>
            <a:off x="5593085" y="1314627"/>
            <a:ext cx="5629268" cy="42219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8" name="Shape 668"/>
        <p:cNvGrpSpPr/>
        <p:nvPr/>
      </p:nvGrpSpPr>
      <p:grpSpPr>
        <a:xfrm>
          <a:off x="0" y="0"/>
          <a:ext cx="0" cy="0"/>
          <a:chOff x="0" y="0"/>
          <a:chExt cx="0" cy="0"/>
        </a:xfrm>
      </p:grpSpPr>
      <p:pic>
        <p:nvPicPr>
          <p:cNvPr id="669" name="Google Shape;669;p32"/>
          <p:cNvPicPr preferRelativeResize="0"/>
          <p:nvPr/>
        </p:nvPicPr>
        <p:blipFill rotWithShape="1">
          <a:blip r:embed="rId3">
            <a:alphaModFix amt="10000"/>
          </a:blip>
          <a:srcRect b="0" l="0" r="0" t="0"/>
          <a:stretch/>
        </p:blipFill>
        <p:spPr>
          <a:xfrm>
            <a:off x="0" y="0"/>
            <a:ext cx="12192000" cy="6858000"/>
          </a:xfrm>
          <a:prstGeom prst="rect">
            <a:avLst/>
          </a:prstGeom>
          <a:gradFill>
            <a:gsLst>
              <a:gs pos="0">
                <a:srgbClr val="F78925"/>
              </a:gs>
              <a:gs pos="50000">
                <a:srgbClr val="D54209"/>
              </a:gs>
              <a:gs pos="100000">
                <a:srgbClr val="8D0000"/>
              </a:gs>
            </a:gsLst>
            <a:lin ang="2520000" scaled="0"/>
          </a:gradFill>
          <a:ln>
            <a:noFill/>
          </a:ln>
        </p:spPr>
      </p:pic>
      <p:pic>
        <p:nvPicPr>
          <p:cNvPr id="670" name="Google Shape;670;p32"/>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sp>
        <p:nvSpPr>
          <p:cNvPr id="671" name="Google Shape;671;p32"/>
          <p:cNvSpPr/>
          <p:nvPr/>
        </p:nvSpPr>
        <p:spPr>
          <a:xfrm>
            <a:off x="4639056" y="0"/>
            <a:ext cx="7552944" cy="68580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72" name="Google Shape;672;p32"/>
          <p:cNvSpPr/>
          <p:nvPr/>
        </p:nvSpPr>
        <p:spPr>
          <a:xfrm>
            <a:off x="2" y="609600"/>
            <a:ext cx="4959094" cy="1368198"/>
          </a:xfrm>
          <a:prstGeom prst="rect">
            <a:avLst/>
          </a:prstGeom>
          <a:solidFill>
            <a:srgbClr val="0D0D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2"/>
          <p:cNvSpPr txBox="1"/>
          <p:nvPr>
            <p:ph type="title"/>
          </p:nvPr>
        </p:nvSpPr>
        <p:spPr>
          <a:xfrm>
            <a:off x="680321" y="753228"/>
            <a:ext cx="4136123"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2400"/>
              <a:buFont typeface="Trebuchet MS"/>
              <a:buNone/>
            </a:pPr>
            <a:r>
              <a:rPr lang="en-US" sz="2400">
                <a:solidFill>
                  <a:srgbClr val="FFFFFF"/>
                </a:solidFill>
              </a:rPr>
              <a:t>Activity</a:t>
            </a:r>
            <a:endParaRPr sz="2400">
              <a:solidFill>
                <a:srgbClr val="FFFFFF"/>
              </a:solidFill>
            </a:endParaRPr>
          </a:p>
        </p:txBody>
      </p:sp>
      <p:pic>
        <p:nvPicPr>
          <p:cNvPr id="674" name="Google Shape;674;p32"/>
          <p:cNvPicPr preferRelativeResize="0"/>
          <p:nvPr/>
        </p:nvPicPr>
        <p:blipFill rotWithShape="1">
          <a:blip r:embed="rId4">
            <a:alphaModFix/>
          </a:blip>
          <a:srcRect b="0" l="0" r="0" t="0"/>
          <a:stretch/>
        </p:blipFill>
        <p:spPr>
          <a:xfrm>
            <a:off x="2" y="1970241"/>
            <a:ext cx="4956048" cy="199787"/>
          </a:xfrm>
          <a:prstGeom prst="rect">
            <a:avLst/>
          </a:prstGeom>
          <a:noFill/>
          <a:ln>
            <a:noFill/>
          </a:ln>
        </p:spPr>
      </p:pic>
      <p:sp>
        <p:nvSpPr>
          <p:cNvPr id="675" name="Google Shape;675;p32"/>
          <p:cNvSpPr txBox="1"/>
          <p:nvPr>
            <p:ph idx="1" type="body"/>
          </p:nvPr>
        </p:nvSpPr>
        <p:spPr>
          <a:xfrm>
            <a:off x="680321" y="2336873"/>
            <a:ext cx="3656289"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FF"/>
              </a:buClr>
              <a:buSzPts val="2000"/>
              <a:buChar char="•"/>
            </a:pPr>
            <a:r>
              <a:rPr lang="en-US" sz="2000">
                <a:solidFill>
                  <a:srgbClr val="FFFFFF"/>
                </a:solidFill>
              </a:rPr>
              <a:t>What is the story?</a:t>
            </a:r>
            <a:endParaRPr sz="2000">
              <a:solidFill>
                <a:srgbClr val="FFFFFF"/>
              </a:solidFill>
            </a:endParaRPr>
          </a:p>
          <a:p>
            <a:pPr indent="-139700" lvl="0" marL="228600" rtl="0" algn="l">
              <a:lnSpc>
                <a:spcPct val="90000"/>
              </a:lnSpc>
              <a:spcBef>
                <a:spcPts val="1000"/>
              </a:spcBef>
              <a:spcAft>
                <a:spcPts val="0"/>
              </a:spcAft>
              <a:buClr>
                <a:schemeClr val="dk1"/>
              </a:buClr>
              <a:buSzPts val="1400"/>
              <a:buNone/>
            </a:pPr>
            <a:r>
              <a:t/>
            </a:r>
            <a:endParaRPr sz="1400">
              <a:solidFill>
                <a:srgbClr val="FFFFFF"/>
              </a:solidFill>
            </a:endParaRPr>
          </a:p>
        </p:txBody>
      </p:sp>
      <p:sp>
        <p:nvSpPr>
          <p:cNvPr id="676" name="Google Shape;676;p32"/>
          <p:cNvSpPr/>
          <p:nvPr/>
        </p:nvSpPr>
        <p:spPr>
          <a:xfrm>
            <a:off x="5276090" y="642795"/>
            <a:ext cx="6272654" cy="5575126"/>
          </a:xfrm>
          <a:prstGeom prst="rect">
            <a:avLst/>
          </a:prstGeom>
          <a:solidFill>
            <a:schemeClr val="lt1"/>
          </a:solidFill>
          <a:ln>
            <a:noFill/>
          </a:ln>
          <a:effectLst>
            <a:outerShdw blurRad="76200" rotWithShape="0" algn="t" dir="5040000" dist="63500">
              <a:srgbClr val="000000">
                <a:alpha val="4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descr="Combining chart types, adding a second axis - Microsoft 365 Blog" id="677" name="Google Shape;677;p32"/>
          <p:cNvPicPr preferRelativeResize="0"/>
          <p:nvPr/>
        </p:nvPicPr>
        <p:blipFill rotWithShape="1">
          <a:blip r:embed="rId5">
            <a:alphaModFix/>
          </a:blip>
          <a:srcRect b="0" l="0" r="0" t="0"/>
          <a:stretch/>
        </p:blipFill>
        <p:spPr>
          <a:xfrm>
            <a:off x="5593085" y="1701639"/>
            <a:ext cx="5629268" cy="34479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Statistical Analysis </a:t>
            </a:r>
            <a:endParaRPr/>
          </a:p>
        </p:txBody>
      </p:sp>
      <p:sp>
        <p:nvSpPr>
          <p:cNvPr id="442" name="Google Shape;442;p4"/>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lt1"/>
              </a:buClr>
              <a:buSzPct val="100000"/>
              <a:buChar char="•"/>
            </a:pPr>
            <a:r>
              <a:rPr b="1" i="0" lang="en-US">
                <a:latin typeface="arial"/>
                <a:ea typeface="arial"/>
                <a:cs typeface="arial"/>
                <a:sym typeface="arial"/>
              </a:rPr>
              <a:t>Statistical</a:t>
            </a:r>
            <a:r>
              <a:rPr b="0" i="0" lang="en-US">
                <a:latin typeface="arial"/>
                <a:ea typeface="arial"/>
                <a:cs typeface="arial"/>
                <a:sym typeface="arial"/>
              </a:rPr>
              <a:t> knowledge helps you use the proper methods to collect the data, employ the correct analyses, and effectively present the results. </a:t>
            </a:r>
            <a:r>
              <a:rPr b="1" i="0" lang="en-US">
                <a:latin typeface="arial"/>
                <a:ea typeface="arial"/>
                <a:cs typeface="arial"/>
                <a:sym typeface="arial"/>
              </a:rPr>
              <a:t>Statistics</a:t>
            </a:r>
            <a:r>
              <a:rPr b="0" i="0" lang="en-US">
                <a:latin typeface="arial"/>
                <a:ea typeface="arial"/>
                <a:cs typeface="arial"/>
                <a:sym typeface="arial"/>
              </a:rPr>
              <a:t> is a crucial process behind how we make discoveries in science, make decisions based on data, and make predictions.</a:t>
            </a:r>
            <a:endParaRPr/>
          </a:p>
          <a:p>
            <a:pPr indent="-228600" lvl="0" marL="228600" rtl="0" algn="l">
              <a:lnSpc>
                <a:spcPct val="90000"/>
              </a:lnSpc>
              <a:spcBef>
                <a:spcPts val="1000"/>
              </a:spcBef>
              <a:spcAft>
                <a:spcPts val="0"/>
              </a:spcAft>
              <a:buClr>
                <a:schemeClr val="lt1"/>
              </a:buClr>
              <a:buSzPct val="100000"/>
              <a:buChar char="•"/>
            </a:pPr>
            <a:r>
              <a:rPr b="1" i="0" lang="en-US">
                <a:latin typeface="Open Sans"/>
                <a:ea typeface="Open Sans"/>
                <a:cs typeface="Open Sans"/>
                <a:sym typeface="Open Sans"/>
              </a:rPr>
              <a:t>Statistical Analysis can be:</a:t>
            </a:r>
            <a:endParaRPr/>
          </a:p>
          <a:p>
            <a:pPr indent="-228600" lvl="0" marL="228600" rtl="0" algn="l">
              <a:lnSpc>
                <a:spcPct val="90000"/>
              </a:lnSpc>
              <a:spcBef>
                <a:spcPts val="1000"/>
              </a:spcBef>
              <a:spcAft>
                <a:spcPts val="0"/>
              </a:spcAft>
              <a:buClr>
                <a:schemeClr val="lt1"/>
              </a:buClr>
              <a:buSzPct val="100000"/>
              <a:buFont typeface="Arial"/>
              <a:buChar char="•"/>
            </a:pPr>
            <a:r>
              <a:rPr b="0" i="0" lang="en-US">
                <a:latin typeface="Open Sans"/>
                <a:ea typeface="Open Sans"/>
                <a:cs typeface="Open Sans"/>
                <a:sym typeface="Open Sans"/>
              </a:rPr>
              <a:t>Descriptive; that which provides a summary of what the data represents. Common measures include Central Tendency, Dispersion, and Skewness.</a:t>
            </a:r>
            <a:endParaRPr/>
          </a:p>
          <a:p>
            <a:pPr indent="-228600" lvl="0" marL="228600" rtl="0" algn="l">
              <a:lnSpc>
                <a:spcPct val="90000"/>
              </a:lnSpc>
              <a:spcBef>
                <a:spcPts val="1000"/>
              </a:spcBef>
              <a:spcAft>
                <a:spcPts val="0"/>
              </a:spcAft>
              <a:buClr>
                <a:schemeClr val="lt1"/>
              </a:buClr>
              <a:buSzPct val="100000"/>
              <a:buFont typeface="Arial"/>
              <a:buChar char="•"/>
            </a:pPr>
            <a:r>
              <a:rPr b="0" i="0" lang="en-US">
                <a:latin typeface="Open Sans"/>
                <a:ea typeface="Open Sans"/>
                <a:cs typeface="Open Sans"/>
                <a:sym typeface="Open Sans"/>
              </a:rPr>
              <a:t>Inferential; that which involves making inferences, or generalizations, about data. Common measures include Hypothesis Testing, Confidence Intervals, and Regression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Data Mining</a:t>
            </a:r>
            <a:endParaRPr/>
          </a:p>
        </p:txBody>
      </p:sp>
      <p:sp>
        <p:nvSpPr>
          <p:cNvPr id="448" name="Google Shape;448;p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Data mining is also called </a:t>
            </a:r>
            <a:r>
              <a:rPr i="1" lang="en-US"/>
              <a:t>knowledge discovery and data mining</a:t>
            </a:r>
            <a:r>
              <a:rPr lang="en-US"/>
              <a:t> (KDD)</a:t>
            </a:r>
            <a:endParaRPr/>
          </a:p>
          <a:p>
            <a:pPr indent="-228600" lvl="0" marL="228600" rtl="0" algn="l">
              <a:lnSpc>
                <a:spcPct val="90000"/>
              </a:lnSpc>
              <a:spcBef>
                <a:spcPts val="1000"/>
              </a:spcBef>
              <a:spcAft>
                <a:spcPts val="0"/>
              </a:spcAft>
              <a:buClr>
                <a:schemeClr val="lt1"/>
              </a:buClr>
              <a:buSzPts val="2400"/>
              <a:buChar char="•"/>
            </a:pPr>
            <a:r>
              <a:rPr lang="en-US"/>
              <a:t>Data mining is</a:t>
            </a:r>
            <a:endParaRPr/>
          </a:p>
          <a:p>
            <a:pPr indent="-228600" lvl="1" marL="685800" rtl="0" algn="l">
              <a:lnSpc>
                <a:spcPct val="90000"/>
              </a:lnSpc>
              <a:spcBef>
                <a:spcPts val="500"/>
              </a:spcBef>
              <a:spcAft>
                <a:spcPts val="0"/>
              </a:spcAft>
              <a:buClr>
                <a:schemeClr val="lt1"/>
              </a:buClr>
              <a:buSzPts val="2000"/>
              <a:buChar char="•"/>
            </a:pPr>
            <a:r>
              <a:rPr lang="en-US"/>
              <a:t>extraction of useful patterns from data sources, e.g., databases, texts, web, image. </a:t>
            </a:r>
            <a:r>
              <a:rPr lang="en-US" sz="2000"/>
              <a:t>Extraction of interesting </a:t>
            </a:r>
            <a:r>
              <a:rPr lang="en-US" sz="1600"/>
              <a:t>(</a:t>
            </a:r>
            <a:r>
              <a:rPr lang="en-US" sz="2000" u="sng"/>
              <a:t>non-trivial,</a:t>
            </a:r>
            <a:r>
              <a:rPr lang="en-US" sz="2000"/>
              <a:t> </a:t>
            </a:r>
            <a:r>
              <a:rPr lang="en-US" sz="2000" u="sng"/>
              <a:t>implicit</a:t>
            </a:r>
            <a:r>
              <a:rPr lang="en-US" sz="2000"/>
              <a:t>, </a:t>
            </a:r>
            <a:r>
              <a:rPr lang="en-US" sz="2000" u="sng"/>
              <a:t>previously unknown</a:t>
            </a:r>
            <a:r>
              <a:rPr lang="en-US" sz="2000"/>
              <a:t> and </a:t>
            </a:r>
            <a:r>
              <a:rPr lang="en-US" sz="2000" u="sng"/>
              <a:t>potentially useful)</a:t>
            </a:r>
            <a:r>
              <a:rPr lang="en-US"/>
              <a:t> </a:t>
            </a:r>
            <a:r>
              <a:rPr lang="en-US" sz="2000"/>
              <a:t>patterns or knowledge from huge amount of data</a:t>
            </a:r>
            <a:endParaRPr/>
          </a:p>
          <a:p>
            <a:pPr indent="-101600" lvl="1" marL="685800" rtl="0" algn="l">
              <a:lnSpc>
                <a:spcPct val="90000"/>
              </a:lnSpc>
              <a:spcBef>
                <a:spcPts val="500"/>
              </a:spcBef>
              <a:spcAft>
                <a:spcPts val="0"/>
              </a:spcAft>
              <a:buClr>
                <a:schemeClr val="lt1"/>
              </a:buClr>
              <a:buSzPts val="2000"/>
              <a:buNone/>
            </a:pPr>
            <a:r>
              <a:t/>
            </a:r>
            <a:endParaRPr/>
          </a:p>
          <a:p>
            <a:pPr indent="-228600" lvl="0" marL="228600" rtl="0" algn="l">
              <a:lnSpc>
                <a:spcPct val="90000"/>
              </a:lnSpc>
              <a:spcBef>
                <a:spcPts val="1000"/>
              </a:spcBef>
              <a:spcAft>
                <a:spcPts val="0"/>
              </a:spcAft>
              <a:buClr>
                <a:schemeClr val="lt1"/>
              </a:buClr>
              <a:buSzPts val="2400"/>
              <a:buChar char="•"/>
            </a:pPr>
            <a:r>
              <a:rPr lang="en-US"/>
              <a:t>Patterns must be:</a:t>
            </a:r>
            <a:endParaRPr/>
          </a:p>
          <a:p>
            <a:pPr indent="-228600" lvl="1" marL="685800" rtl="0" algn="l">
              <a:lnSpc>
                <a:spcPct val="90000"/>
              </a:lnSpc>
              <a:spcBef>
                <a:spcPts val="500"/>
              </a:spcBef>
              <a:spcAft>
                <a:spcPts val="0"/>
              </a:spcAft>
              <a:buClr>
                <a:schemeClr val="lt1"/>
              </a:buClr>
              <a:buSzPts val="2000"/>
              <a:buChar char="•"/>
            </a:pPr>
            <a:r>
              <a:rPr lang="en-US"/>
              <a:t>valid, novel, potentially useful, understandable</a:t>
            </a:r>
            <a:endParaRPr/>
          </a:p>
          <a:p>
            <a:pPr indent="-76200" lvl="0" marL="22860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Example of discovered patterns</a:t>
            </a:r>
            <a:endParaRPr/>
          </a:p>
        </p:txBody>
      </p:sp>
      <p:sp>
        <p:nvSpPr>
          <p:cNvPr id="454" name="Google Shape;454;p6"/>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a:t>Association rules:</a:t>
            </a:r>
            <a:endParaRPr/>
          </a:p>
          <a:p>
            <a:pPr indent="-228600" lvl="1" marL="685800" rtl="0" algn="l">
              <a:lnSpc>
                <a:spcPct val="90000"/>
              </a:lnSpc>
              <a:spcBef>
                <a:spcPts val="500"/>
              </a:spcBef>
              <a:spcAft>
                <a:spcPts val="0"/>
              </a:spcAft>
              <a:buClr>
                <a:schemeClr val="lt1"/>
              </a:buClr>
              <a:buSzPts val="2000"/>
              <a:buFont typeface="Noto Sans Symbols"/>
              <a:buNone/>
            </a:pPr>
            <a:r>
              <a:rPr lang="en-US"/>
              <a:t>“80% of customers who buy </a:t>
            </a:r>
            <a:r>
              <a:rPr i="1" lang="en-US"/>
              <a:t>cheese</a:t>
            </a:r>
            <a:r>
              <a:rPr lang="en-US"/>
              <a:t> and </a:t>
            </a:r>
            <a:r>
              <a:rPr i="1" lang="en-US"/>
              <a:t>milk</a:t>
            </a:r>
            <a:r>
              <a:rPr lang="en-US"/>
              <a:t> also buy </a:t>
            </a:r>
            <a:r>
              <a:rPr i="1" lang="en-US"/>
              <a:t>bread</a:t>
            </a:r>
            <a:r>
              <a:rPr lang="en-US"/>
              <a:t>, and 5% of customers buy all of them together”</a:t>
            </a:r>
            <a:endParaRPr/>
          </a:p>
          <a:p>
            <a:pPr indent="-76200" lvl="0" marL="22860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sz="3600"/>
              <a:t>Potential Applications</a:t>
            </a:r>
            <a:endParaRPr/>
          </a:p>
        </p:txBody>
      </p:sp>
      <p:sp>
        <p:nvSpPr>
          <p:cNvPr id="461" name="Google Shape;461;p7"/>
          <p:cNvSpPr txBox="1"/>
          <p:nvPr/>
        </p:nvSpPr>
        <p:spPr>
          <a:xfrm>
            <a:off x="970156" y="2123616"/>
            <a:ext cx="9456234" cy="224676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000" u="none" cap="none" strike="noStrike">
                <a:solidFill>
                  <a:schemeClr val="lt1"/>
                </a:solidFill>
                <a:latin typeface="Arial"/>
                <a:ea typeface="Arial"/>
                <a:cs typeface="Arial"/>
                <a:sym typeface="Arial"/>
              </a:rPr>
              <a:t>Here is the list of areas where data mining is widely used −</a:t>
            </a:r>
            <a:endParaRPr/>
          </a:p>
          <a:p>
            <a:pPr indent="-127000" lvl="0" marL="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Arial"/>
                <a:ea typeface="Arial"/>
                <a:cs typeface="Arial"/>
                <a:sym typeface="Arial"/>
              </a:rPr>
              <a:t>Financial Data Analysis</a:t>
            </a:r>
            <a:endParaRPr/>
          </a:p>
          <a:p>
            <a:pPr indent="-127000" lvl="0" marL="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Arial"/>
                <a:ea typeface="Arial"/>
                <a:cs typeface="Arial"/>
                <a:sym typeface="Arial"/>
              </a:rPr>
              <a:t>Retail Industry</a:t>
            </a:r>
            <a:endParaRPr/>
          </a:p>
          <a:p>
            <a:pPr indent="-127000" lvl="0" marL="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Arial"/>
                <a:ea typeface="Arial"/>
                <a:cs typeface="Arial"/>
                <a:sym typeface="Arial"/>
              </a:rPr>
              <a:t>Telecommunication Industry</a:t>
            </a:r>
            <a:endParaRPr/>
          </a:p>
          <a:p>
            <a:pPr indent="-127000" lvl="0" marL="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Arial"/>
                <a:ea typeface="Arial"/>
                <a:cs typeface="Arial"/>
                <a:sym typeface="Arial"/>
              </a:rPr>
              <a:t>Biological Data Analysis</a:t>
            </a:r>
            <a:endParaRPr/>
          </a:p>
          <a:p>
            <a:pPr indent="-127000" lvl="0" marL="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Arial"/>
                <a:ea typeface="Arial"/>
                <a:cs typeface="Arial"/>
                <a:sym typeface="Arial"/>
              </a:rPr>
              <a:t>Other Scientific Applications</a:t>
            </a:r>
            <a:endParaRPr/>
          </a:p>
          <a:p>
            <a:pPr indent="-127000" lvl="0" marL="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Arial"/>
                <a:ea typeface="Arial"/>
                <a:cs typeface="Arial"/>
                <a:sym typeface="Arial"/>
              </a:rPr>
              <a:t>Intrusion Detection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b="0" i="0" lang="en-US">
                <a:latin typeface="Arial"/>
                <a:ea typeface="Arial"/>
                <a:cs typeface="Arial"/>
                <a:sym typeface="Arial"/>
              </a:rPr>
              <a:t>Data Mining Applications</a:t>
            </a:r>
            <a:br>
              <a:rPr b="0" i="0" lang="en-US">
                <a:latin typeface="Arial"/>
                <a:ea typeface="Arial"/>
                <a:cs typeface="Arial"/>
                <a:sym typeface="Arial"/>
              </a:rPr>
            </a:br>
            <a:endParaRPr/>
          </a:p>
        </p:txBody>
      </p:sp>
      <p:sp>
        <p:nvSpPr>
          <p:cNvPr id="468" name="Google Shape;468;p8"/>
          <p:cNvSpPr txBox="1"/>
          <p:nvPr>
            <p:ph idx="1" type="body"/>
          </p:nvPr>
        </p:nvSpPr>
        <p:spPr>
          <a:xfrm>
            <a:off x="223024" y="2219094"/>
            <a:ext cx="11452303" cy="4438184"/>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lt1"/>
              </a:buClr>
              <a:buSzPct val="100000"/>
              <a:buNone/>
            </a:pPr>
            <a:r>
              <a:rPr b="1" i="0" lang="en-US" sz="2900">
                <a:latin typeface="Arial"/>
                <a:ea typeface="Arial"/>
                <a:cs typeface="Arial"/>
                <a:sym typeface="Arial"/>
              </a:rPr>
              <a:t>Financial Data Analysis</a:t>
            </a:r>
            <a:endParaRPr/>
          </a:p>
          <a:p>
            <a:pPr indent="0" lvl="0" marL="0" rtl="0" algn="just">
              <a:lnSpc>
                <a:spcPct val="90000"/>
              </a:lnSpc>
              <a:spcBef>
                <a:spcPts val="1000"/>
              </a:spcBef>
              <a:spcAft>
                <a:spcPts val="0"/>
              </a:spcAft>
              <a:buClr>
                <a:schemeClr val="lt1"/>
              </a:buClr>
              <a:buSzPct val="100000"/>
              <a:buNone/>
            </a:pPr>
            <a:r>
              <a:rPr b="0" i="0" lang="en-US" sz="2900">
                <a:latin typeface="Arial"/>
                <a:ea typeface="Arial"/>
                <a:cs typeface="Arial"/>
                <a:sym typeface="Arial"/>
              </a:rPr>
              <a:t>The financial data in banking and financial industry is generally reliable and of high quality which facilitates systematic data analysis and data mining. </a:t>
            </a:r>
            <a:endParaRPr/>
          </a:p>
          <a:p>
            <a:pPr indent="0" lvl="0" marL="0" rtl="0" algn="l">
              <a:lnSpc>
                <a:spcPct val="90000"/>
              </a:lnSpc>
              <a:spcBef>
                <a:spcPts val="1000"/>
              </a:spcBef>
              <a:spcAft>
                <a:spcPts val="0"/>
              </a:spcAft>
              <a:buClr>
                <a:schemeClr val="lt1"/>
              </a:buClr>
              <a:buSzPct val="100000"/>
              <a:buNone/>
            </a:pPr>
            <a:r>
              <a:rPr b="1" i="0" lang="en-US" sz="2900">
                <a:latin typeface="Arial"/>
                <a:ea typeface="Arial"/>
                <a:cs typeface="Arial"/>
                <a:sym typeface="Arial"/>
              </a:rPr>
              <a:t>Retail Industry</a:t>
            </a:r>
            <a:endParaRPr/>
          </a:p>
          <a:p>
            <a:pPr indent="0" lvl="0" marL="0" rtl="0" algn="l">
              <a:lnSpc>
                <a:spcPct val="90000"/>
              </a:lnSpc>
              <a:spcBef>
                <a:spcPts val="1000"/>
              </a:spcBef>
              <a:spcAft>
                <a:spcPts val="0"/>
              </a:spcAft>
              <a:buClr>
                <a:schemeClr val="lt1"/>
              </a:buClr>
              <a:buSzPct val="100000"/>
              <a:buNone/>
            </a:pPr>
            <a:r>
              <a:rPr b="0" i="0" lang="en-US" sz="2900">
                <a:latin typeface="Arial"/>
                <a:ea typeface="Arial"/>
                <a:cs typeface="Arial"/>
                <a:sym typeface="Arial"/>
              </a:rPr>
              <a:t>Data Mining has its great application in Retail Industry because it collects large amount of data from on sales, customer purchasing history, goods transportation, consumption and services. Data mining in retail industry helps in identifying customer buying patterns and trends that lead to improved quality of customer service and good customer retention and satisfaction. </a:t>
            </a:r>
            <a:endParaRPr/>
          </a:p>
          <a:p>
            <a:pPr indent="0" lvl="0" marL="0" rtl="0" algn="l">
              <a:lnSpc>
                <a:spcPct val="90000"/>
              </a:lnSpc>
              <a:spcBef>
                <a:spcPts val="1000"/>
              </a:spcBef>
              <a:spcAft>
                <a:spcPts val="0"/>
              </a:spcAft>
              <a:buClr>
                <a:schemeClr val="lt1"/>
              </a:buClr>
              <a:buSzPct val="100000"/>
              <a:buNone/>
            </a:pPr>
            <a:r>
              <a:rPr b="1" i="0" lang="en-US" sz="2900">
                <a:latin typeface="Arial"/>
                <a:ea typeface="Arial"/>
                <a:cs typeface="Arial"/>
                <a:sym typeface="Arial"/>
              </a:rPr>
              <a:t>Telecommunication Industry</a:t>
            </a:r>
            <a:endParaRPr/>
          </a:p>
          <a:p>
            <a:pPr indent="0" lvl="0" marL="0" rtl="0" algn="just">
              <a:lnSpc>
                <a:spcPct val="90000"/>
              </a:lnSpc>
              <a:spcBef>
                <a:spcPts val="1000"/>
              </a:spcBef>
              <a:spcAft>
                <a:spcPts val="0"/>
              </a:spcAft>
              <a:buClr>
                <a:schemeClr val="lt1"/>
              </a:buClr>
              <a:buSzPct val="100000"/>
              <a:buNone/>
            </a:pPr>
            <a:r>
              <a:rPr b="0" i="0" lang="en-US" sz="2900">
                <a:latin typeface="Arial"/>
                <a:ea typeface="Arial"/>
                <a:cs typeface="Arial"/>
                <a:sym typeface="Arial"/>
              </a:rPr>
              <a:t>Data mining in telecommunication industry helps in identifying the telecommunication patterns, catch fraudulent activities, make better use of resource, and improve quality of service.</a:t>
            </a:r>
            <a:endParaRPr/>
          </a:p>
          <a:p>
            <a:pPr indent="0" lvl="0" marL="0" rtl="0" algn="l">
              <a:lnSpc>
                <a:spcPct val="90000"/>
              </a:lnSpc>
              <a:spcBef>
                <a:spcPts val="1000"/>
              </a:spcBef>
              <a:spcAft>
                <a:spcPts val="0"/>
              </a:spcAft>
              <a:buClr>
                <a:schemeClr val="lt1"/>
              </a:buClr>
              <a:buSzPct val="100000"/>
              <a:buNone/>
            </a:pPr>
            <a:r>
              <a:rPr b="1" i="0" lang="en-US" sz="2900">
                <a:latin typeface="Arial"/>
                <a:ea typeface="Arial"/>
                <a:cs typeface="Arial"/>
                <a:sym typeface="Arial"/>
              </a:rPr>
              <a:t>Biological Data Analysis</a:t>
            </a:r>
            <a:endParaRPr/>
          </a:p>
          <a:p>
            <a:pPr indent="0" lvl="0" marL="0" rtl="0" algn="just">
              <a:lnSpc>
                <a:spcPct val="90000"/>
              </a:lnSpc>
              <a:spcBef>
                <a:spcPts val="1000"/>
              </a:spcBef>
              <a:spcAft>
                <a:spcPts val="0"/>
              </a:spcAft>
              <a:buClr>
                <a:schemeClr val="lt1"/>
              </a:buClr>
              <a:buSzPct val="100000"/>
              <a:buNone/>
            </a:pPr>
            <a:r>
              <a:rPr b="0" i="0" lang="en-US" sz="2900">
                <a:latin typeface="Arial"/>
                <a:ea typeface="Arial"/>
                <a:cs typeface="Arial"/>
                <a:sym typeface="Arial"/>
              </a:rPr>
              <a:t>In recent times, we have seen a tremendous growth in the field of biology such as genomics, proteomics, functional Genomics and biomedical research. Biological data mining is a very important part of Bioinformatics.</a:t>
            </a:r>
            <a:endParaRPr/>
          </a:p>
          <a:p>
            <a:pPr indent="0" lvl="0" marL="0" rtl="0" algn="just">
              <a:lnSpc>
                <a:spcPct val="90000"/>
              </a:lnSpc>
              <a:spcBef>
                <a:spcPts val="1000"/>
              </a:spcBef>
              <a:spcAft>
                <a:spcPts val="0"/>
              </a:spcAft>
              <a:buClr>
                <a:schemeClr val="lt1"/>
              </a:buClr>
              <a:buSzPct val="100000"/>
              <a:buNone/>
            </a:pPr>
            <a:r>
              <a:t/>
            </a:r>
            <a:endParaRPr b="0" i="0">
              <a:solidFill>
                <a:srgbClr val="000000"/>
              </a:solidFill>
              <a:latin typeface="Arial"/>
              <a:ea typeface="Arial"/>
              <a:cs typeface="Arial"/>
              <a:sym typeface="Arial"/>
            </a:endParaRPr>
          </a:p>
          <a:p>
            <a:pPr indent="-121920" lvl="0" marL="228600" rtl="0" algn="just">
              <a:lnSpc>
                <a:spcPct val="90000"/>
              </a:lnSpc>
              <a:spcBef>
                <a:spcPts val="1000"/>
              </a:spcBef>
              <a:spcAft>
                <a:spcPts val="0"/>
              </a:spcAft>
              <a:buClr>
                <a:schemeClr val="lt1"/>
              </a:buClr>
              <a:buSzPct val="100000"/>
              <a:buNone/>
            </a:pPr>
            <a:r>
              <a:t/>
            </a:r>
            <a:endParaRPr b="0" i="0">
              <a:solidFill>
                <a:srgbClr val="000000"/>
              </a:solidFill>
              <a:latin typeface="Arial"/>
              <a:ea typeface="Arial"/>
              <a:cs typeface="Arial"/>
              <a:sym typeface="Arial"/>
            </a:endParaRPr>
          </a:p>
          <a:p>
            <a:pPr indent="-121920" lvl="0" marL="228600" rtl="0" algn="just">
              <a:lnSpc>
                <a:spcPct val="90000"/>
              </a:lnSpc>
              <a:spcBef>
                <a:spcPts val="1000"/>
              </a:spcBef>
              <a:spcAft>
                <a:spcPts val="0"/>
              </a:spcAft>
              <a:buClr>
                <a:schemeClr val="lt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sz="3600"/>
              <a:t>Ex: Market Analysis and Management</a:t>
            </a:r>
            <a:endParaRPr/>
          </a:p>
        </p:txBody>
      </p:sp>
      <p:sp>
        <p:nvSpPr>
          <p:cNvPr id="474" name="Google Shape;474;p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0000"/>
              </a:lnSpc>
              <a:spcBef>
                <a:spcPts val="0"/>
              </a:spcBef>
              <a:spcAft>
                <a:spcPts val="0"/>
              </a:spcAft>
              <a:buClr>
                <a:schemeClr val="lt1"/>
              </a:buClr>
              <a:buSzPts val="1800"/>
              <a:buChar char="•"/>
            </a:pPr>
            <a:r>
              <a:rPr lang="en-US" sz="1800"/>
              <a:t>Where does the data come from?—Credit card transactions, loyalty cards, </a:t>
            </a:r>
            <a:endParaRPr/>
          </a:p>
          <a:p>
            <a:pPr indent="-228600" lvl="0" marL="228600" rtl="0" algn="l">
              <a:lnSpc>
                <a:spcPct val="110000"/>
              </a:lnSpc>
              <a:spcBef>
                <a:spcPts val="1000"/>
              </a:spcBef>
              <a:spcAft>
                <a:spcPts val="0"/>
              </a:spcAft>
              <a:buClr>
                <a:schemeClr val="lt1"/>
              </a:buClr>
              <a:buSzPts val="1800"/>
              <a:buFont typeface="Arial"/>
              <a:buNone/>
            </a:pPr>
            <a:r>
              <a:rPr lang="en-US" sz="1800"/>
              <a:t>	discount coupons, customer complaint calls, surveys …</a:t>
            </a:r>
            <a:endParaRPr/>
          </a:p>
          <a:p>
            <a:pPr indent="-228600" lvl="0" marL="228600" rtl="0" algn="l">
              <a:lnSpc>
                <a:spcPct val="110000"/>
              </a:lnSpc>
              <a:spcBef>
                <a:spcPts val="1000"/>
              </a:spcBef>
              <a:spcAft>
                <a:spcPts val="0"/>
              </a:spcAft>
              <a:buClr>
                <a:schemeClr val="lt1"/>
              </a:buClr>
              <a:buSzPts val="1800"/>
              <a:buChar char="•"/>
            </a:pPr>
            <a:r>
              <a:rPr lang="en-US" sz="1800"/>
              <a:t>Target marketing</a:t>
            </a:r>
            <a:endParaRPr/>
          </a:p>
          <a:p>
            <a:pPr indent="-228600" lvl="1" marL="685800" rtl="0" algn="l">
              <a:lnSpc>
                <a:spcPct val="110000"/>
              </a:lnSpc>
              <a:spcBef>
                <a:spcPts val="500"/>
              </a:spcBef>
              <a:spcAft>
                <a:spcPts val="0"/>
              </a:spcAft>
              <a:buClr>
                <a:schemeClr val="lt1"/>
              </a:buClr>
              <a:buSzPts val="1600"/>
              <a:buChar char="•"/>
            </a:pPr>
            <a:r>
              <a:rPr lang="en-US" sz="1600"/>
              <a:t>Find clusters of “model” customers who share the same characteristics: interest, </a:t>
            </a:r>
            <a:endParaRPr/>
          </a:p>
          <a:p>
            <a:pPr indent="-228600" lvl="1" marL="685800" rtl="0" algn="l">
              <a:lnSpc>
                <a:spcPct val="110000"/>
              </a:lnSpc>
              <a:spcBef>
                <a:spcPts val="500"/>
              </a:spcBef>
              <a:spcAft>
                <a:spcPts val="0"/>
              </a:spcAft>
              <a:buClr>
                <a:schemeClr val="lt1"/>
              </a:buClr>
              <a:buSzPts val="1600"/>
              <a:buFont typeface="Arial"/>
              <a:buNone/>
            </a:pPr>
            <a:r>
              <a:rPr lang="en-US" sz="1600"/>
              <a:t>	income level, spending habits, etc., </a:t>
            </a:r>
            <a:endParaRPr/>
          </a:p>
          <a:p>
            <a:pPr indent="-228600" lvl="2" marL="1143000" rtl="0" algn="l">
              <a:lnSpc>
                <a:spcPct val="110000"/>
              </a:lnSpc>
              <a:spcBef>
                <a:spcPts val="500"/>
              </a:spcBef>
              <a:spcAft>
                <a:spcPts val="0"/>
              </a:spcAft>
              <a:buClr>
                <a:schemeClr val="lt1"/>
              </a:buClr>
              <a:buSzPts val="1200"/>
              <a:buChar char="•"/>
            </a:pPr>
            <a:r>
              <a:rPr lang="en-US" sz="1200"/>
              <a:t>E.g. Most customers with income level 60k – 80k with food expenses $600 - $800 a month live in that area</a:t>
            </a:r>
            <a:endParaRPr/>
          </a:p>
          <a:p>
            <a:pPr indent="-228600" lvl="1" marL="685800" rtl="0" algn="l">
              <a:lnSpc>
                <a:spcPct val="110000"/>
              </a:lnSpc>
              <a:spcBef>
                <a:spcPts val="500"/>
              </a:spcBef>
              <a:spcAft>
                <a:spcPts val="0"/>
              </a:spcAft>
              <a:buClr>
                <a:schemeClr val="lt1"/>
              </a:buClr>
              <a:buSzPts val="1600"/>
              <a:buChar char="•"/>
            </a:pPr>
            <a:r>
              <a:rPr lang="en-US" sz="1600"/>
              <a:t>Determine customer purchasing patterns over time</a:t>
            </a:r>
            <a:endParaRPr/>
          </a:p>
          <a:p>
            <a:pPr indent="-228600" lvl="2" marL="1143000" rtl="0" algn="l">
              <a:lnSpc>
                <a:spcPct val="110000"/>
              </a:lnSpc>
              <a:spcBef>
                <a:spcPts val="500"/>
              </a:spcBef>
              <a:spcAft>
                <a:spcPts val="0"/>
              </a:spcAft>
              <a:buClr>
                <a:schemeClr val="lt1"/>
              </a:buClr>
              <a:buSzPts val="1200"/>
              <a:buChar char="•"/>
            </a:pPr>
            <a:r>
              <a:rPr lang="en-US" sz="1200"/>
              <a:t>E.g. Customers who are between 20 and 29 years old, with income of 20k – 29k usually buy this type of  CD player</a:t>
            </a:r>
            <a:endParaRPr/>
          </a:p>
          <a:p>
            <a:pPr indent="-228600" lvl="0" marL="228600" rtl="0" algn="l">
              <a:lnSpc>
                <a:spcPct val="110000"/>
              </a:lnSpc>
              <a:spcBef>
                <a:spcPts val="1000"/>
              </a:spcBef>
              <a:spcAft>
                <a:spcPts val="0"/>
              </a:spcAft>
              <a:buClr>
                <a:schemeClr val="lt1"/>
              </a:buClr>
              <a:buSzPts val="1800"/>
              <a:buChar char="•"/>
            </a:pPr>
            <a:r>
              <a:rPr lang="en-US" sz="1800"/>
              <a:t>Cross-market analysis—Find associations/co-relations between product sales, &amp; predict based on such association </a:t>
            </a:r>
            <a:endParaRPr/>
          </a:p>
          <a:p>
            <a:pPr indent="-228600" lvl="1" marL="685800" rtl="0" algn="l">
              <a:lnSpc>
                <a:spcPct val="110000"/>
              </a:lnSpc>
              <a:spcBef>
                <a:spcPts val="500"/>
              </a:spcBef>
              <a:spcAft>
                <a:spcPts val="0"/>
              </a:spcAft>
              <a:buClr>
                <a:schemeClr val="lt1"/>
              </a:buClr>
              <a:buSzPts val="1400"/>
              <a:buChar char="•"/>
            </a:pPr>
            <a:r>
              <a:rPr lang="en-US" sz="1400"/>
              <a:t>E.g. Customers who buy computer A usually buy software 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2021-05-27T20:45:13Z</dcterms:created>
  <dc:creator>Sarah Elsayed</dc:creator>
</cp:coreProperties>
</file>