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Proxima Nova"/>
      <p:regular r:id="rId27"/>
      <p:bold r:id="rId28"/>
      <p:italic r:id="rId29"/>
      <p:boldItalic r:id="rId30"/>
    </p:embeddedFont>
    <p:embeddedFont>
      <p:font typeface="Open Sans Light"/>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NKK21qaflgVhvZhGAighfPgbg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Light-regular.fntdata"/><Relationship Id="rId30" Type="http://schemas.openxmlformats.org/officeDocument/2006/relationships/font" Target="fonts/ProximaNova-boldItalic.fntdata"/><Relationship Id="rId11" Type="http://schemas.openxmlformats.org/officeDocument/2006/relationships/slide" Target="slides/slide7.xml"/><Relationship Id="rId33" Type="http://schemas.openxmlformats.org/officeDocument/2006/relationships/font" Target="fonts/OpenSansLight-italic.fntdata"/><Relationship Id="rId10" Type="http://schemas.openxmlformats.org/officeDocument/2006/relationships/slide" Target="slides/slide6.xml"/><Relationship Id="rId32" Type="http://schemas.openxmlformats.org/officeDocument/2006/relationships/font" Target="fonts/OpenSansLight-bold.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OpenSansLight-boldItalic.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latin typeface="Open Sans"/>
                <a:ea typeface="Open Sans"/>
                <a:cs typeface="Open Sans"/>
                <a:sym typeface="Open Sans"/>
              </a:rPr>
              <a:t> the role of a Data Analyst varies depending on the type of organization and the extent </a:t>
            </a:r>
            <a:endParaRPr/>
          </a:p>
          <a:p>
            <a:pPr indent="0" lvl="0" marL="0" rtl="0" algn="l">
              <a:spcBef>
                <a:spcPts val="0"/>
              </a:spcBef>
              <a:spcAft>
                <a:spcPts val="0"/>
              </a:spcAft>
              <a:buNone/>
            </a:pPr>
            <a:r>
              <a:rPr b="0" i="0" lang="en-US">
                <a:latin typeface="Open Sans"/>
                <a:ea typeface="Open Sans"/>
                <a:cs typeface="Open Sans"/>
                <a:sym typeface="Open Sans"/>
              </a:rPr>
              <a:t>to which it has adopted data-driven practices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1F1F1F"/>
              </a:buClr>
              <a:buSzPts val="1200"/>
              <a:buFont typeface="Open Sans"/>
              <a:buNone/>
            </a:pPr>
            <a:r>
              <a:rPr b="0" i="0" lang="en-US">
                <a:solidFill>
                  <a:srgbClr val="1F1F1F"/>
                </a:solidFill>
                <a:latin typeface="Open Sans"/>
                <a:ea typeface="Open Sans"/>
                <a:cs typeface="Open Sans"/>
                <a:sym typeface="Open Sans"/>
              </a:rPr>
              <a:t>The role of a Data Analyst spans across:</a:t>
            </a:r>
            <a:endParaRPr/>
          </a:p>
          <a:p>
            <a:pPr indent="0" lvl="0" marL="0" marR="0" rtl="0" algn="l">
              <a:lnSpc>
                <a:spcPct val="100000"/>
              </a:lnSpc>
              <a:spcBef>
                <a:spcPts val="0"/>
              </a:spcBef>
              <a:spcAft>
                <a:spcPts val="0"/>
              </a:spcAft>
              <a:buClr>
                <a:srgbClr val="1F1F1F"/>
              </a:buClr>
              <a:buSzPts val="1200"/>
              <a:buFont typeface="Open Sans"/>
              <a:buNone/>
            </a:pPr>
            <a:r>
              <a:rPr b="0" i="0" lang="en-US">
                <a:solidFill>
                  <a:srgbClr val="1F1F1F"/>
                </a:solidFill>
                <a:latin typeface="Open Sans"/>
                <a:ea typeface="Open Sans"/>
                <a:cs typeface="Open Sans"/>
                <a:sym typeface="Open Sans"/>
              </a:rPr>
              <a:t>1,2,3,4</a:t>
            </a:r>
            <a:endParaRPr/>
          </a:p>
          <a:p>
            <a:pPr indent="0" lvl="0" marL="0" marR="0" rtl="0" algn="l">
              <a:lnSpc>
                <a:spcPct val="100000"/>
              </a:lnSpc>
              <a:spcBef>
                <a:spcPts val="0"/>
              </a:spcBef>
              <a:spcAft>
                <a:spcPts val="0"/>
              </a:spcAft>
              <a:buClr>
                <a:srgbClr val="000000"/>
              </a:buClr>
              <a:buSzPts val="1200"/>
              <a:buFont typeface="Trebuchet MS"/>
              <a:buNone/>
            </a:pPr>
            <a:r>
              <a:rPr lang="en-US" sz="1200">
                <a:solidFill>
                  <a:srgbClr val="000000"/>
                </a:solidFill>
                <a:latin typeface="Trebuchet MS"/>
                <a:ea typeface="Trebuchet MS"/>
                <a:cs typeface="Trebuchet MS"/>
                <a:sym typeface="Trebuchet MS"/>
              </a:rPr>
              <a:t>Who are the stakeholder: Stakeholders</a:t>
            </a:r>
            <a:r>
              <a:rPr lang="en-US" sz="1200">
                <a:solidFill>
                  <a:schemeClr val="dk1"/>
                </a:solidFill>
                <a:latin typeface="Calibri"/>
                <a:ea typeface="Calibri"/>
                <a:cs typeface="Calibri"/>
                <a:sym typeface="Calibri"/>
              </a:rPr>
              <a:t>: </a:t>
            </a:r>
            <a:r>
              <a:rPr lang="en-US" sz="1200">
                <a:solidFill>
                  <a:srgbClr val="000000"/>
                </a:solidFill>
                <a:latin typeface="Trebuchet MS"/>
                <a:ea typeface="Trebuchet MS"/>
                <a:cs typeface="Trebuchet MS"/>
                <a:sym typeface="Trebuchet MS"/>
              </a:rPr>
              <a:t>who need to act on the findings.</a:t>
            </a:r>
            <a:endParaRPr/>
          </a:p>
          <a:p>
            <a:pPr indent="0" lvl="0" marL="0" rtl="0" algn="l">
              <a:spcBef>
                <a:spcPts val="0"/>
              </a:spcBef>
              <a:spcAft>
                <a:spcPts val="0"/>
              </a:spcAft>
              <a:buNone/>
            </a:pPr>
            <a:r>
              <a:t/>
            </a:r>
            <a:endParaRPr/>
          </a:p>
        </p:txBody>
      </p:sp>
      <p:sp>
        <p:nvSpPr>
          <p:cNvPr id="383" name="Google Shape;38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a:latin typeface="Open Sans"/>
                <a:ea typeface="Open Sans"/>
                <a:cs typeface="Open Sans"/>
                <a:sym typeface="Open Sans"/>
              </a:rPr>
              <a:t>need a mix of technical, functional, and soft skills</a:t>
            </a:r>
            <a:endParaRPr b="0" i="0">
              <a:solidFill>
                <a:srgbClr val="1F1F1F"/>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413" name="Google Shape;41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33333"/>
                </a:solidFill>
                <a:latin typeface="Proxima Nova"/>
                <a:ea typeface="Proxima Nova"/>
                <a:cs typeface="Proxima Nova"/>
                <a:sym typeface="Proxima Nova"/>
              </a:rPr>
              <a:t>typically contains data types that are combined in a way to make them easy to search for in their data set.</a:t>
            </a:r>
            <a:endParaRPr/>
          </a:p>
        </p:txBody>
      </p:sp>
      <p:sp>
        <p:nvSpPr>
          <p:cNvPr id="461" name="Google Shape;46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agenda today is:…..</a:t>
            </a:r>
            <a:br>
              <a:rPr lang="en-US"/>
            </a:br>
            <a:br>
              <a:rPr lang="en-US"/>
            </a:br>
            <a:r>
              <a:rPr lang="en-US"/>
              <a:t>We have three main pillars to come out with today </a:t>
            </a:r>
            <a:br>
              <a:rPr lang="en-US"/>
            </a:br>
            <a:r>
              <a:rPr lang="en-US"/>
              <a:t>Modern data ecosystem, data analysis primary types, Rules and skills</a:t>
            </a:r>
            <a:endParaRPr/>
          </a:p>
        </p:txBody>
      </p:sp>
      <p:sp>
        <p:nvSpPr>
          <p:cNvPr id="217" name="Google Shape;21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latin typeface="Open Sans"/>
                <a:ea typeface="Open Sans"/>
                <a:cs typeface="Open Sans"/>
                <a:sym typeface="Open Sans"/>
              </a:rPr>
              <a:t>The type, format, and sources of data influence the type of data repositories that you can </a:t>
            </a:r>
            <a:endParaRPr/>
          </a:p>
          <a:p>
            <a:pPr indent="0" lvl="0" marL="0" rtl="0" algn="l">
              <a:spcBef>
                <a:spcPts val="0"/>
              </a:spcBef>
              <a:spcAft>
                <a:spcPts val="0"/>
              </a:spcAft>
              <a:buNone/>
            </a:pPr>
            <a:r>
              <a:rPr b="0" i="0" lang="en-US">
                <a:latin typeface="Open Sans"/>
                <a:ea typeface="Open Sans"/>
                <a:cs typeface="Open Sans"/>
                <a:sym typeface="Open Sans"/>
              </a:rPr>
              <a:t>use to collect, store, clean, analyze, and mine the data for analysis.</a:t>
            </a:r>
            <a:endParaRPr/>
          </a:p>
          <a:p>
            <a:pPr indent="0" lvl="0" marL="0" rtl="0" algn="l">
              <a:spcBef>
                <a:spcPts val="0"/>
              </a:spcBef>
              <a:spcAft>
                <a:spcPts val="0"/>
              </a:spcAft>
              <a:buNone/>
            </a:pPr>
            <a:r>
              <a:t/>
            </a:r>
            <a:endParaRPr/>
          </a:p>
        </p:txBody>
      </p:sp>
      <p:sp>
        <p:nvSpPr>
          <p:cNvPr id="510" name="Google Shape;51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D5156"/>
              </a:buClr>
              <a:buSzPts val="1800"/>
              <a:buFont typeface="arial"/>
              <a:buNone/>
            </a:pPr>
            <a:r>
              <a:rPr b="0" i="0" lang="en-US" sz="1800" u="none" strike="noStrike">
                <a:solidFill>
                  <a:srgbClr val="4D5156"/>
                </a:solidFill>
                <a:latin typeface="arial"/>
                <a:ea typeface="arial"/>
                <a:cs typeface="arial"/>
                <a:sym typeface="arial"/>
              </a:rPr>
              <a:t>Data analysis is a process of inspecting, cleansing, transforming, and modeling data with the goal of discovering useful information, informing conclusions, and supporting decision-making. </a:t>
            </a:r>
            <a:endParaRPr/>
          </a:p>
          <a:p>
            <a:pPr indent="0" lvl="0" marL="0" marR="0" rtl="0" algn="l">
              <a:lnSpc>
                <a:spcPct val="100000"/>
              </a:lnSpc>
              <a:spcBef>
                <a:spcPts val="0"/>
              </a:spcBef>
              <a:spcAft>
                <a:spcPts val="0"/>
              </a:spcAft>
              <a:buClr>
                <a:srgbClr val="000000"/>
              </a:buClr>
              <a:buSzPts val="1800"/>
              <a:buFont typeface="Arial"/>
              <a:buNone/>
            </a:pPr>
            <a:r>
              <a:rPr b="0" i="0" lang="en-US" sz="1800" u="none" strike="noStrike">
                <a:solidFill>
                  <a:srgbClr val="000000"/>
                </a:solidFill>
                <a:latin typeface="Arial"/>
                <a:ea typeface="Arial"/>
                <a:cs typeface="Arial"/>
                <a:sym typeface="Arial"/>
              </a:rPr>
              <a:t>This helps businesses understand past performance and inform their future decisions. </a:t>
            </a:r>
            <a:endParaRPr/>
          </a:p>
          <a:p>
            <a:pPr indent="0" lvl="0" marL="0" rtl="0" algn="l">
              <a:spcBef>
                <a:spcPts val="0"/>
              </a:spcBef>
              <a:spcAft>
                <a:spcPts val="0"/>
              </a:spcAft>
              <a:buNone/>
            </a:pPr>
            <a:r>
              <a:t/>
            </a:r>
            <a:endParaRPr/>
          </a:p>
        </p:txBody>
      </p:sp>
      <p:sp>
        <p:nvSpPr>
          <p:cNvPr id="245" name="Google Shape;24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b="0" i="0" lang="en-US">
                <a:latin typeface="Open Sans"/>
                <a:ea typeface="Open Sans"/>
                <a:cs typeface="Open Sans"/>
                <a:sym typeface="Open Sans"/>
              </a:rPr>
              <a:t>understanding the problem that needs to be solved, ensure that you are working on the right direction and know desired/expected outcome  outcome</a:t>
            </a:r>
            <a:endParaRPr/>
          </a:p>
          <a:p>
            <a:pPr indent="-228600" lvl="0" marL="228600" rtl="0" algn="l">
              <a:spcBef>
                <a:spcPts val="0"/>
              </a:spcBef>
              <a:spcAft>
                <a:spcPts val="0"/>
              </a:spcAft>
              <a:buClr>
                <a:schemeClr val="dk1"/>
              </a:buClr>
              <a:buSzPts val="1200"/>
              <a:buFont typeface="Calibri"/>
              <a:buAutoNum type="arabicPeriod"/>
            </a:pPr>
            <a:r>
              <a:rPr b="0" i="0" lang="en-US">
                <a:latin typeface="Open Sans"/>
                <a:ea typeface="Open Sans"/>
                <a:cs typeface="Open Sans"/>
                <a:sym typeface="Open Sans"/>
              </a:rPr>
              <a:t>Setting a clear metric. This stage of the process includes deciding what will be measured.</a:t>
            </a:r>
            <a:endParaRPr/>
          </a:p>
          <a:p>
            <a:pPr indent="-228600" lvl="0" marL="228600" rtl="0" algn="l">
              <a:spcBef>
                <a:spcPts val="0"/>
              </a:spcBef>
              <a:spcAft>
                <a:spcPts val="0"/>
              </a:spcAft>
              <a:buClr>
                <a:schemeClr val="dk1"/>
              </a:buClr>
              <a:buSzPts val="1200"/>
              <a:buFont typeface="Calibri"/>
              <a:buAutoNum type="arabicPeriod"/>
            </a:pPr>
            <a:r>
              <a:rPr b="0" i="0" lang="en-US">
                <a:latin typeface="Open Sans"/>
                <a:ea typeface="Open Sans"/>
                <a:cs typeface="Open Sans"/>
                <a:sym typeface="Open Sans"/>
              </a:rPr>
              <a:t>gathering, cleaning, analyzing and mining data, interpreting </a:t>
            </a:r>
            <a:endParaRPr/>
          </a:p>
          <a:p>
            <a:pPr indent="-228600" lvl="0" marL="228600" rtl="0" algn="l">
              <a:spcBef>
                <a:spcPts val="0"/>
              </a:spcBef>
              <a:spcAft>
                <a:spcPts val="0"/>
              </a:spcAft>
              <a:buClr>
                <a:schemeClr val="dk1"/>
              </a:buClr>
              <a:buSzPts val="1200"/>
              <a:buFont typeface="Calibri"/>
              <a:buAutoNum type="arabicPeriod"/>
            </a:pPr>
            <a:r>
              <a:rPr b="0" i="0" lang="en-US">
                <a:latin typeface="Open Sans"/>
                <a:ea typeface="Open Sans"/>
                <a:cs typeface="Open Sans"/>
                <a:sym typeface="Open Sans"/>
              </a:rPr>
              <a:t>results, and reporting the findings</a:t>
            </a:r>
            <a:endParaRPr/>
          </a:p>
          <a:p>
            <a:pPr indent="-228600" lvl="0" marL="228600" rtl="0" algn="l">
              <a:spcBef>
                <a:spcPts val="0"/>
              </a:spcBef>
              <a:spcAft>
                <a:spcPts val="0"/>
              </a:spcAft>
              <a:buClr>
                <a:schemeClr val="dk1"/>
              </a:buClr>
              <a:buSzPts val="1200"/>
              <a:buFont typeface="Calibri"/>
              <a:buAutoNum type="arabicPeriod"/>
            </a:pPr>
            <a:r>
              <a:rPr lang="en-US"/>
              <a:t>Story telling: communicating the results</a:t>
            </a:r>
            <a:endParaRPr/>
          </a:p>
        </p:txBody>
      </p:sp>
      <p:sp>
        <p:nvSpPr>
          <p:cNvPr id="252" name="Google Shape;25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 is diverse, banks, government organizations, political data….., any other suggestions???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Extract the data you need, ensure reliability integrity and security of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Structured data </a:t>
            </a:r>
            <a:r>
              <a:rPr b="0" i="0" lang="en-US">
                <a:solidFill>
                  <a:srgbClr val="000000"/>
                </a:solidFill>
                <a:latin typeface="Open Sans"/>
                <a:ea typeface="Open Sans"/>
                <a:cs typeface="Open Sans"/>
                <a:sym typeface="Open Sans"/>
              </a:rPr>
              <a:t>schema-dependent</a:t>
            </a:r>
            <a:br>
              <a:rPr lang="en-US"/>
            </a:br>
            <a:r>
              <a:rPr b="0" i="0" lang="en-US">
                <a:solidFill>
                  <a:srgbClr val="000000"/>
                </a:solidFill>
                <a:latin typeface="Open Sans"/>
                <a:ea typeface="Open Sans"/>
                <a:cs typeface="Open Sans"/>
                <a:sym typeface="Open Sans"/>
              </a:rPr>
              <a:t>Excel, Google Sheets, SQL, </a:t>
            </a:r>
            <a:r>
              <a:rPr b="0" i="0" lang="en-US" sz="1200" u="none" strike="noStrike">
                <a:solidFill>
                  <a:srgbClr val="000000"/>
                </a:solidFill>
                <a:latin typeface="Calibri"/>
                <a:ea typeface="Calibri"/>
                <a:cs typeface="Calibri"/>
                <a:sym typeface="Calibri"/>
              </a:rPr>
              <a:t>Databases, Forms</a:t>
            </a:r>
            <a:r>
              <a:rPr b="0" i="0" lang="en-US" sz="1200" u="none" strike="noStrike">
                <a:solidFill>
                  <a:schemeClr val="dk1"/>
                </a:solidFill>
                <a:latin typeface="Calibri"/>
                <a:ea typeface="Calibri"/>
                <a:cs typeface="Calibri"/>
                <a:sym typeface="Calibri"/>
              </a:rPr>
              <a:t>, </a:t>
            </a:r>
            <a:r>
              <a:rPr b="0" i="0" lang="en-US">
                <a:solidFill>
                  <a:srgbClr val="000000"/>
                </a:solidFill>
                <a:latin typeface="Open Sans"/>
                <a:ea typeface="Open Sans"/>
                <a:cs typeface="Open Sans"/>
                <a:sym typeface="Open Sans"/>
              </a:rPr>
              <a:t>customer data, phone records, transaction history</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en-US">
                <a:solidFill>
                  <a:srgbClr val="000000"/>
                </a:solidFill>
                <a:latin typeface="Open Sans"/>
                <a:ea typeface="Open Sans"/>
                <a:cs typeface="Open Sans"/>
                <a:sym typeface="Open Sans"/>
              </a:rPr>
              <a:t>Unstructured Flexible; not schema-dependent</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en-US">
                <a:solidFill>
                  <a:srgbClr val="000000"/>
                </a:solidFill>
                <a:latin typeface="Open Sans"/>
                <a:ea typeface="Open Sans"/>
                <a:cs typeface="Open Sans"/>
                <a:sym typeface="Open Sans"/>
              </a:rPr>
              <a:t>Text data, social media comments, phone calls transcriptions, various logs files, images, audio, video</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There is also simi structured data: </a:t>
            </a:r>
            <a:r>
              <a:rPr b="0" i="0" lang="en-US">
                <a:solidFill>
                  <a:srgbClr val="202124"/>
                </a:solidFill>
                <a:latin typeface="arial"/>
                <a:ea typeface="arial"/>
                <a:cs typeface="arial"/>
                <a:sym typeface="arial"/>
              </a:rPr>
              <a:t>Email, XML and JSON, NoSQL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short</a:t>
            </a:r>
            <a:endParaRPr/>
          </a:p>
          <a:p>
            <a:pPr indent="0" lvl="0" marL="0" rtl="0" algn="l">
              <a:spcBef>
                <a:spcPts val="0"/>
              </a:spcBef>
              <a:spcAft>
                <a:spcPts val="0"/>
              </a:spcAft>
              <a:buNone/>
            </a:pPr>
            <a:r>
              <a:rPr b="0" i="0" lang="en-US" sz="1800" u="none" strike="noStrike">
                <a:solidFill>
                  <a:srgbClr val="000000"/>
                </a:solidFill>
                <a:latin typeface="Calibri"/>
                <a:ea typeface="Calibri"/>
                <a:cs typeface="Calibri"/>
                <a:sym typeface="Calibri"/>
              </a:rPr>
              <a:t>We collect data and integrate data from disparate sources. Different types of analysis and skills are used to generate insights. Stakeholders collaborate and act on insights generated. </a:t>
            </a:r>
            <a:endParaRPr b="0"/>
          </a:p>
          <a:p>
            <a:pPr indent="0" lvl="0" marL="0" rtl="0" algn="l">
              <a:spcBef>
                <a:spcPts val="0"/>
              </a:spcBef>
              <a:spcAft>
                <a:spcPts val="0"/>
              </a:spcAft>
              <a:buNone/>
            </a:pPr>
            <a:br>
              <a:rPr lang="en-US"/>
            </a:br>
            <a:r>
              <a:rPr lang="en-US"/>
              <a:t>Ask participants about the GPS data, who is using is, how, and what service they are p[rovideing </a:t>
            </a:r>
            <a:endParaRPr/>
          </a:p>
        </p:txBody>
      </p:sp>
      <p:sp>
        <p:nvSpPr>
          <p:cNvPr id="273" name="Google Shape;27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F1F1F"/>
              </a:buClr>
              <a:buSzPts val="1200"/>
              <a:buFont typeface="Open Sans"/>
              <a:buNone/>
            </a:pPr>
            <a:r>
              <a:rPr b="0" i="0" lang="en-US">
                <a:solidFill>
                  <a:srgbClr val="1F1F1F"/>
                </a:solidFill>
                <a:latin typeface="Open Sans"/>
                <a:ea typeface="Open Sans"/>
                <a:cs typeface="Open Sans"/>
                <a:sym typeface="Open Sans"/>
              </a:rPr>
              <a:t>A modern data ecosystem includes a network of interconnected and continually evolving entities that include: </a:t>
            </a:r>
            <a:endParaRPr/>
          </a:p>
          <a:p>
            <a:pPr indent="0" lvl="0" marL="0" rtl="0" algn="l">
              <a:spcBef>
                <a:spcPts val="0"/>
              </a:spcBef>
              <a:spcAft>
                <a:spcPts val="0"/>
              </a:spcAft>
              <a:buNone/>
            </a:pPr>
            <a:r>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a:t>Data that is available in a host of different formats, structure, and sources.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a:t>Enterprise Data Environment in which raw data is staged so it can be organized, cleaned, and optimized for use by end-users.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a:t>End-users such as business stakeholders, analysts, and programmers who consume data for various purposes.</a:t>
            </a:r>
            <a:endParaRPr/>
          </a:p>
          <a:p>
            <a:pPr indent="-152400" lvl="0" marL="228600" marR="0" rtl="0" algn="l">
              <a:lnSpc>
                <a:spcPct val="100000"/>
              </a:lnSpc>
              <a:spcBef>
                <a:spcPts val="0"/>
              </a:spcBef>
              <a:spcAft>
                <a:spcPts val="0"/>
              </a:spcAft>
              <a:buClr>
                <a:schemeClr val="dk1"/>
              </a:buClr>
              <a:buSzPts val="1200"/>
              <a:buFont typeface="Calibri"/>
              <a:buNone/>
            </a:pPr>
            <a:r>
              <a:t/>
            </a:r>
            <a:endParaRPr b="0" i="0"/>
          </a:p>
          <a:p>
            <a:pPr indent="0" lvl="0" marL="0" marR="0" rtl="0" algn="l">
              <a:lnSpc>
                <a:spcPct val="100000"/>
              </a:lnSpc>
              <a:spcBef>
                <a:spcPts val="0"/>
              </a:spcBef>
              <a:spcAft>
                <a:spcPts val="0"/>
              </a:spcAft>
              <a:buClr>
                <a:srgbClr val="1F1F1F"/>
              </a:buClr>
              <a:buSzPts val="1200"/>
              <a:buFont typeface="Calibri"/>
              <a:buNone/>
            </a:pPr>
            <a:r>
              <a:rPr b="0" i="0" lang="en-US">
                <a:solidFill>
                  <a:srgbClr val="1F1F1F"/>
                </a:solidFill>
                <a:latin typeface="Open Sans"/>
                <a:ea typeface="Open Sans"/>
                <a:cs typeface="Open Sans"/>
                <a:sym typeface="Open Sans"/>
              </a:rPr>
              <a:t>Emerging technologies such as Cloud Computing, Machine Learning, and Big Data, are continually reshaping the data ecosystem and the possibilities it offers. Data Engineers, Data Analysts, Data Scientists, Business Analysts, and Business Intelligence Analysts, all play a vital role in the ecosystem for deriving insights and business results from data. </a:t>
            </a:r>
            <a:endParaRPr/>
          </a:p>
          <a:p>
            <a:pPr indent="-152400" lvl="0" marL="22860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301" name="Google Shape;30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a:t>Diagnostic analytics </a:t>
            </a:r>
            <a:endParaRPr/>
          </a:p>
          <a:p>
            <a:pPr indent="0" lvl="0" marL="0" rtl="0" algn="l">
              <a:spcBef>
                <a:spcPts val="0"/>
              </a:spcBef>
              <a:spcAft>
                <a:spcPts val="0"/>
              </a:spcAft>
              <a:buNone/>
            </a:pPr>
            <a:r>
              <a:rPr b="0" i="0" lang="en-US">
                <a:latin typeface="Open Sans"/>
                <a:ea typeface="Open Sans"/>
                <a:cs typeface="Open Sans"/>
                <a:sym typeface="Open Sans"/>
              </a:rPr>
              <a:t>: It takes the insights from descriptive analytics to dig deeper to find the cause of the outcome. </a:t>
            </a:r>
            <a:endParaRPr/>
          </a:p>
          <a:p>
            <a:pPr indent="0" lvl="0" marL="0" rtl="0" algn="l">
              <a:spcBef>
                <a:spcPts val="0"/>
              </a:spcBef>
              <a:spcAft>
                <a:spcPts val="0"/>
              </a:spcAft>
              <a:buNone/>
            </a:pPr>
            <a:r>
              <a:rPr b="0" i="0" lang="en-US">
                <a:latin typeface="Open Sans"/>
                <a:ea typeface="Open Sans"/>
                <a:cs typeface="Open Sans"/>
                <a:sym typeface="Open Sans"/>
              </a:rPr>
              <a:t>For example, a sudden change in traffic to a website without an obvious cause or an increase </a:t>
            </a:r>
            <a:endParaRPr/>
          </a:p>
          <a:p>
            <a:pPr indent="0" lvl="0" marL="0" rtl="0" algn="l">
              <a:spcBef>
                <a:spcPts val="0"/>
              </a:spcBef>
              <a:spcAft>
                <a:spcPts val="0"/>
              </a:spcAft>
              <a:buNone/>
            </a:pPr>
            <a:r>
              <a:rPr b="0" i="0" lang="en-US">
                <a:latin typeface="Open Sans"/>
                <a:ea typeface="Open Sans"/>
                <a:cs typeface="Open Sans"/>
                <a:sym typeface="Open Sans"/>
              </a:rPr>
              <a:t>in sales in a region where there has been no change in marketing.</a:t>
            </a:r>
            <a:endParaRPr/>
          </a:p>
          <a:p>
            <a:pPr indent="0" lvl="0" marL="0" rtl="0" algn="l">
              <a:spcBef>
                <a:spcPts val="0"/>
              </a:spcBef>
              <a:spcAft>
                <a:spcPts val="0"/>
              </a:spcAft>
              <a:buNone/>
            </a:pPr>
            <a:r>
              <a:rPr b="0" i="0" lang="en-US">
                <a:latin typeface="Open Sans"/>
                <a:ea typeface="Open Sans"/>
                <a:cs typeface="Open Sans"/>
                <a:sym typeface="Open Sans"/>
              </a:rPr>
              <a:t>3- risk assessment and sales forecasts.</a:t>
            </a:r>
            <a:endParaRPr/>
          </a:p>
          <a:p>
            <a:pPr indent="0" lvl="0" marL="0" rtl="0" algn="l">
              <a:spcBef>
                <a:spcPts val="0"/>
              </a:spcBef>
              <a:spcAft>
                <a:spcPts val="0"/>
              </a:spcAft>
              <a:buNone/>
            </a:pPr>
            <a:r>
              <a:rPr b="0" i="0" lang="en-US">
                <a:latin typeface="Open Sans"/>
                <a:ea typeface="Open Sans"/>
                <a:cs typeface="Open Sans"/>
                <a:sym typeface="Open Sans"/>
              </a:rPr>
              <a:t>4-airlines automatically adjusting ticket prices based on customer demand. </a:t>
            </a:r>
            <a:endParaRPr/>
          </a:p>
          <a:p>
            <a:pPr indent="0" lvl="0" marL="0" rtl="0" algn="l">
              <a:spcBef>
                <a:spcPts val="0"/>
              </a:spcBef>
              <a:spcAft>
                <a:spcPts val="0"/>
              </a:spcAft>
              <a:buNone/>
            </a:pPr>
            <a:r>
              <a:rPr b="0" i="0" lang="en-US">
                <a:latin typeface="Open Sans"/>
                <a:ea typeface="Open Sans"/>
                <a:cs typeface="Open Sans"/>
                <a:sym typeface="Open Sans"/>
              </a:rPr>
              <a:t>Gas prices, the weather or traffic on connecting routes.</a:t>
            </a:r>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t/>
            </a:r>
            <a:endParaRPr/>
          </a:p>
        </p:txBody>
      </p:sp>
      <p:sp>
        <p:nvSpPr>
          <p:cNvPr id="342" name="Google Shape;3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24"/>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24"/>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24"/>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4"/>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4"/>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4"/>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7" name="Shape 107"/>
        <p:cNvGrpSpPr/>
        <p:nvPr/>
      </p:nvGrpSpPr>
      <p:grpSpPr>
        <a:xfrm>
          <a:off x="0" y="0"/>
          <a:ext cx="0" cy="0"/>
          <a:chOff x="0" y="0"/>
          <a:chExt cx="0" cy="0"/>
        </a:xfrm>
      </p:grpSpPr>
      <p:pic>
        <p:nvPicPr>
          <p:cNvPr descr="HD-ShadowLong.png" id="108" name="Google Shape;108;p3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3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3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3"/>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3"/>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4" name="Google Shape;114;p33"/>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3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8" name="Shape 118"/>
        <p:cNvGrpSpPr/>
        <p:nvPr/>
      </p:nvGrpSpPr>
      <p:grpSpPr>
        <a:xfrm>
          <a:off x="0" y="0"/>
          <a:ext cx="0" cy="0"/>
          <a:chOff x="0" y="0"/>
          <a:chExt cx="0" cy="0"/>
        </a:xfrm>
      </p:grpSpPr>
      <p:pic>
        <p:nvPicPr>
          <p:cNvPr descr="HD-ShadowLong.png" id="119" name="Google Shape;119;p3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3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3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4"/>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4"/>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3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4"/>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8" name="Shape 128"/>
        <p:cNvGrpSpPr/>
        <p:nvPr/>
      </p:nvGrpSpPr>
      <p:grpSpPr>
        <a:xfrm>
          <a:off x="0" y="0"/>
          <a:ext cx="0" cy="0"/>
          <a:chOff x="0" y="0"/>
          <a:chExt cx="0" cy="0"/>
        </a:xfrm>
      </p:grpSpPr>
      <p:pic>
        <p:nvPicPr>
          <p:cNvPr descr="HD-ShadowLong.png" id="129" name="Google Shape;129;p35"/>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35"/>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35"/>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5"/>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5"/>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35"/>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35"/>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3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5"/>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35"/>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
        <p:nvSpPr>
          <p:cNvPr id="140" name="Google Shape;140;p35"/>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1" name="Shape 141"/>
        <p:cNvGrpSpPr/>
        <p:nvPr/>
      </p:nvGrpSpPr>
      <p:grpSpPr>
        <a:xfrm>
          <a:off x="0" y="0"/>
          <a:ext cx="0" cy="0"/>
          <a:chOff x="0" y="0"/>
          <a:chExt cx="0" cy="0"/>
        </a:xfrm>
      </p:grpSpPr>
      <p:pic>
        <p:nvPicPr>
          <p:cNvPr descr="HD-ShadowLong.png" id="142" name="Google Shape;142;p3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3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3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6"/>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6"/>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3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6"/>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1" name="Shape 151"/>
        <p:cNvGrpSpPr/>
        <p:nvPr/>
      </p:nvGrpSpPr>
      <p:grpSpPr>
        <a:xfrm>
          <a:off x="0" y="0"/>
          <a:ext cx="0" cy="0"/>
          <a:chOff x="0" y="0"/>
          <a:chExt cx="0" cy="0"/>
        </a:xfrm>
      </p:grpSpPr>
      <p:pic>
        <p:nvPicPr>
          <p:cNvPr descr="HD-ShadowLong.png" id="152" name="Google Shape;152;p3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3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3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7"/>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7"/>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37"/>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37"/>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37"/>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37"/>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37"/>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3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3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3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3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8"/>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8"/>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38"/>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4" name="Google Shape;174;p38"/>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38"/>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38"/>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7" name="Google Shape;177;p38"/>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38"/>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38"/>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80" name="Google Shape;180;p38"/>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3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3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3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3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9"/>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3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40"/>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0"/>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0"/>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40"/>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40"/>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0"/>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0"/>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pic>
        <p:nvPicPr>
          <p:cNvPr descr="HD-ShadowLong.png" id="27" name="Google Shape;27;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pic>
        <p:nvPicPr>
          <p:cNvPr descr="HD-ShadowShort.png" id="37" name="Google Shape;37;p26"/>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38" name="Google Shape;38;p2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pic>
        <p:nvPicPr>
          <p:cNvPr descr="HD-ShadowLong.png" id="43" name="Google Shape;43;p27"/>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4" name="Google Shape;44;p27"/>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5" name="Google Shape;45;p27"/>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7"/>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7"/>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7"/>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9" name="Google Shape;49;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pic>
        <p:nvPicPr>
          <p:cNvPr descr="HD-ShadowLong.png" id="53" name="Google Shape;53;p2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4" name="Google Shape;54;p2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5" name="Google Shape;55;p2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8"/>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9" name="Google Shape;59;p28"/>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pic>
        <p:nvPicPr>
          <p:cNvPr descr="HD-ShadowLong.png" id="64" name="Google Shape;64;p2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5" name="Google Shape;65;p2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6" name="Google Shape;66;p2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9"/>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9"/>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0" name="Google Shape;70;p29"/>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9"/>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2" name="Google Shape;72;p29"/>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2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pic>
        <p:nvPicPr>
          <p:cNvPr descr="HD-ShadowLong.png" id="77" name="Google Shape;77;p3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8" name="Google Shape;78;p3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9" name="Google Shape;79;p3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pic>
        <p:nvPicPr>
          <p:cNvPr descr="HD-ShadowLong.png" id="86" name="Google Shape;86;p3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3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3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1"/>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1"/>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31"/>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3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pic>
        <p:nvPicPr>
          <p:cNvPr descr="HD-ShadowLong.png" id="97" name="Google Shape;97;p3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3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3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2"/>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2"/>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03" name="Google Shape;103;p32"/>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3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23"/>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document/d/18L6VHA-cRT9xHSISHSPDPN36sbyMziQwwAzbfSwEgI0/edit?usp=sharing" TargetMode="External"/><Relationship Id="rId4" Type="http://schemas.openxmlformats.org/officeDocument/2006/relationships/hyperlink" Target="https://docs.google.com/document/d/1JgehcEBje3VNTzRJwTL_DRn79Bidknd8nOxa5eNQNzg/edit?usp=sharing" TargetMode="External"/><Relationship Id="rId5" Type="http://schemas.openxmlformats.org/officeDocument/2006/relationships/hyperlink" Target="https://docs.google.com/document/d/141XwKoO30qHq7ye-CcWkpgRVxEIOwbOAL6Sa0hspQaM/edit?usp=sharing" TargetMode="External"/><Relationship Id="rId6" Type="http://schemas.openxmlformats.org/officeDocument/2006/relationships/hyperlink" Target="https://docs.google.com/document/d/1M5lWcJhq3DTWzfFjFHo1_UAakMaTPTT2etKmSvRyClg/edit?usp=sharing" TargetMode="External"/><Relationship Id="rId7" Type="http://schemas.openxmlformats.org/officeDocument/2006/relationships/hyperlink" Target="https://docs.google.com/document/d/1U8z7ndcN1R8rjvQVcLrNuW0I5Q4x8XK_S44eSe7NQDo/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3.png"/><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3.png"/><Relationship Id="rId6" Type="http://schemas.openxmlformats.org/officeDocument/2006/relationships/image" Target="../media/image28.jpg"/><Relationship Id="rId7" Type="http://schemas.openxmlformats.org/officeDocument/2006/relationships/image" Target="../media/image26.png"/><Relationship Id="rId8"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7.png"/><Relationship Id="rId7"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06" name="Shape 206"/>
        <p:cNvGrpSpPr/>
        <p:nvPr/>
      </p:nvGrpSpPr>
      <p:grpSpPr>
        <a:xfrm>
          <a:off x="0" y="0"/>
          <a:ext cx="0" cy="0"/>
          <a:chOff x="0" y="0"/>
          <a:chExt cx="0" cy="0"/>
        </a:xfrm>
      </p:grpSpPr>
      <p:sp>
        <p:nvSpPr>
          <p:cNvPr id="207" name="Google Shape;207;p1"/>
          <p:cNvSpPr/>
          <p:nvPr/>
        </p:nvSpPr>
        <p:spPr>
          <a:xfrm>
            <a:off x="0" y="0"/>
            <a:ext cx="12192000" cy="6858000"/>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08" name="Google Shape;208;p1"/>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209" name="Google Shape;209;p1"/>
          <p:cNvSpPr/>
          <p:nvPr/>
        </p:nvSpPr>
        <p:spPr>
          <a:xfrm>
            <a:off x="8788808" y="0"/>
            <a:ext cx="3403192"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1"/>
          <p:cNvPicPr preferRelativeResize="0"/>
          <p:nvPr/>
        </p:nvPicPr>
        <p:blipFill rotWithShape="1">
          <a:blip r:embed="rId4">
            <a:alphaModFix/>
          </a:blip>
          <a:srcRect b="0" l="0" r="0" t="0"/>
          <a:stretch/>
        </p:blipFill>
        <p:spPr>
          <a:xfrm>
            <a:off x="0" y="4242852"/>
            <a:ext cx="9110541" cy="246557"/>
          </a:xfrm>
          <a:prstGeom prst="rect">
            <a:avLst/>
          </a:prstGeom>
          <a:noFill/>
          <a:ln>
            <a:noFill/>
          </a:ln>
        </p:spPr>
      </p:pic>
      <p:sp>
        <p:nvSpPr>
          <p:cNvPr id="211" name="Google Shape;211;p1"/>
          <p:cNvSpPr/>
          <p:nvPr/>
        </p:nvSpPr>
        <p:spPr>
          <a:xfrm>
            <a:off x="-1" y="2590078"/>
            <a:ext cx="9110542"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
          <p:cNvSpPr txBox="1"/>
          <p:nvPr>
            <p:ph type="ctrTitle"/>
          </p:nvPr>
        </p:nvSpPr>
        <p:spPr>
          <a:xfrm>
            <a:off x="840510" y="2733709"/>
            <a:ext cx="7657792" cy="137307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600"/>
              <a:buFont typeface="Open Sans"/>
              <a:buNone/>
            </a:pPr>
            <a:r>
              <a:rPr b="1" i="0" lang="en-US" sz="4600">
                <a:solidFill>
                  <a:srgbClr val="FFFFFF"/>
                </a:solidFill>
                <a:latin typeface="Open Sans"/>
                <a:ea typeface="Open Sans"/>
                <a:cs typeface="Open Sans"/>
                <a:sym typeface="Open Sans"/>
              </a:rPr>
              <a:t>Introduction to Data Analytics</a:t>
            </a:r>
            <a:endParaRPr sz="4600">
              <a:solidFill>
                <a:srgbClr val="FFFFFF"/>
              </a:solidFill>
            </a:endParaRPr>
          </a:p>
        </p:txBody>
      </p:sp>
      <p:sp>
        <p:nvSpPr>
          <p:cNvPr id="213" name="Google Shape;213;p1"/>
          <p:cNvSpPr txBox="1"/>
          <p:nvPr>
            <p:ph idx="1" type="subTitle"/>
          </p:nvPr>
        </p:nvSpPr>
        <p:spPr>
          <a:xfrm>
            <a:off x="1194149" y="4394039"/>
            <a:ext cx="7304152"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b="0" i="0" lang="en-US" cap="none">
                <a:latin typeface="Open Sans"/>
                <a:ea typeface="Open Sans"/>
                <a:cs typeface="Open Sans"/>
                <a:sym typeface="Open Sans"/>
              </a:rPr>
              <a:t>PROFESSIONAL CERTIFICATE </a:t>
            </a:r>
            <a:r>
              <a:rPr b="0" i="0" lang="en-US">
                <a:latin typeface="Open Sans Light"/>
                <a:ea typeface="Open Sans Light"/>
                <a:cs typeface="Open Sans Light"/>
                <a:sym typeface="Open Sans Light"/>
              </a:rPr>
              <a:t>IBM Data Analyst</a:t>
            </a:r>
            <a:endParaRPr/>
          </a:p>
          <a:p>
            <a:pPr indent="0" lvl="0" marL="0" rtl="0" algn="r">
              <a:lnSpc>
                <a:spcPct val="90000"/>
              </a:lnSpc>
              <a:spcBef>
                <a:spcPts val="1000"/>
              </a:spcBef>
              <a:spcAft>
                <a:spcPts val="0"/>
              </a:spcAft>
              <a:buClr>
                <a:schemeClr val="lt1"/>
              </a:buClr>
              <a:buSzPts val="2000"/>
              <a:buNone/>
            </a:pPr>
            <a:r>
              <a:t/>
            </a:r>
            <a:endParaRPr b="0" i="0">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0" i="0" lang="en-US"/>
              <a:t>Types of Data Analysis Activity</a:t>
            </a:r>
            <a:endParaRPr/>
          </a:p>
        </p:txBody>
      </p:sp>
      <p:sp>
        <p:nvSpPr>
          <p:cNvPr id="373" name="Google Shape;373;p1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Netflix wants to continue to recommend new shows/movies to their users (actionable predictions) using data gathered on their choices, purchases, or website navigation based on their clicks. </a:t>
            </a:r>
            <a:endParaRPr/>
          </a:p>
          <a:p>
            <a:pPr indent="-76200" lvl="0" marL="228600" rtl="0" algn="l">
              <a:lnSpc>
                <a:spcPct val="90000"/>
              </a:lnSpc>
              <a:spcBef>
                <a:spcPts val="1000"/>
              </a:spcBef>
              <a:spcAft>
                <a:spcPts val="0"/>
              </a:spcAft>
              <a:buClr>
                <a:schemeClr val="lt1"/>
              </a:buClr>
              <a:buSzPts val="2400"/>
              <a:buNone/>
            </a:pPr>
            <a:r>
              <a:t/>
            </a:r>
            <a:endParaRPr/>
          </a:p>
          <a:p>
            <a:pPr indent="-228600" lvl="0" marL="228600" rtl="0" algn="l">
              <a:lnSpc>
                <a:spcPct val="90000"/>
              </a:lnSpc>
              <a:spcBef>
                <a:spcPts val="1000"/>
              </a:spcBef>
              <a:spcAft>
                <a:spcPts val="0"/>
              </a:spcAft>
              <a:buClr>
                <a:schemeClr val="lt1"/>
              </a:buClr>
              <a:buSzPts val="2400"/>
              <a:buChar char="•"/>
            </a:pPr>
            <a:r>
              <a:rPr lang="en-US"/>
              <a:t>An unusually high number of people have been admitted to the ER over a short span of time at a local hospital.</a:t>
            </a:r>
            <a:endParaRPr>
              <a:solidFill>
                <a:srgbClr val="00B05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professionals </a:t>
            </a:r>
            <a:endParaRPr/>
          </a:p>
        </p:txBody>
      </p:sp>
      <p:sp>
        <p:nvSpPr>
          <p:cNvPr id="379" name="Google Shape;379;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0" i="0" lang="en-US"/>
              <a:t>Data engineers</a:t>
            </a:r>
            <a:endParaRPr/>
          </a:p>
          <a:p>
            <a:pPr indent="-228600" lvl="0" marL="228600" rtl="0" algn="l">
              <a:lnSpc>
                <a:spcPct val="90000"/>
              </a:lnSpc>
              <a:spcBef>
                <a:spcPts val="1000"/>
              </a:spcBef>
              <a:spcAft>
                <a:spcPts val="0"/>
              </a:spcAft>
              <a:buClr>
                <a:schemeClr val="lt1"/>
              </a:buClr>
              <a:buSzPts val="2400"/>
              <a:buChar char="•"/>
            </a:pPr>
            <a:r>
              <a:rPr b="0" i="0" lang="en-US"/>
              <a:t>Data analysts</a:t>
            </a:r>
            <a:endParaRPr/>
          </a:p>
          <a:p>
            <a:pPr indent="-228600" lvl="0" marL="228600" rtl="0" algn="l">
              <a:lnSpc>
                <a:spcPct val="90000"/>
              </a:lnSpc>
              <a:spcBef>
                <a:spcPts val="1000"/>
              </a:spcBef>
              <a:spcAft>
                <a:spcPts val="0"/>
              </a:spcAft>
              <a:buClr>
                <a:schemeClr val="lt1"/>
              </a:buClr>
              <a:buSzPts val="2400"/>
              <a:buChar char="•"/>
            </a:pPr>
            <a:r>
              <a:rPr lang="en-US"/>
              <a:t>D</a:t>
            </a:r>
            <a:r>
              <a:rPr b="0" i="0" lang="en-US"/>
              <a:t>ata scientists</a:t>
            </a:r>
            <a:endParaRPr/>
          </a:p>
          <a:p>
            <a:pPr indent="-228600" lvl="0" marL="228600" rtl="0" algn="l">
              <a:lnSpc>
                <a:spcPct val="90000"/>
              </a:lnSpc>
              <a:spcBef>
                <a:spcPts val="1000"/>
              </a:spcBef>
              <a:spcAft>
                <a:spcPts val="0"/>
              </a:spcAft>
              <a:buClr>
                <a:schemeClr val="lt1"/>
              </a:buClr>
              <a:buSzPts val="2400"/>
              <a:buChar char="•"/>
            </a:pPr>
            <a:r>
              <a:rPr b="0" i="0" lang="en-US"/>
              <a:t>Business analysts</a:t>
            </a:r>
            <a:endParaRPr/>
          </a:p>
          <a:p>
            <a:pPr indent="-228600" lvl="0" marL="228600" rtl="0" algn="l">
              <a:lnSpc>
                <a:spcPct val="90000"/>
              </a:lnSpc>
              <a:spcBef>
                <a:spcPts val="1000"/>
              </a:spcBef>
              <a:spcAft>
                <a:spcPts val="0"/>
              </a:spcAft>
              <a:buClr>
                <a:schemeClr val="lt1"/>
              </a:buClr>
              <a:buSzPts val="2400"/>
              <a:buChar char="•"/>
            </a:pPr>
            <a:r>
              <a:rPr b="0" i="0" lang="en-US"/>
              <a:t>Business intelligence or BI analysts</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384" name="Shape 384"/>
        <p:cNvGrpSpPr/>
        <p:nvPr/>
      </p:nvGrpSpPr>
      <p:grpSpPr>
        <a:xfrm>
          <a:off x="0" y="0"/>
          <a:ext cx="0" cy="0"/>
          <a:chOff x="0" y="0"/>
          <a:chExt cx="0" cy="0"/>
        </a:xfrm>
      </p:grpSpPr>
      <p:sp>
        <p:nvSpPr>
          <p:cNvPr id="385" name="Google Shape;385;p12"/>
          <p:cNvSpPr/>
          <p:nvPr/>
        </p:nvSpPr>
        <p:spPr>
          <a:xfrm>
            <a:off x="0" y="-1"/>
            <a:ext cx="12188825" cy="6858001"/>
          </a:xfrm>
          <a:prstGeom prst="rect">
            <a:avLst/>
          </a:prstGeom>
          <a:gradFill>
            <a:gsLst>
              <a:gs pos="0">
                <a:srgbClr val="F78121"/>
              </a:gs>
              <a:gs pos="50000">
                <a:srgbClr val="D54006"/>
              </a:gs>
              <a:gs pos="100000">
                <a:srgbClr val="8C0000"/>
              </a:gs>
            </a:gsLst>
            <a:lin ang="2520000" scaled="0"/>
          </a:gra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386" name="Google Shape;386;p12"/>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387" name="Google Shape;387;p12"/>
          <p:cNvSpPr/>
          <p:nvPr/>
        </p:nvSpPr>
        <p:spPr>
          <a:xfrm>
            <a:off x="0" y="609600"/>
            <a:ext cx="10437812" cy="1368198"/>
          </a:xfrm>
          <a:prstGeom prst="rect">
            <a:avLst/>
          </a:prstGeom>
          <a:solidFill>
            <a:srgbClr val="0C0C0C">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1" i="0" lang="en-US">
                <a:latin typeface="Trebuchet MS"/>
                <a:ea typeface="Trebuchet MS"/>
                <a:cs typeface="Trebuchet MS"/>
                <a:sym typeface="Trebuchet MS"/>
              </a:rPr>
              <a:t>A Day in the Life of a Data Analyst</a:t>
            </a:r>
            <a:endParaRPr>
              <a:latin typeface="Trebuchet MS"/>
              <a:ea typeface="Trebuchet MS"/>
              <a:cs typeface="Trebuchet MS"/>
              <a:sym typeface="Trebuchet MS"/>
            </a:endParaRPr>
          </a:p>
        </p:txBody>
      </p:sp>
      <p:sp>
        <p:nvSpPr>
          <p:cNvPr id="389" name="Google Shape;389;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2"/>
          <p:cNvSpPr/>
          <p:nvPr/>
        </p:nvSpPr>
        <p:spPr>
          <a:xfrm>
            <a:off x="0" y="2116667"/>
            <a:ext cx="10439400" cy="3793206"/>
          </a:xfrm>
          <a:prstGeom prst="rect">
            <a:avLst/>
          </a:prstGeom>
          <a:solidFill>
            <a:srgbClr val="0C0C0C">
              <a:alpha val="8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12"/>
          <p:cNvPicPr preferRelativeResize="0"/>
          <p:nvPr/>
        </p:nvPicPr>
        <p:blipFill rotWithShape="1">
          <a:blip r:embed="rId4">
            <a:alphaModFix/>
          </a:blip>
          <a:srcRect b="0" l="0" r="0" t="0"/>
          <a:stretch/>
        </p:blipFill>
        <p:spPr>
          <a:xfrm>
            <a:off x="1" y="1970240"/>
            <a:ext cx="10437812" cy="321164"/>
          </a:xfrm>
          <a:prstGeom prst="rect">
            <a:avLst/>
          </a:prstGeom>
          <a:noFill/>
          <a:ln>
            <a:noFill/>
          </a:ln>
        </p:spPr>
      </p:pic>
      <p:pic>
        <p:nvPicPr>
          <p:cNvPr id="392" name="Google Shape;392;p12"/>
          <p:cNvPicPr preferRelativeResize="0"/>
          <p:nvPr/>
        </p:nvPicPr>
        <p:blipFill rotWithShape="1">
          <a:blip r:embed="rId5">
            <a:alphaModFix/>
          </a:blip>
          <a:srcRect b="0" l="0" r="0" t="0"/>
          <a:stretch/>
        </p:blipFill>
        <p:spPr>
          <a:xfrm>
            <a:off x="10585826" y="1971234"/>
            <a:ext cx="1602997" cy="144270"/>
          </a:xfrm>
          <a:prstGeom prst="rect">
            <a:avLst/>
          </a:prstGeom>
          <a:noFill/>
          <a:ln>
            <a:noFill/>
          </a:ln>
        </p:spPr>
      </p:pic>
      <p:grpSp>
        <p:nvGrpSpPr>
          <p:cNvPr id="393" name="Google Shape;393;p12"/>
          <p:cNvGrpSpPr/>
          <p:nvPr/>
        </p:nvGrpSpPr>
        <p:grpSpPr>
          <a:xfrm>
            <a:off x="694060" y="2643040"/>
            <a:ext cx="9407407" cy="2729535"/>
            <a:chOff x="13022" y="215562"/>
            <a:chExt cx="9407407" cy="2729535"/>
          </a:xfrm>
        </p:grpSpPr>
        <p:sp>
          <p:nvSpPr>
            <p:cNvPr id="394" name="Google Shape;394;p12"/>
            <p:cNvSpPr/>
            <p:nvPr/>
          </p:nvSpPr>
          <p:spPr>
            <a:xfrm>
              <a:off x="13022" y="215562"/>
              <a:ext cx="2271009" cy="681302"/>
            </a:xfrm>
            <a:prstGeom prst="rect">
              <a:avLst/>
            </a:prstGeom>
            <a:solidFill>
              <a:schemeClr val="accent2"/>
            </a:solidFill>
            <a:ln cap="flat" cmpd="sng" w="127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2"/>
            <p:cNvSpPr txBox="1"/>
            <p:nvPr/>
          </p:nvSpPr>
          <p:spPr>
            <a:xfrm>
              <a:off x="13022" y="215562"/>
              <a:ext cx="2271009" cy="681302"/>
            </a:xfrm>
            <a:prstGeom prst="rect">
              <a:avLst/>
            </a:prstGeom>
            <a:noFill/>
            <a:ln>
              <a:noFill/>
            </a:ln>
          </p:spPr>
          <p:txBody>
            <a:bodyPr anchorCtr="0" anchor="ctr" bIns="179450" lIns="179450" spcFirstLastPara="1" rIns="179450" wrap="square" tIns="179450">
              <a:noAutofit/>
            </a:bodyPr>
            <a:lstStyle/>
            <a:p>
              <a:pPr indent="0" lvl="0" marL="0" marR="0" rtl="0" algn="ctr">
                <a:lnSpc>
                  <a:spcPct val="90000"/>
                </a:lnSpc>
                <a:spcBef>
                  <a:spcPts val="0"/>
                </a:spcBef>
                <a:spcAft>
                  <a:spcPts val="0"/>
                </a:spcAft>
                <a:buClr>
                  <a:schemeClr val="lt1"/>
                </a:buClr>
                <a:buSzPts val="2000"/>
                <a:buFont typeface="Trebuchet MS"/>
                <a:buNone/>
              </a:pPr>
              <a:r>
                <a:rPr b="1" i="0" lang="en-US" sz="2000" u="none" cap="none" strike="noStrike">
                  <a:solidFill>
                    <a:schemeClr val="lt1"/>
                  </a:solidFill>
                  <a:latin typeface="Trebuchet MS"/>
                  <a:ea typeface="Trebuchet MS"/>
                  <a:cs typeface="Trebuchet MS"/>
                  <a:sym typeface="Trebuchet MS"/>
                </a:rPr>
                <a:t>Acquiring</a:t>
              </a:r>
              <a:endParaRPr b="1" i="0" sz="1400" u="none" cap="none" strike="noStrike">
                <a:solidFill>
                  <a:schemeClr val="lt1"/>
                </a:solidFill>
                <a:latin typeface="Trebuchet MS"/>
                <a:ea typeface="Trebuchet MS"/>
                <a:cs typeface="Trebuchet MS"/>
                <a:sym typeface="Trebuchet MS"/>
              </a:endParaRPr>
            </a:p>
          </p:txBody>
        </p:sp>
        <p:sp>
          <p:nvSpPr>
            <p:cNvPr id="396" name="Google Shape;396;p12"/>
            <p:cNvSpPr/>
            <p:nvPr/>
          </p:nvSpPr>
          <p:spPr>
            <a:xfrm>
              <a:off x="13022" y="896865"/>
              <a:ext cx="2271009" cy="2048232"/>
            </a:xfrm>
            <a:prstGeom prst="rect">
              <a:avLst/>
            </a:prstGeom>
            <a:solidFill>
              <a:srgbClr val="E9E5D3">
                <a:alpha val="89803"/>
              </a:srgbClr>
            </a:solidFill>
            <a:ln cap="flat" cmpd="sng" w="12700">
              <a:solidFill>
                <a:srgbClr val="E9E5D3">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2"/>
            <p:cNvSpPr txBox="1"/>
            <p:nvPr/>
          </p:nvSpPr>
          <p:spPr>
            <a:xfrm>
              <a:off x="13022" y="896865"/>
              <a:ext cx="2271009" cy="2048232"/>
            </a:xfrm>
            <a:prstGeom prst="rect">
              <a:avLst/>
            </a:prstGeom>
            <a:noFill/>
            <a:ln>
              <a:noFill/>
            </a:ln>
          </p:spPr>
          <p:txBody>
            <a:bodyPr anchorCtr="0" anchor="t" bIns="224325" lIns="224325" spcFirstLastPara="1" rIns="224325" wrap="square" tIns="224325">
              <a:noAutofit/>
            </a:bodyPr>
            <a:lstStyle/>
            <a:p>
              <a:pPr indent="0" lvl="0" marL="0" marR="0" rtl="0" algn="l">
                <a:lnSpc>
                  <a:spcPct val="90000"/>
                </a:lnSpc>
                <a:spcBef>
                  <a:spcPts val="0"/>
                </a:spcBef>
                <a:spcAft>
                  <a:spcPts val="0"/>
                </a:spcAft>
                <a:buClr>
                  <a:schemeClr val="lt1"/>
                </a:buClr>
                <a:buSzPts val="2000"/>
                <a:buFont typeface="Trebuchet MS"/>
                <a:buNone/>
              </a:pPr>
              <a:r>
                <a:rPr b="0" i="0" lang="en-US" sz="2000" u="none" cap="none" strike="noStrike">
                  <a:solidFill>
                    <a:schemeClr val="lt1"/>
                  </a:solidFill>
                  <a:latin typeface="Trebuchet MS"/>
                  <a:ea typeface="Trebuchet MS"/>
                  <a:cs typeface="Trebuchet MS"/>
                  <a:sym typeface="Trebuchet MS"/>
                </a:rPr>
                <a:t>Acquiring data that best serves the use case.</a:t>
              </a:r>
              <a:endParaRPr/>
            </a:p>
          </p:txBody>
        </p:sp>
        <p:sp>
          <p:nvSpPr>
            <p:cNvPr id="398" name="Google Shape;398;p12"/>
            <p:cNvSpPr/>
            <p:nvPr/>
          </p:nvSpPr>
          <p:spPr>
            <a:xfrm>
              <a:off x="2391821" y="215562"/>
              <a:ext cx="2271009" cy="681302"/>
            </a:xfrm>
            <a:prstGeom prst="rect">
              <a:avLst/>
            </a:prstGeom>
            <a:solidFill>
              <a:schemeClr val="accent3"/>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2"/>
            <p:cNvSpPr txBox="1"/>
            <p:nvPr/>
          </p:nvSpPr>
          <p:spPr>
            <a:xfrm>
              <a:off x="2391821" y="215562"/>
              <a:ext cx="2271009" cy="681302"/>
            </a:xfrm>
            <a:prstGeom prst="rect">
              <a:avLst/>
            </a:prstGeom>
            <a:noFill/>
            <a:ln>
              <a:noFill/>
            </a:ln>
          </p:spPr>
          <p:txBody>
            <a:bodyPr anchorCtr="0" anchor="ctr" bIns="179450" lIns="179450" spcFirstLastPara="1" rIns="179450" wrap="square" tIns="179450">
              <a:noAutofit/>
            </a:bodyPr>
            <a:lstStyle/>
            <a:p>
              <a:pPr indent="0" lvl="0" marL="0" marR="0" rtl="0" algn="ctr">
                <a:lnSpc>
                  <a:spcPct val="90000"/>
                </a:lnSpc>
                <a:spcBef>
                  <a:spcPts val="0"/>
                </a:spcBef>
                <a:spcAft>
                  <a:spcPts val="0"/>
                </a:spcAft>
                <a:buClr>
                  <a:srgbClr val="FFFFFF"/>
                </a:buClr>
                <a:buSzPts val="2000"/>
                <a:buFont typeface="Trebuchet MS"/>
                <a:buNone/>
              </a:pPr>
              <a:r>
                <a:rPr b="1" i="0" lang="en-US" sz="2000" u="none" cap="none" strike="noStrike">
                  <a:solidFill>
                    <a:srgbClr val="FFFFFF"/>
                  </a:solidFill>
                  <a:latin typeface="Trebuchet MS"/>
                  <a:ea typeface="Trebuchet MS"/>
                  <a:cs typeface="Trebuchet MS"/>
                  <a:sym typeface="Trebuchet MS"/>
                </a:rPr>
                <a:t>Preparing and  analyzing</a:t>
              </a:r>
              <a:endParaRPr/>
            </a:p>
          </p:txBody>
        </p:sp>
        <p:sp>
          <p:nvSpPr>
            <p:cNvPr id="400" name="Google Shape;400;p12"/>
            <p:cNvSpPr/>
            <p:nvPr/>
          </p:nvSpPr>
          <p:spPr>
            <a:xfrm>
              <a:off x="2391821" y="896865"/>
              <a:ext cx="2271009" cy="2048232"/>
            </a:xfrm>
            <a:prstGeom prst="rect">
              <a:avLst/>
            </a:prstGeom>
            <a:solidFill>
              <a:srgbClr val="CEE3D4">
                <a:alpha val="89803"/>
              </a:srgbClr>
            </a:solidFill>
            <a:ln cap="flat" cmpd="sng" w="12700">
              <a:solidFill>
                <a:srgbClr val="CEE3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2"/>
            <p:cNvSpPr txBox="1"/>
            <p:nvPr/>
          </p:nvSpPr>
          <p:spPr>
            <a:xfrm>
              <a:off x="2391821" y="896865"/>
              <a:ext cx="2271009" cy="2048232"/>
            </a:xfrm>
            <a:prstGeom prst="rect">
              <a:avLst/>
            </a:prstGeom>
            <a:noFill/>
            <a:ln>
              <a:noFill/>
            </a:ln>
          </p:spPr>
          <p:txBody>
            <a:bodyPr anchorCtr="0" anchor="t" bIns="224325" lIns="224325" spcFirstLastPara="1" rIns="224325" wrap="square" tIns="224325">
              <a:noAutofit/>
            </a:bodyPr>
            <a:lstStyle/>
            <a:p>
              <a:pPr indent="0" lvl="0" marL="0" marR="0" rtl="0" algn="l">
                <a:lnSpc>
                  <a:spcPct val="90000"/>
                </a:lnSpc>
                <a:spcBef>
                  <a:spcPts val="0"/>
                </a:spcBef>
                <a:spcAft>
                  <a:spcPts val="0"/>
                </a:spcAft>
                <a:buClr>
                  <a:srgbClr val="000000"/>
                </a:buClr>
                <a:buSzPts val="2000"/>
                <a:buFont typeface="Trebuchet MS"/>
                <a:buNone/>
              </a:pPr>
              <a:r>
                <a:rPr b="0" i="0" lang="en-US" sz="2000" u="none" cap="none" strike="noStrike">
                  <a:solidFill>
                    <a:srgbClr val="000000"/>
                  </a:solidFill>
                  <a:latin typeface="Trebuchet MS"/>
                  <a:ea typeface="Trebuchet MS"/>
                  <a:cs typeface="Trebuchet MS"/>
                  <a:sym typeface="Trebuchet MS"/>
                </a:rPr>
                <a:t>Preparing and  analyzing data to understand what it represents.</a:t>
              </a:r>
              <a:endParaRPr/>
            </a:p>
          </p:txBody>
        </p:sp>
        <p:sp>
          <p:nvSpPr>
            <p:cNvPr id="402" name="Google Shape;402;p12"/>
            <p:cNvSpPr/>
            <p:nvPr/>
          </p:nvSpPr>
          <p:spPr>
            <a:xfrm>
              <a:off x="4770621" y="215562"/>
              <a:ext cx="2271009" cy="681302"/>
            </a:xfrm>
            <a:prstGeom prst="rect">
              <a:avLst/>
            </a:prstGeom>
            <a:solidFill>
              <a:schemeClr val="accent4"/>
            </a:solidFill>
            <a:ln cap="flat" cmpd="sng" w="127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2"/>
            <p:cNvSpPr txBox="1"/>
            <p:nvPr/>
          </p:nvSpPr>
          <p:spPr>
            <a:xfrm>
              <a:off x="4770621" y="215562"/>
              <a:ext cx="2271009" cy="681302"/>
            </a:xfrm>
            <a:prstGeom prst="rect">
              <a:avLst/>
            </a:prstGeom>
            <a:noFill/>
            <a:ln>
              <a:noFill/>
            </a:ln>
          </p:spPr>
          <p:txBody>
            <a:bodyPr anchorCtr="0" anchor="ctr" bIns="179450" lIns="179450" spcFirstLastPara="1" rIns="179450" wrap="square" tIns="179450">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Interpreting</a:t>
              </a:r>
              <a:endParaRPr/>
            </a:p>
          </p:txBody>
        </p:sp>
        <p:sp>
          <p:nvSpPr>
            <p:cNvPr id="404" name="Google Shape;404;p12"/>
            <p:cNvSpPr/>
            <p:nvPr/>
          </p:nvSpPr>
          <p:spPr>
            <a:xfrm>
              <a:off x="4770621" y="896865"/>
              <a:ext cx="2271009" cy="2048232"/>
            </a:xfrm>
            <a:prstGeom prst="rect">
              <a:avLst/>
            </a:prstGeom>
            <a:solidFill>
              <a:srgbClr val="D0E0E8">
                <a:alpha val="89803"/>
              </a:srgbClr>
            </a:solidFill>
            <a:ln cap="flat" cmpd="sng" w="12700">
              <a:solidFill>
                <a:srgbClr val="D0E0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2"/>
            <p:cNvSpPr txBox="1"/>
            <p:nvPr/>
          </p:nvSpPr>
          <p:spPr>
            <a:xfrm>
              <a:off x="4770621" y="896865"/>
              <a:ext cx="2271009" cy="2048232"/>
            </a:xfrm>
            <a:prstGeom prst="rect">
              <a:avLst/>
            </a:prstGeom>
            <a:noFill/>
            <a:ln>
              <a:noFill/>
            </a:ln>
          </p:spPr>
          <p:txBody>
            <a:bodyPr anchorCtr="0" anchor="t" bIns="224325" lIns="224325" spcFirstLastPara="1" rIns="224325" wrap="square" tIns="224325">
              <a:noAutofit/>
            </a:bodyPr>
            <a:lstStyle/>
            <a:p>
              <a:pPr indent="0" lvl="0" marL="0" marR="0" rtl="0" algn="l">
                <a:lnSpc>
                  <a:spcPct val="90000"/>
                </a:lnSpc>
                <a:spcBef>
                  <a:spcPts val="0"/>
                </a:spcBef>
                <a:spcAft>
                  <a:spcPts val="0"/>
                </a:spcAft>
                <a:buClr>
                  <a:srgbClr val="000000"/>
                </a:buClr>
                <a:buSzPts val="2000"/>
                <a:buFont typeface="Trebuchet MS"/>
                <a:buNone/>
              </a:pPr>
              <a:r>
                <a:rPr b="0" i="0" lang="en-US" sz="2000" u="none" cap="none" strike="noStrike">
                  <a:solidFill>
                    <a:srgbClr val="000000"/>
                  </a:solidFill>
                  <a:latin typeface="Trebuchet MS"/>
                  <a:ea typeface="Trebuchet MS"/>
                  <a:cs typeface="Trebuchet MS"/>
                  <a:sym typeface="Trebuchet MS"/>
                </a:rPr>
                <a:t>Interpreting and effectively communicating the message to stakeholders</a:t>
              </a:r>
              <a:endParaRPr/>
            </a:p>
          </p:txBody>
        </p:sp>
        <p:sp>
          <p:nvSpPr>
            <p:cNvPr id="406" name="Google Shape;406;p12"/>
            <p:cNvSpPr/>
            <p:nvPr/>
          </p:nvSpPr>
          <p:spPr>
            <a:xfrm>
              <a:off x="7149420" y="215562"/>
              <a:ext cx="2271009" cy="681302"/>
            </a:xfrm>
            <a:prstGeom prst="rect">
              <a:avLst/>
            </a:prstGeom>
            <a:solidFill>
              <a:schemeClr val="accent5"/>
            </a:solidFill>
            <a:ln cap="flat" cmpd="sng" w="127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2"/>
            <p:cNvSpPr txBox="1"/>
            <p:nvPr/>
          </p:nvSpPr>
          <p:spPr>
            <a:xfrm>
              <a:off x="7149420" y="215562"/>
              <a:ext cx="2271009" cy="681302"/>
            </a:xfrm>
            <a:prstGeom prst="rect">
              <a:avLst/>
            </a:prstGeom>
            <a:noFill/>
            <a:ln>
              <a:noFill/>
            </a:ln>
          </p:spPr>
          <p:txBody>
            <a:bodyPr anchorCtr="0" anchor="ctr" bIns="179450" lIns="179450" spcFirstLastPara="1" rIns="179450" wrap="square" tIns="179450">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Ensuring</a:t>
              </a:r>
              <a:endParaRPr/>
            </a:p>
          </p:txBody>
        </p:sp>
        <p:sp>
          <p:nvSpPr>
            <p:cNvPr id="408" name="Google Shape;408;p12"/>
            <p:cNvSpPr/>
            <p:nvPr/>
          </p:nvSpPr>
          <p:spPr>
            <a:xfrm>
              <a:off x="7149420" y="896865"/>
              <a:ext cx="2271009" cy="2048232"/>
            </a:xfrm>
            <a:prstGeom prst="rect">
              <a:avLst/>
            </a:prstGeom>
            <a:solidFill>
              <a:srgbClr val="EDD5FC">
                <a:alpha val="89803"/>
              </a:srgbClr>
            </a:solidFill>
            <a:ln cap="flat" cmpd="sng" w="12700">
              <a:solidFill>
                <a:srgbClr val="EDD5FC">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2"/>
            <p:cNvSpPr txBox="1"/>
            <p:nvPr/>
          </p:nvSpPr>
          <p:spPr>
            <a:xfrm>
              <a:off x="7149420" y="896865"/>
              <a:ext cx="2271009" cy="2048232"/>
            </a:xfrm>
            <a:prstGeom prst="rect">
              <a:avLst/>
            </a:prstGeom>
            <a:noFill/>
            <a:ln>
              <a:noFill/>
            </a:ln>
          </p:spPr>
          <p:txBody>
            <a:bodyPr anchorCtr="0" anchor="t" bIns="224325" lIns="224325" spcFirstLastPara="1" rIns="224325" wrap="square" tIns="224325">
              <a:noAutofit/>
            </a:bodyPr>
            <a:lstStyle/>
            <a:p>
              <a:pPr indent="0" lvl="0" marL="0" marR="0" rtl="0" algn="l">
                <a:lnSpc>
                  <a:spcPct val="90000"/>
                </a:lnSpc>
                <a:spcBef>
                  <a:spcPts val="0"/>
                </a:spcBef>
                <a:spcAft>
                  <a:spcPts val="0"/>
                </a:spcAft>
                <a:buClr>
                  <a:srgbClr val="000000"/>
                </a:buClr>
                <a:buSzPts val="2000"/>
                <a:buFont typeface="Trebuchet MS"/>
                <a:buNone/>
              </a:pPr>
              <a:r>
                <a:rPr b="0" i="0" lang="en-US" sz="2000" u="none" cap="none" strike="noStrike">
                  <a:solidFill>
                    <a:srgbClr val="000000"/>
                  </a:solidFill>
                  <a:latin typeface="Trebuchet MS"/>
                  <a:ea typeface="Trebuchet MS"/>
                  <a:cs typeface="Trebuchet MS"/>
                  <a:sym typeface="Trebuchet MS"/>
                </a:rPr>
                <a:t>Ensuring that the process is documented for future reference and repeatability.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414" name="Shape 414"/>
        <p:cNvGrpSpPr/>
        <p:nvPr/>
      </p:nvGrpSpPr>
      <p:grpSpPr>
        <a:xfrm>
          <a:off x="0" y="0"/>
          <a:ext cx="0" cy="0"/>
          <a:chOff x="0" y="0"/>
          <a:chExt cx="0" cy="0"/>
        </a:xfrm>
      </p:grpSpPr>
      <p:sp>
        <p:nvSpPr>
          <p:cNvPr id="415" name="Google Shape;415;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0" i="0" lang="en-US"/>
              <a:t>Data Analyst Required Skills</a:t>
            </a:r>
            <a:endParaRPr/>
          </a:p>
        </p:txBody>
      </p:sp>
      <p:grpSp>
        <p:nvGrpSpPr>
          <p:cNvPr id="416" name="Google Shape;416;p13"/>
          <p:cNvGrpSpPr/>
          <p:nvPr/>
        </p:nvGrpSpPr>
        <p:grpSpPr>
          <a:xfrm>
            <a:off x="681037" y="2337239"/>
            <a:ext cx="10830641" cy="3597984"/>
            <a:chOff x="0" y="439"/>
            <a:chExt cx="10830641" cy="3597984"/>
          </a:xfrm>
        </p:grpSpPr>
        <p:sp>
          <p:nvSpPr>
            <p:cNvPr id="417" name="Google Shape;417;p13"/>
            <p:cNvSpPr/>
            <p:nvPr/>
          </p:nvSpPr>
          <p:spPr>
            <a:xfrm>
              <a:off x="0" y="439"/>
              <a:ext cx="10830641" cy="1027995"/>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3"/>
            <p:cNvSpPr/>
            <p:nvPr/>
          </p:nvSpPr>
          <p:spPr>
            <a:xfrm>
              <a:off x="310968" y="231738"/>
              <a:ext cx="565397" cy="56539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3"/>
            <p:cNvSpPr/>
            <p:nvPr/>
          </p:nvSpPr>
          <p:spPr>
            <a:xfrm>
              <a:off x="1187334" y="439"/>
              <a:ext cx="9643306" cy="10279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3"/>
            <p:cNvSpPr txBox="1"/>
            <p:nvPr/>
          </p:nvSpPr>
          <p:spPr>
            <a:xfrm>
              <a:off x="1187334" y="439"/>
              <a:ext cx="9643306" cy="1027995"/>
            </a:xfrm>
            <a:prstGeom prst="rect">
              <a:avLst/>
            </a:prstGeom>
            <a:noFill/>
            <a:ln>
              <a:noFill/>
            </a:ln>
          </p:spPr>
          <p:txBody>
            <a:bodyPr anchorCtr="0" anchor="ctr" bIns="108775" lIns="108775" spcFirstLastPara="1" rIns="108775" wrap="square" tIns="108775">
              <a:noAutofit/>
            </a:bodyPr>
            <a:lstStyle/>
            <a:p>
              <a:pPr indent="0" lvl="0" marL="0" marR="0" rtl="0" algn="l">
                <a:lnSpc>
                  <a:spcPct val="100000"/>
                </a:lnSpc>
                <a:spcBef>
                  <a:spcPts val="0"/>
                </a:spcBef>
                <a:spcAft>
                  <a:spcPts val="0"/>
                </a:spcAft>
                <a:buClr>
                  <a:schemeClr val="lt1"/>
                </a:buClr>
                <a:buSzPts val="1800"/>
                <a:buFont typeface="Trebuchet MS"/>
                <a:buNone/>
              </a:pPr>
              <a:r>
                <a:rPr b="0" i="0" lang="en-US" sz="1800" u="none" cap="none" strike="noStrike">
                  <a:solidFill>
                    <a:schemeClr val="lt1"/>
                  </a:solidFill>
                  <a:latin typeface="Trebuchet MS"/>
                  <a:ea typeface="Trebuchet MS"/>
                  <a:cs typeface="Trebuchet MS"/>
                  <a:sym typeface="Trebuchet MS"/>
                </a:rPr>
                <a:t>Technical skills: spreadsheets, statistical tools, visualization tools, programming and querying languages, and the ability to work with different types of data repositories and big data platforms.</a:t>
              </a:r>
              <a:endParaRPr b="0" i="0" sz="1800" u="none" cap="none" strike="noStrike">
                <a:solidFill>
                  <a:schemeClr val="lt1"/>
                </a:solidFill>
                <a:latin typeface="Trebuchet MS"/>
                <a:ea typeface="Trebuchet MS"/>
                <a:cs typeface="Trebuchet MS"/>
                <a:sym typeface="Trebuchet MS"/>
              </a:endParaRPr>
            </a:p>
          </p:txBody>
        </p:sp>
        <p:sp>
          <p:nvSpPr>
            <p:cNvPr id="421" name="Google Shape;421;p13"/>
            <p:cNvSpPr/>
            <p:nvPr/>
          </p:nvSpPr>
          <p:spPr>
            <a:xfrm>
              <a:off x="0" y="1285433"/>
              <a:ext cx="10830641" cy="1027995"/>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a:off x="310968" y="1516732"/>
              <a:ext cx="565397" cy="56539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a:off x="1187334" y="1285433"/>
              <a:ext cx="9643306" cy="10279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txBox="1"/>
            <p:nvPr/>
          </p:nvSpPr>
          <p:spPr>
            <a:xfrm>
              <a:off x="1187334" y="1285433"/>
              <a:ext cx="9643306" cy="1027995"/>
            </a:xfrm>
            <a:prstGeom prst="rect">
              <a:avLst/>
            </a:prstGeom>
            <a:noFill/>
            <a:ln>
              <a:noFill/>
            </a:ln>
          </p:spPr>
          <p:txBody>
            <a:bodyPr anchorCtr="0" anchor="ctr" bIns="108775" lIns="108775" spcFirstLastPara="1" rIns="108775" wrap="square" tIns="108775">
              <a:noAutofit/>
            </a:bodyPr>
            <a:lstStyle/>
            <a:p>
              <a:pPr indent="0" lvl="0" marL="0" marR="0" rtl="0" algn="l">
                <a:lnSpc>
                  <a:spcPct val="100000"/>
                </a:lnSpc>
                <a:spcBef>
                  <a:spcPts val="0"/>
                </a:spcBef>
                <a:spcAft>
                  <a:spcPts val="0"/>
                </a:spcAft>
                <a:buClr>
                  <a:schemeClr val="lt1"/>
                </a:buClr>
                <a:buSzPts val="1800"/>
                <a:buFont typeface="Trebuchet MS"/>
                <a:buNone/>
              </a:pPr>
              <a:r>
                <a:rPr b="0" i="0" lang="en-US" sz="1800" u="none" cap="none" strike="noStrike">
                  <a:solidFill>
                    <a:schemeClr val="lt1"/>
                  </a:solidFill>
                  <a:latin typeface="Trebuchet MS"/>
                  <a:ea typeface="Trebuchet MS"/>
                  <a:cs typeface="Trebuchet MS"/>
                  <a:sym typeface="Trebuchet MS"/>
                </a:rPr>
                <a:t>Functional skills: understanding of Statistics, Analytical techniques, problem-solving, the ability to probe a situation from multiple perspectives, data visualization, and project management skills</a:t>
              </a:r>
              <a:endParaRPr b="0" i="0" sz="1800" u="none" cap="none" strike="noStrike">
                <a:solidFill>
                  <a:schemeClr val="lt1"/>
                </a:solidFill>
                <a:latin typeface="Trebuchet MS"/>
                <a:ea typeface="Trebuchet MS"/>
                <a:cs typeface="Trebuchet MS"/>
                <a:sym typeface="Trebuchet MS"/>
              </a:endParaRPr>
            </a:p>
          </p:txBody>
        </p:sp>
        <p:sp>
          <p:nvSpPr>
            <p:cNvPr id="425" name="Google Shape;425;p13"/>
            <p:cNvSpPr/>
            <p:nvPr/>
          </p:nvSpPr>
          <p:spPr>
            <a:xfrm>
              <a:off x="0" y="2570428"/>
              <a:ext cx="10830641" cy="1027995"/>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
            <p:cNvSpPr/>
            <p:nvPr/>
          </p:nvSpPr>
          <p:spPr>
            <a:xfrm>
              <a:off x="310968" y="2801727"/>
              <a:ext cx="565397" cy="56539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a:off x="1187334" y="2570428"/>
              <a:ext cx="9643306" cy="10279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txBox="1"/>
            <p:nvPr/>
          </p:nvSpPr>
          <p:spPr>
            <a:xfrm>
              <a:off x="1187334" y="2570428"/>
              <a:ext cx="9643306" cy="1027995"/>
            </a:xfrm>
            <a:prstGeom prst="rect">
              <a:avLst/>
            </a:prstGeom>
            <a:noFill/>
            <a:ln>
              <a:noFill/>
            </a:ln>
          </p:spPr>
          <p:txBody>
            <a:bodyPr anchorCtr="0" anchor="ctr" bIns="108775" lIns="108775" spcFirstLastPara="1" rIns="108775" wrap="square" tIns="108775">
              <a:noAutofit/>
            </a:bodyPr>
            <a:lstStyle/>
            <a:p>
              <a:pPr indent="0" lvl="0" marL="0" marR="0" rtl="0" algn="l">
                <a:lnSpc>
                  <a:spcPct val="100000"/>
                </a:lnSpc>
                <a:spcBef>
                  <a:spcPts val="0"/>
                </a:spcBef>
                <a:spcAft>
                  <a:spcPts val="0"/>
                </a:spcAft>
                <a:buClr>
                  <a:schemeClr val="lt1"/>
                </a:buClr>
                <a:buSzPts val="1800"/>
                <a:buFont typeface="Trebuchet MS"/>
                <a:buNone/>
              </a:pPr>
              <a:r>
                <a:rPr b="0" i="0" lang="en-US" sz="1800" u="none" cap="none" strike="noStrike">
                  <a:solidFill>
                    <a:schemeClr val="lt1"/>
                  </a:solidFill>
                  <a:latin typeface="Trebuchet MS"/>
                  <a:ea typeface="Trebuchet MS"/>
                  <a:cs typeface="Trebuchet MS"/>
                  <a:sym typeface="Trebuchet MS"/>
                </a:rPr>
                <a:t>Soft Skills: include the ability to work collaboratively, communicate effectively, tell a compelling story with data, and garner support and buy-in from stakeholders. Curiosity to explore different pathways</a:t>
              </a:r>
              <a:endParaRPr b="0" i="0" sz="1800" u="none" cap="none" strike="noStrike">
                <a:solidFill>
                  <a:schemeClr val="lt1"/>
                </a:solidFill>
                <a:latin typeface="Trebuchet MS"/>
                <a:ea typeface="Trebuchet MS"/>
                <a:cs typeface="Trebuchet MS"/>
                <a:sym typeface="Trebuchet M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1" i="0" lang="en-US">
                <a:latin typeface="Trebuchet MS"/>
                <a:ea typeface="Trebuchet MS"/>
                <a:cs typeface="Trebuchet MS"/>
                <a:sym typeface="Trebuchet MS"/>
              </a:rPr>
              <a:t>A Day in the Life of a Data Analyst Activity</a:t>
            </a:r>
            <a:endParaRPr/>
          </a:p>
        </p:txBody>
      </p:sp>
      <p:sp>
        <p:nvSpPr>
          <p:cNvPr id="434" name="Google Shape;434;p1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4EEDC"/>
              </a:buClr>
              <a:buSzPts val="2000"/>
              <a:buNone/>
            </a:pPr>
            <a:r>
              <a:rPr b="0" i="0" lang="en-US" sz="2000" u="none" strike="noStrike">
                <a:solidFill>
                  <a:srgbClr val="F4EEDC"/>
                </a:solidFill>
              </a:rPr>
              <a:t>What do you think a day in the life of a Data Analyst would look like in the following roles?</a:t>
            </a:r>
            <a:endParaRPr/>
          </a:p>
          <a:p>
            <a:pPr indent="-514350" lvl="0" marL="514350" rtl="0" algn="l">
              <a:lnSpc>
                <a:spcPct val="90000"/>
              </a:lnSpc>
              <a:spcBef>
                <a:spcPts val="1000"/>
              </a:spcBef>
              <a:spcAft>
                <a:spcPts val="0"/>
              </a:spcAft>
              <a:buClr>
                <a:schemeClr val="lt1"/>
              </a:buClr>
              <a:buSzPts val="2800"/>
              <a:buFont typeface="Trebuchet MS"/>
              <a:buAutoNum type="arabicPeriod"/>
            </a:pPr>
            <a:r>
              <a:rPr lang="en-US" sz="2800" u="sng">
                <a:solidFill>
                  <a:schemeClr val="hlink"/>
                </a:solidFill>
                <a:hlinkClick r:id="rId3"/>
              </a:rPr>
              <a:t>Data analyst</a:t>
            </a:r>
            <a:endParaRPr sz="2800"/>
          </a:p>
          <a:p>
            <a:pPr indent="-514350" lvl="0" marL="514350" rtl="0" algn="l">
              <a:lnSpc>
                <a:spcPct val="90000"/>
              </a:lnSpc>
              <a:spcBef>
                <a:spcPts val="1000"/>
              </a:spcBef>
              <a:spcAft>
                <a:spcPts val="0"/>
              </a:spcAft>
              <a:buClr>
                <a:schemeClr val="lt1"/>
              </a:buClr>
              <a:buSzPts val="2800"/>
              <a:buFont typeface="Trebuchet MS"/>
              <a:buAutoNum type="arabicPeriod"/>
            </a:pPr>
            <a:r>
              <a:rPr lang="en-US" sz="2800" u="sng">
                <a:solidFill>
                  <a:schemeClr val="hlink"/>
                </a:solidFill>
                <a:hlinkClick r:id="rId4"/>
              </a:rPr>
              <a:t>Data Scientist</a:t>
            </a:r>
            <a:endParaRPr sz="2800"/>
          </a:p>
          <a:p>
            <a:pPr indent="-514350" lvl="0" marL="514350" rtl="0" algn="l">
              <a:lnSpc>
                <a:spcPct val="90000"/>
              </a:lnSpc>
              <a:spcBef>
                <a:spcPts val="1000"/>
              </a:spcBef>
              <a:spcAft>
                <a:spcPts val="0"/>
              </a:spcAft>
              <a:buClr>
                <a:schemeClr val="lt1"/>
              </a:buClr>
              <a:buSzPts val="2800"/>
              <a:buFont typeface="Trebuchet MS"/>
              <a:buAutoNum type="arabicPeriod"/>
            </a:pPr>
            <a:r>
              <a:rPr lang="en-US" sz="2800" u="sng">
                <a:solidFill>
                  <a:schemeClr val="hlink"/>
                </a:solidFill>
                <a:hlinkClick r:id="rId5"/>
              </a:rPr>
              <a:t>Data Engineer</a:t>
            </a:r>
            <a:endParaRPr sz="2800"/>
          </a:p>
          <a:p>
            <a:pPr indent="-514350" lvl="0" marL="514350" rtl="0" algn="l">
              <a:lnSpc>
                <a:spcPct val="90000"/>
              </a:lnSpc>
              <a:spcBef>
                <a:spcPts val="1000"/>
              </a:spcBef>
              <a:spcAft>
                <a:spcPts val="0"/>
              </a:spcAft>
              <a:buClr>
                <a:schemeClr val="lt1"/>
              </a:buClr>
              <a:buSzPts val="2800"/>
              <a:buFont typeface="Trebuchet MS"/>
              <a:buAutoNum type="arabicPeriod"/>
            </a:pPr>
            <a:r>
              <a:rPr lang="en-US" sz="2800" u="sng">
                <a:solidFill>
                  <a:schemeClr val="hlink"/>
                </a:solidFill>
                <a:hlinkClick r:id="rId6"/>
              </a:rPr>
              <a:t>Business Analyst </a:t>
            </a:r>
            <a:endParaRPr sz="2800"/>
          </a:p>
          <a:p>
            <a:pPr indent="-514350" lvl="0" marL="514350" rtl="0" algn="l">
              <a:lnSpc>
                <a:spcPct val="90000"/>
              </a:lnSpc>
              <a:spcBef>
                <a:spcPts val="1000"/>
              </a:spcBef>
              <a:spcAft>
                <a:spcPts val="0"/>
              </a:spcAft>
              <a:buClr>
                <a:schemeClr val="lt1"/>
              </a:buClr>
              <a:buSzPts val="2800"/>
              <a:buFont typeface="Trebuchet MS"/>
              <a:buAutoNum type="arabicPeriod"/>
            </a:pPr>
            <a:r>
              <a:rPr lang="en-US" sz="2800" u="sng">
                <a:solidFill>
                  <a:schemeClr val="hlink"/>
                </a:solidFill>
                <a:hlinkClick r:id="rId7"/>
              </a:rPr>
              <a:t>Fraud Analyst</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438" name="Shape 438"/>
        <p:cNvGrpSpPr/>
        <p:nvPr/>
      </p:nvGrpSpPr>
      <p:grpSpPr>
        <a:xfrm>
          <a:off x="0" y="0"/>
          <a:ext cx="0" cy="0"/>
          <a:chOff x="0" y="0"/>
          <a:chExt cx="0" cy="0"/>
        </a:xfrm>
      </p:grpSpPr>
      <p:sp>
        <p:nvSpPr>
          <p:cNvPr id="439" name="Google Shape;439;p15"/>
          <p:cNvSpPr/>
          <p:nvPr/>
        </p:nvSpPr>
        <p:spPr>
          <a:xfrm>
            <a:off x="0" y="0"/>
            <a:ext cx="12188825" cy="6858000"/>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440" name="Google Shape;440;p15"/>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441" name="Google Shape;441;p15"/>
          <p:cNvSpPr/>
          <p:nvPr/>
        </p:nvSpPr>
        <p:spPr>
          <a:xfrm>
            <a:off x="4644527"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442" name="Google Shape;442;p15"/>
          <p:cNvPicPr preferRelativeResize="0"/>
          <p:nvPr/>
        </p:nvPicPr>
        <p:blipFill rotWithShape="1">
          <a:blip r:embed="rId4">
            <a:alphaModFix/>
          </a:blip>
          <a:srcRect b="0" l="0" r="0" t="0"/>
          <a:stretch/>
        </p:blipFill>
        <p:spPr>
          <a:xfrm>
            <a:off x="1" y="5006045"/>
            <a:ext cx="4965192" cy="144668"/>
          </a:xfrm>
          <a:prstGeom prst="rect">
            <a:avLst/>
          </a:prstGeom>
          <a:noFill/>
          <a:ln>
            <a:noFill/>
          </a:ln>
        </p:spPr>
      </p:pic>
      <p:sp>
        <p:nvSpPr>
          <p:cNvPr id="443" name="Google Shape;443;p15"/>
          <p:cNvSpPr/>
          <p:nvPr/>
        </p:nvSpPr>
        <p:spPr>
          <a:xfrm>
            <a:off x="-1" y="1838764"/>
            <a:ext cx="4964567" cy="3180473"/>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txBox="1"/>
          <p:nvPr>
            <p:ph type="title"/>
          </p:nvPr>
        </p:nvSpPr>
        <p:spPr>
          <a:xfrm>
            <a:off x="680321" y="2063262"/>
            <a:ext cx="3739279" cy="2661052"/>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Trebuchet MS"/>
              <a:buNone/>
            </a:pPr>
            <a:r>
              <a:rPr lang="en-US" sz="4400"/>
              <a:t>Data Types</a:t>
            </a:r>
            <a:endParaRPr sz="4400"/>
          </a:p>
        </p:txBody>
      </p:sp>
      <p:grpSp>
        <p:nvGrpSpPr>
          <p:cNvPr id="445" name="Google Shape;445;p15"/>
          <p:cNvGrpSpPr/>
          <p:nvPr/>
        </p:nvGrpSpPr>
        <p:grpSpPr>
          <a:xfrm>
            <a:off x="5284788" y="640443"/>
            <a:ext cx="6261100" cy="5577113"/>
            <a:chOff x="0" y="680"/>
            <a:chExt cx="6261100" cy="5577113"/>
          </a:xfrm>
        </p:grpSpPr>
        <p:sp>
          <p:nvSpPr>
            <p:cNvPr id="446" name="Google Shape;446;p15"/>
            <p:cNvSpPr/>
            <p:nvPr/>
          </p:nvSpPr>
          <p:spPr>
            <a:xfrm>
              <a:off x="0" y="680"/>
              <a:ext cx="6261100" cy="159346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482021" y="359209"/>
              <a:ext cx="876403" cy="87640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1840447" y="680"/>
              <a:ext cx="4420652" cy="15934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txBox="1"/>
            <p:nvPr/>
          </p:nvSpPr>
          <p:spPr>
            <a:xfrm>
              <a:off x="1840447" y="680"/>
              <a:ext cx="4420652" cy="1593460"/>
            </a:xfrm>
            <a:prstGeom prst="rect">
              <a:avLst/>
            </a:prstGeom>
            <a:noFill/>
            <a:ln>
              <a:noFill/>
            </a:ln>
          </p:spPr>
          <p:txBody>
            <a:bodyPr anchorCtr="0" anchor="ctr" bIns="168625" lIns="168625" spcFirstLastPara="1" rIns="168625" wrap="square" tIns="168625">
              <a:noAutofit/>
            </a:bodyPr>
            <a:lstStyle/>
            <a:p>
              <a:pPr indent="0" lvl="0" marL="0" marR="0" rtl="0" algn="l">
                <a:lnSpc>
                  <a:spcPct val="90000"/>
                </a:lnSpc>
                <a:spcBef>
                  <a:spcPts val="0"/>
                </a:spcBef>
                <a:spcAft>
                  <a:spcPts val="0"/>
                </a:spcAft>
                <a:buClr>
                  <a:schemeClr val="lt1"/>
                </a:buClr>
                <a:buSzPts val="2500"/>
                <a:buFont typeface="Trebuchet MS"/>
                <a:buNone/>
              </a:pPr>
              <a:r>
                <a:rPr b="0" i="0" lang="en-US" sz="2500" u="none" cap="none" strike="noStrike">
                  <a:solidFill>
                    <a:schemeClr val="lt1"/>
                  </a:solidFill>
                  <a:latin typeface="Trebuchet MS"/>
                  <a:ea typeface="Trebuchet MS"/>
                  <a:cs typeface="Trebuchet MS"/>
                  <a:sym typeface="Trebuchet MS"/>
                </a:rPr>
                <a:t>Structured</a:t>
              </a:r>
              <a:endParaRPr/>
            </a:p>
          </p:txBody>
        </p:sp>
        <p:sp>
          <p:nvSpPr>
            <p:cNvPr id="450" name="Google Shape;450;p15"/>
            <p:cNvSpPr/>
            <p:nvPr/>
          </p:nvSpPr>
          <p:spPr>
            <a:xfrm>
              <a:off x="0" y="1992507"/>
              <a:ext cx="6261100" cy="159346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482021" y="2351035"/>
              <a:ext cx="876403" cy="876403"/>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1840447" y="1992507"/>
              <a:ext cx="4420652" cy="15934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txBox="1"/>
            <p:nvPr/>
          </p:nvSpPr>
          <p:spPr>
            <a:xfrm>
              <a:off x="1840447" y="1992507"/>
              <a:ext cx="4420652" cy="1593460"/>
            </a:xfrm>
            <a:prstGeom prst="rect">
              <a:avLst/>
            </a:prstGeom>
            <a:noFill/>
            <a:ln>
              <a:noFill/>
            </a:ln>
          </p:spPr>
          <p:txBody>
            <a:bodyPr anchorCtr="0" anchor="ctr" bIns="168625" lIns="168625" spcFirstLastPara="1" rIns="168625" wrap="square" tIns="168625">
              <a:noAutofit/>
            </a:bodyPr>
            <a:lstStyle/>
            <a:p>
              <a:pPr indent="0" lvl="0" marL="0" marR="0" rtl="0" algn="l">
                <a:lnSpc>
                  <a:spcPct val="90000"/>
                </a:lnSpc>
                <a:spcBef>
                  <a:spcPts val="0"/>
                </a:spcBef>
                <a:spcAft>
                  <a:spcPts val="0"/>
                </a:spcAft>
                <a:buClr>
                  <a:schemeClr val="lt1"/>
                </a:buClr>
                <a:buSzPts val="2500"/>
                <a:buFont typeface="Trebuchet MS"/>
                <a:buNone/>
              </a:pPr>
              <a:r>
                <a:rPr b="0" i="0" lang="en-US" sz="2500" u="none" cap="none" strike="noStrike">
                  <a:solidFill>
                    <a:schemeClr val="lt1"/>
                  </a:solidFill>
                  <a:latin typeface="Trebuchet MS"/>
                  <a:ea typeface="Trebuchet MS"/>
                  <a:cs typeface="Trebuchet MS"/>
                  <a:sym typeface="Trebuchet MS"/>
                </a:rPr>
                <a:t>Semi-structured</a:t>
              </a:r>
              <a:endParaRPr/>
            </a:p>
          </p:txBody>
        </p:sp>
        <p:sp>
          <p:nvSpPr>
            <p:cNvPr id="454" name="Google Shape;454;p15"/>
            <p:cNvSpPr/>
            <p:nvPr/>
          </p:nvSpPr>
          <p:spPr>
            <a:xfrm>
              <a:off x="0" y="3984333"/>
              <a:ext cx="6261100" cy="159346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482021" y="4342861"/>
              <a:ext cx="876403" cy="876403"/>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1840447" y="3984333"/>
              <a:ext cx="4420652" cy="15934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txBox="1"/>
            <p:nvPr/>
          </p:nvSpPr>
          <p:spPr>
            <a:xfrm>
              <a:off x="1840447" y="3984333"/>
              <a:ext cx="4420652" cy="1593460"/>
            </a:xfrm>
            <a:prstGeom prst="rect">
              <a:avLst/>
            </a:prstGeom>
            <a:noFill/>
            <a:ln>
              <a:noFill/>
            </a:ln>
          </p:spPr>
          <p:txBody>
            <a:bodyPr anchorCtr="0" anchor="ctr" bIns="168625" lIns="168625" spcFirstLastPara="1" rIns="168625" wrap="square" tIns="168625">
              <a:noAutofit/>
            </a:bodyPr>
            <a:lstStyle/>
            <a:p>
              <a:pPr indent="0" lvl="0" marL="0" marR="0" rtl="0" algn="l">
                <a:lnSpc>
                  <a:spcPct val="90000"/>
                </a:lnSpc>
                <a:spcBef>
                  <a:spcPts val="0"/>
                </a:spcBef>
                <a:spcAft>
                  <a:spcPts val="0"/>
                </a:spcAft>
                <a:buClr>
                  <a:schemeClr val="lt1"/>
                </a:buClr>
                <a:buSzPts val="2500"/>
                <a:buFont typeface="Trebuchet MS"/>
                <a:buNone/>
              </a:pPr>
              <a:r>
                <a:rPr b="0" i="0" lang="en-US" sz="2500" u="none" cap="none" strike="noStrike">
                  <a:solidFill>
                    <a:schemeClr val="lt1"/>
                  </a:solidFill>
                  <a:latin typeface="Trebuchet MS"/>
                  <a:ea typeface="Trebuchet MS"/>
                  <a:cs typeface="Trebuchet MS"/>
                  <a:sym typeface="Trebuchet MS"/>
                </a:rPr>
                <a:t>Unstructured</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462" name="Shape 462"/>
        <p:cNvGrpSpPr/>
        <p:nvPr/>
      </p:nvGrpSpPr>
      <p:grpSpPr>
        <a:xfrm>
          <a:off x="0" y="0"/>
          <a:ext cx="0" cy="0"/>
          <a:chOff x="0" y="0"/>
          <a:chExt cx="0" cy="0"/>
        </a:xfrm>
      </p:grpSpPr>
      <p:grpSp>
        <p:nvGrpSpPr>
          <p:cNvPr id="463" name="Google Shape;463;p16"/>
          <p:cNvGrpSpPr/>
          <p:nvPr/>
        </p:nvGrpSpPr>
        <p:grpSpPr>
          <a:xfrm>
            <a:off x="-3176" y="0"/>
            <a:ext cx="12192001" cy="6858001"/>
            <a:chOff x="-3176" y="0"/>
            <a:chExt cx="12192001" cy="6858001"/>
          </a:xfrm>
        </p:grpSpPr>
        <p:sp>
          <p:nvSpPr>
            <p:cNvPr id="464" name="Google Shape;464;p16"/>
            <p:cNvSpPr/>
            <p:nvPr/>
          </p:nvSpPr>
          <p:spPr>
            <a:xfrm>
              <a:off x="0" y="0"/>
              <a:ext cx="12188825" cy="6858001"/>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465" name="Google Shape;465;p16"/>
            <p:cNvPicPr preferRelativeResize="0"/>
            <p:nvPr/>
          </p:nvPicPr>
          <p:blipFill rotWithShape="1">
            <a:blip r:embed="rId3">
              <a:alphaModFix amt="10000"/>
            </a:blip>
            <a:srcRect b="0" l="0" r="0" t="0"/>
            <a:stretch/>
          </p:blipFill>
          <p:spPr>
            <a:xfrm>
              <a:off x="-3176" y="0"/>
              <a:ext cx="12192000" cy="6858000"/>
            </a:xfrm>
            <a:prstGeom prst="rect">
              <a:avLst/>
            </a:prstGeom>
            <a:noFill/>
            <a:ln>
              <a:noFill/>
            </a:ln>
          </p:spPr>
        </p:pic>
      </p:grpSp>
      <p:sp>
        <p:nvSpPr>
          <p:cNvPr id="466" name="Google Shape;466;p16"/>
          <p:cNvSpPr/>
          <p:nvPr/>
        </p:nvSpPr>
        <p:spPr>
          <a:xfrm>
            <a:off x="2" y="609600"/>
            <a:ext cx="6499753"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txBox="1"/>
          <p:nvPr>
            <p:ph type="title"/>
          </p:nvPr>
        </p:nvSpPr>
        <p:spPr>
          <a:xfrm>
            <a:off x="680321" y="753228"/>
            <a:ext cx="5632247"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Structured</a:t>
            </a:r>
            <a:endParaRPr/>
          </a:p>
        </p:txBody>
      </p:sp>
      <p:pic>
        <p:nvPicPr>
          <p:cNvPr id="468" name="Google Shape;468;p16"/>
          <p:cNvPicPr preferRelativeResize="0"/>
          <p:nvPr/>
        </p:nvPicPr>
        <p:blipFill rotWithShape="1">
          <a:blip r:embed="rId4">
            <a:alphaModFix/>
          </a:blip>
          <a:srcRect b="0" l="0" r="0" t="0"/>
          <a:stretch/>
        </p:blipFill>
        <p:spPr>
          <a:xfrm>
            <a:off x="2" y="1970240"/>
            <a:ext cx="6492240" cy="261714"/>
          </a:xfrm>
          <a:prstGeom prst="rect">
            <a:avLst/>
          </a:prstGeom>
          <a:noFill/>
          <a:ln>
            <a:noFill/>
          </a:ln>
        </p:spPr>
      </p:pic>
      <p:sp>
        <p:nvSpPr>
          <p:cNvPr id="469" name="Google Shape;469;p16"/>
          <p:cNvSpPr txBox="1"/>
          <p:nvPr>
            <p:ph idx="1" type="body"/>
          </p:nvPr>
        </p:nvSpPr>
        <p:spPr>
          <a:xfrm>
            <a:off x="680322" y="2336873"/>
            <a:ext cx="5632246"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0" i="0" lang="en-US" sz="2000">
                <a:latin typeface="Open Sans"/>
                <a:ea typeface="Open Sans"/>
                <a:cs typeface="Open Sans"/>
                <a:sym typeface="Open Sans"/>
              </a:rPr>
              <a:t>Data that follows a rigid format and can be organized neatly into rows and columns is structured data. </a:t>
            </a:r>
            <a:endParaRPr/>
          </a:p>
          <a:p>
            <a:pPr indent="-228600" lvl="0" marL="228600" rtl="0" algn="l">
              <a:lnSpc>
                <a:spcPct val="90000"/>
              </a:lnSpc>
              <a:spcBef>
                <a:spcPts val="1000"/>
              </a:spcBef>
              <a:spcAft>
                <a:spcPts val="0"/>
              </a:spcAft>
              <a:buClr>
                <a:schemeClr val="lt1"/>
              </a:buClr>
              <a:buSzPts val="2000"/>
              <a:buChar char="•"/>
            </a:pPr>
            <a:r>
              <a:rPr b="0" i="0" lang="en-US" sz="2000">
                <a:latin typeface="Open Sans"/>
                <a:ea typeface="Open Sans"/>
                <a:cs typeface="Open Sans"/>
                <a:sym typeface="Open Sans"/>
              </a:rPr>
              <a:t>This is the data that you see typically in databases and spreadsheets, for example. </a:t>
            </a:r>
            <a:endParaRPr/>
          </a:p>
          <a:p>
            <a:pPr indent="-101600" lvl="0" marL="228600" rtl="0" algn="l">
              <a:lnSpc>
                <a:spcPct val="90000"/>
              </a:lnSpc>
              <a:spcBef>
                <a:spcPts val="1000"/>
              </a:spcBef>
              <a:spcAft>
                <a:spcPts val="0"/>
              </a:spcAft>
              <a:buClr>
                <a:schemeClr val="lt1"/>
              </a:buClr>
              <a:buSzPts val="2000"/>
              <a:buNone/>
            </a:pPr>
            <a:r>
              <a:t/>
            </a:r>
            <a:endParaRPr sz="2000"/>
          </a:p>
          <a:p>
            <a:pPr indent="-228600" lvl="0" marL="228600" rtl="0" algn="l">
              <a:lnSpc>
                <a:spcPct val="90000"/>
              </a:lnSpc>
              <a:spcBef>
                <a:spcPts val="1000"/>
              </a:spcBef>
              <a:spcAft>
                <a:spcPts val="0"/>
              </a:spcAft>
              <a:buClr>
                <a:schemeClr val="lt1"/>
              </a:buClr>
              <a:buSzPts val="2000"/>
              <a:buFont typeface="Arial"/>
              <a:buChar char="•"/>
            </a:pPr>
            <a:r>
              <a:rPr b="0" i="0" lang="en-US" sz="2000">
                <a:latin typeface="Arial"/>
                <a:ea typeface="Arial"/>
                <a:cs typeface="Arial"/>
                <a:sym typeface="Arial"/>
              </a:rPr>
              <a:t>Dates</a:t>
            </a:r>
            <a:endParaRPr b="0" i="0" sz="2000">
              <a:latin typeface="Proxima Nova"/>
              <a:ea typeface="Proxima Nova"/>
              <a:cs typeface="Proxima Nova"/>
              <a:sym typeface="Proxima Nova"/>
            </a:endParaRPr>
          </a:p>
          <a:p>
            <a:pPr indent="-228600" lvl="0" marL="228600" rtl="0" algn="l">
              <a:lnSpc>
                <a:spcPct val="90000"/>
              </a:lnSpc>
              <a:spcBef>
                <a:spcPts val="1000"/>
              </a:spcBef>
              <a:spcAft>
                <a:spcPts val="0"/>
              </a:spcAft>
              <a:buClr>
                <a:schemeClr val="lt1"/>
              </a:buClr>
              <a:buSzPts val="2000"/>
              <a:buFont typeface="Arial"/>
              <a:buChar char="•"/>
            </a:pPr>
            <a:r>
              <a:rPr b="0" i="0" lang="en-US" sz="2000">
                <a:latin typeface="Arial"/>
                <a:ea typeface="Arial"/>
                <a:cs typeface="Arial"/>
                <a:sym typeface="Arial"/>
              </a:rPr>
              <a:t>Phone numbers</a:t>
            </a:r>
            <a:endParaRPr b="0" i="0" sz="2000">
              <a:latin typeface="Proxima Nova"/>
              <a:ea typeface="Proxima Nova"/>
              <a:cs typeface="Proxima Nova"/>
              <a:sym typeface="Proxima Nova"/>
            </a:endParaRPr>
          </a:p>
          <a:p>
            <a:pPr indent="-228600" lvl="0" marL="228600" rtl="0" algn="l">
              <a:lnSpc>
                <a:spcPct val="90000"/>
              </a:lnSpc>
              <a:spcBef>
                <a:spcPts val="1000"/>
              </a:spcBef>
              <a:spcAft>
                <a:spcPts val="0"/>
              </a:spcAft>
              <a:buClr>
                <a:schemeClr val="lt1"/>
              </a:buClr>
              <a:buSzPts val="2000"/>
              <a:buFont typeface="Arial"/>
              <a:buChar char="•"/>
            </a:pPr>
            <a:r>
              <a:rPr b="0" i="0" lang="en-US" sz="2000">
                <a:latin typeface="Arial"/>
                <a:ea typeface="Arial"/>
                <a:cs typeface="Arial"/>
                <a:sym typeface="Arial"/>
              </a:rPr>
              <a:t>ZIP codes</a:t>
            </a:r>
            <a:endParaRPr b="0" i="0" sz="2000">
              <a:latin typeface="Proxima Nova"/>
              <a:ea typeface="Proxima Nova"/>
              <a:cs typeface="Proxima Nova"/>
              <a:sym typeface="Proxima Nova"/>
            </a:endParaRPr>
          </a:p>
          <a:p>
            <a:pPr indent="-228600" lvl="0" marL="228600" rtl="0" algn="l">
              <a:lnSpc>
                <a:spcPct val="90000"/>
              </a:lnSpc>
              <a:spcBef>
                <a:spcPts val="1000"/>
              </a:spcBef>
              <a:spcAft>
                <a:spcPts val="0"/>
              </a:spcAft>
              <a:buClr>
                <a:schemeClr val="lt1"/>
              </a:buClr>
              <a:buSzPts val="2000"/>
              <a:buFont typeface="Arial"/>
              <a:buChar char="•"/>
            </a:pPr>
            <a:r>
              <a:rPr b="0" i="0" lang="en-US" sz="2000">
                <a:latin typeface="Arial"/>
                <a:ea typeface="Arial"/>
                <a:cs typeface="Arial"/>
                <a:sym typeface="Arial"/>
              </a:rPr>
              <a:t>Customer names</a:t>
            </a:r>
            <a:endParaRPr b="0" i="0" sz="2000">
              <a:latin typeface="Proxima Nova"/>
              <a:ea typeface="Proxima Nova"/>
              <a:cs typeface="Proxima Nova"/>
              <a:sym typeface="Proxima Nova"/>
            </a:endParaRPr>
          </a:p>
          <a:p>
            <a:pPr indent="-101600" lvl="0" marL="228600" rtl="0" algn="l">
              <a:lnSpc>
                <a:spcPct val="90000"/>
              </a:lnSpc>
              <a:spcBef>
                <a:spcPts val="1000"/>
              </a:spcBef>
              <a:spcAft>
                <a:spcPts val="0"/>
              </a:spcAft>
              <a:buClr>
                <a:schemeClr val="lt1"/>
              </a:buClr>
              <a:buSzPts val="2000"/>
              <a:buNone/>
            </a:pPr>
            <a:r>
              <a:t/>
            </a:r>
            <a:endParaRPr sz="2000"/>
          </a:p>
        </p:txBody>
      </p:sp>
      <p:pic>
        <p:nvPicPr>
          <p:cNvPr descr="Diagram, table&#10;&#10;Description automatically generated" id="470" name="Google Shape;470;p16"/>
          <p:cNvPicPr preferRelativeResize="0"/>
          <p:nvPr/>
        </p:nvPicPr>
        <p:blipFill rotWithShape="1">
          <a:blip r:embed="rId5">
            <a:alphaModFix/>
          </a:blip>
          <a:srcRect b="6569" l="0" r="4" t="2734"/>
          <a:stretch/>
        </p:blipFill>
        <p:spPr>
          <a:xfrm>
            <a:off x="6984387" y="484632"/>
            <a:ext cx="4719805" cy="2836084"/>
          </a:xfrm>
          <a:prstGeom prst="rect">
            <a:avLst/>
          </a:prstGeom>
          <a:noFill/>
          <a:ln>
            <a:noFill/>
          </a:ln>
          <a:effectLst>
            <a:outerShdw blurRad="76200" rotWithShape="0" algn="tl" dir="5040000" dist="63500">
              <a:srgbClr val="000000">
                <a:alpha val="40784"/>
              </a:srgbClr>
            </a:outerShdw>
          </a:effectLst>
        </p:spPr>
      </p:pic>
      <p:pic>
        <p:nvPicPr>
          <p:cNvPr descr="Table, Excel&#10;&#10;Description automatically generated" id="471" name="Google Shape;471;p16"/>
          <p:cNvPicPr preferRelativeResize="0"/>
          <p:nvPr/>
        </p:nvPicPr>
        <p:blipFill rotWithShape="1">
          <a:blip r:embed="rId6">
            <a:alphaModFix/>
          </a:blip>
          <a:srcRect b="2" l="18403" r="6304" t="0"/>
          <a:stretch/>
        </p:blipFill>
        <p:spPr>
          <a:xfrm>
            <a:off x="6984386" y="3632401"/>
            <a:ext cx="4719805" cy="2743530"/>
          </a:xfrm>
          <a:prstGeom prst="rect">
            <a:avLst/>
          </a:prstGeom>
          <a:noFill/>
          <a:ln>
            <a:noFill/>
          </a:ln>
          <a:effectLst>
            <a:outerShdw blurRad="76200" rotWithShape="0" algn="tl" dir="5040000" dist="63500">
              <a:srgbClr val="000000">
                <a:alpha val="40784"/>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475" name="Shape 475"/>
        <p:cNvGrpSpPr/>
        <p:nvPr/>
      </p:nvGrpSpPr>
      <p:grpSpPr>
        <a:xfrm>
          <a:off x="0" y="0"/>
          <a:ext cx="0" cy="0"/>
          <a:chOff x="0" y="0"/>
          <a:chExt cx="0" cy="0"/>
        </a:xfrm>
      </p:grpSpPr>
      <p:sp>
        <p:nvSpPr>
          <p:cNvPr id="476" name="Google Shape;476;p17"/>
          <p:cNvSpPr/>
          <p:nvPr/>
        </p:nvSpPr>
        <p:spPr>
          <a:xfrm>
            <a:off x="0" y="-1"/>
            <a:ext cx="12188825" cy="6858001"/>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477" name="Google Shape;477;p17"/>
          <p:cNvPicPr preferRelativeResize="0"/>
          <p:nvPr/>
        </p:nvPicPr>
        <p:blipFill rotWithShape="1">
          <a:blip r:embed="rId3">
            <a:alphaModFix amt="10000"/>
          </a:blip>
          <a:srcRect b="0" l="0" r="0" t="0"/>
          <a:stretch/>
        </p:blipFill>
        <p:spPr>
          <a:xfrm>
            <a:off x="-3176" y="0"/>
            <a:ext cx="12192000" cy="6858000"/>
          </a:xfrm>
          <a:prstGeom prst="rect">
            <a:avLst/>
          </a:prstGeom>
          <a:noFill/>
          <a:ln>
            <a:noFill/>
          </a:ln>
        </p:spPr>
      </p:pic>
      <p:sp>
        <p:nvSpPr>
          <p:cNvPr id="478" name="Google Shape;478;p17"/>
          <p:cNvSpPr txBox="1"/>
          <p:nvPr>
            <p:ph idx="1" type="body"/>
          </p:nvPr>
        </p:nvSpPr>
        <p:spPr>
          <a:xfrm>
            <a:off x="680321" y="2336873"/>
            <a:ext cx="642321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0" i="0" lang="en-US" sz="2000">
                <a:latin typeface="Open Sans"/>
                <a:ea typeface="Open Sans"/>
                <a:cs typeface="Open Sans"/>
                <a:sym typeface="Open Sans"/>
              </a:rPr>
              <a:t>Complex, and mostly qualitative information that is impossible to reduce to rows and columns. </a:t>
            </a:r>
            <a:endParaRPr/>
          </a:p>
          <a:p>
            <a:pPr indent="-101600" lvl="0" marL="228600" rtl="0" algn="l">
              <a:lnSpc>
                <a:spcPct val="90000"/>
              </a:lnSpc>
              <a:spcBef>
                <a:spcPts val="1000"/>
              </a:spcBef>
              <a:spcAft>
                <a:spcPts val="0"/>
              </a:spcAft>
              <a:buClr>
                <a:schemeClr val="lt1"/>
              </a:buClr>
              <a:buSzPts val="2000"/>
              <a:buNone/>
            </a:pPr>
            <a:r>
              <a:t/>
            </a:r>
            <a:endParaRPr sz="2000"/>
          </a:p>
        </p:txBody>
      </p:sp>
      <p:sp>
        <p:nvSpPr>
          <p:cNvPr id="479" name="Google Shape;479;p17"/>
          <p:cNvSpPr/>
          <p:nvPr/>
        </p:nvSpPr>
        <p:spPr>
          <a:xfrm>
            <a:off x="7601501" y="0"/>
            <a:ext cx="4590499" cy="685800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80" name="Google Shape;480;p17"/>
          <p:cNvSpPr/>
          <p:nvPr/>
        </p:nvSpPr>
        <p:spPr>
          <a:xfrm>
            <a:off x="2" y="609600"/>
            <a:ext cx="7876030"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txBox="1"/>
          <p:nvPr>
            <p:ph type="title"/>
          </p:nvPr>
        </p:nvSpPr>
        <p:spPr>
          <a:xfrm>
            <a:off x="680321" y="753228"/>
            <a:ext cx="7087552"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Unstructured Data</a:t>
            </a:r>
            <a:endParaRPr/>
          </a:p>
        </p:txBody>
      </p:sp>
      <p:pic>
        <p:nvPicPr>
          <p:cNvPr descr="Adobe Acrobat Reader: PDF Viewer, Editor &amp; Creator – Apps on Google Play" id="482" name="Google Shape;482;p17"/>
          <p:cNvPicPr preferRelativeResize="0"/>
          <p:nvPr/>
        </p:nvPicPr>
        <p:blipFill rotWithShape="1">
          <a:blip r:embed="rId4">
            <a:alphaModFix/>
          </a:blip>
          <a:srcRect b="0" l="0" r="0" t="0"/>
          <a:stretch/>
        </p:blipFill>
        <p:spPr>
          <a:xfrm>
            <a:off x="8056264" y="385893"/>
            <a:ext cx="1677116" cy="1677116"/>
          </a:xfrm>
          <a:prstGeom prst="rect">
            <a:avLst/>
          </a:prstGeom>
          <a:noFill/>
          <a:ln>
            <a:noFill/>
          </a:ln>
        </p:spPr>
      </p:pic>
      <p:sp>
        <p:nvSpPr>
          <p:cNvPr id="483" name="Google Shape;483;p17"/>
          <p:cNvSpPr/>
          <p:nvPr/>
        </p:nvSpPr>
        <p:spPr>
          <a:xfrm>
            <a:off x="9869176" y="0"/>
            <a:ext cx="64008" cy="4572000"/>
          </a:xfrm>
          <a:prstGeom prst="rect">
            <a:avLst/>
          </a:prstGeom>
          <a:gradFill>
            <a:gsLst>
              <a:gs pos="0">
                <a:srgbClr val="F78121"/>
              </a:gs>
              <a:gs pos="50000">
                <a:srgbClr val="D54006"/>
              </a:gs>
              <a:gs pos="100000">
                <a:srgbClr val="8C0000"/>
              </a:gs>
            </a:gsLst>
            <a:lin ang="252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7601501" y="2267112"/>
            <a:ext cx="2286000" cy="64008"/>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485" name="Google Shape;485;p17"/>
          <p:cNvPicPr preferRelativeResize="0"/>
          <p:nvPr/>
        </p:nvPicPr>
        <p:blipFill rotWithShape="1">
          <a:blip r:embed="rId5">
            <a:alphaModFix/>
          </a:blip>
          <a:srcRect b="0" l="0" r="0" t="0"/>
          <a:stretch/>
        </p:blipFill>
        <p:spPr>
          <a:xfrm>
            <a:off x="2" y="1970240"/>
            <a:ext cx="7967048" cy="321164"/>
          </a:xfrm>
          <a:prstGeom prst="rect">
            <a:avLst/>
          </a:prstGeom>
          <a:noFill/>
          <a:ln>
            <a:noFill/>
          </a:ln>
        </p:spPr>
      </p:pic>
      <p:pic>
        <p:nvPicPr>
          <p:cNvPr descr="2019 Boomer Travel Trends" id="486" name="Google Shape;486;p17"/>
          <p:cNvPicPr preferRelativeResize="0"/>
          <p:nvPr/>
        </p:nvPicPr>
        <p:blipFill rotWithShape="1">
          <a:blip r:embed="rId6">
            <a:alphaModFix/>
          </a:blip>
          <a:srcRect b="0" l="25999" r="0" t="0"/>
          <a:stretch/>
        </p:blipFill>
        <p:spPr>
          <a:xfrm>
            <a:off x="7752594" y="2736617"/>
            <a:ext cx="2050803" cy="1593504"/>
          </a:xfrm>
          <a:prstGeom prst="rect">
            <a:avLst/>
          </a:prstGeom>
          <a:noFill/>
          <a:ln>
            <a:noFill/>
          </a:ln>
        </p:spPr>
      </p:pic>
      <p:pic>
        <p:nvPicPr>
          <p:cNvPr descr="Movies, music, videos icon - Free download on Iconfinder" id="487" name="Google Shape;487;p17"/>
          <p:cNvPicPr preferRelativeResize="0"/>
          <p:nvPr/>
        </p:nvPicPr>
        <p:blipFill rotWithShape="1">
          <a:blip r:embed="rId7">
            <a:alphaModFix/>
          </a:blip>
          <a:srcRect b="0" l="0" r="0" t="0"/>
          <a:stretch/>
        </p:blipFill>
        <p:spPr>
          <a:xfrm>
            <a:off x="10086201" y="1468867"/>
            <a:ext cx="1784066" cy="1784066"/>
          </a:xfrm>
          <a:prstGeom prst="rect">
            <a:avLst/>
          </a:prstGeom>
          <a:noFill/>
          <a:ln>
            <a:noFill/>
          </a:ln>
        </p:spPr>
      </p:pic>
      <p:sp>
        <p:nvSpPr>
          <p:cNvPr id="488" name="Google Shape;488;p17"/>
          <p:cNvSpPr/>
          <p:nvPr/>
        </p:nvSpPr>
        <p:spPr>
          <a:xfrm>
            <a:off x="7601501" y="4545792"/>
            <a:ext cx="4590288" cy="64008"/>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descr="Text, table&#10;&#10;Description automatically generated" id="489" name="Google Shape;489;p17"/>
          <p:cNvPicPr preferRelativeResize="0"/>
          <p:nvPr/>
        </p:nvPicPr>
        <p:blipFill rotWithShape="1">
          <a:blip r:embed="rId8">
            <a:alphaModFix/>
          </a:blip>
          <a:srcRect b="0" l="0" r="0" t="0"/>
          <a:stretch/>
        </p:blipFill>
        <p:spPr>
          <a:xfrm>
            <a:off x="8050591" y="4770667"/>
            <a:ext cx="3528356" cy="15396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493" name="Shape 493"/>
        <p:cNvGrpSpPr/>
        <p:nvPr/>
      </p:nvGrpSpPr>
      <p:grpSpPr>
        <a:xfrm>
          <a:off x="0" y="0"/>
          <a:ext cx="0" cy="0"/>
          <a:chOff x="0" y="0"/>
          <a:chExt cx="0" cy="0"/>
        </a:xfrm>
      </p:grpSpPr>
      <p:sp>
        <p:nvSpPr>
          <p:cNvPr id="494" name="Google Shape;494;p18"/>
          <p:cNvSpPr/>
          <p:nvPr/>
        </p:nvSpPr>
        <p:spPr>
          <a:xfrm>
            <a:off x="0" y="-1"/>
            <a:ext cx="12188825" cy="6858001"/>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495" name="Google Shape;495;p18"/>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496" name="Google Shape;496;p18"/>
          <p:cNvSpPr/>
          <p:nvPr/>
        </p:nvSpPr>
        <p:spPr>
          <a:xfrm>
            <a:off x="2" y="609600"/>
            <a:ext cx="4959094"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txBox="1"/>
          <p:nvPr>
            <p:ph type="title"/>
          </p:nvPr>
        </p:nvSpPr>
        <p:spPr>
          <a:xfrm>
            <a:off x="680321" y="753228"/>
            <a:ext cx="4136123"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Font typeface="Trebuchet MS"/>
              <a:buNone/>
            </a:pPr>
            <a:r>
              <a:rPr lang="en-US" sz="2400"/>
              <a:t>Semi-structured Data</a:t>
            </a:r>
            <a:endParaRPr sz="2400"/>
          </a:p>
        </p:txBody>
      </p:sp>
      <p:pic>
        <p:nvPicPr>
          <p:cNvPr id="498" name="Google Shape;498;p18"/>
          <p:cNvPicPr preferRelativeResize="0"/>
          <p:nvPr/>
        </p:nvPicPr>
        <p:blipFill rotWithShape="1">
          <a:blip r:embed="rId4">
            <a:alphaModFix/>
          </a:blip>
          <a:srcRect b="0" l="0" r="0" t="0"/>
          <a:stretch/>
        </p:blipFill>
        <p:spPr>
          <a:xfrm>
            <a:off x="2" y="1970241"/>
            <a:ext cx="4956048" cy="199787"/>
          </a:xfrm>
          <a:prstGeom prst="rect">
            <a:avLst/>
          </a:prstGeom>
          <a:noFill/>
          <a:ln>
            <a:noFill/>
          </a:ln>
        </p:spPr>
      </p:pic>
      <p:sp>
        <p:nvSpPr>
          <p:cNvPr id="499" name="Google Shape;499;p18"/>
          <p:cNvSpPr txBox="1"/>
          <p:nvPr>
            <p:ph idx="1" type="body"/>
          </p:nvPr>
        </p:nvSpPr>
        <p:spPr>
          <a:xfrm>
            <a:off x="680321" y="2336873"/>
            <a:ext cx="4136123" cy="359931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lt1"/>
              </a:buClr>
              <a:buSzPct val="100000"/>
              <a:buChar char="•"/>
            </a:pPr>
            <a:r>
              <a:rPr b="0" i="0" lang="en-US" sz="2600"/>
              <a:t>Semi-structured data is a mix of data that has consistent characteristics and data that doesn’t conform to a rigid structure. </a:t>
            </a:r>
            <a:endParaRPr/>
          </a:p>
          <a:p>
            <a:pPr indent="-228600" lvl="0" marL="228600" rtl="0" algn="l">
              <a:lnSpc>
                <a:spcPct val="90000"/>
              </a:lnSpc>
              <a:spcBef>
                <a:spcPts val="1000"/>
              </a:spcBef>
              <a:spcAft>
                <a:spcPts val="0"/>
              </a:spcAft>
              <a:buClr>
                <a:schemeClr val="lt1"/>
              </a:buClr>
              <a:buSzPct val="100000"/>
              <a:buChar char="•"/>
            </a:pPr>
            <a:r>
              <a:rPr b="0" i="0" lang="en-US" sz="2600"/>
              <a:t>For example, emails. </a:t>
            </a:r>
            <a:endParaRPr/>
          </a:p>
          <a:p>
            <a:pPr indent="-228600" lvl="0" marL="228600" rtl="0" algn="l">
              <a:lnSpc>
                <a:spcPct val="90000"/>
              </a:lnSpc>
              <a:spcBef>
                <a:spcPts val="1000"/>
              </a:spcBef>
              <a:spcAft>
                <a:spcPts val="0"/>
              </a:spcAft>
              <a:buClr>
                <a:schemeClr val="lt1"/>
              </a:buClr>
              <a:buSzPct val="100000"/>
              <a:buChar char="•"/>
            </a:pPr>
            <a:r>
              <a:rPr b="0" i="0" lang="en-US" sz="2600"/>
              <a:t>An email has a mix of structured data, such as the name of the sender and recipient, but also has the contents of the email, which is unstructured data.</a:t>
            </a:r>
            <a:endParaRPr/>
          </a:p>
          <a:p>
            <a:pPr indent="-131445" lvl="0" marL="228600" rtl="0" algn="l">
              <a:lnSpc>
                <a:spcPct val="90000"/>
              </a:lnSpc>
              <a:spcBef>
                <a:spcPts val="1000"/>
              </a:spcBef>
              <a:spcAft>
                <a:spcPts val="0"/>
              </a:spcAft>
              <a:buClr>
                <a:schemeClr val="lt1"/>
              </a:buClr>
              <a:buSzPct val="100000"/>
              <a:buNone/>
            </a:pPr>
            <a:r>
              <a:t/>
            </a:r>
            <a:endParaRPr sz="1800"/>
          </a:p>
        </p:txBody>
      </p:sp>
      <p:pic>
        <p:nvPicPr>
          <p:cNvPr descr="Gmail Mail Merge: Send Mass Emails Right From Your Gmail Inbox" id="500" name="Google Shape;500;p18"/>
          <p:cNvPicPr preferRelativeResize="0"/>
          <p:nvPr/>
        </p:nvPicPr>
        <p:blipFill rotWithShape="1">
          <a:blip r:embed="rId5">
            <a:alphaModFix/>
          </a:blip>
          <a:srcRect b="0" l="0" r="0" t="0"/>
          <a:stretch/>
        </p:blipFill>
        <p:spPr>
          <a:xfrm>
            <a:off x="5276090" y="1423297"/>
            <a:ext cx="6303134" cy="3980926"/>
          </a:xfrm>
          <a:prstGeom prst="rect">
            <a:avLst/>
          </a:prstGeom>
          <a:noFill/>
          <a:ln>
            <a:noFill/>
          </a:ln>
          <a:effectLst>
            <a:outerShdw blurRad="76200" rotWithShape="0" algn="tl" dir="5040000" dist="63500">
              <a:srgbClr val="000000">
                <a:alpha val="40784"/>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Sources of Data</a:t>
            </a:r>
            <a:endParaRPr/>
          </a:p>
        </p:txBody>
      </p:sp>
      <p:sp>
        <p:nvSpPr>
          <p:cNvPr id="506" name="Google Shape;506;p1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lt1"/>
              </a:buClr>
              <a:buSzPct val="100000"/>
              <a:buNone/>
            </a:pPr>
            <a:r>
              <a:rPr lang="en-US" sz="2600"/>
              <a:t>D</a:t>
            </a:r>
            <a:r>
              <a:rPr b="0" i="0" lang="en-US" sz="2600"/>
              <a:t>ata sources have never been as dynamic and diverse as they are today</a:t>
            </a:r>
            <a:endParaRPr/>
          </a:p>
          <a:p>
            <a:pPr indent="0" lvl="0" marL="0" rtl="0" algn="l">
              <a:lnSpc>
                <a:spcPct val="90000"/>
              </a:lnSpc>
              <a:spcBef>
                <a:spcPts val="1000"/>
              </a:spcBef>
              <a:spcAft>
                <a:spcPts val="0"/>
              </a:spcAft>
              <a:buClr>
                <a:schemeClr val="lt1"/>
              </a:buClr>
              <a:buSzPct val="100000"/>
              <a:buNone/>
            </a:pPr>
            <a:r>
              <a:t/>
            </a:r>
            <a:endParaRPr sz="2600"/>
          </a:p>
          <a:p>
            <a:pPr indent="-228600" lvl="0" marL="228600" rtl="0" algn="l">
              <a:lnSpc>
                <a:spcPct val="90000"/>
              </a:lnSpc>
              <a:spcBef>
                <a:spcPts val="1000"/>
              </a:spcBef>
              <a:spcAft>
                <a:spcPts val="0"/>
              </a:spcAft>
              <a:buClr>
                <a:schemeClr val="lt1"/>
              </a:buClr>
              <a:buSzPct val="100000"/>
              <a:buChar char="•"/>
            </a:pPr>
            <a:r>
              <a:rPr b="0" i="0" lang="en-US" sz="2600"/>
              <a:t>Relational Database</a:t>
            </a:r>
            <a:endParaRPr/>
          </a:p>
          <a:p>
            <a:pPr indent="-228600" lvl="0" marL="228600" rtl="0" algn="l">
              <a:lnSpc>
                <a:spcPct val="90000"/>
              </a:lnSpc>
              <a:spcBef>
                <a:spcPts val="1000"/>
              </a:spcBef>
              <a:spcAft>
                <a:spcPts val="0"/>
              </a:spcAft>
              <a:buClr>
                <a:schemeClr val="lt1"/>
              </a:buClr>
              <a:buSzPct val="100000"/>
              <a:buChar char="•"/>
            </a:pPr>
            <a:r>
              <a:rPr lang="en-US" sz="2600"/>
              <a:t>Non-Relational Database</a:t>
            </a:r>
            <a:endParaRPr/>
          </a:p>
          <a:p>
            <a:pPr indent="-228600" lvl="0" marL="228600" rtl="0" algn="l">
              <a:lnSpc>
                <a:spcPct val="90000"/>
              </a:lnSpc>
              <a:spcBef>
                <a:spcPts val="1000"/>
              </a:spcBef>
              <a:spcAft>
                <a:spcPts val="0"/>
              </a:spcAft>
              <a:buClr>
                <a:schemeClr val="lt1"/>
              </a:buClr>
              <a:buSzPct val="100000"/>
              <a:buChar char="•"/>
            </a:pPr>
            <a:r>
              <a:rPr b="0" i="0" lang="en-US" sz="2600"/>
              <a:t>APIs</a:t>
            </a:r>
            <a:endParaRPr sz="2600"/>
          </a:p>
          <a:p>
            <a:pPr indent="-228600" lvl="0" marL="228600" rtl="0" algn="l">
              <a:lnSpc>
                <a:spcPct val="90000"/>
              </a:lnSpc>
              <a:spcBef>
                <a:spcPts val="1000"/>
              </a:spcBef>
              <a:spcAft>
                <a:spcPts val="0"/>
              </a:spcAft>
              <a:buClr>
                <a:schemeClr val="lt1"/>
              </a:buClr>
              <a:buSzPct val="100000"/>
              <a:buChar char="•"/>
            </a:pPr>
            <a:r>
              <a:rPr b="0" i="0" lang="en-US" sz="2600"/>
              <a:t>Web Services</a:t>
            </a:r>
            <a:endParaRPr/>
          </a:p>
          <a:p>
            <a:pPr indent="-228600" lvl="0" marL="228600" rtl="0" algn="l">
              <a:lnSpc>
                <a:spcPct val="90000"/>
              </a:lnSpc>
              <a:spcBef>
                <a:spcPts val="1000"/>
              </a:spcBef>
              <a:spcAft>
                <a:spcPts val="0"/>
              </a:spcAft>
              <a:buClr>
                <a:schemeClr val="lt1"/>
              </a:buClr>
              <a:buSzPct val="100000"/>
              <a:buChar char="•"/>
            </a:pPr>
            <a:r>
              <a:rPr lang="en-US" sz="2600"/>
              <a:t>Data Streams</a:t>
            </a:r>
            <a:endParaRPr/>
          </a:p>
          <a:p>
            <a:pPr indent="-228600" lvl="0" marL="228600" rtl="0" algn="l">
              <a:lnSpc>
                <a:spcPct val="90000"/>
              </a:lnSpc>
              <a:spcBef>
                <a:spcPts val="1000"/>
              </a:spcBef>
              <a:spcAft>
                <a:spcPts val="0"/>
              </a:spcAft>
              <a:buClr>
                <a:schemeClr val="lt1"/>
              </a:buClr>
              <a:buSzPct val="100000"/>
              <a:buChar char="•"/>
            </a:pPr>
            <a:r>
              <a:rPr lang="en-US" sz="2600"/>
              <a:t>Social Platforms</a:t>
            </a:r>
            <a:endParaRPr/>
          </a:p>
          <a:p>
            <a:pPr indent="-228600" lvl="0" marL="228600" rtl="0" algn="l">
              <a:lnSpc>
                <a:spcPct val="90000"/>
              </a:lnSpc>
              <a:spcBef>
                <a:spcPts val="1000"/>
              </a:spcBef>
              <a:spcAft>
                <a:spcPts val="0"/>
              </a:spcAft>
              <a:buClr>
                <a:schemeClr val="lt1"/>
              </a:buClr>
              <a:buSzPct val="100000"/>
              <a:buChar char="•"/>
            </a:pPr>
            <a:r>
              <a:rPr b="0" i="0" lang="en-US" sz="2600"/>
              <a:t>Sensor Devices</a:t>
            </a:r>
            <a:endParaRPr/>
          </a:p>
          <a:p>
            <a:pPr indent="-99060" lvl="0" marL="228600" rtl="0" algn="l">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18" name="Shape 218"/>
        <p:cNvGrpSpPr/>
        <p:nvPr/>
      </p:nvGrpSpPr>
      <p:grpSpPr>
        <a:xfrm>
          <a:off x="0" y="0"/>
          <a:ext cx="0" cy="0"/>
          <a:chOff x="0" y="0"/>
          <a:chExt cx="0" cy="0"/>
        </a:xfrm>
      </p:grpSpPr>
      <p:sp>
        <p:nvSpPr>
          <p:cNvPr id="219" name="Google Shape;219;p2"/>
          <p:cNvSpPr/>
          <p:nvPr/>
        </p:nvSpPr>
        <p:spPr>
          <a:xfrm>
            <a:off x="0" y="0"/>
            <a:ext cx="12188825" cy="6858000"/>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20" name="Google Shape;220;p2"/>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221" name="Google Shape;221;p2"/>
          <p:cNvSpPr/>
          <p:nvPr/>
        </p:nvSpPr>
        <p:spPr>
          <a:xfrm>
            <a:off x="4644527"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22" name="Google Shape;222;p2"/>
          <p:cNvPicPr preferRelativeResize="0"/>
          <p:nvPr/>
        </p:nvPicPr>
        <p:blipFill rotWithShape="1">
          <a:blip r:embed="rId4">
            <a:alphaModFix/>
          </a:blip>
          <a:srcRect b="0" l="0" r="0" t="0"/>
          <a:stretch/>
        </p:blipFill>
        <p:spPr>
          <a:xfrm>
            <a:off x="1" y="5006045"/>
            <a:ext cx="4965192" cy="144668"/>
          </a:xfrm>
          <a:prstGeom prst="rect">
            <a:avLst/>
          </a:prstGeom>
          <a:noFill/>
          <a:ln>
            <a:noFill/>
          </a:ln>
        </p:spPr>
      </p:pic>
      <p:sp>
        <p:nvSpPr>
          <p:cNvPr id="223" name="Google Shape;223;p2"/>
          <p:cNvSpPr/>
          <p:nvPr/>
        </p:nvSpPr>
        <p:spPr>
          <a:xfrm>
            <a:off x="-1" y="1838764"/>
            <a:ext cx="4964567" cy="3180473"/>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txBox="1"/>
          <p:nvPr>
            <p:ph type="title"/>
          </p:nvPr>
        </p:nvSpPr>
        <p:spPr>
          <a:xfrm>
            <a:off x="680321" y="2063262"/>
            <a:ext cx="3739279" cy="2661052"/>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Trebuchet MS"/>
              <a:buNone/>
            </a:pPr>
            <a:r>
              <a:rPr lang="en-US" sz="4400"/>
              <a:t>Agenda</a:t>
            </a:r>
            <a:endParaRPr sz="4400"/>
          </a:p>
        </p:txBody>
      </p:sp>
      <p:grpSp>
        <p:nvGrpSpPr>
          <p:cNvPr id="225" name="Google Shape;225;p2"/>
          <p:cNvGrpSpPr/>
          <p:nvPr/>
        </p:nvGrpSpPr>
        <p:grpSpPr>
          <a:xfrm>
            <a:off x="5284788" y="733320"/>
            <a:ext cx="6261100" cy="5391360"/>
            <a:chOff x="0" y="93557"/>
            <a:chExt cx="6261100" cy="5391360"/>
          </a:xfrm>
        </p:grpSpPr>
        <p:sp>
          <p:nvSpPr>
            <p:cNvPr id="226" name="Google Shape;226;p2"/>
            <p:cNvSpPr/>
            <p:nvPr/>
          </p:nvSpPr>
          <p:spPr>
            <a:xfrm>
              <a:off x="0" y="93557"/>
              <a:ext cx="6261100" cy="608400"/>
            </a:xfrm>
            <a:prstGeom prst="roundRect">
              <a:avLst>
                <a:gd fmla="val 16667" name="adj"/>
              </a:avLst>
            </a:prstGeom>
            <a:gradFill>
              <a:gsLst>
                <a:gs pos="0">
                  <a:srgbClr val="C7BC7C"/>
                </a:gs>
                <a:gs pos="50000">
                  <a:srgbClr val="C4B766"/>
                </a:gs>
                <a:gs pos="100000">
                  <a:srgbClr val="B2A555"/>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txBox="1"/>
            <p:nvPr/>
          </p:nvSpPr>
          <p:spPr>
            <a:xfrm>
              <a:off x="29700" y="123257"/>
              <a:ext cx="6201700"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What is data analysis</a:t>
              </a:r>
              <a:endParaRPr/>
            </a:p>
          </p:txBody>
        </p:sp>
        <p:sp>
          <p:nvSpPr>
            <p:cNvPr id="228" name="Google Shape;228;p2"/>
            <p:cNvSpPr/>
            <p:nvPr/>
          </p:nvSpPr>
          <p:spPr>
            <a:xfrm>
              <a:off x="0" y="776837"/>
              <a:ext cx="6261100" cy="608400"/>
            </a:xfrm>
            <a:prstGeom prst="roundRect">
              <a:avLst>
                <a:gd fmla="val 16667" name="adj"/>
              </a:avLst>
            </a:prstGeom>
            <a:gradFill>
              <a:gsLst>
                <a:gs pos="0">
                  <a:srgbClr val="64B783"/>
                </a:gs>
                <a:gs pos="50000">
                  <a:srgbClr val="44B471"/>
                </a:gs>
                <a:gs pos="100000">
                  <a:srgbClr val="38A362"/>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txBox="1"/>
            <p:nvPr/>
          </p:nvSpPr>
          <p:spPr>
            <a:xfrm>
              <a:off x="29700" y="806537"/>
              <a:ext cx="6201700"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Data analysis process</a:t>
              </a:r>
              <a:endParaRPr/>
            </a:p>
          </p:txBody>
        </p:sp>
        <p:sp>
          <p:nvSpPr>
            <p:cNvPr id="230" name="Google Shape;230;p2"/>
            <p:cNvSpPr/>
            <p:nvPr/>
          </p:nvSpPr>
          <p:spPr>
            <a:xfrm>
              <a:off x="0" y="1460117"/>
              <a:ext cx="6261100" cy="608400"/>
            </a:xfrm>
            <a:prstGeom prst="roundRect">
              <a:avLst>
                <a:gd fmla="val 16667" name="adj"/>
              </a:avLst>
            </a:prstGeom>
            <a:gradFill>
              <a:gsLst>
                <a:gs pos="0">
                  <a:srgbClr val="6FAFC6"/>
                </a:gs>
                <a:gs pos="50000">
                  <a:srgbClr val="54A8C4"/>
                </a:gs>
                <a:gs pos="100000">
                  <a:srgbClr val="4596B2"/>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txBox="1"/>
            <p:nvPr/>
          </p:nvSpPr>
          <p:spPr>
            <a:xfrm>
              <a:off x="29700" y="1489817"/>
              <a:ext cx="6201700"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Data sources &amp; structure</a:t>
              </a:r>
              <a:endParaRPr/>
            </a:p>
          </p:txBody>
        </p:sp>
        <p:sp>
          <p:nvSpPr>
            <p:cNvPr id="232" name="Google Shape;232;p2"/>
            <p:cNvSpPr/>
            <p:nvPr/>
          </p:nvSpPr>
          <p:spPr>
            <a:xfrm>
              <a:off x="0" y="2143397"/>
              <a:ext cx="6261100" cy="608400"/>
            </a:xfrm>
            <a:prstGeom prst="roundRect">
              <a:avLst>
                <a:gd fmla="val 16667" name="adj"/>
              </a:avLst>
            </a:prstGeom>
            <a:gradFill>
              <a:gsLst>
                <a:gs pos="0">
                  <a:srgbClr val="D68EFA"/>
                </a:gs>
                <a:gs pos="50000">
                  <a:srgbClr val="D275FF"/>
                </a:gs>
                <a:gs pos="100000">
                  <a:srgbClr val="BB60E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txBox="1"/>
            <p:nvPr/>
          </p:nvSpPr>
          <p:spPr>
            <a:xfrm>
              <a:off x="29700" y="2173097"/>
              <a:ext cx="6201700"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Modern data ecosystem</a:t>
              </a:r>
              <a:endParaRPr/>
            </a:p>
          </p:txBody>
        </p:sp>
        <p:sp>
          <p:nvSpPr>
            <p:cNvPr id="234" name="Google Shape;234;p2"/>
            <p:cNvSpPr/>
            <p:nvPr/>
          </p:nvSpPr>
          <p:spPr>
            <a:xfrm>
              <a:off x="0" y="2826677"/>
              <a:ext cx="6261100" cy="608400"/>
            </a:xfrm>
            <a:prstGeom prst="roundRect">
              <a:avLst>
                <a:gd fmla="val 16667" name="adj"/>
              </a:avLst>
            </a:prstGeom>
            <a:gradFill>
              <a:gsLst>
                <a:gs pos="0">
                  <a:srgbClr val="FC8D73"/>
                </a:gs>
                <a:gs pos="50000">
                  <a:srgbClr val="FF7853"/>
                </a:gs>
                <a:gs pos="100000">
                  <a:srgbClr val="EC6440"/>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txBox="1"/>
            <p:nvPr/>
          </p:nvSpPr>
          <p:spPr>
            <a:xfrm>
              <a:off x="29700" y="2856377"/>
              <a:ext cx="6201700"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Data analysis primary types</a:t>
              </a:r>
              <a:endParaRPr/>
            </a:p>
          </p:txBody>
        </p:sp>
        <p:sp>
          <p:nvSpPr>
            <p:cNvPr id="236" name="Google Shape;236;p2"/>
            <p:cNvSpPr/>
            <p:nvPr/>
          </p:nvSpPr>
          <p:spPr>
            <a:xfrm>
              <a:off x="0" y="3509957"/>
              <a:ext cx="6261100" cy="608400"/>
            </a:xfrm>
            <a:prstGeom prst="roundRect">
              <a:avLst>
                <a:gd fmla="val 16667" name="adj"/>
              </a:avLst>
            </a:prstGeom>
            <a:gradFill>
              <a:gsLst>
                <a:gs pos="0">
                  <a:srgbClr val="C7BC7C"/>
                </a:gs>
                <a:gs pos="50000">
                  <a:srgbClr val="C4B766"/>
                </a:gs>
                <a:gs pos="100000">
                  <a:srgbClr val="B2A555"/>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txBox="1"/>
            <p:nvPr/>
          </p:nvSpPr>
          <p:spPr>
            <a:xfrm>
              <a:off x="29700" y="3539657"/>
              <a:ext cx="6201700"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Data professionals  </a:t>
              </a:r>
              <a:endParaRPr/>
            </a:p>
          </p:txBody>
        </p:sp>
        <p:sp>
          <p:nvSpPr>
            <p:cNvPr id="238" name="Google Shape;238;p2"/>
            <p:cNvSpPr/>
            <p:nvPr/>
          </p:nvSpPr>
          <p:spPr>
            <a:xfrm>
              <a:off x="0" y="4193237"/>
              <a:ext cx="6261100" cy="608400"/>
            </a:xfrm>
            <a:prstGeom prst="roundRect">
              <a:avLst>
                <a:gd fmla="val 16667" name="adj"/>
              </a:avLst>
            </a:prstGeom>
            <a:gradFill>
              <a:gsLst>
                <a:gs pos="0">
                  <a:srgbClr val="64B783"/>
                </a:gs>
                <a:gs pos="50000">
                  <a:srgbClr val="44B471"/>
                </a:gs>
                <a:gs pos="100000">
                  <a:srgbClr val="38A362"/>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txBox="1"/>
            <p:nvPr/>
          </p:nvSpPr>
          <p:spPr>
            <a:xfrm>
              <a:off x="29700" y="4222937"/>
              <a:ext cx="6201700"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A Day in the life of a data analyst</a:t>
              </a:r>
              <a:endParaRPr/>
            </a:p>
          </p:txBody>
        </p:sp>
        <p:sp>
          <p:nvSpPr>
            <p:cNvPr id="240" name="Google Shape;240;p2"/>
            <p:cNvSpPr/>
            <p:nvPr/>
          </p:nvSpPr>
          <p:spPr>
            <a:xfrm>
              <a:off x="0" y="4876517"/>
              <a:ext cx="6261100" cy="608400"/>
            </a:xfrm>
            <a:prstGeom prst="roundRect">
              <a:avLst>
                <a:gd fmla="val 16667" name="adj"/>
              </a:avLst>
            </a:prstGeom>
            <a:gradFill>
              <a:gsLst>
                <a:gs pos="0">
                  <a:srgbClr val="6FAFC6"/>
                </a:gs>
                <a:gs pos="50000">
                  <a:srgbClr val="54A8C4"/>
                </a:gs>
                <a:gs pos="100000">
                  <a:srgbClr val="4596B2"/>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txBox="1"/>
            <p:nvPr/>
          </p:nvSpPr>
          <p:spPr>
            <a:xfrm>
              <a:off x="29700" y="4906217"/>
              <a:ext cx="6201700"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Data analyst required skills</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Repositories: Breakout Room Activity 10 min</a:t>
            </a:r>
            <a:endParaRPr/>
          </a:p>
        </p:txBody>
      </p:sp>
      <p:sp>
        <p:nvSpPr>
          <p:cNvPr id="513" name="Google Shape;513;p2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b="0" i="0" lang="en-US" sz="2000"/>
              <a:t>A data repository is a general term used to refer to data that has been collected, organized, and isolated so that it can be used for business operations or mined for reporting and data analysis. </a:t>
            </a:r>
            <a:endParaRPr/>
          </a:p>
          <a:p>
            <a:pPr indent="0" lvl="0" marL="0" rtl="0" algn="l">
              <a:lnSpc>
                <a:spcPct val="90000"/>
              </a:lnSpc>
              <a:spcBef>
                <a:spcPts val="1000"/>
              </a:spcBef>
              <a:spcAft>
                <a:spcPts val="0"/>
              </a:spcAft>
              <a:buClr>
                <a:schemeClr val="lt1"/>
              </a:buClr>
              <a:buSzPts val="2000"/>
              <a:buNone/>
            </a:pPr>
            <a:r>
              <a:t/>
            </a:r>
            <a:endParaRPr b="0" i="0" sz="2000"/>
          </a:p>
          <a:p>
            <a:pPr indent="-228600" lvl="0" marL="228600" rtl="0" algn="l">
              <a:lnSpc>
                <a:spcPct val="90000"/>
              </a:lnSpc>
              <a:spcBef>
                <a:spcPts val="1000"/>
              </a:spcBef>
              <a:spcAft>
                <a:spcPts val="0"/>
              </a:spcAft>
              <a:buClr>
                <a:schemeClr val="lt1"/>
              </a:buClr>
              <a:buSzPts val="2000"/>
              <a:buChar char="•"/>
            </a:pPr>
            <a:r>
              <a:rPr b="0" i="0" lang="en-US" sz="2000"/>
              <a:t>Databases</a:t>
            </a:r>
            <a:endParaRPr/>
          </a:p>
          <a:p>
            <a:pPr indent="-228600" lvl="0" marL="228600" rtl="0" algn="l">
              <a:lnSpc>
                <a:spcPct val="90000"/>
              </a:lnSpc>
              <a:spcBef>
                <a:spcPts val="1000"/>
              </a:spcBef>
              <a:spcAft>
                <a:spcPts val="0"/>
              </a:spcAft>
              <a:buClr>
                <a:schemeClr val="lt1"/>
              </a:buClr>
              <a:buSzPts val="2000"/>
              <a:buChar char="•"/>
            </a:pPr>
            <a:r>
              <a:rPr b="0" i="0" lang="en-US" sz="2000"/>
              <a:t>Data warehouses</a:t>
            </a:r>
            <a:endParaRPr/>
          </a:p>
          <a:p>
            <a:pPr indent="-228600" lvl="0" marL="228600" rtl="0" algn="l">
              <a:lnSpc>
                <a:spcPct val="90000"/>
              </a:lnSpc>
              <a:spcBef>
                <a:spcPts val="1000"/>
              </a:spcBef>
              <a:spcAft>
                <a:spcPts val="0"/>
              </a:spcAft>
              <a:buClr>
                <a:schemeClr val="lt1"/>
              </a:buClr>
              <a:buSzPts val="2000"/>
              <a:buChar char="•"/>
            </a:pPr>
            <a:r>
              <a:rPr b="0" i="0" lang="en-US" sz="2000"/>
              <a:t>Data marts</a:t>
            </a:r>
            <a:endParaRPr/>
          </a:p>
          <a:p>
            <a:pPr indent="-228600" lvl="0" marL="228600" rtl="0" algn="l">
              <a:lnSpc>
                <a:spcPct val="90000"/>
              </a:lnSpc>
              <a:spcBef>
                <a:spcPts val="1000"/>
              </a:spcBef>
              <a:spcAft>
                <a:spcPts val="0"/>
              </a:spcAft>
              <a:buClr>
                <a:schemeClr val="lt1"/>
              </a:buClr>
              <a:buSzPts val="2000"/>
              <a:buChar char="•"/>
            </a:pPr>
            <a:r>
              <a:rPr b="0" i="0" lang="en-US" sz="2000"/>
              <a:t>Data lakes</a:t>
            </a:r>
            <a:endParaRPr/>
          </a:p>
          <a:p>
            <a:pPr indent="-228600" lvl="0" marL="228600" rtl="0" algn="l">
              <a:lnSpc>
                <a:spcPct val="90000"/>
              </a:lnSpc>
              <a:spcBef>
                <a:spcPts val="1000"/>
              </a:spcBef>
              <a:spcAft>
                <a:spcPts val="0"/>
              </a:spcAft>
              <a:buClr>
                <a:schemeClr val="lt1"/>
              </a:buClr>
              <a:buSzPts val="2000"/>
              <a:buChar char="•"/>
            </a:pPr>
            <a:r>
              <a:rPr b="0" i="0" lang="en-US" sz="2000"/>
              <a:t>Big data stores.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0" i="0" lang="en-US"/>
              <a:t>Big Data Processing Tools</a:t>
            </a:r>
            <a:endParaRPr/>
          </a:p>
        </p:txBody>
      </p:sp>
      <p:sp>
        <p:nvSpPr>
          <p:cNvPr id="519" name="Google Shape;519;p2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0" i="0" lang="en-US">
                <a:latin typeface="Open Sans"/>
                <a:ea typeface="Open Sans"/>
                <a:cs typeface="Open Sans"/>
                <a:sym typeface="Open Sans"/>
              </a:rPr>
              <a:t>The Big Data processing technologies provide ways to work with large sets of structured, semi-structured, and unstructured data so that value can be derived from big data.</a:t>
            </a:r>
            <a:endParaRPr/>
          </a:p>
          <a:p>
            <a:pPr indent="-76200" lvl="0" marL="228600" rtl="0" algn="l">
              <a:lnSpc>
                <a:spcPct val="90000"/>
              </a:lnSpc>
              <a:spcBef>
                <a:spcPts val="1000"/>
              </a:spcBef>
              <a:spcAft>
                <a:spcPts val="0"/>
              </a:spcAft>
              <a:buClr>
                <a:schemeClr val="lt1"/>
              </a:buClr>
              <a:buSzPts val="2400"/>
              <a:buNone/>
            </a:pPr>
            <a:r>
              <a:t/>
            </a:r>
            <a:endParaRPr b="0" i="0">
              <a:latin typeface="Open Sans"/>
              <a:ea typeface="Open Sans"/>
              <a:cs typeface="Open Sans"/>
              <a:sym typeface="Open Sans"/>
            </a:endParaRPr>
          </a:p>
          <a:p>
            <a:pPr indent="-228600" lvl="0" marL="228600" rtl="0" algn="l">
              <a:lnSpc>
                <a:spcPct val="90000"/>
              </a:lnSpc>
              <a:spcBef>
                <a:spcPts val="1000"/>
              </a:spcBef>
              <a:spcAft>
                <a:spcPts val="0"/>
              </a:spcAft>
              <a:buClr>
                <a:schemeClr val="lt1"/>
              </a:buClr>
              <a:buSzPts val="2400"/>
              <a:buChar char="•"/>
            </a:pPr>
            <a:r>
              <a:rPr b="0" i="0" lang="en-US">
                <a:latin typeface="Open Sans"/>
                <a:ea typeface="Open Sans"/>
                <a:cs typeface="Open Sans"/>
                <a:sym typeface="Open Sans"/>
              </a:rPr>
              <a:t>Apache Hadoop</a:t>
            </a:r>
            <a:endParaRPr/>
          </a:p>
          <a:p>
            <a:pPr indent="-228600" lvl="0" marL="228600" rtl="0" algn="l">
              <a:lnSpc>
                <a:spcPct val="90000"/>
              </a:lnSpc>
              <a:spcBef>
                <a:spcPts val="1000"/>
              </a:spcBef>
              <a:spcAft>
                <a:spcPts val="0"/>
              </a:spcAft>
              <a:buClr>
                <a:schemeClr val="lt1"/>
              </a:buClr>
              <a:buSzPts val="2400"/>
              <a:buChar char="•"/>
            </a:pPr>
            <a:r>
              <a:rPr b="0" i="0" lang="en-US">
                <a:latin typeface="Open Sans"/>
                <a:ea typeface="Open Sans"/>
                <a:cs typeface="Open Sans"/>
                <a:sym typeface="Open Sans"/>
              </a:rPr>
              <a:t>Apache Hive</a:t>
            </a:r>
            <a:endParaRPr/>
          </a:p>
          <a:p>
            <a:pPr indent="-228600" lvl="0" marL="228600" rtl="0" algn="l">
              <a:lnSpc>
                <a:spcPct val="90000"/>
              </a:lnSpc>
              <a:spcBef>
                <a:spcPts val="1000"/>
              </a:spcBef>
              <a:spcAft>
                <a:spcPts val="0"/>
              </a:spcAft>
              <a:buClr>
                <a:schemeClr val="lt1"/>
              </a:buClr>
              <a:buSzPts val="2400"/>
              <a:buChar char="•"/>
            </a:pPr>
            <a:r>
              <a:rPr b="0" i="0" lang="en-US">
                <a:latin typeface="Open Sans"/>
                <a:ea typeface="Open Sans"/>
                <a:cs typeface="Open Sans"/>
                <a:sym typeface="Open Sans"/>
              </a:rPr>
              <a:t>Apache Spark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2"/>
          <p:cNvSpPr txBox="1"/>
          <p:nvPr>
            <p:ph idx="4294967295" type="body"/>
          </p:nvPr>
        </p:nvSpPr>
        <p:spPr>
          <a:xfrm>
            <a:off x="0" y="2336800"/>
            <a:ext cx="9613900" cy="35988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None/>
            </a:pPr>
            <a:r>
              <a:rPr lang="en-US" sz="5400"/>
              <a:t>Any questions</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What is Data Analysis</a:t>
            </a:r>
            <a:endParaRPr/>
          </a:p>
        </p:txBody>
      </p:sp>
      <p:sp>
        <p:nvSpPr>
          <p:cNvPr id="248" name="Google Shape;248;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10000"/>
          </a:bodyPr>
          <a:lstStyle/>
          <a:p>
            <a:pPr indent="-76200" lvl="0" marL="228600" rtl="0" algn="l">
              <a:lnSpc>
                <a:spcPct val="90000"/>
              </a:lnSpc>
              <a:spcBef>
                <a:spcPts val="0"/>
              </a:spcBef>
              <a:spcAft>
                <a:spcPts val="0"/>
              </a:spcAft>
              <a:buClr>
                <a:schemeClr val="lt1"/>
              </a:buClr>
              <a:buSzPts val="2400"/>
              <a:buNone/>
            </a:pPr>
            <a:r>
              <a:t/>
            </a:r>
            <a:endParaRPr b="0" i="0">
              <a:latin typeface="Open Sans"/>
              <a:ea typeface="Open Sans"/>
              <a:cs typeface="Open Sans"/>
              <a:sym typeface="Open Sans"/>
            </a:endParaRPr>
          </a:p>
          <a:p>
            <a:pPr indent="0" lvl="0" marL="0" rtl="0" algn="l">
              <a:lnSpc>
                <a:spcPct val="90000"/>
              </a:lnSpc>
              <a:spcBef>
                <a:spcPts val="1000"/>
              </a:spcBef>
              <a:spcAft>
                <a:spcPts val="0"/>
              </a:spcAft>
              <a:buClr>
                <a:schemeClr val="lt1"/>
              </a:buClr>
              <a:buSzPts val="2400"/>
              <a:buNone/>
            </a:pPr>
            <a:r>
              <a:rPr b="0" i="0" lang="en-US"/>
              <a:t>Data analysis helps businesses to</a:t>
            </a:r>
            <a:endParaRPr/>
          </a:p>
          <a:p>
            <a:pPr indent="-228600" lvl="0" marL="228600" rtl="0" algn="l">
              <a:lnSpc>
                <a:spcPct val="90000"/>
              </a:lnSpc>
              <a:spcBef>
                <a:spcPts val="1000"/>
              </a:spcBef>
              <a:spcAft>
                <a:spcPts val="0"/>
              </a:spcAft>
              <a:buClr>
                <a:schemeClr val="lt1"/>
              </a:buClr>
              <a:buSzPts val="2400"/>
              <a:buChar char="•"/>
            </a:pPr>
            <a:r>
              <a:rPr b="0" i="0" lang="en-US"/>
              <a:t>Understand their past performance and informs their decision-making for future actions</a:t>
            </a:r>
            <a:endParaRPr/>
          </a:p>
          <a:p>
            <a:pPr indent="-228600" lvl="0" marL="228600" rtl="0" algn="l">
              <a:lnSpc>
                <a:spcPct val="90000"/>
              </a:lnSpc>
              <a:spcBef>
                <a:spcPts val="1000"/>
              </a:spcBef>
              <a:spcAft>
                <a:spcPts val="0"/>
              </a:spcAft>
              <a:buClr>
                <a:schemeClr val="lt1"/>
              </a:buClr>
              <a:buSzPts val="2400"/>
              <a:buChar char="•"/>
            </a:pPr>
            <a:r>
              <a:rPr b="0" i="0" lang="en-US"/>
              <a:t>looking for patterns in financial transactions to detect fraud, using recommendation </a:t>
            </a:r>
            <a:endParaRPr/>
          </a:p>
          <a:p>
            <a:pPr indent="-228600" lvl="0" marL="228600" rtl="0" algn="l">
              <a:lnSpc>
                <a:spcPct val="90000"/>
              </a:lnSpc>
              <a:spcBef>
                <a:spcPts val="1000"/>
              </a:spcBef>
              <a:spcAft>
                <a:spcPts val="0"/>
              </a:spcAft>
              <a:buClr>
                <a:schemeClr val="lt1"/>
              </a:buClr>
              <a:buSzPts val="2400"/>
              <a:buChar char="•"/>
            </a:pPr>
            <a:r>
              <a:rPr b="0" i="0" lang="en-US"/>
              <a:t>Engines to drive conversion, mining, social media posts for customer voice or brands personalizing their offers based on customer behavior analysis, business leaders realized that data holds the key to competitive advantage. </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53" name="Shape 253"/>
        <p:cNvGrpSpPr/>
        <p:nvPr/>
      </p:nvGrpSpPr>
      <p:grpSpPr>
        <a:xfrm>
          <a:off x="0" y="0"/>
          <a:ext cx="0" cy="0"/>
          <a:chOff x="0" y="0"/>
          <a:chExt cx="0" cy="0"/>
        </a:xfrm>
      </p:grpSpPr>
      <p:sp>
        <p:nvSpPr>
          <p:cNvPr id="254" name="Google Shape;254;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analysis process</a:t>
            </a:r>
            <a:endParaRPr/>
          </a:p>
        </p:txBody>
      </p:sp>
      <p:grpSp>
        <p:nvGrpSpPr>
          <p:cNvPr id="255" name="Google Shape;255;p4"/>
          <p:cNvGrpSpPr/>
          <p:nvPr/>
        </p:nvGrpSpPr>
        <p:grpSpPr>
          <a:xfrm>
            <a:off x="1746041" y="2338268"/>
            <a:ext cx="8700632" cy="3595926"/>
            <a:chOff x="1065004" y="1468"/>
            <a:chExt cx="8700632" cy="3595926"/>
          </a:xfrm>
        </p:grpSpPr>
        <p:sp>
          <p:nvSpPr>
            <p:cNvPr id="256" name="Google Shape;256;p4"/>
            <p:cNvSpPr/>
            <p:nvPr/>
          </p:nvSpPr>
          <p:spPr>
            <a:xfrm>
              <a:off x="3577837" y="710138"/>
              <a:ext cx="547765" cy="91440"/>
            </a:xfrm>
            <a:custGeom>
              <a:rect b="b" l="l" r="r" t="t"/>
              <a:pathLst>
                <a:path extrusionOk="0" h="120000" w="120000">
                  <a:moveTo>
                    <a:pt x="0" y="60000"/>
                  </a:moveTo>
                  <a:lnTo>
                    <a:pt x="120000" y="60000"/>
                  </a:lnTo>
                </a:path>
              </a:pathLst>
            </a:custGeom>
            <a:noFill/>
            <a:ln cap="flat" cmpd="sng" w="9525">
              <a:solidFill>
                <a:schemeClr val="accent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txBox="1"/>
            <p:nvPr/>
          </p:nvSpPr>
          <p:spPr>
            <a:xfrm>
              <a:off x="3837261" y="752966"/>
              <a:ext cx="28918" cy="578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Trebuchet MS"/>
                <a:buNone/>
              </a:pPr>
              <a:r>
                <a:t/>
              </a:r>
              <a:endParaRPr b="0" i="0" sz="500" u="none" cap="none" strike="noStrike">
                <a:solidFill>
                  <a:schemeClr val="lt1"/>
                </a:solidFill>
                <a:latin typeface="Trebuchet MS"/>
                <a:ea typeface="Trebuchet MS"/>
                <a:cs typeface="Trebuchet MS"/>
                <a:sym typeface="Trebuchet MS"/>
              </a:endParaRPr>
            </a:p>
          </p:txBody>
        </p:sp>
        <p:sp>
          <p:nvSpPr>
            <p:cNvPr id="258" name="Google Shape;258;p4"/>
            <p:cNvSpPr/>
            <p:nvPr/>
          </p:nvSpPr>
          <p:spPr>
            <a:xfrm>
              <a:off x="1065004" y="1468"/>
              <a:ext cx="2514633" cy="1508780"/>
            </a:xfrm>
            <a:prstGeom prst="rect">
              <a:avLst/>
            </a:prstGeom>
            <a:solidFill>
              <a:schemeClr val="accent2"/>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txBox="1"/>
            <p:nvPr/>
          </p:nvSpPr>
          <p:spPr>
            <a:xfrm>
              <a:off x="1065004" y="1468"/>
              <a:ext cx="2514633" cy="1508780"/>
            </a:xfrm>
            <a:prstGeom prst="rect">
              <a:avLst/>
            </a:prstGeom>
            <a:noFill/>
            <a:ln>
              <a:noFill/>
            </a:ln>
          </p:spPr>
          <p:txBody>
            <a:bodyPr anchorCtr="0" anchor="ctr" bIns="129325" lIns="123200" spcFirstLastPara="1" rIns="123200" wrap="square" tIns="129325">
              <a:noAutofit/>
            </a:bodyPr>
            <a:lstStyle/>
            <a:p>
              <a:pPr indent="0" lvl="0" marL="0" marR="0" rtl="0" algn="ctr">
                <a:lnSpc>
                  <a:spcPct val="90000"/>
                </a:lnSpc>
                <a:spcBef>
                  <a:spcPts val="0"/>
                </a:spcBef>
                <a:spcAft>
                  <a:spcPts val="0"/>
                </a:spcAft>
                <a:buClr>
                  <a:schemeClr val="lt1"/>
                </a:buClr>
                <a:buSzPts val="1900"/>
                <a:buFont typeface="Trebuchet MS"/>
                <a:buNone/>
              </a:pPr>
              <a:r>
                <a:rPr b="0" i="0" lang="en-US" sz="1900" u="none" cap="none" strike="noStrike">
                  <a:solidFill>
                    <a:schemeClr val="lt1"/>
                  </a:solidFill>
                  <a:latin typeface="Trebuchet MS"/>
                  <a:ea typeface="Trebuchet MS"/>
                  <a:cs typeface="Trebuchet MS"/>
                  <a:sym typeface="Trebuchet MS"/>
                </a:rPr>
                <a:t>Developing an understanding of the problem and the desired outcome. </a:t>
              </a:r>
              <a:endParaRPr b="0" i="0" sz="1900" u="none" cap="none" strike="noStrike">
                <a:solidFill>
                  <a:schemeClr val="lt1"/>
                </a:solidFill>
                <a:latin typeface="Trebuchet MS"/>
                <a:ea typeface="Trebuchet MS"/>
                <a:cs typeface="Trebuchet MS"/>
                <a:sym typeface="Trebuchet MS"/>
              </a:endParaRPr>
            </a:p>
          </p:txBody>
        </p:sp>
        <p:sp>
          <p:nvSpPr>
            <p:cNvPr id="260" name="Google Shape;260;p4"/>
            <p:cNvSpPr/>
            <p:nvPr/>
          </p:nvSpPr>
          <p:spPr>
            <a:xfrm>
              <a:off x="6670837" y="710138"/>
              <a:ext cx="547765" cy="91440"/>
            </a:xfrm>
            <a:custGeom>
              <a:rect b="b" l="l" r="r" t="t"/>
              <a:pathLst>
                <a:path extrusionOk="0" h="120000" w="120000">
                  <a:moveTo>
                    <a:pt x="0" y="60000"/>
                  </a:moveTo>
                  <a:lnTo>
                    <a:pt x="120000" y="60000"/>
                  </a:lnTo>
                </a:path>
              </a:pathLst>
            </a:custGeom>
            <a:noFill/>
            <a:ln cap="flat" cmpd="sng" w="9525">
              <a:solidFill>
                <a:srgbClr val="7CB859"/>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txBox="1"/>
            <p:nvPr/>
          </p:nvSpPr>
          <p:spPr>
            <a:xfrm>
              <a:off x="6930261" y="752966"/>
              <a:ext cx="28918" cy="578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Trebuchet MS"/>
                <a:buNone/>
              </a:pPr>
              <a:r>
                <a:t/>
              </a:r>
              <a:endParaRPr b="0" i="0" sz="500" u="none" cap="none" strike="noStrike">
                <a:solidFill>
                  <a:schemeClr val="lt1"/>
                </a:solidFill>
                <a:latin typeface="Trebuchet MS"/>
                <a:ea typeface="Trebuchet MS"/>
                <a:cs typeface="Trebuchet MS"/>
                <a:sym typeface="Trebuchet MS"/>
              </a:endParaRPr>
            </a:p>
          </p:txBody>
        </p:sp>
        <p:sp>
          <p:nvSpPr>
            <p:cNvPr id="262" name="Google Shape;262;p4"/>
            <p:cNvSpPr/>
            <p:nvPr/>
          </p:nvSpPr>
          <p:spPr>
            <a:xfrm>
              <a:off x="4158003" y="1468"/>
              <a:ext cx="2514633" cy="1508780"/>
            </a:xfrm>
            <a:prstGeom prst="rect">
              <a:avLst/>
            </a:prstGeom>
            <a:solidFill>
              <a:srgbClr val="97BB5F"/>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txBox="1"/>
            <p:nvPr/>
          </p:nvSpPr>
          <p:spPr>
            <a:xfrm>
              <a:off x="4158003" y="1468"/>
              <a:ext cx="2514633" cy="1508780"/>
            </a:xfrm>
            <a:prstGeom prst="rect">
              <a:avLst/>
            </a:prstGeom>
            <a:noFill/>
            <a:ln>
              <a:noFill/>
            </a:ln>
          </p:spPr>
          <p:txBody>
            <a:bodyPr anchorCtr="0" anchor="ctr" bIns="129325" lIns="123200" spcFirstLastPara="1" rIns="123200" wrap="square" tIns="129325">
              <a:noAutofit/>
            </a:bodyPr>
            <a:lstStyle/>
            <a:p>
              <a:pPr indent="0" lvl="0" marL="0" marR="0" rtl="0" algn="ctr">
                <a:lnSpc>
                  <a:spcPct val="90000"/>
                </a:lnSpc>
                <a:spcBef>
                  <a:spcPts val="0"/>
                </a:spcBef>
                <a:spcAft>
                  <a:spcPts val="0"/>
                </a:spcAft>
                <a:buClr>
                  <a:schemeClr val="lt1"/>
                </a:buClr>
                <a:buSzPts val="1900"/>
                <a:buFont typeface="Trebuchet MS"/>
                <a:buNone/>
              </a:pPr>
              <a:r>
                <a:rPr b="0" i="0" lang="en-US" sz="1900" u="none" cap="none" strike="noStrike">
                  <a:solidFill>
                    <a:schemeClr val="lt1"/>
                  </a:solidFill>
                  <a:latin typeface="Trebuchet MS"/>
                  <a:ea typeface="Trebuchet MS"/>
                  <a:cs typeface="Trebuchet MS"/>
                  <a:sym typeface="Trebuchet MS"/>
                </a:rPr>
                <a:t>Setting a clear metric for evaluating outcomes. </a:t>
              </a:r>
              <a:endParaRPr b="0" i="0" sz="1900" u="none" cap="none" strike="noStrike">
                <a:solidFill>
                  <a:schemeClr val="lt1"/>
                </a:solidFill>
                <a:latin typeface="Trebuchet MS"/>
                <a:ea typeface="Trebuchet MS"/>
                <a:cs typeface="Trebuchet MS"/>
                <a:sym typeface="Trebuchet MS"/>
              </a:endParaRPr>
            </a:p>
          </p:txBody>
        </p:sp>
        <p:sp>
          <p:nvSpPr>
            <p:cNvPr id="264" name="Google Shape;264;p4"/>
            <p:cNvSpPr/>
            <p:nvPr/>
          </p:nvSpPr>
          <p:spPr>
            <a:xfrm>
              <a:off x="2322321" y="1508448"/>
              <a:ext cx="6185998" cy="547765"/>
            </a:xfrm>
            <a:custGeom>
              <a:rect b="b" l="l" r="r" t="t"/>
              <a:pathLst>
                <a:path extrusionOk="0" h="120000" w="120000">
                  <a:moveTo>
                    <a:pt x="120000" y="0"/>
                  </a:moveTo>
                  <a:lnTo>
                    <a:pt x="120000" y="63746"/>
                  </a:lnTo>
                  <a:lnTo>
                    <a:pt x="0" y="63746"/>
                  </a:lnTo>
                  <a:lnTo>
                    <a:pt x="0" y="120000"/>
                  </a:lnTo>
                </a:path>
              </a:pathLst>
            </a:custGeom>
            <a:noFill/>
            <a:ln cap="flat" cmpd="sng" w="9525">
              <a:solidFill>
                <a:srgbClr val="4BAD7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txBox="1"/>
            <p:nvPr/>
          </p:nvSpPr>
          <p:spPr>
            <a:xfrm>
              <a:off x="5259996" y="1779439"/>
              <a:ext cx="310648" cy="578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Trebuchet MS"/>
                <a:buNone/>
              </a:pPr>
              <a:r>
                <a:t/>
              </a:r>
              <a:endParaRPr b="0" i="0" sz="500" u="none" cap="none" strike="noStrike">
                <a:solidFill>
                  <a:schemeClr val="lt1"/>
                </a:solidFill>
                <a:latin typeface="Trebuchet MS"/>
                <a:ea typeface="Trebuchet MS"/>
                <a:cs typeface="Trebuchet MS"/>
                <a:sym typeface="Trebuchet MS"/>
              </a:endParaRPr>
            </a:p>
          </p:txBody>
        </p:sp>
        <p:sp>
          <p:nvSpPr>
            <p:cNvPr id="266" name="Google Shape;266;p4"/>
            <p:cNvSpPr/>
            <p:nvPr/>
          </p:nvSpPr>
          <p:spPr>
            <a:xfrm>
              <a:off x="7251003" y="1468"/>
              <a:ext cx="2514633" cy="1508780"/>
            </a:xfrm>
            <a:prstGeom prst="rect">
              <a:avLst/>
            </a:prstGeom>
            <a:solidFill>
              <a:srgbClr val="5EB65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txBox="1"/>
            <p:nvPr/>
          </p:nvSpPr>
          <p:spPr>
            <a:xfrm>
              <a:off x="7251003" y="1468"/>
              <a:ext cx="2514633" cy="1508780"/>
            </a:xfrm>
            <a:prstGeom prst="rect">
              <a:avLst/>
            </a:prstGeom>
            <a:noFill/>
            <a:ln>
              <a:noFill/>
            </a:ln>
          </p:spPr>
          <p:txBody>
            <a:bodyPr anchorCtr="0" anchor="ctr" bIns="129325" lIns="123200" spcFirstLastPara="1" rIns="123200" wrap="square" tIns="129325">
              <a:noAutofit/>
            </a:bodyPr>
            <a:lstStyle/>
            <a:p>
              <a:pPr indent="0" lvl="0" marL="0" marR="0" rtl="0" algn="ctr">
                <a:lnSpc>
                  <a:spcPct val="90000"/>
                </a:lnSpc>
                <a:spcBef>
                  <a:spcPts val="0"/>
                </a:spcBef>
                <a:spcAft>
                  <a:spcPts val="0"/>
                </a:spcAft>
                <a:buClr>
                  <a:schemeClr val="lt1"/>
                </a:buClr>
                <a:buSzPts val="1900"/>
                <a:buFont typeface="Trebuchet MS"/>
                <a:buNone/>
              </a:pPr>
              <a:r>
                <a:rPr b="0" i="0" lang="en-US" sz="1900" u="none" cap="none" strike="noStrike">
                  <a:solidFill>
                    <a:schemeClr val="lt1"/>
                  </a:solidFill>
                  <a:latin typeface="Trebuchet MS"/>
                  <a:ea typeface="Trebuchet MS"/>
                  <a:cs typeface="Trebuchet MS"/>
                  <a:sym typeface="Trebuchet MS"/>
                </a:rPr>
                <a:t>Gathering, cleaning, analyzing, and mining data to interpret results. </a:t>
              </a:r>
              <a:endParaRPr b="0" i="0" sz="1900" u="none" cap="none" strike="noStrike">
                <a:solidFill>
                  <a:schemeClr val="lt1"/>
                </a:solidFill>
                <a:latin typeface="Trebuchet MS"/>
                <a:ea typeface="Trebuchet MS"/>
                <a:cs typeface="Trebuchet MS"/>
                <a:sym typeface="Trebuchet MS"/>
              </a:endParaRPr>
            </a:p>
          </p:txBody>
        </p:sp>
        <p:sp>
          <p:nvSpPr>
            <p:cNvPr id="268" name="Google Shape;268;p4"/>
            <p:cNvSpPr/>
            <p:nvPr/>
          </p:nvSpPr>
          <p:spPr>
            <a:xfrm>
              <a:off x="1065004" y="2088614"/>
              <a:ext cx="2514633" cy="1508780"/>
            </a:xfrm>
            <a:prstGeom prst="rect">
              <a:avLst/>
            </a:prstGeom>
            <a:solidFill>
              <a:srgbClr val="4BAD72"/>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txBox="1"/>
            <p:nvPr/>
          </p:nvSpPr>
          <p:spPr>
            <a:xfrm>
              <a:off x="1065004" y="2088614"/>
              <a:ext cx="2514633" cy="1508780"/>
            </a:xfrm>
            <a:prstGeom prst="rect">
              <a:avLst/>
            </a:prstGeom>
            <a:noFill/>
            <a:ln>
              <a:noFill/>
            </a:ln>
          </p:spPr>
          <p:txBody>
            <a:bodyPr anchorCtr="0" anchor="ctr" bIns="129325" lIns="123200" spcFirstLastPara="1" rIns="123200" wrap="square" tIns="129325">
              <a:noAutofit/>
            </a:bodyPr>
            <a:lstStyle/>
            <a:p>
              <a:pPr indent="0" lvl="0" marL="0" marR="0" rtl="0" algn="ctr">
                <a:lnSpc>
                  <a:spcPct val="90000"/>
                </a:lnSpc>
                <a:spcBef>
                  <a:spcPts val="0"/>
                </a:spcBef>
                <a:spcAft>
                  <a:spcPts val="0"/>
                </a:spcAft>
                <a:buClr>
                  <a:schemeClr val="lt1"/>
                </a:buClr>
                <a:buSzPts val="1900"/>
                <a:buFont typeface="Trebuchet MS"/>
                <a:buNone/>
              </a:pPr>
              <a:r>
                <a:rPr b="0" i="0" lang="en-US" sz="1900" u="none" cap="none" strike="noStrike">
                  <a:solidFill>
                    <a:schemeClr val="lt1"/>
                  </a:solidFill>
                  <a:latin typeface="Trebuchet MS"/>
                  <a:ea typeface="Trebuchet MS"/>
                  <a:cs typeface="Trebuchet MS"/>
                  <a:sym typeface="Trebuchet MS"/>
                </a:rPr>
                <a:t>Communicating the findings in ways that impact decision-making. </a:t>
              </a:r>
              <a:endParaRPr b="0" i="0" sz="1900" u="none" cap="none" strike="noStrike">
                <a:solidFill>
                  <a:schemeClr val="lt1"/>
                </a:solidFill>
                <a:latin typeface="Trebuchet MS"/>
                <a:ea typeface="Trebuchet MS"/>
                <a:cs typeface="Trebuchet MS"/>
                <a:sym typeface="Trebuchet M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74" name="Shape 274"/>
        <p:cNvGrpSpPr/>
        <p:nvPr/>
      </p:nvGrpSpPr>
      <p:grpSpPr>
        <a:xfrm>
          <a:off x="0" y="0"/>
          <a:ext cx="0" cy="0"/>
          <a:chOff x="0" y="0"/>
          <a:chExt cx="0" cy="0"/>
        </a:xfrm>
      </p:grpSpPr>
      <p:sp>
        <p:nvSpPr>
          <p:cNvPr id="275" name="Google Shape;275;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Sources &amp; Structure</a:t>
            </a:r>
            <a:endParaRPr/>
          </a:p>
        </p:txBody>
      </p:sp>
      <p:grpSp>
        <p:nvGrpSpPr>
          <p:cNvPr id="276" name="Google Shape;276;p5"/>
          <p:cNvGrpSpPr/>
          <p:nvPr/>
        </p:nvGrpSpPr>
        <p:grpSpPr>
          <a:xfrm>
            <a:off x="884233" y="2819981"/>
            <a:ext cx="10613503" cy="2632500"/>
            <a:chOff x="203196" y="483181"/>
            <a:chExt cx="10613503" cy="2632500"/>
          </a:xfrm>
        </p:grpSpPr>
        <p:sp>
          <p:nvSpPr>
            <p:cNvPr id="277" name="Google Shape;277;p5"/>
            <p:cNvSpPr/>
            <p:nvPr/>
          </p:nvSpPr>
          <p:spPr>
            <a:xfrm>
              <a:off x="554196" y="483181"/>
              <a:ext cx="1098000" cy="10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88196" y="717181"/>
              <a:ext cx="630000" cy="63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03196" y="1923181"/>
              <a:ext cx="1800000" cy="11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txBox="1"/>
            <p:nvPr/>
          </p:nvSpPr>
          <p:spPr>
            <a:xfrm>
              <a:off x="203196" y="1923181"/>
              <a:ext cx="1800000" cy="119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Trebuchet MS"/>
                <a:buNone/>
              </a:pPr>
              <a:r>
                <a:rPr b="0" i="0" lang="en-US" sz="2000" u="none" cap="none" strike="noStrike">
                  <a:solidFill>
                    <a:schemeClr val="lt1"/>
                  </a:solidFill>
                  <a:latin typeface="Trebuchet MS"/>
                  <a:ea typeface="Trebuchet MS"/>
                  <a:cs typeface="Trebuchet MS"/>
                  <a:sym typeface="Trebuchet MS"/>
                </a:rPr>
                <a:t>HEALTH</a:t>
              </a:r>
              <a:endParaRPr b="0" i="0" sz="2000" u="none" cap="none" strike="noStrike">
                <a:solidFill>
                  <a:schemeClr val="lt1"/>
                </a:solidFill>
                <a:latin typeface="Trebuchet MS"/>
                <a:ea typeface="Trebuchet MS"/>
                <a:cs typeface="Trebuchet MS"/>
                <a:sym typeface="Trebuchet MS"/>
              </a:endParaRPr>
            </a:p>
          </p:txBody>
        </p:sp>
        <p:sp>
          <p:nvSpPr>
            <p:cNvPr id="281" name="Google Shape;281;p5"/>
            <p:cNvSpPr/>
            <p:nvPr/>
          </p:nvSpPr>
          <p:spPr>
            <a:xfrm>
              <a:off x="2669196" y="483181"/>
              <a:ext cx="1098000" cy="109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903196" y="717181"/>
              <a:ext cx="630000" cy="63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2318196" y="1923181"/>
              <a:ext cx="1800000" cy="11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txBox="1"/>
            <p:nvPr/>
          </p:nvSpPr>
          <p:spPr>
            <a:xfrm>
              <a:off x="2318196" y="1923181"/>
              <a:ext cx="1800000" cy="119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Trebuchet MS"/>
                <a:buNone/>
              </a:pPr>
              <a:r>
                <a:rPr b="0" i="0" lang="en-US" sz="2000" u="none" cap="none" strike="noStrike">
                  <a:solidFill>
                    <a:schemeClr val="lt1"/>
                  </a:solidFill>
                  <a:latin typeface="Trebuchet MS"/>
                  <a:ea typeface="Trebuchet MS"/>
                  <a:cs typeface="Trebuchet MS"/>
                  <a:sym typeface="Trebuchet MS"/>
                </a:rPr>
                <a:t>BIOMETRICS </a:t>
              </a:r>
              <a:endParaRPr b="0" i="0" sz="2000" u="none" cap="none" strike="noStrike">
                <a:solidFill>
                  <a:schemeClr val="lt1"/>
                </a:solidFill>
                <a:latin typeface="Trebuchet MS"/>
                <a:ea typeface="Trebuchet MS"/>
                <a:cs typeface="Trebuchet MS"/>
                <a:sym typeface="Trebuchet MS"/>
              </a:endParaRPr>
            </a:p>
          </p:txBody>
        </p:sp>
        <p:sp>
          <p:nvSpPr>
            <p:cNvPr id="285" name="Google Shape;285;p5"/>
            <p:cNvSpPr/>
            <p:nvPr/>
          </p:nvSpPr>
          <p:spPr>
            <a:xfrm>
              <a:off x="4784196" y="483181"/>
              <a:ext cx="1098000" cy="109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5018196" y="717181"/>
              <a:ext cx="630000" cy="630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4433196" y="1923181"/>
              <a:ext cx="1800000" cy="11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txBox="1"/>
            <p:nvPr/>
          </p:nvSpPr>
          <p:spPr>
            <a:xfrm>
              <a:off x="4433196" y="1923181"/>
              <a:ext cx="1800000" cy="119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Trebuchet MS"/>
                <a:buNone/>
              </a:pPr>
              <a:r>
                <a:rPr b="0" i="0" lang="en-US" sz="2000" u="none" cap="none" strike="noStrike">
                  <a:solidFill>
                    <a:schemeClr val="lt1"/>
                  </a:solidFill>
                  <a:latin typeface="Trebuchet MS"/>
                  <a:ea typeface="Trebuchet MS"/>
                  <a:cs typeface="Trebuchet MS"/>
                  <a:sym typeface="Trebuchet MS"/>
                </a:rPr>
                <a:t>HOUSEHOLD DATA IN THE CASE OF IOT DEVICES</a:t>
              </a:r>
              <a:endParaRPr b="0" i="0" sz="2000" u="none" cap="none" strike="noStrike">
                <a:solidFill>
                  <a:schemeClr val="lt1"/>
                </a:solidFill>
                <a:latin typeface="Trebuchet MS"/>
                <a:ea typeface="Trebuchet MS"/>
                <a:cs typeface="Trebuchet MS"/>
                <a:sym typeface="Trebuchet MS"/>
              </a:endParaRPr>
            </a:p>
          </p:txBody>
        </p:sp>
        <p:sp>
          <p:nvSpPr>
            <p:cNvPr id="289" name="Google Shape;289;p5"/>
            <p:cNvSpPr/>
            <p:nvPr/>
          </p:nvSpPr>
          <p:spPr>
            <a:xfrm>
              <a:off x="6899197" y="483181"/>
              <a:ext cx="1098000" cy="109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7133197" y="717181"/>
              <a:ext cx="630000" cy="6300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6548196" y="1923181"/>
              <a:ext cx="1800000" cy="11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txBox="1"/>
            <p:nvPr/>
          </p:nvSpPr>
          <p:spPr>
            <a:xfrm>
              <a:off x="6548196" y="1923181"/>
              <a:ext cx="1800000" cy="119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Trebuchet MS"/>
                <a:buNone/>
              </a:pPr>
              <a:r>
                <a:rPr b="0" i="0" lang="en-US" sz="2000" u="none" cap="none" strike="noStrike">
                  <a:solidFill>
                    <a:schemeClr val="lt1"/>
                  </a:solidFill>
                  <a:latin typeface="Trebuchet MS"/>
                  <a:ea typeface="Trebuchet MS"/>
                  <a:cs typeface="Trebuchet MS"/>
                  <a:sym typeface="Trebuchet MS"/>
                </a:rPr>
                <a:t>STRUCTURED</a:t>
              </a:r>
              <a:endParaRPr/>
            </a:p>
          </p:txBody>
        </p:sp>
        <p:sp>
          <p:nvSpPr>
            <p:cNvPr id="293" name="Google Shape;293;p5"/>
            <p:cNvSpPr/>
            <p:nvPr/>
          </p:nvSpPr>
          <p:spPr>
            <a:xfrm>
              <a:off x="9190948" y="483181"/>
              <a:ext cx="1098000" cy="1098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9424948" y="717181"/>
              <a:ext cx="630000" cy="6300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8663197" y="1923181"/>
              <a:ext cx="2153502" cy="11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txBox="1"/>
            <p:nvPr/>
          </p:nvSpPr>
          <p:spPr>
            <a:xfrm>
              <a:off x="8663197" y="1923181"/>
              <a:ext cx="2153502" cy="119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Trebuchet MS"/>
                <a:buNone/>
              </a:pPr>
              <a:r>
                <a:rPr b="0" i="0" lang="en-US" sz="2000" u="none" cap="none" strike="noStrike">
                  <a:solidFill>
                    <a:schemeClr val="lt1"/>
                  </a:solidFill>
                  <a:latin typeface="Trebuchet MS"/>
                  <a:ea typeface="Trebuchet MS"/>
                  <a:cs typeface="Trebuchet MS"/>
                  <a:sym typeface="Trebuchet MS"/>
                </a:rPr>
                <a:t>UNSTRUCTURED</a:t>
              </a:r>
              <a:endParaRPr b="0" i="0" sz="1800" u="none" cap="none" strike="noStrike">
                <a:solidFill>
                  <a:schemeClr val="lt1"/>
                </a:solidFill>
                <a:latin typeface="Trebuchet MS"/>
                <a:ea typeface="Trebuchet MS"/>
                <a:cs typeface="Trebuchet MS"/>
                <a:sym typeface="Trebuchet MS"/>
              </a:endParaRPr>
            </a:p>
          </p:txBody>
        </p:sp>
      </p:grpSp>
      <p:sp>
        <p:nvSpPr>
          <p:cNvPr id="297" name="Google Shape;297;p5"/>
          <p:cNvSpPr/>
          <p:nvPr/>
        </p:nvSpPr>
        <p:spPr>
          <a:xfrm>
            <a:off x="6993467" y="2336799"/>
            <a:ext cx="186267" cy="3598863"/>
          </a:xfrm>
          <a:prstGeom prst="rect">
            <a:avLst/>
          </a:prstGeom>
          <a:solidFill>
            <a:schemeClr val="accent1"/>
          </a:soli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302" name="Shape 302"/>
        <p:cNvGrpSpPr/>
        <p:nvPr/>
      </p:nvGrpSpPr>
      <p:grpSpPr>
        <a:xfrm>
          <a:off x="0" y="0"/>
          <a:ext cx="0" cy="0"/>
          <a:chOff x="0" y="0"/>
          <a:chExt cx="0" cy="0"/>
        </a:xfrm>
      </p:grpSpPr>
      <p:sp>
        <p:nvSpPr>
          <p:cNvPr id="303" name="Google Shape;303;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Modern Data Ecosystem</a:t>
            </a:r>
            <a:endParaRPr/>
          </a:p>
        </p:txBody>
      </p:sp>
      <p:grpSp>
        <p:nvGrpSpPr>
          <p:cNvPr id="304" name="Google Shape;304;p6"/>
          <p:cNvGrpSpPr/>
          <p:nvPr/>
        </p:nvGrpSpPr>
        <p:grpSpPr>
          <a:xfrm>
            <a:off x="717869" y="2862699"/>
            <a:ext cx="10756975" cy="2547064"/>
            <a:chOff x="36832" y="525899"/>
            <a:chExt cx="10756975" cy="2547064"/>
          </a:xfrm>
        </p:grpSpPr>
        <p:sp>
          <p:nvSpPr>
            <p:cNvPr id="305" name="Google Shape;305;p6"/>
            <p:cNvSpPr/>
            <p:nvPr/>
          </p:nvSpPr>
          <p:spPr>
            <a:xfrm>
              <a:off x="919867" y="525899"/>
              <a:ext cx="1444966" cy="144496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36832" y="2352963"/>
              <a:ext cx="3211037"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txBox="1"/>
            <p:nvPr/>
          </p:nvSpPr>
          <p:spPr>
            <a:xfrm>
              <a:off x="36832" y="2352963"/>
              <a:ext cx="3211037"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Data</a:t>
              </a:r>
              <a:endParaRPr b="0" i="0" sz="1300" u="none" cap="none" strike="noStrike">
                <a:solidFill>
                  <a:schemeClr val="lt1"/>
                </a:solidFill>
                <a:latin typeface="Trebuchet MS"/>
                <a:ea typeface="Trebuchet MS"/>
                <a:cs typeface="Trebuchet MS"/>
                <a:sym typeface="Trebuchet MS"/>
              </a:endParaRPr>
            </a:p>
          </p:txBody>
        </p:sp>
        <p:sp>
          <p:nvSpPr>
            <p:cNvPr id="308" name="Google Shape;308;p6"/>
            <p:cNvSpPr/>
            <p:nvPr/>
          </p:nvSpPr>
          <p:spPr>
            <a:xfrm>
              <a:off x="4692837" y="525899"/>
              <a:ext cx="1444966" cy="144496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3809801" y="2352963"/>
              <a:ext cx="3211037"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txBox="1"/>
            <p:nvPr/>
          </p:nvSpPr>
          <p:spPr>
            <a:xfrm>
              <a:off x="3809801" y="2352963"/>
              <a:ext cx="3211037"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Enterprise Data Environment</a:t>
              </a:r>
              <a:endParaRPr b="0" i="0" sz="2400" u="none" cap="none" strike="noStrike">
                <a:solidFill>
                  <a:schemeClr val="lt1"/>
                </a:solidFill>
                <a:latin typeface="Trebuchet MS"/>
                <a:ea typeface="Trebuchet MS"/>
                <a:cs typeface="Trebuchet MS"/>
                <a:sym typeface="Trebuchet MS"/>
              </a:endParaRPr>
            </a:p>
          </p:txBody>
        </p:sp>
        <p:sp>
          <p:nvSpPr>
            <p:cNvPr id="311" name="Google Shape;311;p6"/>
            <p:cNvSpPr/>
            <p:nvPr/>
          </p:nvSpPr>
          <p:spPr>
            <a:xfrm>
              <a:off x="8465806" y="525899"/>
              <a:ext cx="1444966" cy="144496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582770" y="2352963"/>
              <a:ext cx="3211037"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txBox="1"/>
            <p:nvPr/>
          </p:nvSpPr>
          <p:spPr>
            <a:xfrm>
              <a:off x="7582770" y="2352963"/>
              <a:ext cx="3211037"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End-users</a:t>
              </a:r>
              <a:endParaRPr b="0" i="0" sz="2800" u="none" cap="none" strike="noStrike">
                <a:solidFill>
                  <a:schemeClr val="lt1"/>
                </a:solidFill>
                <a:latin typeface="Trebuchet MS"/>
                <a:ea typeface="Trebuchet MS"/>
                <a:cs typeface="Trebuchet MS"/>
                <a:sym typeface="Trebuchet M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317" name="Shape 317"/>
        <p:cNvGrpSpPr/>
        <p:nvPr/>
      </p:nvGrpSpPr>
      <p:grpSpPr>
        <a:xfrm>
          <a:off x="0" y="0"/>
          <a:ext cx="0" cy="0"/>
          <a:chOff x="0" y="0"/>
          <a:chExt cx="0" cy="0"/>
        </a:xfrm>
      </p:grpSpPr>
      <p:sp>
        <p:nvSpPr>
          <p:cNvPr id="318" name="Google Shape;318;p7"/>
          <p:cNvSpPr/>
          <p:nvPr/>
        </p:nvSpPr>
        <p:spPr>
          <a:xfrm>
            <a:off x="0" y="0"/>
            <a:ext cx="12188825" cy="6858000"/>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319" name="Google Shape;319;p7"/>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320" name="Google Shape;320;p7"/>
          <p:cNvSpPr/>
          <p:nvPr/>
        </p:nvSpPr>
        <p:spPr>
          <a:xfrm>
            <a:off x="4644527"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321" name="Google Shape;321;p7"/>
          <p:cNvPicPr preferRelativeResize="0"/>
          <p:nvPr/>
        </p:nvPicPr>
        <p:blipFill rotWithShape="1">
          <a:blip r:embed="rId4">
            <a:alphaModFix/>
          </a:blip>
          <a:srcRect b="0" l="0" r="0" t="0"/>
          <a:stretch/>
        </p:blipFill>
        <p:spPr>
          <a:xfrm>
            <a:off x="1" y="5006045"/>
            <a:ext cx="4965192" cy="144668"/>
          </a:xfrm>
          <a:prstGeom prst="rect">
            <a:avLst/>
          </a:prstGeom>
          <a:noFill/>
          <a:ln>
            <a:noFill/>
          </a:ln>
        </p:spPr>
      </p:pic>
      <p:sp>
        <p:nvSpPr>
          <p:cNvPr id="322" name="Google Shape;322;p7"/>
          <p:cNvSpPr/>
          <p:nvPr/>
        </p:nvSpPr>
        <p:spPr>
          <a:xfrm>
            <a:off x="-1" y="1838764"/>
            <a:ext cx="4964567" cy="3180473"/>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txBox="1"/>
          <p:nvPr>
            <p:ph type="title"/>
          </p:nvPr>
        </p:nvSpPr>
        <p:spPr>
          <a:xfrm>
            <a:off x="680321" y="2063262"/>
            <a:ext cx="3739279" cy="2661052"/>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Trebuchet MS"/>
              <a:buNone/>
            </a:pPr>
            <a:r>
              <a:rPr lang="en-US" sz="4400"/>
              <a:t>Data Analyst Ecosystem</a:t>
            </a:r>
            <a:endParaRPr/>
          </a:p>
        </p:txBody>
      </p:sp>
      <p:grpSp>
        <p:nvGrpSpPr>
          <p:cNvPr id="324" name="Google Shape;324;p7"/>
          <p:cNvGrpSpPr/>
          <p:nvPr/>
        </p:nvGrpSpPr>
        <p:grpSpPr>
          <a:xfrm>
            <a:off x="5286102" y="1422360"/>
            <a:ext cx="6258471" cy="4013279"/>
            <a:chOff x="1314" y="782597"/>
            <a:chExt cx="6258471" cy="4013279"/>
          </a:xfrm>
        </p:grpSpPr>
        <p:sp>
          <p:nvSpPr>
            <p:cNvPr id="325" name="Google Shape;325;p7"/>
            <p:cNvSpPr/>
            <p:nvPr/>
          </p:nvSpPr>
          <p:spPr>
            <a:xfrm>
              <a:off x="2806003" y="1578824"/>
              <a:ext cx="614892" cy="91440"/>
            </a:xfrm>
            <a:custGeom>
              <a:rect b="b" l="l" r="r" t="t"/>
              <a:pathLst>
                <a:path extrusionOk="0" h="120000" w="120000">
                  <a:moveTo>
                    <a:pt x="0" y="60000"/>
                  </a:moveTo>
                  <a:lnTo>
                    <a:pt x="120000" y="60000"/>
                  </a:lnTo>
                </a:path>
              </a:pathLst>
            </a:custGeom>
            <a:noFill/>
            <a:ln cap="flat" cmpd="sng" w="9525">
              <a:solidFill>
                <a:schemeClr val="accent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txBox="1"/>
            <p:nvPr/>
          </p:nvSpPr>
          <p:spPr>
            <a:xfrm>
              <a:off x="3097312" y="1621317"/>
              <a:ext cx="32274" cy="64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Trebuchet MS"/>
                <a:buNone/>
              </a:pPr>
              <a:r>
                <a:t/>
              </a:r>
              <a:endParaRPr b="0" i="0" sz="500" u="none" cap="none" strike="noStrike">
                <a:solidFill>
                  <a:schemeClr val="lt1"/>
                </a:solidFill>
                <a:latin typeface="Trebuchet MS"/>
                <a:ea typeface="Trebuchet MS"/>
                <a:cs typeface="Trebuchet MS"/>
                <a:sym typeface="Trebuchet MS"/>
              </a:endParaRPr>
            </a:p>
          </p:txBody>
        </p:sp>
        <p:sp>
          <p:nvSpPr>
            <p:cNvPr id="327" name="Google Shape;327;p7"/>
            <p:cNvSpPr/>
            <p:nvPr/>
          </p:nvSpPr>
          <p:spPr>
            <a:xfrm>
              <a:off x="1314" y="782597"/>
              <a:ext cx="2806489" cy="1683893"/>
            </a:xfrm>
            <a:prstGeom prst="rect">
              <a:avLst/>
            </a:prstGeom>
            <a:gradFill>
              <a:gsLst>
                <a:gs pos="0">
                  <a:srgbClr val="C7BC7C"/>
                </a:gs>
                <a:gs pos="50000">
                  <a:srgbClr val="C4B766"/>
                </a:gs>
                <a:gs pos="100000">
                  <a:srgbClr val="B2A555"/>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txBox="1"/>
            <p:nvPr/>
          </p:nvSpPr>
          <p:spPr>
            <a:xfrm>
              <a:off x="1314" y="782597"/>
              <a:ext cx="2806489" cy="1683893"/>
            </a:xfrm>
            <a:prstGeom prst="rect">
              <a:avLst/>
            </a:prstGeom>
            <a:noFill/>
            <a:ln>
              <a:noFill/>
            </a:ln>
          </p:spPr>
          <p:txBody>
            <a:bodyPr anchorCtr="0" anchor="ctr" bIns="144350" lIns="137500" spcFirstLastPara="1" rIns="137500" wrap="square" tIns="144350">
              <a:noAutofit/>
            </a:bodyPr>
            <a:lstStyle/>
            <a:p>
              <a:pPr indent="0" lvl="0" marL="0" marR="0" rtl="0" algn="ctr">
                <a:lnSpc>
                  <a:spcPct val="90000"/>
                </a:lnSpc>
                <a:spcBef>
                  <a:spcPts val="0"/>
                </a:spcBef>
                <a:spcAft>
                  <a:spcPts val="0"/>
                </a:spcAft>
                <a:buClr>
                  <a:schemeClr val="lt1"/>
                </a:buClr>
                <a:buSzPts val="5000"/>
                <a:buFont typeface="Trebuchet MS"/>
                <a:buNone/>
              </a:pPr>
              <a:r>
                <a:rPr b="0" i="0" lang="en-US" sz="5000" u="none" cap="none" strike="noStrike">
                  <a:solidFill>
                    <a:schemeClr val="lt1"/>
                  </a:solidFill>
                  <a:latin typeface="Trebuchet MS"/>
                  <a:ea typeface="Trebuchet MS"/>
                  <a:cs typeface="Trebuchet MS"/>
                  <a:sym typeface="Trebuchet MS"/>
                </a:rPr>
                <a:t>Gather Data</a:t>
              </a:r>
              <a:endParaRPr/>
            </a:p>
          </p:txBody>
        </p:sp>
        <p:sp>
          <p:nvSpPr>
            <p:cNvPr id="329" name="Google Shape;329;p7"/>
            <p:cNvSpPr/>
            <p:nvPr/>
          </p:nvSpPr>
          <p:spPr>
            <a:xfrm>
              <a:off x="1404559" y="2464691"/>
              <a:ext cx="3451981" cy="614892"/>
            </a:xfrm>
            <a:custGeom>
              <a:rect b="b" l="l" r="r" t="t"/>
              <a:pathLst>
                <a:path extrusionOk="0" h="120000" w="120000">
                  <a:moveTo>
                    <a:pt x="120000" y="0"/>
                  </a:moveTo>
                  <a:lnTo>
                    <a:pt x="120000" y="63337"/>
                  </a:lnTo>
                  <a:lnTo>
                    <a:pt x="0" y="63337"/>
                  </a:lnTo>
                  <a:lnTo>
                    <a:pt x="0" y="120000"/>
                  </a:lnTo>
                </a:path>
              </a:pathLst>
            </a:custGeom>
            <a:noFill/>
            <a:ln cap="flat" cmpd="sng" w="9525">
              <a:solidFill>
                <a:schemeClr val="accent3"/>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txBox="1"/>
            <p:nvPr/>
          </p:nvSpPr>
          <p:spPr>
            <a:xfrm>
              <a:off x="3042754" y="2768910"/>
              <a:ext cx="175590" cy="64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Trebuchet MS"/>
                <a:buNone/>
              </a:pPr>
              <a:r>
                <a:t/>
              </a:r>
              <a:endParaRPr b="0" i="0" sz="500" u="none" cap="none" strike="noStrike">
                <a:solidFill>
                  <a:schemeClr val="lt1"/>
                </a:solidFill>
                <a:latin typeface="Trebuchet MS"/>
                <a:ea typeface="Trebuchet MS"/>
                <a:cs typeface="Trebuchet MS"/>
                <a:sym typeface="Trebuchet MS"/>
              </a:endParaRPr>
            </a:p>
          </p:txBody>
        </p:sp>
        <p:sp>
          <p:nvSpPr>
            <p:cNvPr id="331" name="Google Shape;331;p7"/>
            <p:cNvSpPr/>
            <p:nvPr/>
          </p:nvSpPr>
          <p:spPr>
            <a:xfrm>
              <a:off x="3453296" y="782597"/>
              <a:ext cx="2806489" cy="1683893"/>
            </a:xfrm>
            <a:prstGeom prst="rect">
              <a:avLst/>
            </a:prstGeom>
            <a:gradFill>
              <a:gsLst>
                <a:gs pos="0">
                  <a:srgbClr val="64B783"/>
                </a:gs>
                <a:gs pos="50000">
                  <a:srgbClr val="44B471"/>
                </a:gs>
                <a:gs pos="100000">
                  <a:srgbClr val="38A362"/>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txBox="1"/>
            <p:nvPr/>
          </p:nvSpPr>
          <p:spPr>
            <a:xfrm>
              <a:off x="3453296" y="782597"/>
              <a:ext cx="2806489" cy="1683893"/>
            </a:xfrm>
            <a:prstGeom prst="rect">
              <a:avLst/>
            </a:prstGeom>
            <a:noFill/>
            <a:ln>
              <a:noFill/>
            </a:ln>
          </p:spPr>
          <p:txBody>
            <a:bodyPr anchorCtr="0" anchor="ctr" bIns="144350" lIns="137500" spcFirstLastPara="1" rIns="137500" wrap="square" tIns="144350">
              <a:noAutofit/>
            </a:bodyPr>
            <a:lstStyle/>
            <a:p>
              <a:pPr indent="0" lvl="0" marL="0" marR="0" rtl="0" algn="ctr">
                <a:lnSpc>
                  <a:spcPct val="90000"/>
                </a:lnSpc>
                <a:spcBef>
                  <a:spcPts val="0"/>
                </a:spcBef>
                <a:spcAft>
                  <a:spcPts val="0"/>
                </a:spcAft>
                <a:buClr>
                  <a:schemeClr val="lt1"/>
                </a:buClr>
                <a:buSzPts val="5000"/>
                <a:buFont typeface="Trebuchet MS"/>
                <a:buNone/>
              </a:pPr>
              <a:r>
                <a:rPr b="0" i="0" lang="en-US" sz="5000" u="none" cap="none" strike="noStrike">
                  <a:solidFill>
                    <a:schemeClr val="lt1"/>
                  </a:solidFill>
                  <a:latin typeface="Trebuchet MS"/>
                  <a:ea typeface="Trebuchet MS"/>
                  <a:cs typeface="Trebuchet MS"/>
                  <a:sym typeface="Trebuchet MS"/>
                </a:rPr>
                <a:t>Clean Data</a:t>
              </a:r>
              <a:endParaRPr/>
            </a:p>
          </p:txBody>
        </p:sp>
        <p:sp>
          <p:nvSpPr>
            <p:cNvPr id="333" name="Google Shape;333;p7"/>
            <p:cNvSpPr/>
            <p:nvPr/>
          </p:nvSpPr>
          <p:spPr>
            <a:xfrm>
              <a:off x="2806003" y="3908210"/>
              <a:ext cx="614892" cy="91440"/>
            </a:xfrm>
            <a:custGeom>
              <a:rect b="b" l="l" r="r" t="t"/>
              <a:pathLst>
                <a:path extrusionOk="0" h="120000" w="120000">
                  <a:moveTo>
                    <a:pt x="0" y="60000"/>
                  </a:moveTo>
                  <a:lnTo>
                    <a:pt x="120000" y="60000"/>
                  </a:lnTo>
                </a:path>
              </a:pathLst>
            </a:custGeom>
            <a:noFill/>
            <a:ln cap="flat" cmpd="sng" w="9525">
              <a:solidFill>
                <a:schemeClr val="accent4"/>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txBox="1"/>
            <p:nvPr/>
          </p:nvSpPr>
          <p:spPr>
            <a:xfrm>
              <a:off x="3097312" y="3950703"/>
              <a:ext cx="32274" cy="64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Trebuchet MS"/>
                <a:buNone/>
              </a:pPr>
              <a:r>
                <a:t/>
              </a:r>
              <a:endParaRPr b="0" i="0" sz="500" u="none" cap="none" strike="noStrike">
                <a:solidFill>
                  <a:schemeClr val="lt1"/>
                </a:solidFill>
                <a:latin typeface="Trebuchet MS"/>
                <a:ea typeface="Trebuchet MS"/>
                <a:cs typeface="Trebuchet MS"/>
                <a:sym typeface="Trebuchet MS"/>
              </a:endParaRPr>
            </a:p>
          </p:txBody>
        </p:sp>
        <p:sp>
          <p:nvSpPr>
            <p:cNvPr id="335" name="Google Shape;335;p7"/>
            <p:cNvSpPr/>
            <p:nvPr/>
          </p:nvSpPr>
          <p:spPr>
            <a:xfrm>
              <a:off x="1314" y="3111983"/>
              <a:ext cx="2806489" cy="1683893"/>
            </a:xfrm>
            <a:prstGeom prst="rect">
              <a:avLst/>
            </a:prstGeom>
            <a:gradFill>
              <a:gsLst>
                <a:gs pos="0">
                  <a:srgbClr val="6FAFC6"/>
                </a:gs>
                <a:gs pos="50000">
                  <a:srgbClr val="54A8C4"/>
                </a:gs>
                <a:gs pos="100000">
                  <a:srgbClr val="4596B2"/>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txBox="1"/>
            <p:nvPr/>
          </p:nvSpPr>
          <p:spPr>
            <a:xfrm>
              <a:off x="1314" y="3111983"/>
              <a:ext cx="2806489" cy="1683893"/>
            </a:xfrm>
            <a:prstGeom prst="rect">
              <a:avLst/>
            </a:prstGeom>
            <a:noFill/>
            <a:ln>
              <a:noFill/>
            </a:ln>
          </p:spPr>
          <p:txBody>
            <a:bodyPr anchorCtr="0" anchor="ctr" bIns="144350" lIns="137500" spcFirstLastPara="1" rIns="137500" wrap="square" tIns="144350">
              <a:noAutofit/>
            </a:bodyPr>
            <a:lstStyle/>
            <a:p>
              <a:pPr indent="0" lvl="0" marL="0" marR="0" rtl="0" algn="ctr">
                <a:lnSpc>
                  <a:spcPct val="90000"/>
                </a:lnSpc>
                <a:spcBef>
                  <a:spcPts val="0"/>
                </a:spcBef>
                <a:spcAft>
                  <a:spcPts val="0"/>
                </a:spcAft>
                <a:buClr>
                  <a:schemeClr val="lt1"/>
                </a:buClr>
                <a:buSzPts val="5000"/>
                <a:buFont typeface="Trebuchet MS"/>
                <a:buNone/>
              </a:pPr>
              <a:r>
                <a:rPr b="0" i="0" lang="en-US" sz="5000" u="none" cap="none" strike="noStrike">
                  <a:solidFill>
                    <a:schemeClr val="lt1"/>
                  </a:solidFill>
                  <a:latin typeface="Trebuchet MS"/>
                  <a:ea typeface="Trebuchet MS"/>
                  <a:cs typeface="Trebuchet MS"/>
                  <a:sym typeface="Trebuchet MS"/>
                </a:rPr>
                <a:t>Mine Data</a:t>
              </a:r>
              <a:endParaRPr/>
            </a:p>
          </p:txBody>
        </p:sp>
        <p:sp>
          <p:nvSpPr>
            <p:cNvPr id="337" name="Google Shape;337;p7"/>
            <p:cNvSpPr/>
            <p:nvPr/>
          </p:nvSpPr>
          <p:spPr>
            <a:xfrm>
              <a:off x="3453296" y="3111983"/>
              <a:ext cx="2806489" cy="1683893"/>
            </a:xfrm>
            <a:prstGeom prst="rect">
              <a:avLst/>
            </a:prstGeom>
            <a:gradFill>
              <a:gsLst>
                <a:gs pos="0">
                  <a:srgbClr val="D68EFA"/>
                </a:gs>
                <a:gs pos="50000">
                  <a:srgbClr val="D275FF"/>
                </a:gs>
                <a:gs pos="100000">
                  <a:srgbClr val="BB60E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txBox="1"/>
            <p:nvPr/>
          </p:nvSpPr>
          <p:spPr>
            <a:xfrm>
              <a:off x="3453296" y="3111983"/>
              <a:ext cx="2806489" cy="1683893"/>
            </a:xfrm>
            <a:prstGeom prst="rect">
              <a:avLst/>
            </a:prstGeom>
            <a:noFill/>
            <a:ln>
              <a:noFill/>
            </a:ln>
          </p:spPr>
          <p:txBody>
            <a:bodyPr anchorCtr="0" anchor="ctr" bIns="144350" lIns="137500" spcFirstLastPara="1" rIns="137500" wrap="square" tIns="144350">
              <a:noAutofit/>
            </a:bodyPr>
            <a:lstStyle/>
            <a:p>
              <a:pPr indent="0" lvl="0" marL="0" marR="0" rtl="0" algn="ctr">
                <a:lnSpc>
                  <a:spcPct val="90000"/>
                </a:lnSpc>
                <a:spcBef>
                  <a:spcPts val="0"/>
                </a:spcBef>
                <a:spcAft>
                  <a:spcPts val="0"/>
                </a:spcAft>
                <a:buClr>
                  <a:schemeClr val="lt1"/>
                </a:buClr>
                <a:buSzPts val="5000"/>
                <a:buFont typeface="Trebuchet MS"/>
                <a:buNone/>
              </a:pPr>
              <a:r>
                <a:rPr b="0" i="0" lang="en-US" sz="5000" u="none" cap="none" strike="noStrike">
                  <a:solidFill>
                    <a:schemeClr val="lt1"/>
                  </a:solidFill>
                  <a:latin typeface="Trebuchet MS"/>
                  <a:ea typeface="Trebuchet MS"/>
                  <a:cs typeface="Trebuchet MS"/>
                  <a:sym typeface="Trebuchet MS"/>
                </a:rPr>
                <a:t>Visualize Data</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343" name="Shape 343"/>
        <p:cNvGrpSpPr/>
        <p:nvPr/>
      </p:nvGrpSpPr>
      <p:grpSpPr>
        <a:xfrm>
          <a:off x="0" y="0"/>
          <a:ext cx="0" cy="0"/>
          <a:chOff x="0" y="0"/>
          <a:chExt cx="0" cy="0"/>
        </a:xfrm>
      </p:grpSpPr>
      <p:sp>
        <p:nvSpPr>
          <p:cNvPr id="344" name="Google Shape;344;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0" i="0" lang="en-US"/>
              <a:t>Primary Types of Data Analysis</a:t>
            </a:r>
            <a:endParaRPr/>
          </a:p>
        </p:txBody>
      </p:sp>
      <p:grpSp>
        <p:nvGrpSpPr>
          <p:cNvPr id="345" name="Google Shape;345;p8"/>
          <p:cNvGrpSpPr/>
          <p:nvPr/>
        </p:nvGrpSpPr>
        <p:grpSpPr>
          <a:xfrm>
            <a:off x="946781" y="2466847"/>
            <a:ext cx="10299151" cy="3338768"/>
            <a:chOff x="265744" y="130047"/>
            <a:chExt cx="10299151" cy="3338768"/>
          </a:xfrm>
        </p:grpSpPr>
        <p:sp>
          <p:nvSpPr>
            <p:cNvPr id="346" name="Google Shape;346;p8"/>
            <p:cNvSpPr/>
            <p:nvPr/>
          </p:nvSpPr>
          <p:spPr>
            <a:xfrm>
              <a:off x="265744" y="130047"/>
              <a:ext cx="1363481" cy="1363481"/>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552075" y="416378"/>
              <a:ext cx="790819" cy="79081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1921400" y="130047"/>
              <a:ext cx="3213919" cy="1363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txBox="1"/>
            <p:nvPr/>
          </p:nvSpPr>
          <p:spPr>
            <a:xfrm>
              <a:off x="1921400" y="130047"/>
              <a:ext cx="3213919" cy="136348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Descriptive Analytics helps answer questions about what happened over a given period</a:t>
              </a:r>
              <a:endParaRPr b="0" i="0" sz="2400" u="none" cap="none" strike="noStrike">
                <a:solidFill>
                  <a:schemeClr val="lt1"/>
                </a:solidFill>
                <a:latin typeface="Trebuchet MS"/>
                <a:ea typeface="Trebuchet MS"/>
                <a:cs typeface="Trebuchet MS"/>
                <a:sym typeface="Trebuchet MS"/>
              </a:endParaRPr>
            </a:p>
          </p:txBody>
        </p:sp>
        <p:sp>
          <p:nvSpPr>
            <p:cNvPr id="350" name="Google Shape;350;p8"/>
            <p:cNvSpPr/>
            <p:nvPr/>
          </p:nvSpPr>
          <p:spPr>
            <a:xfrm>
              <a:off x="5695321" y="130047"/>
              <a:ext cx="1363481" cy="1363481"/>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5981652" y="416378"/>
              <a:ext cx="790819" cy="79081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7350976" y="130047"/>
              <a:ext cx="3213919" cy="1363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txBox="1"/>
            <p:nvPr/>
          </p:nvSpPr>
          <p:spPr>
            <a:xfrm>
              <a:off x="7350976" y="130047"/>
              <a:ext cx="3213919" cy="136348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Diagnostic analytics helps answer the question. Why did it happen?</a:t>
              </a:r>
              <a:endParaRPr b="0" i="0" sz="2400" u="none" cap="none" strike="noStrike">
                <a:solidFill>
                  <a:schemeClr val="lt1"/>
                </a:solidFill>
                <a:latin typeface="Trebuchet MS"/>
                <a:ea typeface="Trebuchet MS"/>
                <a:cs typeface="Trebuchet MS"/>
                <a:sym typeface="Trebuchet MS"/>
              </a:endParaRPr>
            </a:p>
          </p:txBody>
        </p:sp>
        <p:sp>
          <p:nvSpPr>
            <p:cNvPr id="354" name="Google Shape;354;p8"/>
            <p:cNvSpPr/>
            <p:nvPr/>
          </p:nvSpPr>
          <p:spPr>
            <a:xfrm>
              <a:off x="265744" y="2105334"/>
              <a:ext cx="1363481" cy="1363481"/>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552075" y="2391665"/>
              <a:ext cx="790819" cy="79081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1921400" y="2105334"/>
              <a:ext cx="3213919" cy="1363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txBox="1"/>
            <p:nvPr/>
          </p:nvSpPr>
          <p:spPr>
            <a:xfrm>
              <a:off x="1921400" y="2105334"/>
              <a:ext cx="3213919" cy="136348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Predictive analytics helps answer the question, What will happen next?</a:t>
              </a:r>
              <a:endParaRPr b="0" i="0" sz="2400" u="none" cap="none" strike="noStrike">
                <a:solidFill>
                  <a:schemeClr val="lt1"/>
                </a:solidFill>
                <a:latin typeface="Trebuchet MS"/>
                <a:ea typeface="Trebuchet MS"/>
                <a:cs typeface="Trebuchet MS"/>
                <a:sym typeface="Trebuchet MS"/>
              </a:endParaRPr>
            </a:p>
          </p:txBody>
        </p:sp>
        <p:sp>
          <p:nvSpPr>
            <p:cNvPr id="358" name="Google Shape;358;p8"/>
            <p:cNvSpPr/>
            <p:nvPr/>
          </p:nvSpPr>
          <p:spPr>
            <a:xfrm>
              <a:off x="5695321" y="2105334"/>
              <a:ext cx="1363481" cy="1363481"/>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5981652" y="2391665"/>
              <a:ext cx="790819" cy="79081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7350976" y="2105334"/>
              <a:ext cx="3213919" cy="1363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txBox="1"/>
            <p:nvPr/>
          </p:nvSpPr>
          <p:spPr>
            <a:xfrm>
              <a:off x="7350976" y="2105334"/>
              <a:ext cx="3213919" cy="136348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Prescriptive Analytics helps answer the question, What should be done about it?</a:t>
              </a:r>
              <a:endParaRPr b="0" i="0" sz="2400" u="none" cap="none" strike="noStrike">
                <a:solidFill>
                  <a:schemeClr val="lt1"/>
                </a:solidFill>
                <a:latin typeface="Trebuchet MS"/>
                <a:ea typeface="Trebuchet MS"/>
                <a:cs typeface="Trebuchet MS"/>
                <a:sym typeface="Trebuchet M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0" i="0" lang="en-US"/>
              <a:t>Types of Data Analysis Activity</a:t>
            </a:r>
            <a:endParaRPr/>
          </a:p>
        </p:txBody>
      </p:sp>
      <p:sp>
        <p:nvSpPr>
          <p:cNvPr id="367" name="Google Shape;367;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A company is interested in being able to forecast the weather using meteorological data and predicting the increase in water demand in a particular city or region. </a:t>
            </a:r>
            <a:r>
              <a:rPr lang="en-US">
                <a:solidFill>
                  <a:srgbClr val="00B050"/>
                </a:solidFill>
              </a:rPr>
              <a:t>Predictive Analysis</a:t>
            </a:r>
            <a:endParaRPr/>
          </a:p>
          <a:p>
            <a:pPr indent="-76200" lvl="0" marL="228600" rtl="0" algn="l">
              <a:lnSpc>
                <a:spcPct val="90000"/>
              </a:lnSpc>
              <a:spcBef>
                <a:spcPts val="1000"/>
              </a:spcBef>
              <a:spcAft>
                <a:spcPts val="0"/>
              </a:spcAft>
              <a:buClr>
                <a:schemeClr val="lt1"/>
              </a:buClr>
              <a:buSzPts val="2400"/>
              <a:buNone/>
            </a:pPr>
            <a:r>
              <a:t/>
            </a:r>
            <a:endParaRPr>
              <a:solidFill>
                <a:srgbClr val="00B050"/>
              </a:solidFill>
            </a:endParaRPr>
          </a:p>
          <a:p>
            <a:pPr indent="-228600" lvl="0" marL="228600" rtl="0" algn="l">
              <a:lnSpc>
                <a:spcPct val="90000"/>
              </a:lnSpc>
              <a:spcBef>
                <a:spcPts val="1000"/>
              </a:spcBef>
              <a:spcAft>
                <a:spcPts val="0"/>
              </a:spcAft>
              <a:buClr>
                <a:schemeClr val="lt1"/>
              </a:buClr>
              <a:buSzPts val="2400"/>
              <a:buChar char="•"/>
            </a:pPr>
            <a:r>
              <a:rPr lang="en-US"/>
              <a:t>An insurance company is interested in gathering more information on its customers such as their age, genders, and nationalities.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2021-02-09T03:20:03Z</dcterms:created>
  <dc:creator>Sarah Elsayed</dc:creator>
</cp:coreProperties>
</file>