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yBFHmzrg0d2zEQgB0kcKwRlp6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05EC2-DA9F-475E-86DE-F23969BD41C3}">
  <a:tblStyle styleId="{61205EC2-DA9F-475E-86DE-F23969BD41C3}" styleName="Table_0">
    <a:wholeTbl>
      <a:tcTxStyle b="off" i="off">
        <a:font>
          <a:latin typeface="Trebuchet MS"/>
          <a:ea typeface="Trebuchet MS"/>
          <a:cs typeface="Trebuchet MS"/>
        </a:font>
        <a:schemeClr val="lt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 everyone, we will start our IBM ……., today we will cover course 2 week 1 which is about </a:t>
            </a:r>
            <a:r>
              <a:rPr b="1" i="0" lang="en-US" sz="1200"/>
              <a:t>Excel Basics for Data Analysis</a:t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agenda today is:</a:t>
            </a:r>
            <a:br>
              <a:rPr lang="en-US"/>
            </a:b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latin typeface="Open Sans"/>
                <a:ea typeface="Open Sans"/>
                <a:cs typeface="Open Sans"/>
                <a:sym typeface="Open Sans"/>
              </a:rPr>
              <a:t>When I say spreadsheets, first thing comes to my mind is excel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latin typeface="Open Sans"/>
                <a:ea typeface="Open Sans"/>
                <a:cs typeface="Open Sans"/>
                <a:sym typeface="Open Sans"/>
              </a:rPr>
              <a:t>you can see all the data cleanly laid out in front of you in a table. </a:t>
            </a: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it's very clear to see what the data is,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what format it comes in, haw many rows and columns and so on. </a:t>
            </a:r>
            <a:br>
              <a:rPr b="0" i="0" lang="en-US" sz="4000"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US" sz="4000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You can also use filers pivot table and function to process your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if you load in some data and you filter out some bad values, or you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impute some missing values, there's no way to tell your colleagues or even your self in the future what exactly the different steps you took to create that data set.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It is not like a written code or script anyone run it will get the same result!!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latin typeface="Open Sans"/>
                <a:ea typeface="Open Sans"/>
                <a:cs typeface="Open Sans"/>
                <a:sym typeface="Open Sans"/>
              </a:rPr>
              <a:t>As it is not designed for coding purposes, it is not the best place for complex formulas…..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Google sheets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 is free with a Google account, This is a web-based application and it integrates nicely with other Google apps, such as Google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Forms, Google Analytics, and Google Data Studio.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Then there is LibreOffice Calc, free and open source desktop spreadsheet application  that offers more basic functionality than Excel or Google Sheets,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but still has a lot of the tools you need for data analysis, such as charts, conditional formatting, and pivot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tables.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Apple Numbers, (which is included with Apple devices such as Mac computers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Zoho Sheet (a fully-featured web-based application that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is comparable with Google Sheets),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At the end spreadsheet are diverse, from fully-featured to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basic, from cloud-based to desktop apps, and there is also  paid-for to free versions.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Cover basic excel sheet terminology: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Workbooks are highest-level component in Excel and are represented as a .XLSX file.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2- A workbook consists of one or more worksheets, A workbook consists of one or more worksheets “renaming and moving sheets”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3- Every worksheet is made up of a lot of rectangular boxes called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4- Cells are organized in columns, “cells naming, and ranges” “selected cell is called the active cell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Hide the ribbon by double 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tabs Data Formulas, Power Pivot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arrow icon/handle</a:t>
            </a:r>
            <a:br>
              <a:rPr lang="en-US"/>
            </a:br>
            <a:br>
              <a:rPr lang="en-US"/>
            </a:br>
            <a:r>
              <a:rPr lang="en-US"/>
              <a:t>Add to0lls to the toolbar</a:t>
            </a:r>
            <a:endParaRPr/>
          </a:p>
        </p:txBody>
      </p:sp>
      <p:sp>
        <p:nvSpPr>
          <p:cNvPr id="302" name="Google Shape;3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As a Data Analyst, you can use spreadsheets as a tool for your data analysis tasks, including: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Collecting and harvesting data from different sources, and organize them in a table format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Cleaning data to remove duplicates, inaccuracies, errors, and resolve missing values to improve the quality of the data.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Analyzing data by filtering, sorting, and interpreting it to determine what useful information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can be extracted from it.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And visualizing data, to help you tell a story about your data analysis findings to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2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4" name="Google Shape;174;p2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2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7" name="Google Shape;177;p2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2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0" name="Google Shape;180;p2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50" name="Google Shape;5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7" name="Google Shape;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6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6" name="Google Shape;6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/>
          <p:nvPr/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42852"/>
            <a:ext cx="9110541" cy="2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"/>
          <p:cNvSpPr/>
          <p:nvPr/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i="0" lang="en-US" sz="4000"/>
              <a:t>Excel Basics for Data Analysis</a:t>
            </a:r>
            <a:endParaRPr/>
          </a:p>
        </p:txBody>
      </p:sp>
      <p:sp>
        <p:nvSpPr>
          <p:cNvPr id="213" name="Google Shape;213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Agenda</a:t>
            </a:r>
            <a:endParaRPr sz="4400"/>
          </a:p>
        </p:txBody>
      </p:sp>
      <p:grpSp>
        <p:nvGrpSpPr>
          <p:cNvPr id="225" name="Google Shape;225;p2"/>
          <p:cNvGrpSpPr/>
          <p:nvPr/>
        </p:nvGrpSpPr>
        <p:grpSpPr>
          <a:xfrm>
            <a:off x="5284788" y="761400"/>
            <a:ext cx="6261100" cy="5335200"/>
            <a:chOff x="0" y="121637"/>
            <a:chExt cx="6261100" cy="5335200"/>
          </a:xfrm>
        </p:grpSpPr>
        <p:sp>
          <p:nvSpPr>
            <p:cNvPr id="226" name="Google Shape;226;p2"/>
            <p:cNvSpPr/>
            <p:nvPr/>
          </p:nvSpPr>
          <p:spPr>
            <a:xfrm>
              <a:off x="0" y="416837"/>
              <a:ext cx="6261100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13055" y="121637"/>
              <a:ext cx="438277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7BC7C"/>
                </a:gs>
                <a:gs pos="50000">
                  <a:srgbClr val="C4B766"/>
                </a:gs>
                <a:gs pos="100000">
                  <a:srgbClr val="B2A55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 txBox="1"/>
            <p:nvPr/>
          </p:nvSpPr>
          <p:spPr>
            <a:xfrm>
              <a:off x="341876" y="150458"/>
              <a:ext cx="432512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Spreadsheets advantages and limitations</a:t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0" y="1324037"/>
              <a:ext cx="6261100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ADBD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13055" y="1028837"/>
              <a:ext cx="438277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5C476"/>
                </a:gs>
                <a:gs pos="50000">
                  <a:srgbClr val="AEC05E"/>
                </a:gs>
                <a:gs pos="100000">
                  <a:srgbClr val="9DAE4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 txBox="1"/>
            <p:nvPr/>
          </p:nvSpPr>
          <p:spPr>
            <a:xfrm>
              <a:off x="341876" y="1057658"/>
              <a:ext cx="432512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Common spreadsheet applications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0" y="2231237"/>
              <a:ext cx="6261100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8DBA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13055" y="1936037"/>
              <a:ext cx="438277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C171"/>
                </a:gs>
                <a:gs pos="50000">
                  <a:srgbClr val="8DBE56"/>
                </a:gs>
                <a:gs pos="100000">
                  <a:srgbClr val="7BAC4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 txBox="1"/>
            <p:nvPr/>
          </p:nvSpPr>
          <p:spPr>
            <a:xfrm>
              <a:off x="341876" y="1964858"/>
              <a:ext cx="432512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uses for spreadsheet applications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0" y="3138437"/>
              <a:ext cx="6261100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6AB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13055" y="2843237"/>
              <a:ext cx="438277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CBE6C"/>
                </a:gs>
                <a:gs pos="50000">
                  <a:srgbClr val="67BA50"/>
                </a:gs>
                <a:gs pos="100000">
                  <a:srgbClr val="58A94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 txBox="1"/>
            <p:nvPr/>
          </p:nvSpPr>
          <p:spPr>
            <a:xfrm>
              <a:off x="341876" y="2872058"/>
              <a:ext cx="432512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Spreadsheets for data analysis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0" y="4045637"/>
              <a:ext cx="6261100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EB4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13055" y="3750437"/>
              <a:ext cx="438277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BC6C"/>
                </a:gs>
                <a:gs pos="50000">
                  <a:srgbClr val="47B951"/>
                </a:gs>
                <a:gs pos="100000">
                  <a:srgbClr val="3AA74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 txBox="1"/>
            <p:nvPr/>
          </p:nvSpPr>
          <p:spPr>
            <a:xfrm>
              <a:off x="341876" y="3779258"/>
              <a:ext cx="432512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Spreadsheet main elements</a:t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0" y="4952837"/>
              <a:ext cx="6261100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BAD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3055" y="4657637"/>
              <a:ext cx="438277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4B582"/>
                </a:gs>
                <a:gs pos="50000">
                  <a:srgbClr val="45B170"/>
                </a:gs>
                <a:gs pos="100000">
                  <a:srgbClr val="38A06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341876" y="4686458"/>
              <a:ext cx="432512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Excel keyboard shortcuts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Spreadsheets Advantages and Limitations</a:t>
            </a:r>
            <a:endParaRPr/>
          </a:p>
        </p:txBody>
      </p:sp>
      <p:sp>
        <p:nvSpPr>
          <p:cNvPr id="250" name="Google Shape;250;p3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51" name="Google Shape;251;p3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formatted in a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Filters &amp; pivot 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keep your data organized and easily accessible</a:t>
            </a:r>
            <a:endParaRPr/>
          </a:p>
        </p:txBody>
      </p:sp>
      <p:sp>
        <p:nvSpPr>
          <p:cNvPr id="252" name="Google Shape;252;p3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53" name="Google Shape;253;p3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</a:t>
            </a:r>
            <a:r>
              <a:rPr i="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reproduceable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Complex formulas, v lookups, if-statements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EEDC"/>
              </a:buClr>
              <a:buSzPts val="3600"/>
              <a:buFont typeface="Trebuchet MS"/>
              <a:buNone/>
            </a:pPr>
            <a:r>
              <a:rPr b="0" i="0" lang="en-US" u="none" strike="noStrike">
                <a:solidFill>
                  <a:srgbClr val="F4EEDC"/>
                </a:solidFill>
              </a:rPr>
              <a:t>Common Spreadsheet Applications</a:t>
            </a:r>
            <a:endParaRPr/>
          </a:p>
        </p:txBody>
      </p:sp>
      <p:sp>
        <p:nvSpPr>
          <p:cNvPr id="260" name="Google Shape;260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Microsoft Excel “desktop version”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Excel online/Excel for web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Google sheets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LibreOffice Calc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Apple Numbers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Zoho Sheet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OpenOffice Calc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Quip from Salesforce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Smartsheet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/>
              <a:t>Business uses for spreadsheet applications</a:t>
            </a:r>
            <a:endParaRPr/>
          </a:p>
        </p:txBody>
      </p:sp>
      <p:grpSp>
        <p:nvGrpSpPr>
          <p:cNvPr id="267" name="Google Shape;267;p5"/>
          <p:cNvGrpSpPr/>
          <p:nvPr/>
        </p:nvGrpSpPr>
        <p:grpSpPr>
          <a:xfrm>
            <a:off x="1241607" y="2338175"/>
            <a:ext cx="9709500" cy="3596111"/>
            <a:chOff x="560570" y="1375"/>
            <a:chExt cx="9709500" cy="3596111"/>
          </a:xfrm>
        </p:grpSpPr>
        <p:sp>
          <p:nvSpPr>
            <p:cNvPr id="268" name="Google Shape;268;p5"/>
            <p:cNvSpPr/>
            <p:nvPr/>
          </p:nvSpPr>
          <p:spPr>
            <a:xfrm>
              <a:off x="560570" y="1375"/>
              <a:ext cx="1798055" cy="107883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560570" y="1375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Entry and Storage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538431" y="1375"/>
              <a:ext cx="1798055" cy="107883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2538431" y="1375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Comparing Large Datasets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516292" y="1375"/>
              <a:ext cx="1798055" cy="107883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 txBox="1"/>
            <p:nvPr/>
          </p:nvSpPr>
          <p:spPr>
            <a:xfrm>
              <a:off x="4516292" y="1375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Modelling and Planning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6494153" y="1375"/>
              <a:ext cx="1798055" cy="1078833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 txBox="1"/>
            <p:nvPr/>
          </p:nvSpPr>
          <p:spPr>
            <a:xfrm>
              <a:off x="6494153" y="1375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Charting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8472015" y="1375"/>
              <a:ext cx="1798055" cy="107883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8472015" y="1375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Identifying Trends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60570" y="1260014"/>
              <a:ext cx="1798055" cy="107883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 txBox="1"/>
            <p:nvPr/>
          </p:nvSpPr>
          <p:spPr>
            <a:xfrm>
              <a:off x="560570" y="1260014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Flowcharts for Business Processes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38431" y="1260014"/>
              <a:ext cx="1798055" cy="107883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 txBox="1"/>
            <p:nvPr/>
          </p:nvSpPr>
          <p:spPr>
            <a:xfrm>
              <a:off x="2538431" y="1260014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Tracking Business Sales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16292" y="1260014"/>
              <a:ext cx="1798055" cy="107883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 txBox="1"/>
            <p:nvPr/>
          </p:nvSpPr>
          <p:spPr>
            <a:xfrm>
              <a:off x="4516292" y="1260014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Financial Forecasting, 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6494153" y="1260014"/>
              <a:ext cx="1798055" cy="1078833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 txBox="1"/>
            <p:nvPr/>
          </p:nvSpPr>
          <p:spPr>
            <a:xfrm>
              <a:off x="6494153" y="1260014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Statistical Analysis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8472015" y="1260014"/>
              <a:ext cx="1798055" cy="107883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 txBox="1"/>
            <p:nvPr/>
          </p:nvSpPr>
          <p:spPr>
            <a:xfrm>
              <a:off x="8472015" y="1260014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Profit and Loss Accounting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527362" y="2518653"/>
              <a:ext cx="1798055" cy="107883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 txBox="1"/>
            <p:nvPr/>
          </p:nvSpPr>
          <p:spPr>
            <a:xfrm>
              <a:off x="3527362" y="2518653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Budgeting, Auditing, Payroll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505223" y="2518653"/>
              <a:ext cx="1798055" cy="107883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 txBox="1"/>
            <p:nvPr/>
          </p:nvSpPr>
          <p:spPr>
            <a:xfrm>
              <a:off x="5505223" y="2518653"/>
              <a:ext cx="1798055" cy="1078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Tax Reporting, Invoicing, and Scheduling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Spreadsheet Main elements</a:t>
            </a:r>
            <a:endParaRPr/>
          </a:p>
        </p:txBody>
      </p:sp>
      <p:sp>
        <p:nvSpPr>
          <p:cNvPr id="298" name="Google Shape;298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Workbooks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Worksheets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Cells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Columns </a:t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Excel Main layout </a:t>
            </a:r>
            <a:endParaRPr/>
          </a:p>
        </p:txBody>
      </p:sp>
      <p:sp>
        <p:nvSpPr>
          <p:cNvPr id="305" name="Google Shape;305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Image result for excel ribbons" id="306" name="Google Shape;3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321" y="2295148"/>
            <a:ext cx="8711276" cy="364104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/>
          <p:nvPr/>
        </p:nvSpPr>
        <p:spPr>
          <a:xfrm>
            <a:off x="680321" y="3052211"/>
            <a:ext cx="8711276" cy="2883978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9780711" y="429838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Ribbon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9" name="Google Shape;309;p8"/>
          <p:cNvCxnSpPr>
            <a:stCxn id="307" idx="3"/>
            <a:endCxn id="308" idx="1"/>
          </p:cNvCxnSpPr>
          <p:nvPr/>
        </p:nvCxnSpPr>
        <p:spPr>
          <a:xfrm flipH="1" rot="10800000">
            <a:off x="9391597" y="4483100"/>
            <a:ext cx="389100" cy="11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/>
              <a:t>Spreadsheet for data analysis</a:t>
            </a:r>
            <a:endParaRPr/>
          </a:p>
        </p:txBody>
      </p:sp>
      <p:sp>
        <p:nvSpPr>
          <p:cNvPr id="316" name="Google Shape;316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Collecting and harvesting data</a:t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Cleaning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Analyzing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Visualizing data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/>
              <a:t>Excel Keyboard Shortcuts</a:t>
            </a:r>
            <a:endParaRPr/>
          </a:p>
        </p:txBody>
      </p:sp>
      <p:graphicFrame>
        <p:nvGraphicFramePr>
          <p:cNvPr id="323" name="Google Shape;323;p9"/>
          <p:cNvGraphicFramePr/>
          <p:nvPr/>
        </p:nvGraphicFramePr>
        <p:xfrm>
          <a:off x="681037" y="2655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{61205EC2-DA9F-475E-86DE-F23969BD41C3}</a:tableStyleId>
              </a:tblPr>
              <a:tblGrid>
                <a:gridCol w="7738500"/>
                <a:gridCol w="3092150"/>
              </a:tblGrid>
              <a:tr h="39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chemeClr val="lt1"/>
                          </a:solidFill>
                        </a:rPr>
                        <a:t>Task</a:t>
                      </a:r>
                      <a:endParaRPr/>
                    </a:p>
                  </a:txBody>
                  <a:tcPr marT="17700" marB="17700" marR="118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chemeClr val="lt1"/>
                          </a:solidFill>
                        </a:rPr>
                        <a:t>Shortcut</a:t>
                      </a:r>
                      <a:endParaRPr/>
                    </a:p>
                  </a:txBody>
                  <a:tcPr marT="17700" marB="17700" marR="118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Move to the last cell on a worksheet</a:t>
                      </a:r>
                      <a:endParaRPr/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Ctrl+End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Move to the beginning of a worksheet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Ctrl+Home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Extend the selection of cells to the last used cell on a worksheet (lower right corner)</a:t>
                      </a:r>
                      <a:endParaRPr/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Ctrl+Shift+End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Move one screen to the right in a worksheet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Alt+Page Down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Move one screen to the left in a worksheet</a:t>
                      </a:r>
                      <a:endParaRPr/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Alt+Page Up</a:t>
                      </a:r>
                      <a:endParaRPr/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Edit the active cell and put the cursor at the end of the cell's contents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F2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Enter the current time</a:t>
                      </a:r>
                      <a:endParaRPr/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Ctrl+Shift+colon (:)</a:t>
                      </a:r>
                      <a:endParaRPr/>
                    </a:p>
                  </a:txBody>
                  <a:tcPr marT="17700" marB="17700" marR="3540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Enter the current date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Ctrl+semi-colon (;)</a:t>
                      </a:r>
                      <a:endParaRPr/>
                    </a:p>
                  </a:txBody>
                  <a:tcPr marT="17700" marB="17700" marR="35400" marL="593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