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78" r:id="rId6"/>
    <p:sldId id="279" r:id="rId7"/>
    <p:sldId id="280" r:id="rId8"/>
    <p:sldId id="281" r:id="rId9"/>
    <p:sldId id="282" r:id="rId10"/>
    <p:sldId id="28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148" autoAdjust="0"/>
  </p:normalViewPr>
  <p:slideViewPr>
    <p:cSldViewPr snapToGrid="0">
      <p:cViewPr varScale="1">
        <p:scale>
          <a:sx n="88" d="100"/>
          <a:sy n="88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1A710-0C77-4E4C-9658-9A657DC8A474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49370A-6393-4A59-91DA-FFE09FEE0014}">
      <dgm:prSet/>
      <dgm:spPr/>
      <dgm:t>
        <a:bodyPr/>
        <a:lstStyle/>
        <a:p>
          <a:r>
            <a:rPr lang="en-CA" b="0" i="0" u="none" strike="noStrike" dirty="0">
              <a:solidFill>
                <a:srgbClr val="F4EEDC"/>
              </a:solidFill>
              <a:effectLst/>
            </a:rPr>
            <a:t>Before analyzing data</a:t>
          </a:r>
          <a:endParaRPr lang="en-US" dirty="0"/>
        </a:p>
      </dgm:t>
    </dgm:pt>
    <dgm:pt modelId="{9B52CDB3-5413-442C-846D-D458E278B861}" type="parTrans" cxnId="{C89FEB3D-EE9C-497D-9AC2-A774FB3AF541}">
      <dgm:prSet/>
      <dgm:spPr/>
      <dgm:t>
        <a:bodyPr/>
        <a:lstStyle/>
        <a:p>
          <a:endParaRPr lang="en-US"/>
        </a:p>
      </dgm:t>
    </dgm:pt>
    <dgm:pt modelId="{798862A8-6CF9-44F9-9D4B-1FDC9F957EAB}" type="sibTrans" cxnId="{C89FEB3D-EE9C-497D-9AC2-A774FB3AF541}">
      <dgm:prSet/>
      <dgm:spPr/>
      <dgm:t>
        <a:bodyPr/>
        <a:lstStyle/>
        <a:p>
          <a:endParaRPr lang="en-US"/>
        </a:p>
      </dgm:t>
    </dgm:pt>
    <dgm:pt modelId="{FC4C2FB8-D98F-4EB9-9DF1-CAC8F5298484}">
      <dgm:prSet/>
      <dgm:spPr/>
      <dgm:t>
        <a:bodyPr/>
        <a:lstStyle/>
        <a:p>
          <a:r>
            <a:rPr lang="en-US" b="0" i="0" dirty="0"/>
            <a:t>Some Excel functions</a:t>
          </a:r>
          <a:endParaRPr lang="en-US" dirty="0"/>
        </a:p>
      </dgm:t>
    </dgm:pt>
    <dgm:pt modelId="{1843F993-F005-46C4-BECA-2FB743DE1FF5}" type="parTrans" cxnId="{AFAAA31F-1B20-4D6C-8DDC-9663A394B8B4}">
      <dgm:prSet/>
      <dgm:spPr/>
      <dgm:t>
        <a:bodyPr/>
        <a:lstStyle/>
        <a:p>
          <a:endParaRPr lang="en-US"/>
        </a:p>
      </dgm:t>
    </dgm:pt>
    <dgm:pt modelId="{86BE4594-DF17-4BA2-9B99-9585672B6AC4}" type="sibTrans" cxnId="{AFAAA31F-1B20-4D6C-8DDC-9663A394B8B4}">
      <dgm:prSet/>
      <dgm:spPr/>
      <dgm:t>
        <a:bodyPr/>
        <a:lstStyle/>
        <a:p>
          <a:endParaRPr lang="en-US"/>
        </a:p>
      </dgm:t>
    </dgm:pt>
    <dgm:pt modelId="{F6735941-986D-41E0-AB1C-47E3B07845F3}">
      <dgm:prSet/>
      <dgm:spPr/>
      <dgm:t>
        <a:bodyPr/>
        <a:lstStyle/>
        <a:p>
          <a:r>
            <a:rPr lang="en-CA" b="0" i="0" u="none" strike="noStrike" dirty="0">
              <a:solidFill>
                <a:srgbClr val="F4EEDC"/>
              </a:solidFill>
              <a:effectLst/>
            </a:rPr>
            <a:t>Lookups</a:t>
          </a:r>
          <a:endParaRPr lang="en-US" dirty="0"/>
        </a:p>
      </dgm:t>
    </dgm:pt>
    <dgm:pt modelId="{C9A73486-4B8A-45B7-89F7-18F5237D1CE7}" type="parTrans" cxnId="{D2049550-A803-4172-BEDB-67072CC889AD}">
      <dgm:prSet/>
      <dgm:spPr/>
      <dgm:t>
        <a:bodyPr/>
        <a:lstStyle/>
        <a:p>
          <a:endParaRPr lang="en-US"/>
        </a:p>
      </dgm:t>
    </dgm:pt>
    <dgm:pt modelId="{5DF14AB3-5727-48F2-9069-91C4D3100DD1}" type="sibTrans" cxnId="{D2049550-A803-4172-BEDB-67072CC889AD}">
      <dgm:prSet/>
      <dgm:spPr/>
      <dgm:t>
        <a:bodyPr/>
        <a:lstStyle/>
        <a:p>
          <a:endParaRPr lang="en-US"/>
        </a:p>
      </dgm:t>
    </dgm:pt>
    <dgm:pt modelId="{CB5ADBCF-FA30-4A0A-A4C0-93349AAE2A49}" type="pres">
      <dgm:prSet presAssocID="{8D91A710-0C77-4E4C-9658-9A657DC8A474}" presName="linear" presStyleCnt="0">
        <dgm:presLayoutVars>
          <dgm:dir/>
          <dgm:animLvl val="lvl"/>
          <dgm:resizeHandles val="exact"/>
        </dgm:presLayoutVars>
      </dgm:prSet>
      <dgm:spPr/>
    </dgm:pt>
    <dgm:pt modelId="{0C787A84-6438-4F7D-B88E-E67764FC6307}" type="pres">
      <dgm:prSet presAssocID="{8E49370A-6393-4A59-91DA-FFE09FEE0014}" presName="parentLin" presStyleCnt="0"/>
      <dgm:spPr/>
    </dgm:pt>
    <dgm:pt modelId="{E783FBFF-C7E3-463D-9EE0-89FC070B0696}" type="pres">
      <dgm:prSet presAssocID="{8E49370A-6393-4A59-91DA-FFE09FEE0014}" presName="parentLeftMargin" presStyleLbl="node1" presStyleIdx="0" presStyleCnt="3"/>
      <dgm:spPr/>
    </dgm:pt>
    <dgm:pt modelId="{9F2DCEA1-9F0E-44F4-BC4F-065F0F9A73E3}" type="pres">
      <dgm:prSet presAssocID="{8E49370A-6393-4A59-91DA-FFE09FEE00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8F20CD-579A-4842-9F1E-8F506876548D}" type="pres">
      <dgm:prSet presAssocID="{8E49370A-6393-4A59-91DA-FFE09FEE0014}" presName="negativeSpace" presStyleCnt="0"/>
      <dgm:spPr/>
    </dgm:pt>
    <dgm:pt modelId="{BD9CD8F9-93F8-4D51-8A7C-B42023C488AF}" type="pres">
      <dgm:prSet presAssocID="{8E49370A-6393-4A59-91DA-FFE09FEE0014}" presName="childText" presStyleLbl="conFgAcc1" presStyleIdx="0" presStyleCnt="3">
        <dgm:presLayoutVars>
          <dgm:bulletEnabled val="1"/>
        </dgm:presLayoutVars>
      </dgm:prSet>
      <dgm:spPr/>
    </dgm:pt>
    <dgm:pt modelId="{0228E940-E413-4420-9B24-2D09296A1C50}" type="pres">
      <dgm:prSet presAssocID="{798862A8-6CF9-44F9-9D4B-1FDC9F957EAB}" presName="spaceBetweenRectangles" presStyleCnt="0"/>
      <dgm:spPr/>
    </dgm:pt>
    <dgm:pt modelId="{B1BB343F-7312-4F81-BF7A-E9CEA8475B4C}" type="pres">
      <dgm:prSet presAssocID="{FC4C2FB8-D98F-4EB9-9DF1-CAC8F5298484}" presName="parentLin" presStyleCnt="0"/>
      <dgm:spPr/>
    </dgm:pt>
    <dgm:pt modelId="{20482045-4FA4-4F60-8F2A-95FCF5BB17F2}" type="pres">
      <dgm:prSet presAssocID="{FC4C2FB8-D98F-4EB9-9DF1-CAC8F5298484}" presName="parentLeftMargin" presStyleLbl="node1" presStyleIdx="0" presStyleCnt="3"/>
      <dgm:spPr/>
    </dgm:pt>
    <dgm:pt modelId="{2EFDD16F-66A2-4B8D-85D4-A5C25F1CDB68}" type="pres">
      <dgm:prSet presAssocID="{FC4C2FB8-D98F-4EB9-9DF1-CAC8F52984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926939-E08D-4241-AD68-77490819F3B6}" type="pres">
      <dgm:prSet presAssocID="{FC4C2FB8-D98F-4EB9-9DF1-CAC8F5298484}" presName="negativeSpace" presStyleCnt="0"/>
      <dgm:spPr/>
    </dgm:pt>
    <dgm:pt modelId="{7A7F5E42-689A-42AD-9930-7A3F193609FC}" type="pres">
      <dgm:prSet presAssocID="{FC4C2FB8-D98F-4EB9-9DF1-CAC8F5298484}" presName="childText" presStyleLbl="conFgAcc1" presStyleIdx="1" presStyleCnt="3">
        <dgm:presLayoutVars>
          <dgm:bulletEnabled val="1"/>
        </dgm:presLayoutVars>
      </dgm:prSet>
      <dgm:spPr/>
    </dgm:pt>
    <dgm:pt modelId="{FE49E5FC-709C-4118-999E-DF318933AE2C}" type="pres">
      <dgm:prSet presAssocID="{86BE4594-DF17-4BA2-9B99-9585672B6AC4}" presName="spaceBetweenRectangles" presStyleCnt="0"/>
      <dgm:spPr/>
    </dgm:pt>
    <dgm:pt modelId="{2F8F9D7F-BACC-400A-B3A5-FB133B56A602}" type="pres">
      <dgm:prSet presAssocID="{F6735941-986D-41E0-AB1C-47E3B07845F3}" presName="parentLin" presStyleCnt="0"/>
      <dgm:spPr/>
    </dgm:pt>
    <dgm:pt modelId="{9A4EB6CE-E29F-4FEE-9372-480638D78ED4}" type="pres">
      <dgm:prSet presAssocID="{F6735941-986D-41E0-AB1C-47E3B07845F3}" presName="parentLeftMargin" presStyleLbl="node1" presStyleIdx="1" presStyleCnt="3"/>
      <dgm:spPr/>
    </dgm:pt>
    <dgm:pt modelId="{B309A10B-2C97-4B54-9AE7-3783AC26FB39}" type="pres">
      <dgm:prSet presAssocID="{F6735941-986D-41E0-AB1C-47E3B07845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A2FDB7A-5970-484D-AEF6-F817A88C29A8}" type="pres">
      <dgm:prSet presAssocID="{F6735941-986D-41E0-AB1C-47E3B07845F3}" presName="negativeSpace" presStyleCnt="0"/>
      <dgm:spPr/>
    </dgm:pt>
    <dgm:pt modelId="{E7339DB8-F28A-40C0-8527-045830E0291C}" type="pres">
      <dgm:prSet presAssocID="{F6735941-986D-41E0-AB1C-47E3B07845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172C01-8B2A-43A9-9FFB-0C184BA3AD89}" type="presOf" srcId="{8D91A710-0C77-4E4C-9658-9A657DC8A474}" destId="{CB5ADBCF-FA30-4A0A-A4C0-93349AAE2A49}" srcOrd="0" destOrd="0" presId="urn:microsoft.com/office/officeart/2005/8/layout/list1"/>
    <dgm:cxn modelId="{5E480A08-FEAF-459F-BA0F-4906BBF3FCB4}" type="presOf" srcId="{FC4C2FB8-D98F-4EB9-9DF1-CAC8F5298484}" destId="{2EFDD16F-66A2-4B8D-85D4-A5C25F1CDB68}" srcOrd="1" destOrd="0" presId="urn:microsoft.com/office/officeart/2005/8/layout/list1"/>
    <dgm:cxn modelId="{B04DE510-151E-482F-80D3-E5DF955537AA}" type="presOf" srcId="{8E49370A-6393-4A59-91DA-FFE09FEE0014}" destId="{9F2DCEA1-9F0E-44F4-BC4F-065F0F9A73E3}" srcOrd="1" destOrd="0" presId="urn:microsoft.com/office/officeart/2005/8/layout/list1"/>
    <dgm:cxn modelId="{57BFD614-99A4-473B-A8AD-AFC8F2FCECB6}" type="presOf" srcId="{F6735941-986D-41E0-AB1C-47E3B07845F3}" destId="{B309A10B-2C97-4B54-9AE7-3783AC26FB39}" srcOrd="1" destOrd="0" presId="urn:microsoft.com/office/officeart/2005/8/layout/list1"/>
    <dgm:cxn modelId="{AFAAA31F-1B20-4D6C-8DDC-9663A394B8B4}" srcId="{8D91A710-0C77-4E4C-9658-9A657DC8A474}" destId="{FC4C2FB8-D98F-4EB9-9DF1-CAC8F5298484}" srcOrd="1" destOrd="0" parTransId="{1843F993-F005-46C4-BECA-2FB743DE1FF5}" sibTransId="{86BE4594-DF17-4BA2-9B99-9585672B6AC4}"/>
    <dgm:cxn modelId="{83050C22-1224-4205-B9DC-686553DF94AD}" type="presOf" srcId="{F6735941-986D-41E0-AB1C-47E3B07845F3}" destId="{9A4EB6CE-E29F-4FEE-9372-480638D78ED4}" srcOrd="0" destOrd="0" presId="urn:microsoft.com/office/officeart/2005/8/layout/list1"/>
    <dgm:cxn modelId="{C89FEB3D-EE9C-497D-9AC2-A774FB3AF541}" srcId="{8D91A710-0C77-4E4C-9658-9A657DC8A474}" destId="{8E49370A-6393-4A59-91DA-FFE09FEE0014}" srcOrd="0" destOrd="0" parTransId="{9B52CDB3-5413-442C-846D-D458E278B861}" sibTransId="{798862A8-6CF9-44F9-9D4B-1FDC9F957EAB}"/>
    <dgm:cxn modelId="{EFCAFF48-0F9E-4B27-BEF8-802B4183B6CA}" type="presOf" srcId="{FC4C2FB8-D98F-4EB9-9DF1-CAC8F5298484}" destId="{20482045-4FA4-4F60-8F2A-95FCF5BB17F2}" srcOrd="0" destOrd="0" presId="urn:microsoft.com/office/officeart/2005/8/layout/list1"/>
    <dgm:cxn modelId="{D2049550-A803-4172-BEDB-67072CC889AD}" srcId="{8D91A710-0C77-4E4C-9658-9A657DC8A474}" destId="{F6735941-986D-41E0-AB1C-47E3B07845F3}" srcOrd="2" destOrd="0" parTransId="{C9A73486-4B8A-45B7-89F7-18F5237D1CE7}" sibTransId="{5DF14AB3-5727-48F2-9069-91C4D3100DD1}"/>
    <dgm:cxn modelId="{16E645A6-50AC-48E9-A79B-2C71D32D7F3B}" type="presOf" srcId="{8E49370A-6393-4A59-91DA-FFE09FEE0014}" destId="{E783FBFF-C7E3-463D-9EE0-89FC070B0696}" srcOrd="0" destOrd="0" presId="urn:microsoft.com/office/officeart/2005/8/layout/list1"/>
    <dgm:cxn modelId="{6AAD75C9-D95E-4414-AEB6-3E46663306B3}" type="presParOf" srcId="{CB5ADBCF-FA30-4A0A-A4C0-93349AAE2A49}" destId="{0C787A84-6438-4F7D-B88E-E67764FC6307}" srcOrd="0" destOrd="0" presId="urn:microsoft.com/office/officeart/2005/8/layout/list1"/>
    <dgm:cxn modelId="{9A25BA20-D1CB-4E3C-9704-5934282FDE41}" type="presParOf" srcId="{0C787A84-6438-4F7D-B88E-E67764FC6307}" destId="{E783FBFF-C7E3-463D-9EE0-89FC070B0696}" srcOrd="0" destOrd="0" presId="urn:microsoft.com/office/officeart/2005/8/layout/list1"/>
    <dgm:cxn modelId="{3D399577-7399-43F4-948C-11B982C7FC17}" type="presParOf" srcId="{0C787A84-6438-4F7D-B88E-E67764FC6307}" destId="{9F2DCEA1-9F0E-44F4-BC4F-065F0F9A73E3}" srcOrd="1" destOrd="0" presId="urn:microsoft.com/office/officeart/2005/8/layout/list1"/>
    <dgm:cxn modelId="{7A6DB6C7-6E18-49B2-9A09-C83FF71423FB}" type="presParOf" srcId="{CB5ADBCF-FA30-4A0A-A4C0-93349AAE2A49}" destId="{0E8F20CD-579A-4842-9F1E-8F506876548D}" srcOrd="1" destOrd="0" presId="urn:microsoft.com/office/officeart/2005/8/layout/list1"/>
    <dgm:cxn modelId="{2FD6D67B-F861-4B36-86CD-83212802899C}" type="presParOf" srcId="{CB5ADBCF-FA30-4A0A-A4C0-93349AAE2A49}" destId="{BD9CD8F9-93F8-4D51-8A7C-B42023C488AF}" srcOrd="2" destOrd="0" presId="urn:microsoft.com/office/officeart/2005/8/layout/list1"/>
    <dgm:cxn modelId="{B2EEA2DE-8A67-4336-A7A9-4C4518FAFBF5}" type="presParOf" srcId="{CB5ADBCF-FA30-4A0A-A4C0-93349AAE2A49}" destId="{0228E940-E413-4420-9B24-2D09296A1C50}" srcOrd="3" destOrd="0" presId="urn:microsoft.com/office/officeart/2005/8/layout/list1"/>
    <dgm:cxn modelId="{4DCDF9B7-2E53-4B19-A12D-D609D9DF74A5}" type="presParOf" srcId="{CB5ADBCF-FA30-4A0A-A4C0-93349AAE2A49}" destId="{B1BB343F-7312-4F81-BF7A-E9CEA8475B4C}" srcOrd="4" destOrd="0" presId="urn:microsoft.com/office/officeart/2005/8/layout/list1"/>
    <dgm:cxn modelId="{78EC94F6-8732-45C6-9E06-0C3F6F4E1C6E}" type="presParOf" srcId="{B1BB343F-7312-4F81-BF7A-E9CEA8475B4C}" destId="{20482045-4FA4-4F60-8F2A-95FCF5BB17F2}" srcOrd="0" destOrd="0" presId="urn:microsoft.com/office/officeart/2005/8/layout/list1"/>
    <dgm:cxn modelId="{EEFA015E-EF91-4B18-891D-C8E0E8E3D0EA}" type="presParOf" srcId="{B1BB343F-7312-4F81-BF7A-E9CEA8475B4C}" destId="{2EFDD16F-66A2-4B8D-85D4-A5C25F1CDB68}" srcOrd="1" destOrd="0" presId="urn:microsoft.com/office/officeart/2005/8/layout/list1"/>
    <dgm:cxn modelId="{2BD0AFA0-0534-47C9-AA5C-11136F18B387}" type="presParOf" srcId="{CB5ADBCF-FA30-4A0A-A4C0-93349AAE2A49}" destId="{22926939-E08D-4241-AD68-77490819F3B6}" srcOrd="5" destOrd="0" presId="urn:microsoft.com/office/officeart/2005/8/layout/list1"/>
    <dgm:cxn modelId="{F85CB088-A37F-4C17-B4DB-1A40A6CE4B9B}" type="presParOf" srcId="{CB5ADBCF-FA30-4A0A-A4C0-93349AAE2A49}" destId="{7A7F5E42-689A-42AD-9930-7A3F193609FC}" srcOrd="6" destOrd="0" presId="urn:microsoft.com/office/officeart/2005/8/layout/list1"/>
    <dgm:cxn modelId="{F4A259C3-7229-45CB-9507-EAEA627131B0}" type="presParOf" srcId="{CB5ADBCF-FA30-4A0A-A4C0-93349AAE2A49}" destId="{FE49E5FC-709C-4118-999E-DF318933AE2C}" srcOrd="7" destOrd="0" presId="urn:microsoft.com/office/officeart/2005/8/layout/list1"/>
    <dgm:cxn modelId="{5A05798C-4908-461F-99A7-05707273931C}" type="presParOf" srcId="{CB5ADBCF-FA30-4A0A-A4C0-93349AAE2A49}" destId="{2F8F9D7F-BACC-400A-B3A5-FB133B56A602}" srcOrd="8" destOrd="0" presId="urn:microsoft.com/office/officeart/2005/8/layout/list1"/>
    <dgm:cxn modelId="{1A672C2F-196A-4A0C-8F28-D6DD6463A986}" type="presParOf" srcId="{2F8F9D7F-BACC-400A-B3A5-FB133B56A602}" destId="{9A4EB6CE-E29F-4FEE-9372-480638D78ED4}" srcOrd="0" destOrd="0" presId="urn:microsoft.com/office/officeart/2005/8/layout/list1"/>
    <dgm:cxn modelId="{D39F85AE-65B8-4032-8F22-7582333B1056}" type="presParOf" srcId="{2F8F9D7F-BACC-400A-B3A5-FB133B56A602}" destId="{B309A10B-2C97-4B54-9AE7-3783AC26FB39}" srcOrd="1" destOrd="0" presId="urn:microsoft.com/office/officeart/2005/8/layout/list1"/>
    <dgm:cxn modelId="{E3AC38D1-2A82-4280-97A5-654CA4CFC06E}" type="presParOf" srcId="{CB5ADBCF-FA30-4A0A-A4C0-93349AAE2A49}" destId="{DA2FDB7A-5970-484D-AEF6-F817A88C29A8}" srcOrd="9" destOrd="0" presId="urn:microsoft.com/office/officeart/2005/8/layout/list1"/>
    <dgm:cxn modelId="{66FBC768-6297-4850-85CA-D19BC3FF3C88}" type="presParOf" srcId="{CB5ADBCF-FA30-4A0A-A4C0-93349AAE2A49}" destId="{E7339DB8-F28A-40C0-8527-045830E029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D8F9-93F8-4D51-8A7C-B42023C488AF}">
      <dsp:nvSpPr>
        <dsp:cNvPr id="0" name=""/>
        <dsp:cNvSpPr/>
      </dsp:nvSpPr>
      <dsp:spPr>
        <a:xfrm>
          <a:off x="0" y="664877"/>
          <a:ext cx="62611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CEA1-9F0E-44F4-BC4F-065F0F9A73E3}">
      <dsp:nvSpPr>
        <dsp:cNvPr id="0" name=""/>
        <dsp:cNvSpPr/>
      </dsp:nvSpPr>
      <dsp:spPr>
        <a:xfrm>
          <a:off x="313055" y="44957"/>
          <a:ext cx="4382770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b="0" i="0" u="none" strike="noStrike" kern="1200" dirty="0">
              <a:solidFill>
                <a:srgbClr val="F4EEDC"/>
              </a:solidFill>
              <a:effectLst/>
            </a:rPr>
            <a:t>Before analyzing data</a:t>
          </a:r>
          <a:endParaRPr lang="en-US" sz="4200" kern="1200" dirty="0"/>
        </a:p>
      </dsp:txBody>
      <dsp:txXfrm>
        <a:off x="373579" y="105481"/>
        <a:ext cx="4261722" cy="1118792"/>
      </dsp:txXfrm>
    </dsp:sp>
    <dsp:sp modelId="{7A7F5E42-689A-42AD-9930-7A3F193609FC}">
      <dsp:nvSpPr>
        <dsp:cNvPr id="0" name=""/>
        <dsp:cNvSpPr/>
      </dsp:nvSpPr>
      <dsp:spPr>
        <a:xfrm>
          <a:off x="0" y="2569997"/>
          <a:ext cx="62611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771159"/>
              <a:satOff val="-47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FDD16F-66A2-4B8D-85D4-A5C25F1CDB68}">
      <dsp:nvSpPr>
        <dsp:cNvPr id="0" name=""/>
        <dsp:cNvSpPr/>
      </dsp:nvSpPr>
      <dsp:spPr>
        <a:xfrm>
          <a:off x="313055" y="1950077"/>
          <a:ext cx="4382770" cy="1239840"/>
        </a:xfrm>
        <a:prstGeom prst="round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Some Excel functions</a:t>
          </a:r>
          <a:endParaRPr lang="en-US" sz="4200" kern="1200" dirty="0"/>
        </a:p>
      </dsp:txBody>
      <dsp:txXfrm>
        <a:off x="373579" y="2010601"/>
        <a:ext cx="4261722" cy="1118792"/>
      </dsp:txXfrm>
    </dsp:sp>
    <dsp:sp modelId="{E7339DB8-F28A-40C0-8527-045830E0291C}">
      <dsp:nvSpPr>
        <dsp:cNvPr id="0" name=""/>
        <dsp:cNvSpPr/>
      </dsp:nvSpPr>
      <dsp:spPr>
        <a:xfrm>
          <a:off x="0" y="4475117"/>
          <a:ext cx="62611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09A10B-2C97-4B54-9AE7-3783AC26FB39}">
      <dsp:nvSpPr>
        <dsp:cNvPr id="0" name=""/>
        <dsp:cNvSpPr/>
      </dsp:nvSpPr>
      <dsp:spPr>
        <a:xfrm>
          <a:off x="313055" y="3855197"/>
          <a:ext cx="4382770" cy="123984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b="0" i="0" u="none" strike="noStrike" kern="1200" dirty="0">
              <a:solidFill>
                <a:srgbClr val="F4EEDC"/>
              </a:solidFill>
              <a:effectLst/>
            </a:rPr>
            <a:t>Lookups</a:t>
          </a:r>
          <a:endParaRPr lang="en-US" sz="4200" kern="1200" dirty="0"/>
        </a:p>
      </dsp:txBody>
      <dsp:txXfrm>
        <a:off x="373579" y="3915721"/>
        <a:ext cx="4261722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AA4DC-6529-48CB-9BBF-5C8DA4E8B7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6A04-36FE-4C1A-B64D-5793C34C80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86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31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agenda today is:</a:t>
            </a: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45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3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800" b="0" i="0" dirty="0">
                <a:effectLst/>
                <a:latin typeface="OpenSans"/>
              </a:rPr>
              <a:t>The IF function is one of the most used logical functions in Excel. It enables you to logically compare a value against criteria you set in the function, </a:t>
            </a:r>
          </a:p>
          <a:p>
            <a:pPr algn="l"/>
            <a:r>
              <a:rPr lang="en-US" sz="800" b="0" i="0" dirty="0">
                <a:effectLst/>
                <a:latin typeface="OpenSans"/>
              </a:rPr>
              <a:t>and then return a result based on whether the result of the logical comparison is true </a:t>
            </a:r>
          </a:p>
          <a:p>
            <a:pPr algn="l"/>
            <a:r>
              <a:rPr lang="en-US" sz="800" b="0" i="0" dirty="0">
                <a:effectLst/>
                <a:latin typeface="OpenSans"/>
              </a:rPr>
              <a:t>or false.</a:t>
            </a:r>
          </a:p>
          <a:p>
            <a:pPr algn="l"/>
            <a:endParaRPr lang="en-US" sz="800" b="0" i="0" dirty="0">
              <a:effectLst/>
              <a:latin typeface="OpenSans"/>
            </a:endParaRPr>
          </a:p>
          <a:p>
            <a:pPr algn="l"/>
            <a:r>
              <a:rPr lang="en-US" sz="800" b="0" i="0" dirty="0">
                <a:effectLst/>
                <a:latin typeface="OpenSans"/>
              </a:rPr>
              <a:t>Excel support up to 64 nested if functions, </a:t>
            </a:r>
            <a:r>
              <a:rPr lang="en-US" sz="1000" b="0" i="0" dirty="0">
                <a:effectLst/>
                <a:latin typeface="OpenSans"/>
              </a:rPr>
              <a:t>Having multiple IF functions in a single formula can become extremely challenging to manage. </a:t>
            </a:r>
          </a:p>
          <a:p>
            <a:pPr algn="l" rtl="0">
              <a:spcBef>
                <a:spcPts val="920"/>
              </a:spcBef>
              <a:spcAft>
                <a:spcPts val="0"/>
              </a:spcAft>
            </a:pPr>
            <a:endParaRPr lang="en-US" sz="800" b="0" i="0" u="none" strike="noStrike" dirty="0">
              <a:solidFill>
                <a:srgbClr val="F4EEDC"/>
              </a:solidFill>
              <a:effectLst/>
              <a:latin typeface="Sorts Mill Goudy"/>
            </a:endParaRPr>
          </a:p>
          <a:p>
            <a:pPr algn="l" rtl="0">
              <a:spcBef>
                <a:spcPts val="92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F4EEDC"/>
                </a:solidFill>
                <a:effectLst/>
                <a:latin typeface="Sorts Mill Goudy"/>
              </a:rPr>
              <a:t>Ask participants:</a:t>
            </a:r>
          </a:p>
          <a:p>
            <a:pPr algn="l" rtl="0">
              <a:spcBef>
                <a:spcPts val="92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F4EEDC"/>
                </a:solidFill>
                <a:effectLst/>
                <a:latin typeface="Sorts Mill Goudy"/>
              </a:rPr>
              <a:t>IF function  good for one or two conditions but can have up to 64 (not best practice) </a:t>
            </a:r>
            <a:endParaRPr lang="en-US" sz="1200" b="0" dirty="0">
              <a:effectLst/>
            </a:endParaRPr>
          </a:p>
          <a:p>
            <a:pPr algn="l" rtl="0">
              <a:spcBef>
                <a:spcPts val="92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F4EEDC"/>
                </a:solidFill>
                <a:effectLst/>
                <a:latin typeface="Sorts Mill Goudy"/>
              </a:rPr>
              <a:t>IFS function  allows for multiple conditions (used on Excel Web, Excel 2019 and Excel for MS365)</a:t>
            </a:r>
          </a:p>
          <a:p>
            <a:pPr algn="l" rtl="0">
              <a:spcBef>
                <a:spcPts val="920"/>
              </a:spcBef>
              <a:spcAft>
                <a:spcPts val="0"/>
              </a:spcAft>
            </a:pPr>
            <a:endParaRPr lang="en-US" sz="800" b="0" i="0" u="none" strike="noStrike" dirty="0">
              <a:solidFill>
                <a:srgbClr val="F4EEDC"/>
              </a:solidFill>
              <a:effectLst/>
              <a:latin typeface="Sorts Mill Goudy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Sorts Mill Goudy"/>
              </a:rPr>
              <a:t>COUNTIF  counts the number of cell values that meet a specific criteria </a:t>
            </a:r>
            <a:endParaRPr lang="en-US" sz="1200" b="0" dirty="0">
              <a:effectLst/>
            </a:endParaRPr>
          </a:p>
          <a:p>
            <a:pPr algn="l" rtl="0">
              <a:spcBef>
                <a:spcPts val="10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Sorts Mill Goudy"/>
              </a:rPr>
              <a:t>COUNTIFS  applies to criteria across multiple ranges to count the number of occasions where all criterion have been met </a:t>
            </a:r>
          </a:p>
          <a:p>
            <a:pPr algn="l" rtl="0">
              <a:spcBef>
                <a:spcPts val="100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FFFFFF"/>
              </a:solidFill>
              <a:effectLst/>
              <a:latin typeface="Sorts Mill Goudy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Sorts Mill Goudy"/>
              </a:rPr>
              <a:t>SUMIF  to sum up the values within a specified range that meet specified criteria </a:t>
            </a:r>
            <a:br>
              <a:rPr lang="en-US" sz="1200" b="0" i="0" u="none" strike="noStrike" dirty="0">
                <a:solidFill>
                  <a:srgbClr val="FFFFFF"/>
                </a:solidFill>
                <a:effectLst/>
                <a:latin typeface="Sorts Mill Goudy"/>
              </a:rPr>
            </a:b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Sorts Mill Goudy"/>
              </a:rPr>
              <a:t>example: to answer the question: how many employees salaries are over $100,000? </a:t>
            </a:r>
            <a:endParaRPr lang="en-US" sz="1200" b="0" dirty="0">
              <a:effectLst/>
            </a:endParaRPr>
          </a:p>
          <a:p>
            <a:pPr algn="l" rtl="0">
              <a:spcBef>
                <a:spcPts val="10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Sorts Mill Goudy"/>
              </a:rPr>
              <a:t>SUMIFS  removes the need for multiple nested SUMIF</a:t>
            </a:r>
            <a:endParaRPr lang="en-US" sz="1200" b="0" dirty="0">
              <a:effectLst/>
            </a:endParaRPr>
          </a:p>
          <a:p>
            <a:pPr algn="l" rtl="0">
              <a:spcBef>
                <a:spcPts val="1000"/>
              </a:spcBef>
              <a:spcAft>
                <a:spcPts val="0"/>
              </a:spcAft>
            </a:pPr>
            <a:endParaRPr lang="en-US" sz="1200" b="0" dirty="0">
              <a:effectLst/>
            </a:endParaRPr>
          </a:p>
          <a:p>
            <a:pPr algn="l" rtl="0">
              <a:spcBef>
                <a:spcPts val="920"/>
              </a:spcBef>
              <a:spcAft>
                <a:spcPts val="0"/>
              </a:spcAft>
            </a:pP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lang="en-US" sz="1000" b="0" i="0" dirty="0">
              <a:effectLst/>
              <a:latin typeface="OpenSans"/>
            </a:endParaRPr>
          </a:p>
          <a:p>
            <a:pPr algn="l"/>
            <a:endParaRPr lang="en-US" sz="1000" b="0" i="0" dirty="0">
              <a:effectLst/>
              <a:latin typeface="OpenSans"/>
            </a:endParaRPr>
          </a:p>
          <a:p>
            <a:pPr algn="l"/>
            <a:endParaRPr lang="en-US" sz="1000" b="0" i="0" dirty="0">
              <a:effectLst/>
              <a:latin typeface="OpenSans"/>
            </a:endParaRPr>
          </a:p>
          <a:p>
            <a:pPr algn="l"/>
            <a:endParaRPr lang="en-US" sz="1000" b="0" i="0" dirty="0">
              <a:effectLst/>
              <a:latin typeface="OpenSans"/>
            </a:endParaRPr>
          </a:p>
          <a:p>
            <a:pPr algn="l"/>
            <a:endParaRPr lang="en-US" sz="800" b="0" i="0" dirty="0">
              <a:effectLst/>
              <a:latin typeface="OpenSans"/>
            </a:endParaRPr>
          </a:p>
          <a:p>
            <a:pPr algn="l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24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11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Hlookup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horizonal look up (rows)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Vlookup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vertical look up (columns)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Xlookup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everything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the example, B3 is the look up value, then the lookup range is displayed (where the search will check), then the 2 represents the lookup column. Finally, FALSE means it’s looking for an exact, no approximate, match.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57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26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32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88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48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285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94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191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13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2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44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6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9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49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08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34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2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8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8BC9-2B6B-4765-B37B-3E70FC5C4204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22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D9A66-8C34-4A91-9441-499E5BA36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pPr algn="l"/>
            <a:r>
              <a:rPr lang="en-CA" sz="4000" b="1" i="0" dirty="0">
                <a:effectLst/>
              </a:rPr>
              <a:t>Excel Basics 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EDBAA-843F-4673-9FC1-03E36BB86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CA" b="0" i="0" cap="all" dirty="0">
                <a:effectLst/>
                <a:latin typeface="OpenSans"/>
              </a:rPr>
              <a:t>PROFESSIONAL CERTIFICATE </a:t>
            </a:r>
            <a:r>
              <a:rPr lang="en-CA" b="0" i="0" dirty="0">
                <a:effectLst/>
                <a:latin typeface="OpenSans-light"/>
              </a:rPr>
              <a:t>IBM Data Analyst</a:t>
            </a:r>
          </a:p>
          <a:p>
            <a:endParaRPr lang="en-CA" b="0" i="0" dirty="0">
              <a:effectLst/>
              <a:latin typeface="Open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150870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B286-5F24-4CF9-AD1D-94DDD9C1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F4EEDC"/>
                </a:solidFill>
                <a:effectLst/>
              </a:rPr>
              <a:t>Pivot Table Activity!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E3CE-37E5-4E96-8EE2-7B9B020A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F4EEDC"/>
                </a:solidFill>
                <a:effectLst/>
              </a:rPr>
              <a:t>Instructions</a:t>
            </a: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F4EEDC"/>
                </a:solidFill>
                <a:effectLst/>
              </a:rPr>
              <a:t>Activity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89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4864-B42B-4F5C-9D59-67878805C6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336800"/>
            <a:ext cx="9613900" cy="3598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Any questions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4313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6839A-6B90-4C89-9D15-111C747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Agenda</a:t>
            </a:r>
            <a:endParaRPr lang="en-CA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AD3374-36A8-46EE-9B5A-7F784D7A8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36925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8519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F176-CED7-42BF-83EC-45079988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F4EEDC"/>
                </a:solidFill>
                <a:effectLst/>
              </a:rPr>
              <a:t>Before analyzing data, consider: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E34A-D088-4A6A-A19D-2ABCD764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0"/>
              </a:spcBef>
            </a:pPr>
            <a:r>
              <a:rPr lang="en-US" dirty="0">
                <a:solidFill>
                  <a:srgbClr val="F4EEDC"/>
                </a:solidFill>
              </a:rPr>
              <a:t>How big is your data set?</a:t>
            </a:r>
          </a:p>
          <a:p>
            <a:pPr fontAlgn="base">
              <a:spcBef>
                <a:spcPts val="1060"/>
              </a:spcBef>
            </a:pPr>
            <a:r>
              <a:rPr lang="en-US" dirty="0">
                <a:solidFill>
                  <a:srgbClr val="F4EEDC"/>
                </a:solidFill>
              </a:rPr>
              <a:t>What type of filtering is required to find the necessary information? </a:t>
            </a:r>
          </a:p>
          <a:p>
            <a:pPr fontAlgn="base">
              <a:spcBef>
                <a:spcPts val="1060"/>
              </a:spcBef>
            </a:pPr>
            <a:r>
              <a:rPr lang="en-US" dirty="0">
                <a:solidFill>
                  <a:srgbClr val="F4EEDC"/>
                </a:solidFill>
              </a:rPr>
              <a:t>How should the data be sorted? </a:t>
            </a:r>
          </a:p>
          <a:p>
            <a:pPr fontAlgn="base">
              <a:spcBef>
                <a:spcPts val="1060"/>
              </a:spcBef>
            </a:pPr>
            <a:r>
              <a:rPr lang="en-US" dirty="0">
                <a:solidFill>
                  <a:srgbClr val="F4EEDC"/>
                </a:solidFill>
              </a:rPr>
              <a:t>What type of calculations are needed? </a:t>
            </a:r>
          </a:p>
          <a:p>
            <a:pPr fontAlgn="base">
              <a:spcBef>
                <a:spcPts val="1060"/>
              </a:spcBef>
            </a:pPr>
            <a:r>
              <a:rPr lang="en-US" dirty="0">
                <a:solidFill>
                  <a:srgbClr val="F4EEDC"/>
                </a:solidFill>
              </a:rPr>
              <a:t>Visualize your end result first. </a:t>
            </a:r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30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F6E0-6FBD-4A7F-80B8-FBAF9AA8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i="0" dirty="0"/>
              <a:t>Some Excel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63FF-079C-4A45-9DB0-C7E79CE7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&amp; Ifs</a:t>
            </a:r>
          </a:p>
          <a:p>
            <a:r>
              <a:rPr lang="en-CA" dirty="0"/>
              <a:t>COUNTIF and COUNTIFS</a:t>
            </a:r>
          </a:p>
          <a:p>
            <a:r>
              <a:rPr lang="en-CA" dirty="0"/>
              <a:t>SUMIF and SUMIFS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601C-E1D4-4D86-BFA5-5A6D1649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F4EEDC"/>
                </a:solidFill>
                <a:effectLst/>
              </a:rPr>
              <a:t>Conditional Formatting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CE75-9FA8-46EC-964F-E2C32716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</a:rPr>
              <a:t>In what scenarios would you use conditional formatting? </a:t>
            </a:r>
            <a:endParaRPr lang="en-US" sz="2400" b="0" dirty="0">
              <a:effectLst/>
            </a:endParaRPr>
          </a:p>
          <a:p>
            <a:pPr rtl="0">
              <a:spcBef>
                <a:spcPts val="106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</a:rPr>
              <a:t>Where can you find conditional formatting on Excel? </a:t>
            </a:r>
          </a:p>
          <a:p>
            <a:pPr rtl="0">
              <a:spcBef>
                <a:spcPts val="1060"/>
              </a:spcBef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</a:rPr>
              <a:t>How to use multiple conditions in conditional formatting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0803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1B94-EB9D-4077-A555-0C203A1C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2A02-9DA1-461C-BF4A-30055220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</a:t>
            </a:r>
            <a:r>
              <a:rPr lang="en-CA" dirty="0"/>
              <a:t>“</a:t>
            </a:r>
            <a:r>
              <a:rPr lang="en-CA" dirty="0" err="1"/>
              <a:t>indian_startup_funding_activity</a:t>
            </a:r>
            <a:r>
              <a:rPr lang="en-CA" dirty="0"/>
              <a:t>” activity </a:t>
            </a:r>
            <a:r>
              <a:rPr lang="en-CA" b="1" i="0" dirty="0">
                <a:effectLst/>
                <a:latin typeface="Sgy Open Sans"/>
              </a:rPr>
              <a:t>on Schoology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029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C89A-66F8-4E79-98A5-AA856491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F4EEDC"/>
                </a:solidFill>
                <a:effectLst/>
              </a:rPr>
              <a:t>Lookups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20A2-2F36-484B-95F6-97C21EA1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F4EEDC"/>
                </a:solidFill>
                <a:effectLst/>
              </a:rPr>
              <a:t>HLOOKUP</a:t>
            </a: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F4EEDC"/>
                </a:solidFill>
                <a:effectLst/>
              </a:rPr>
              <a:t>VLOOKUP</a:t>
            </a: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F4EEDC"/>
                </a:solidFill>
                <a:effectLst/>
              </a:rPr>
              <a:t>XLOOKUP</a:t>
            </a: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F4EEDC"/>
                </a:solidFill>
                <a:effectLst/>
              </a:rPr>
              <a:t>Example: =VLOOKUP(B3, A2:B12, 2, FALSE)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34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292E-F3FE-4FF2-992E-39AEE469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F4EEDC"/>
                </a:solidFill>
                <a:effectLst/>
              </a:rPr>
              <a:t>Lookup Activity!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A23E-E59E-4D47-899A-493810BA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F4EEDC"/>
                </a:solidFill>
                <a:effectLst/>
              </a:rPr>
              <a:t>Instructions</a:t>
            </a: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F4EEDC"/>
                </a:solidFill>
                <a:effectLst/>
              </a:rPr>
              <a:t>Activity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570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955E-4FF6-4E02-866B-DD7CC09D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F4EEDC"/>
                </a:solidFill>
                <a:effectLst/>
              </a:rPr>
              <a:t>Pivot Tables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D7B6-7069-4700-AD21-4BA2188B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F4EEDC"/>
                </a:solidFill>
                <a:effectLst/>
              </a:rPr>
              <a:t>Pivot Tables allow for a simple and quick way to summarize and analyze, to observe trends and patterns, and to make comparisons of your data. </a:t>
            </a: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F4EEDC"/>
                </a:solidFill>
                <a:effectLst/>
              </a:rPr>
              <a:t>To create a Pivot Table, first your data needs to be formatted as a table. Then, from the home tab, under Styles choose a table and insert a Pivot Table.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2435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9516</TotalTime>
  <Words>486</Words>
  <Application>Microsoft Office PowerPoint</Application>
  <PresentationFormat>Widescreen</PresentationFormat>
  <Paragraphs>70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OpenSans</vt:lpstr>
      <vt:lpstr>OpenSans-light</vt:lpstr>
      <vt:lpstr>Sgy Open Sans</vt:lpstr>
      <vt:lpstr>Sorts Mill Goudy</vt:lpstr>
      <vt:lpstr>Trebuchet MS</vt:lpstr>
      <vt:lpstr>Berlin</vt:lpstr>
      <vt:lpstr>Excel Basics for Data Analysis</vt:lpstr>
      <vt:lpstr>Agenda</vt:lpstr>
      <vt:lpstr>Before analyzing data, consider:</vt:lpstr>
      <vt:lpstr>Some Excel functions</vt:lpstr>
      <vt:lpstr>Conditional Formatting</vt:lpstr>
      <vt:lpstr>Activity </vt:lpstr>
      <vt:lpstr>Lookups</vt:lpstr>
      <vt:lpstr>Lookup Activity!</vt:lpstr>
      <vt:lpstr>Pivot Tables</vt:lpstr>
      <vt:lpstr>Pivot Table Activity!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Elsayed</dc:creator>
  <cp:lastModifiedBy>Sarah Elsayed</cp:lastModifiedBy>
  <cp:revision>64</cp:revision>
  <dcterms:created xsi:type="dcterms:W3CDTF">2021-02-09T03:20:03Z</dcterms:created>
  <dcterms:modified xsi:type="dcterms:W3CDTF">2021-06-11T19:04:48Z</dcterms:modified>
</cp:coreProperties>
</file>