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B9F2W2xquB9qqsloQD/8YUVT3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 colors should be representative. </a:t>
            </a:r>
            <a:br>
              <a:rPr lang="en-US"/>
            </a:br>
            <a:r>
              <a:rPr lang="en-US"/>
              <a:t>Like red for cities with large numbers of COVID, green for areas free of COVID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Students grads (green=pass, red=fail, yellow=critical) and so 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we filter the data from the chart, the chart will change to present the new filtered data, and the changes will be immediately reflected to the chart accordingly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changing the data in the original table, we automatically be reflected into the pivot chart </a:t>
            </a:r>
            <a:endParaRPr/>
          </a:p>
        </p:txBody>
      </p:sp>
      <p:sp>
        <p:nvSpPr>
          <p:cNvPr id="385" name="Google Shape;38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Our agenda today is:</a:t>
            </a:r>
            <a:br>
              <a:rPr lang="en-US"/>
            </a:br>
            <a:r>
              <a:rPr lang="en-US"/>
              <a:t>In this course we will learn how to 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tell a story with your data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Remember  “</a:t>
            </a:r>
            <a:r>
              <a:rPr lang="en-US"/>
              <a:t>a picture is worth a thousand words</a:t>
            </a: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Tools we will use in this course: various visualization techniques using Excel and Cognos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212" name="Google Shape;2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 charts: 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They are able to display trends and show how a data value is changing in relation to a </a:t>
            </a:r>
            <a:r>
              <a:rPr b="1" i="0" lang="en-US"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Example: How the sales of the hand sanitizers has changed over a specific time “Since COVID started”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horizontal axis typically  represents time or a similar category, and the vertical axis typically  represents numerical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Bar charts classified into two types H,C : This type of chart is the most common as they are easy to create and are great for comparing related data 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categories are  usually arranged on the vertical axis, and the values are on the horizontal axis.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Column charts comparing non continues data over time, the categories are typically arranged on the horizontal axis, and  the values are displayed on the vertical axis.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We can also use bar and line charts together to visualize more complex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Ask participants which one is better suited for showing negative and positive values? Answer is column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Pie charts: can be used to visualize proportional data while the sum of all portions or categories =100%.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Like NE,NW,SE,SW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or Survey response “ Strongly agree, agree, disagree” so on…..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your data contains no  more than maybe a dozen categories, otherwise the pie chart can start to look  too busy and become difficult to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Treemaps </a:t>
            </a:r>
            <a:r>
              <a:rPr lang="en-US"/>
              <a:t>The size of the rectangle represents the population/COVID cases, and the color represents the provinces.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example: visualizing all provinces in Canada according to the positive COVID cases over the last year, or state-wide employment rate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Scatter chart: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Bubble charts:  variant of scatter charts. Example significant budget for a company for the departments “IT, HR, finance, legal,….” note that the bubbles would be relatively significant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circle colors represent the categories of data and the circle sizes are indicative of the volume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can’t use line chart as there is no contentious data, no scatter chart …….</a:t>
            </a:r>
            <a:endParaRPr/>
          </a:p>
        </p:txBody>
      </p:sp>
      <p:sp>
        <p:nvSpPr>
          <p:cNvPr id="349" name="Google Shape;34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4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8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28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28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28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9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29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29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29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29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9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7" name="Google Shape;3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8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8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3" name="Google Shape;5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4" name="Google Shape;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0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0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4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>
            <p:ph type="ctrTitle"/>
          </p:nvPr>
        </p:nvSpPr>
        <p:spPr>
          <a:xfrm>
            <a:off x="840510" y="2733709"/>
            <a:ext cx="7657792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/>
              <a:t>Data Visualization and Dashboards with Excel and Cognos</a:t>
            </a:r>
            <a:endParaRPr/>
          </a:p>
        </p:txBody>
      </p:sp>
      <p:sp>
        <p:nvSpPr>
          <p:cNvPr id="208" name="Google Shape;208;p1"/>
          <p:cNvSpPr txBox="1"/>
          <p:nvPr>
            <p:ph idx="1" type="subTitle"/>
          </p:nvPr>
        </p:nvSpPr>
        <p:spPr>
          <a:xfrm>
            <a:off x="1194149" y="4394039"/>
            <a:ext cx="7304152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cap="none">
                <a:latin typeface="Open Sans"/>
                <a:ea typeface="Open Sans"/>
                <a:cs typeface="Open Sans"/>
                <a:sym typeface="Open Sans"/>
              </a:rPr>
              <a:t>PROFESSIONAL CERTIFICATE </a:t>
            </a:r>
            <a:r>
              <a:rPr b="0" i="0" lang="en-US">
                <a:latin typeface="Open Sans Light"/>
                <a:ea typeface="Open Sans Light"/>
                <a:cs typeface="Open Sans Light"/>
                <a:sym typeface="Open Sans Light"/>
              </a:rPr>
              <a:t>IBM Data Analyst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Excel Basic Charts</a:t>
            </a:r>
            <a:endParaRPr/>
          </a:p>
        </p:txBody>
      </p:sp>
      <p:grpSp>
        <p:nvGrpSpPr>
          <p:cNvPr id="359" name="Google Shape;359;p10"/>
          <p:cNvGrpSpPr/>
          <p:nvPr/>
        </p:nvGrpSpPr>
        <p:grpSpPr>
          <a:xfrm>
            <a:off x="681248" y="2603653"/>
            <a:ext cx="10830217" cy="3065156"/>
            <a:chOff x="211" y="266853"/>
            <a:chExt cx="10830217" cy="3065156"/>
          </a:xfrm>
        </p:grpSpPr>
        <p:sp>
          <p:nvSpPr>
            <p:cNvPr id="360" name="Google Shape;360;p10"/>
            <p:cNvSpPr/>
            <p:nvPr/>
          </p:nvSpPr>
          <p:spPr>
            <a:xfrm>
              <a:off x="211" y="266853"/>
              <a:ext cx="2554296" cy="3065156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 txBox="1"/>
            <p:nvPr/>
          </p:nvSpPr>
          <p:spPr>
            <a:xfrm>
              <a:off x="211" y="1492915"/>
              <a:ext cx="2554296" cy="1839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2300" spcFirstLastPara="1" rIns="252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Select the data that you want to visualize </a:t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11" y="266853"/>
              <a:ext cx="2554296" cy="122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 txBox="1"/>
            <p:nvPr/>
          </p:nvSpPr>
          <p:spPr>
            <a:xfrm>
              <a:off x="211" y="266853"/>
              <a:ext cx="2554296" cy="122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52300" spcFirstLastPara="1" rIns="2523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Trebuchet MS"/>
                <a:buNone/>
              </a:pPr>
              <a:r>
                <a:rPr lang="en-US" sz="6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01</a:t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758851" y="266853"/>
              <a:ext cx="2554296" cy="3065156"/>
            </a:xfrm>
            <a:prstGeom prst="rect">
              <a:avLst/>
            </a:prstGeom>
            <a:solidFill>
              <a:srgbClr val="97BB5F"/>
            </a:solidFill>
            <a:ln cap="flat" cmpd="sng" w="12700">
              <a:solidFill>
                <a:srgbClr val="97BB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 txBox="1"/>
            <p:nvPr/>
          </p:nvSpPr>
          <p:spPr>
            <a:xfrm>
              <a:off x="2758851" y="1492915"/>
              <a:ext cx="2554296" cy="1839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2300" spcFirstLastPara="1" rIns="252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Insert the proper a chart to present you data in Excel</a:t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758851" y="266853"/>
              <a:ext cx="2554296" cy="122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 txBox="1"/>
            <p:nvPr/>
          </p:nvSpPr>
          <p:spPr>
            <a:xfrm>
              <a:off x="2758851" y="266853"/>
              <a:ext cx="2554296" cy="122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52300" spcFirstLastPara="1" rIns="2523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Trebuchet MS"/>
                <a:buNone/>
              </a:pPr>
              <a:r>
                <a:rPr lang="en-US" sz="6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02</a:t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5517492" y="266853"/>
              <a:ext cx="2554296" cy="3065156"/>
            </a:xfrm>
            <a:prstGeom prst="rect">
              <a:avLst/>
            </a:prstGeom>
            <a:solidFill>
              <a:srgbClr val="5EB653"/>
            </a:solidFill>
            <a:ln cap="flat" cmpd="sng" w="12700">
              <a:solidFill>
                <a:srgbClr val="5EB6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 txBox="1"/>
            <p:nvPr/>
          </p:nvSpPr>
          <p:spPr>
            <a:xfrm>
              <a:off x="5517492" y="1492915"/>
              <a:ext cx="2554296" cy="1839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2300" spcFirstLastPara="1" rIns="252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Change the title and the chart style accordingly</a:t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5517492" y="266853"/>
              <a:ext cx="2554296" cy="122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 txBox="1"/>
            <p:nvPr/>
          </p:nvSpPr>
          <p:spPr>
            <a:xfrm>
              <a:off x="5517492" y="266853"/>
              <a:ext cx="2554296" cy="122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52300" spcFirstLastPara="1" rIns="2523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Trebuchet MS"/>
                <a:buNone/>
              </a:pPr>
              <a:r>
                <a:rPr lang="en-US" sz="6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03</a:t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8276132" y="266853"/>
              <a:ext cx="2554296" cy="3065156"/>
            </a:xfrm>
            <a:prstGeom prst="rect">
              <a:avLst/>
            </a:prstGeom>
            <a:solidFill>
              <a:srgbClr val="4BAD72"/>
            </a:solidFill>
            <a:ln cap="flat" cmpd="sng" w="12700">
              <a:solidFill>
                <a:srgbClr val="4BAD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 txBox="1"/>
            <p:nvPr/>
          </p:nvSpPr>
          <p:spPr>
            <a:xfrm>
              <a:off x="8276132" y="1492915"/>
              <a:ext cx="2554296" cy="1839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2300" spcFirstLastPara="1" rIns="252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Change the color palette to fit your needs </a:t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8276132" y="266853"/>
              <a:ext cx="2554296" cy="122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0"/>
            <p:cNvSpPr txBox="1"/>
            <p:nvPr/>
          </p:nvSpPr>
          <p:spPr>
            <a:xfrm>
              <a:off x="8276132" y="266853"/>
              <a:ext cx="2554296" cy="122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52300" spcFirstLastPara="1" rIns="2523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Trebuchet MS"/>
                <a:buNone/>
              </a:pPr>
              <a:r>
                <a:rPr lang="en-US" sz="6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04</a:t>
              </a:r>
              <a:endParaRPr sz="6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Breakout Room Activity </a:t>
            </a:r>
            <a:endParaRPr/>
          </a:p>
        </p:txBody>
      </p:sp>
      <p:sp>
        <p:nvSpPr>
          <p:cNvPr id="381" name="Google Shape;381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Download the Basic data visualization activity from Schoology, follow the instructions, and be prepared to share your findings in the main room.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Pivot chart visualization</a:t>
            </a:r>
            <a:endParaRPr/>
          </a:p>
        </p:txBody>
      </p:sp>
      <p:sp>
        <p:nvSpPr>
          <p:cNvPr id="388" name="Google Shape;388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Advantages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Filter the  data in the pivot chart itself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Dynamic charts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Changes in the data table automatically reflected into the Pivot chart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"/>
          <p:cNvSpPr txBox="1"/>
          <p:nvPr>
            <p:ph idx="4294967295" type="body"/>
          </p:nvPr>
        </p:nvSpPr>
        <p:spPr>
          <a:xfrm>
            <a:off x="0" y="2336800"/>
            <a:ext cx="9613900" cy="359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/>
              <a:t>Any questions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/>
              <a:t>Agenda</a:t>
            </a:r>
            <a:endParaRPr sz="4400"/>
          </a:p>
        </p:txBody>
      </p:sp>
      <p:grpSp>
        <p:nvGrpSpPr>
          <p:cNvPr id="215" name="Google Shape;215;p2"/>
          <p:cNvGrpSpPr/>
          <p:nvPr/>
        </p:nvGrpSpPr>
        <p:grpSpPr>
          <a:xfrm>
            <a:off x="5284788" y="684720"/>
            <a:ext cx="6261100" cy="5488560"/>
            <a:chOff x="0" y="44957"/>
            <a:chExt cx="6261100" cy="5488560"/>
          </a:xfrm>
        </p:grpSpPr>
        <p:sp>
          <p:nvSpPr>
            <p:cNvPr id="216" name="Google Shape;216;p2"/>
            <p:cNvSpPr/>
            <p:nvPr/>
          </p:nvSpPr>
          <p:spPr>
            <a:xfrm>
              <a:off x="0" y="664877"/>
              <a:ext cx="6261100" cy="105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13055" y="44957"/>
              <a:ext cx="4382770" cy="1239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7BC7C"/>
                </a:gs>
                <a:gs pos="50000">
                  <a:srgbClr val="C4B766"/>
                </a:gs>
                <a:gs pos="100000">
                  <a:srgbClr val="B2A55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 txBox="1"/>
            <p:nvPr/>
          </p:nvSpPr>
          <p:spPr>
            <a:xfrm>
              <a:off x="373579" y="105481"/>
              <a:ext cx="4261722" cy="1118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Trebuchet MS"/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Different types of charts</a:t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0" y="2569997"/>
              <a:ext cx="6261100" cy="105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7CB8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13055" y="1950077"/>
              <a:ext cx="4382770" cy="1239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ABF6F"/>
                </a:gs>
                <a:gs pos="50000">
                  <a:srgbClr val="79BC54"/>
                </a:gs>
                <a:gs pos="100000">
                  <a:srgbClr val="69AA4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 txBox="1"/>
            <p:nvPr/>
          </p:nvSpPr>
          <p:spPr>
            <a:xfrm>
              <a:off x="373579" y="2010601"/>
              <a:ext cx="4261722" cy="1118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Trebuchet MS"/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Excel basic charts</a:t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0" y="4475117"/>
              <a:ext cx="6261100" cy="105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BAD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13055" y="3855197"/>
              <a:ext cx="4382770" cy="1239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4B582"/>
                </a:gs>
                <a:gs pos="50000">
                  <a:srgbClr val="45B170"/>
                </a:gs>
                <a:gs pos="100000">
                  <a:srgbClr val="38A06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 txBox="1"/>
            <p:nvPr/>
          </p:nvSpPr>
          <p:spPr>
            <a:xfrm>
              <a:off x="373579" y="3915721"/>
              <a:ext cx="4261722" cy="1118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Trebuchet MS"/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Pivot chart visualization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1" name="Google Shape;231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"/>
          <p:cNvSpPr/>
          <p:nvPr/>
        </p:nvSpPr>
        <p:spPr>
          <a:xfrm>
            <a:off x="7555992" y="0"/>
            <a:ext cx="46360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" y="609600"/>
            <a:ext cx="7876030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"/>
          <p:cNvSpPr txBox="1"/>
          <p:nvPr>
            <p:ph type="title"/>
          </p:nvPr>
        </p:nvSpPr>
        <p:spPr>
          <a:xfrm>
            <a:off x="680321" y="753228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Different Types of Charts</a:t>
            </a:r>
            <a:endParaRPr/>
          </a:p>
        </p:txBody>
      </p:sp>
      <p:pic>
        <p:nvPicPr>
          <p:cNvPr id="235" name="Google Shape;2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7967048" cy="3211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3"/>
          <p:cNvGrpSpPr/>
          <p:nvPr/>
        </p:nvGrpSpPr>
        <p:grpSpPr>
          <a:xfrm>
            <a:off x="762411" y="3722221"/>
            <a:ext cx="6259029" cy="828618"/>
            <a:chOff x="82090" y="1385348"/>
            <a:chExt cx="6259029" cy="828618"/>
          </a:xfrm>
        </p:grpSpPr>
        <p:sp>
          <p:nvSpPr>
            <p:cNvPr id="237" name="Google Shape;237;p3"/>
            <p:cNvSpPr/>
            <p:nvPr/>
          </p:nvSpPr>
          <p:spPr>
            <a:xfrm>
              <a:off x="82090" y="1385348"/>
              <a:ext cx="828618" cy="828618"/>
            </a:xfrm>
            <a:prstGeom prst="ellipse">
              <a:avLst/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56100" y="1559358"/>
              <a:ext cx="480598" cy="480598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088270" y="1385348"/>
              <a:ext cx="1953172" cy="828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 txBox="1"/>
            <p:nvPr/>
          </p:nvSpPr>
          <p:spPr>
            <a:xfrm>
              <a:off x="1088270" y="1385348"/>
              <a:ext cx="1953172" cy="828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Line charts “continuous data”</a:t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381768" y="1385348"/>
              <a:ext cx="828618" cy="828618"/>
            </a:xfrm>
            <a:prstGeom prst="ellipse">
              <a:avLst/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555778" y="1559358"/>
              <a:ext cx="480598" cy="480598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387947" y="1385348"/>
              <a:ext cx="1953172" cy="828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 txBox="1"/>
            <p:nvPr/>
          </p:nvSpPr>
          <p:spPr>
            <a:xfrm>
              <a:off x="4387947" y="1385348"/>
              <a:ext cx="1953172" cy="828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Spark lines “Trends” </a:t>
              </a:r>
              <a:endParaRPr/>
            </a:p>
          </p:txBody>
        </p:sp>
      </p:grpSp>
      <p:pic>
        <p:nvPicPr>
          <p:cNvPr descr="Chart, line chart&#10;&#10;Description automatically generated" id="245" name="Google Shape;24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2795" y="1219200"/>
            <a:ext cx="4058902" cy="245563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grpSp>
        <p:nvGrpSpPr>
          <p:cNvPr id="246" name="Google Shape;246;p3"/>
          <p:cNvGrpSpPr/>
          <p:nvPr/>
        </p:nvGrpSpPr>
        <p:grpSpPr>
          <a:xfrm>
            <a:off x="7951145" y="3962399"/>
            <a:ext cx="4058901" cy="2895601"/>
            <a:chOff x="6734034" y="2958037"/>
            <a:chExt cx="4769219" cy="3245202"/>
          </a:xfrm>
        </p:grpSpPr>
        <p:pic>
          <p:nvPicPr>
            <p:cNvPr id="247" name="Google Shape;247;p3"/>
            <p:cNvPicPr preferRelativeResize="0"/>
            <p:nvPr/>
          </p:nvPicPr>
          <p:blipFill rotWithShape="1">
            <a:blip r:embed="rId6">
              <a:alphaModFix/>
            </a:blip>
            <a:srcRect b="0" l="0" r="0" t="21879"/>
            <a:stretch/>
          </p:blipFill>
          <p:spPr>
            <a:xfrm>
              <a:off x="6813552" y="2958037"/>
              <a:ext cx="4689701" cy="3050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"/>
            <p:cNvSpPr txBox="1"/>
            <p:nvPr/>
          </p:nvSpPr>
          <p:spPr>
            <a:xfrm>
              <a:off x="6734034" y="5895462"/>
              <a:ext cx="39982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www.chandoo.org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"/>
          <p:cNvSpPr/>
          <p:nvPr/>
        </p:nvSpPr>
        <p:spPr>
          <a:xfrm>
            <a:off x="7555992" y="0"/>
            <a:ext cx="46360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2" y="609600"/>
            <a:ext cx="7876030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"/>
          <p:cNvSpPr txBox="1"/>
          <p:nvPr>
            <p:ph type="title"/>
          </p:nvPr>
        </p:nvSpPr>
        <p:spPr>
          <a:xfrm>
            <a:off x="680321" y="753228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Different Types of Charts</a:t>
            </a:r>
            <a:endParaRPr/>
          </a:p>
        </p:txBody>
      </p:sp>
      <p:pic>
        <p:nvPicPr>
          <p:cNvPr id="259" name="Google Shape;2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7967048" cy="3211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4"/>
          <p:cNvGrpSpPr/>
          <p:nvPr/>
        </p:nvGrpSpPr>
        <p:grpSpPr>
          <a:xfrm>
            <a:off x="681105" y="3423015"/>
            <a:ext cx="6421642" cy="1427031"/>
            <a:chOff x="784" y="1086142"/>
            <a:chExt cx="6421642" cy="1427031"/>
          </a:xfrm>
        </p:grpSpPr>
        <p:sp>
          <p:nvSpPr>
            <p:cNvPr id="261" name="Google Shape;261;p4"/>
            <p:cNvSpPr/>
            <p:nvPr/>
          </p:nvSpPr>
          <p:spPr>
            <a:xfrm>
              <a:off x="784" y="1086142"/>
              <a:ext cx="2854063" cy="1427031"/>
            </a:xfrm>
            <a:prstGeom prst="roundRect">
              <a:avLst>
                <a:gd fmla="val 10000" name="adj"/>
              </a:avLst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 txBox="1"/>
            <p:nvPr/>
          </p:nvSpPr>
          <p:spPr>
            <a:xfrm>
              <a:off x="42580" y="1127938"/>
              <a:ext cx="2770471" cy="134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68575" spcFirstLastPara="1" rIns="6857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rPr lang="en-US" sz="3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Bar charts “Horizontal”</a:t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568363" y="1086142"/>
              <a:ext cx="2854063" cy="1427031"/>
            </a:xfrm>
            <a:prstGeom prst="roundRect">
              <a:avLst>
                <a:gd fmla="val 10000" name="adj"/>
              </a:avLst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 txBox="1"/>
            <p:nvPr/>
          </p:nvSpPr>
          <p:spPr>
            <a:xfrm>
              <a:off x="3610159" y="1127938"/>
              <a:ext cx="2770471" cy="134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68575" spcFirstLastPara="1" rIns="6857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rPr lang="en-US" sz="3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Column charts </a:t>
              </a:r>
              <a:endPara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65" name="Google Shape;265;p4"/>
          <p:cNvGrpSpPr/>
          <p:nvPr/>
        </p:nvGrpSpPr>
        <p:grpSpPr>
          <a:xfrm>
            <a:off x="7908983" y="609600"/>
            <a:ext cx="4029739" cy="3140941"/>
            <a:chOff x="501025" y="2715095"/>
            <a:chExt cx="4444927" cy="3653262"/>
          </a:xfrm>
        </p:grpSpPr>
        <p:pic>
          <p:nvPicPr>
            <p:cNvPr descr="Display Sales Info Using Bar and Column Series | UI for Windows 8 HTML  Documentation" id="266" name="Google Shape;266;p4"/>
            <p:cNvPicPr preferRelativeResize="0"/>
            <p:nvPr/>
          </p:nvPicPr>
          <p:blipFill rotWithShape="1">
            <a:blip r:embed="rId5">
              <a:alphaModFix/>
            </a:blip>
            <a:srcRect b="1376" l="4096" r="16976" t="5176"/>
            <a:stretch/>
          </p:blipFill>
          <p:spPr>
            <a:xfrm>
              <a:off x="660136" y="2715095"/>
              <a:ext cx="4285816" cy="3407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4"/>
            <p:cNvSpPr txBox="1"/>
            <p:nvPr/>
          </p:nvSpPr>
          <p:spPr>
            <a:xfrm>
              <a:off x="501025" y="6060580"/>
              <a:ext cx="21227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docs.telerik.com</a:t>
              </a:r>
              <a:endParaRPr/>
            </a:p>
          </p:txBody>
        </p:sp>
      </p:grpSp>
      <p:grpSp>
        <p:nvGrpSpPr>
          <p:cNvPr id="268" name="Google Shape;268;p4"/>
          <p:cNvGrpSpPr/>
          <p:nvPr/>
        </p:nvGrpSpPr>
        <p:grpSpPr>
          <a:xfrm>
            <a:off x="7967050" y="3750540"/>
            <a:ext cx="3971672" cy="2993779"/>
            <a:chOff x="6357234" y="2590060"/>
            <a:chExt cx="5601683" cy="3655186"/>
          </a:xfrm>
        </p:grpSpPr>
        <p:sp>
          <p:nvSpPr>
            <p:cNvPr id="269" name="Google Shape;269;p4"/>
            <p:cNvSpPr txBox="1"/>
            <p:nvPr/>
          </p:nvSpPr>
          <p:spPr>
            <a:xfrm>
              <a:off x="6357234" y="5937469"/>
              <a:ext cx="28497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peltiertech.com</a:t>
              </a:r>
              <a:endParaRPr/>
            </a:p>
          </p:txBody>
        </p:sp>
        <p:pic>
          <p:nvPicPr>
            <p:cNvPr descr="Build a Bar-Line Combination Chart - Peltier Tech Blog" id="270" name="Google Shape;270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55106" y="2590060"/>
              <a:ext cx="5503811" cy="34752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6" name="Google Shape;276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"/>
          <p:cNvSpPr/>
          <p:nvPr/>
        </p:nvSpPr>
        <p:spPr>
          <a:xfrm>
            <a:off x="7555992" y="0"/>
            <a:ext cx="46360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2" y="609600"/>
            <a:ext cx="7876030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"/>
          <p:cNvSpPr txBox="1"/>
          <p:nvPr>
            <p:ph type="title"/>
          </p:nvPr>
        </p:nvSpPr>
        <p:spPr>
          <a:xfrm>
            <a:off x="680321" y="753228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Different Types of Charts</a:t>
            </a:r>
            <a:endParaRPr/>
          </a:p>
        </p:txBody>
      </p:sp>
      <p:pic>
        <p:nvPicPr>
          <p:cNvPr id="280" name="Google Shape;2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7967048" cy="32116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"/>
          <p:cNvSpPr txBox="1"/>
          <p:nvPr>
            <p:ph idx="1" type="body"/>
          </p:nvPr>
        </p:nvSpPr>
        <p:spPr>
          <a:xfrm>
            <a:off x="680321" y="2336873"/>
            <a:ext cx="642321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100"/>
              <a:t>Stacked bars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i="0" lang="en-US" sz="1700"/>
              <a:t>What do you think about the other chart?</a:t>
            </a:r>
            <a:endParaRPr sz="25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282" name="Google Shape;282;p5"/>
          <p:cNvGrpSpPr/>
          <p:nvPr/>
        </p:nvGrpSpPr>
        <p:grpSpPr>
          <a:xfrm>
            <a:off x="7963874" y="753228"/>
            <a:ext cx="4048940" cy="2814860"/>
            <a:chOff x="434747" y="2928852"/>
            <a:chExt cx="4869473" cy="3238478"/>
          </a:xfrm>
        </p:grpSpPr>
        <p:pic>
          <p:nvPicPr>
            <p:cNvPr descr="How to Create a Stacked Bar Chart in Excel | Smartsheet" id="283" name="Google Shape;283;p5"/>
            <p:cNvPicPr preferRelativeResize="0"/>
            <p:nvPr/>
          </p:nvPicPr>
          <p:blipFill rotWithShape="1">
            <a:blip r:embed="rId5">
              <a:alphaModFix/>
            </a:blip>
            <a:srcRect b="0" l="3190" r="2189" t="4186"/>
            <a:stretch/>
          </p:blipFill>
          <p:spPr>
            <a:xfrm>
              <a:off x="434747" y="2928852"/>
              <a:ext cx="4869473" cy="2970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5"/>
            <p:cNvSpPr txBox="1"/>
            <p:nvPr/>
          </p:nvSpPr>
          <p:spPr>
            <a:xfrm>
              <a:off x="861389" y="5797998"/>
              <a:ext cx="20080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smartsheet.com</a:t>
              </a:r>
              <a:endParaRPr/>
            </a:p>
          </p:txBody>
        </p:sp>
      </p:grpSp>
      <p:pic>
        <p:nvPicPr>
          <p:cNvPr id="285" name="Google Shape;28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63874" y="3448732"/>
            <a:ext cx="4052116" cy="322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"/>
          <p:cNvSpPr txBox="1"/>
          <p:nvPr/>
        </p:nvSpPr>
        <p:spPr>
          <a:xfrm>
            <a:off x="8281522" y="6639040"/>
            <a:ext cx="254725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Peltier Tech Blog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3" name="Google Shape;293;p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"/>
          <p:cNvSpPr/>
          <p:nvPr/>
        </p:nvSpPr>
        <p:spPr>
          <a:xfrm>
            <a:off x="7555992" y="0"/>
            <a:ext cx="46360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2" y="609600"/>
            <a:ext cx="7876030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"/>
          <p:cNvSpPr txBox="1"/>
          <p:nvPr>
            <p:ph type="title"/>
          </p:nvPr>
        </p:nvSpPr>
        <p:spPr>
          <a:xfrm>
            <a:off x="680321" y="753228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Different Types of Charts</a:t>
            </a:r>
            <a:endParaRPr/>
          </a:p>
        </p:txBody>
      </p:sp>
      <p:pic>
        <p:nvPicPr>
          <p:cNvPr id="297" name="Google Shape;2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7967048" cy="321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6"/>
          <p:cNvSpPr txBox="1"/>
          <p:nvPr>
            <p:ph idx="1" type="body"/>
          </p:nvPr>
        </p:nvSpPr>
        <p:spPr>
          <a:xfrm>
            <a:off x="680321" y="2336873"/>
            <a:ext cx="642321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Pie charts “proportional data”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sz="2000"/>
              <a:t>What do you think about the other chart?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299" name="Google Shape;299;p6"/>
          <p:cNvGrpSpPr/>
          <p:nvPr/>
        </p:nvGrpSpPr>
        <p:grpSpPr>
          <a:xfrm>
            <a:off x="7767873" y="723931"/>
            <a:ext cx="4129556" cy="3263636"/>
            <a:chOff x="327173" y="3122868"/>
            <a:chExt cx="3150711" cy="3289680"/>
          </a:xfrm>
        </p:grpSpPr>
        <p:pic>
          <p:nvPicPr>
            <p:cNvPr descr="How to Make a PIE Chart in Excel (Easy Step-by-Step Guide)" id="300" name="Google Shape;300;p6"/>
            <p:cNvPicPr preferRelativeResize="0"/>
            <p:nvPr/>
          </p:nvPicPr>
          <p:blipFill rotWithShape="1">
            <a:blip r:embed="rId5">
              <a:alphaModFix/>
            </a:blip>
            <a:srcRect b="4304" l="24331" r="23356" t="4356"/>
            <a:stretch/>
          </p:blipFill>
          <p:spPr>
            <a:xfrm>
              <a:off x="587833" y="3122868"/>
              <a:ext cx="2890051" cy="3044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6"/>
            <p:cNvSpPr txBox="1"/>
            <p:nvPr/>
          </p:nvSpPr>
          <p:spPr>
            <a:xfrm>
              <a:off x="327173" y="6104771"/>
              <a:ext cx="19363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trumpexcel.com</a:t>
              </a:r>
              <a:endParaRPr/>
            </a:p>
          </p:txBody>
        </p:sp>
      </p:grpSp>
      <p:grpSp>
        <p:nvGrpSpPr>
          <p:cNvPr id="302" name="Google Shape;302;p6"/>
          <p:cNvGrpSpPr/>
          <p:nvPr/>
        </p:nvGrpSpPr>
        <p:grpSpPr>
          <a:xfrm>
            <a:off x="7876032" y="3987568"/>
            <a:ext cx="4021397" cy="2909954"/>
            <a:chOff x="5235391" y="3069908"/>
            <a:chExt cx="4482350" cy="3342639"/>
          </a:xfrm>
        </p:grpSpPr>
        <p:pic>
          <p:nvPicPr>
            <p:cNvPr descr="Pie Charts are (almost always) Bad UX – commadot.com" id="303" name="Google Shape;303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07109" y="3069908"/>
              <a:ext cx="4410632" cy="3135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6"/>
            <p:cNvSpPr txBox="1"/>
            <p:nvPr/>
          </p:nvSpPr>
          <p:spPr>
            <a:xfrm>
              <a:off x="5235391" y="6104770"/>
              <a:ext cx="22591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commadot.com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1" name="Google Shape;311;p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7"/>
          <p:cNvSpPr/>
          <p:nvPr/>
        </p:nvSpPr>
        <p:spPr>
          <a:xfrm>
            <a:off x="7555992" y="0"/>
            <a:ext cx="46360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2" y="609600"/>
            <a:ext cx="7876030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"/>
          <p:cNvSpPr txBox="1"/>
          <p:nvPr>
            <p:ph type="title"/>
          </p:nvPr>
        </p:nvSpPr>
        <p:spPr>
          <a:xfrm>
            <a:off x="680321" y="753228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Different Types of Charts</a:t>
            </a:r>
            <a:endParaRPr/>
          </a:p>
        </p:txBody>
      </p:sp>
      <p:pic>
        <p:nvPicPr>
          <p:cNvPr id="315" name="Google Shape;3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7967048" cy="32116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7"/>
          <p:cNvSpPr txBox="1"/>
          <p:nvPr>
            <p:ph idx="1" type="body"/>
          </p:nvPr>
        </p:nvSpPr>
        <p:spPr>
          <a:xfrm>
            <a:off x="680321" y="2336873"/>
            <a:ext cx="642321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Treemaps “complex hierarchies”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sz="2000"/>
              <a:t>What do you think about the other chart?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317" name="Google Shape;317;p7"/>
          <p:cNvGrpSpPr/>
          <p:nvPr/>
        </p:nvGrpSpPr>
        <p:grpSpPr>
          <a:xfrm>
            <a:off x="7876032" y="1123970"/>
            <a:ext cx="4275472" cy="2533630"/>
            <a:chOff x="0" y="3030008"/>
            <a:chExt cx="5847178" cy="3099283"/>
          </a:xfrm>
        </p:grpSpPr>
        <p:pic>
          <p:nvPicPr>
            <p:cNvPr descr="Simple Treemap Calculator | Think Outside The Slide" id="318" name="Google Shape;31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497" y="3030008"/>
              <a:ext cx="5797681" cy="2906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7"/>
            <p:cNvSpPr txBox="1"/>
            <p:nvPr/>
          </p:nvSpPr>
          <p:spPr>
            <a:xfrm>
              <a:off x="0" y="5852292"/>
              <a:ext cx="28338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thinkoutsidetheslide</a:t>
              </a:r>
              <a:r>
                <a:rPr lang="en-US" sz="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/>
            </a:p>
          </p:txBody>
        </p:sp>
      </p:grpSp>
      <p:grpSp>
        <p:nvGrpSpPr>
          <p:cNvPr id="320" name="Google Shape;320;p7"/>
          <p:cNvGrpSpPr/>
          <p:nvPr/>
        </p:nvGrpSpPr>
        <p:grpSpPr>
          <a:xfrm>
            <a:off x="7719241" y="3948038"/>
            <a:ext cx="4432263" cy="2579948"/>
            <a:chOff x="6039066" y="3013926"/>
            <a:chExt cx="5550772" cy="3090845"/>
          </a:xfrm>
        </p:grpSpPr>
        <p:pic>
          <p:nvPicPr>
            <p:cNvPr descr="Constructing a tree map in R - R Data Visualization Cookbook" id="321" name="Google Shape;321;p7"/>
            <p:cNvPicPr preferRelativeResize="0"/>
            <p:nvPr/>
          </p:nvPicPr>
          <p:blipFill rotWithShape="1">
            <a:blip r:embed="rId6">
              <a:alphaModFix/>
            </a:blip>
            <a:srcRect b="0" l="0" r="0" t="10748"/>
            <a:stretch/>
          </p:blipFill>
          <p:spPr>
            <a:xfrm>
              <a:off x="6152935" y="3013926"/>
              <a:ext cx="5436903" cy="2906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7"/>
            <p:cNvSpPr txBox="1"/>
            <p:nvPr/>
          </p:nvSpPr>
          <p:spPr>
            <a:xfrm>
              <a:off x="6039066" y="5796994"/>
              <a:ext cx="29942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subscription.packtpub.com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9" name="Google Shape;329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8"/>
          <p:cNvSpPr/>
          <p:nvPr/>
        </p:nvSpPr>
        <p:spPr>
          <a:xfrm>
            <a:off x="7555992" y="0"/>
            <a:ext cx="46360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2" y="609600"/>
            <a:ext cx="7876030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680321" y="753228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Different Types of Charts</a:t>
            </a:r>
            <a:endParaRPr/>
          </a:p>
        </p:txBody>
      </p:sp>
      <p:pic>
        <p:nvPicPr>
          <p:cNvPr id="333" name="Google Shape;3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7967048" cy="3211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8"/>
          <p:cNvGrpSpPr/>
          <p:nvPr/>
        </p:nvGrpSpPr>
        <p:grpSpPr>
          <a:xfrm>
            <a:off x="681067" y="2491159"/>
            <a:ext cx="6421717" cy="3290743"/>
            <a:chOff x="746" y="154286"/>
            <a:chExt cx="6421717" cy="3290743"/>
          </a:xfrm>
        </p:grpSpPr>
        <p:sp>
          <p:nvSpPr>
            <p:cNvPr id="335" name="Google Shape;335;p8"/>
            <p:cNvSpPr/>
            <p:nvPr/>
          </p:nvSpPr>
          <p:spPr>
            <a:xfrm>
              <a:off x="746" y="516897"/>
              <a:ext cx="2565520" cy="2565520"/>
            </a:xfrm>
            <a:prstGeom prst="ellipse">
              <a:avLst/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 txBox="1"/>
            <p:nvPr/>
          </p:nvSpPr>
          <p:spPr>
            <a:xfrm>
              <a:off x="376458" y="892609"/>
              <a:ext cx="1814096" cy="1814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lang="en-US" sz="2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Scatter chart “clusters, patterns, correlations”</a:t>
              </a:r>
              <a:endParaRPr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366445" y="154286"/>
              <a:ext cx="1599768" cy="86586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5C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 txBox="1"/>
            <p:nvPr/>
          </p:nvSpPr>
          <p:spPr>
            <a:xfrm>
              <a:off x="2366445" y="327459"/>
              <a:ext cx="1340009" cy="519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856943" y="516897"/>
              <a:ext cx="2565520" cy="2565520"/>
            </a:xfrm>
            <a:prstGeom prst="ellipse">
              <a:avLst/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 txBox="1"/>
            <p:nvPr/>
          </p:nvSpPr>
          <p:spPr>
            <a:xfrm>
              <a:off x="4232655" y="892609"/>
              <a:ext cx="1814096" cy="1814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lang="en-US" sz="2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Bubble charts “comparing in terms of relative significance”</a:t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10800000">
              <a:off x="2456997" y="2579166"/>
              <a:ext cx="1599768" cy="86586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5C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 txBox="1"/>
            <p:nvPr/>
          </p:nvSpPr>
          <p:spPr>
            <a:xfrm>
              <a:off x="2716756" y="2752339"/>
              <a:ext cx="1340009" cy="519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343" name="Google Shape;3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0682" y="818086"/>
            <a:ext cx="3873500" cy="262429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pic>
        <p:nvPicPr>
          <p:cNvPr descr="Bubble Chart - Helical Insight" id="344" name="Google Shape;34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0681" y="3668332"/>
            <a:ext cx="38735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8"/>
          <p:cNvSpPr txBox="1"/>
          <p:nvPr/>
        </p:nvSpPr>
        <p:spPr>
          <a:xfrm>
            <a:off x="8187506" y="3330368"/>
            <a:ext cx="2293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helicalinsight.com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Breakout Room Activity </a:t>
            </a:r>
            <a:endParaRPr/>
          </a:p>
        </p:txBody>
      </p:sp>
      <p:sp>
        <p:nvSpPr>
          <p:cNvPr id="352" name="Google Shape;352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Download the Life is a Rollercoaster dataset from Schoology.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Explore the data with your team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Which data is important to visualize?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Which charts are you going to use?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What kind of charts you can’t use for this dataset?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2021-02-09T03:20:03Z</dcterms:created>
  <dc:creator>Sarah Elsayed</dc:creator>
</cp:coreProperties>
</file>