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Open Sans Light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p4WKeZv4upfvsieGK79eXsNR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D65B72-10D7-49FA-911E-9B25F0135A22}">
  <a:tblStyle styleId="{8DD65B72-10D7-49FA-911E-9B25F0135A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italic.fntdata"/><Relationship Id="rId14" Type="http://schemas.openxmlformats.org/officeDocument/2006/relationships/font" Target="fonts/OpenSansLight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/>
              <a:t>We will discuss more advanced charts and dashboarding in excel.</a:t>
            </a:r>
            <a:endParaRPr/>
          </a:p>
        </p:txBody>
      </p:sp>
      <p:sp>
        <p:nvSpPr>
          <p:cNvPr id="212" name="Google Shape;2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CA" sz="1200"/>
              <a:t>A  histogram is a graph that shows the distribution of the data grouped into bins </a:t>
            </a:r>
            <a:r>
              <a:rPr b="0" i="0" lang="en-CA">
                <a:latin typeface="Open Sans"/>
                <a:ea typeface="Open Sans"/>
                <a:cs typeface="Open Sans"/>
                <a:sym typeface="Open Sans"/>
              </a:rPr>
              <a:t>Although a histogram  may look like a column or bar chart it's totally different while a bar chart is used to compare  data a histogram is used to display distribution of data.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Table with 30 weighs over 30 weeks.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Two histogram </a:t>
            </a:r>
            <a:r>
              <a:rPr lang="en-CA"/>
              <a:t>charts</a:t>
            </a:r>
            <a:r>
              <a:rPr lang="en-CA"/>
              <a:t> with different range intervals, notice how the char change while changing the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Ask pps. How we can change the range intervals for the Histogram, and how to change the numbers format tags in the X axis.</a:t>
            </a:r>
            <a:endParaRPr/>
          </a:p>
        </p:txBody>
      </p:sp>
      <p:sp>
        <p:nvSpPr>
          <p:cNvPr id="228" name="Google Shape;2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Ask pps. What they think about each chart.</a:t>
            </a:r>
            <a:br>
              <a:rPr lang="en-CA"/>
            </a:br>
            <a:br>
              <a:rPr lang="en-CA"/>
            </a:br>
            <a:r>
              <a:rPr lang="en-CA"/>
              <a:t>Why the second one is not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How can we improve the second one:</a:t>
            </a:r>
            <a:br>
              <a:rPr lang="en-CA"/>
            </a:br>
            <a:r>
              <a:rPr lang="en-CA"/>
              <a:t>add more filters, choose appropriate colors, the chart should not be so cluttered</a:t>
            </a:r>
            <a:endParaRPr/>
          </a:p>
        </p:txBody>
      </p:sp>
      <p:sp>
        <p:nvSpPr>
          <p:cNvPr id="246" name="Google Shape;2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Ask pps. About their opinion for both charts.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Second chart is very cluttered, and might be </a:t>
            </a:r>
            <a:r>
              <a:rPr lang="en-CA"/>
              <a:t>misleading</a:t>
            </a:r>
            <a:r>
              <a:rPr lang="en-CA"/>
              <a:t> and confusing. Don’t achieve the goal of doing a visualization or a dashboarding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First one is clearer, can tell the data story, have more written insights </a:t>
            </a:r>
            <a:endParaRPr/>
          </a:p>
        </p:txBody>
      </p:sp>
      <p:sp>
        <p:nvSpPr>
          <p:cNvPr id="263" name="Google Shape;2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CA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CA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3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3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23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3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4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24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24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24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4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7" name="Google Shape;3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4" name="Google Shape;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type="ctrTitle"/>
          </p:nvPr>
        </p:nvSpPr>
        <p:spPr>
          <a:xfrm>
            <a:off x="840510" y="2733709"/>
            <a:ext cx="7657792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CA" sz="3600"/>
              <a:t>Data Visualization and Dashboards with Excel and Cognos</a:t>
            </a:r>
            <a:endParaRPr/>
          </a:p>
        </p:txBody>
      </p:sp>
      <p:sp>
        <p:nvSpPr>
          <p:cNvPr id="208" name="Google Shape;208;p1"/>
          <p:cNvSpPr txBox="1"/>
          <p:nvPr>
            <p:ph idx="1" type="subTitle"/>
          </p:nvPr>
        </p:nvSpPr>
        <p:spPr>
          <a:xfrm>
            <a:off x="1194149" y="4394039"/>
            <a:ext cx="7304152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CA" cap="none">
                <a:latin typeface="Open Sans"/>
                <a:ea typeface="Open Sans"/>
                <a:cs typeface="Open Sans"/>
                <a:sym typeface="Open Sans"/>
              </a:rPr>
              <a:t>PROFESSIONAL CERTIFICATE </a:t>
            </a:r>
            <a:r>
              <a:rPr b="0" i="0" lang="en-CA">
                <a:latin typeface="Open Sans Light"/>
                <a:ea typeface="Open Sans Light"/>
                <a:cs typeface="Open Sans Light"/>
                <a:sym typeface="Open Sans Light"/>
              </a:rPr>
              <a:t>IBM Data Analyst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CA" sz="4400"/>
              <a:t>Agenda</a:t>
            </a:r>
            <a:endParaRPr sz="4400"/>
          </a:p>
        </p:txBody>
      </p:sp>
      <p:grpSp>
        <p:nvGrpSpPr>
          <p:cNvPr id="215" name="Google Shape;215;p2"/>
          <p:cNvGrpSpPr/>
          <p:nvPr/>
        </p:nvGrpSpPr>
        <p:grpSpPr>
          <a:xfrm>
            <a:off x="5284788" y="684720"/>
            <a:ext cx="6261100" cy="5488560"/>
            <a:chOff x="0" y="44957"/>
            <a:chExt cx="6261100" cy="5488560"/>
          </a:xfrm>
        </p:grpSpPr>
        <p:sp>
          <p:nvSpPr>
            <p:cNvPr id="216" name="Google Shape;216;p2"/>
            <p:cNvSpPr/>
            <p:nvPr/>
          </p:nvSpPr>
          <p:spPr>
            <a:xfrm>
              <a:off x="0" y="66487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13055" y="4495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7BC7C"/>
                </a:gs>
                <a:gs pos="50000">
                  <a:srgbClr val="C4B766"/>
                </a:gs>
                <a:gs pos="100000">
                  <a:srgbClr val="B2A55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373579" y="10548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CA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Histogram</a:t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0" y="256999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7CB8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3055" y="195007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ABF6F"/>
                </a:gs>
                <a:gs pos="50000">
                  <a:srgbClr val="79BC54"/>
                </a:gs>
                <a:gs pos="100000">
                  <a:srgbClr val="69AA4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 txBox="1"/>
            <p:nvPr/>
          </p:nvSpPr>
          <p:spPr>
            <a:xfrm>
              <a:off x="373579" y="201060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CA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Filled Map Charts</a:t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0" y="4475117"/>
              <a:ext cx="6261100" cy="1058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4BAD7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13055" y="3855197"/>
              <a:ext cx="4382770" cy="1239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64B582"/>
                </a:gs>
                <a:gs pos="50000">
                  <a:srgbClr val="45B170"/>
                </a:gs>
                <a:gs pos="100000">
                  <a:srgbClr val="38A06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 txBox="1"/>
            <p:nvPr/>
          </p:nvSpPr>
          <p:spPr>
            <a:xfrm>
              <a:off x="373579" y="3915721"/>
              <a:ext cx="4261722" cy="111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5650" spcFirstLastPara="1" rIns="165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Trebuchet MS"/>
                <a:buNone/>
              </a:pPr>
              <a:r>
                <a:rPr b="0" i="0" lang="en-CA" sz="42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Dashboarding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231" name="Google Shape;231;p3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32" name="Google Shape;232;p3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3"/>
          <p:cNvSpPr/>
          <p:nvPr/>
        </p:nvSpPr>
        <p:spPr>
          <a:xfrm>
            <a:off x="2" y="609600"/>
            <a:ext cx="649975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"/>
          <p:cNvSpPr txBox="1"/>
          <p:nvPr>
            <p:ph type="title"/>
          </p:nvPr>
        </p:nvSpPr>
        <p:spPr>
          <a:xfrm>
            <a:off x="680321" y="753228"/>
            <a:ext cx="563224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Histogram</a:t>
            </a:r>
            <a:endParaRPr/>
          </a:p>
        </p:txBody>
      </p:sp>
      <p:pic>
        <p:nvPicPr>
          <p:cNvPr id="235" name="Google Shape;2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6492240" cy="26171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"/>
          <p:cNvSpPr txBox="1"/>
          <p:nvPr>
            <p:ph idx="1" type="body"/>
          </p:nvPr>
        </p:nvSpPr>
        <p:spPr>
          <a:xfrm>
            <a:off x="266842" y="2225985"/>
            <a:ext cx="5632246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/>
              <a:t>Jessica weighs herself every Saturday for the past 30 weeks. 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1.6.2 - Histograms" id="237" name="Google Shape;237;p3"/>
          <p:cNvPicPr preferRelativeResize="0"/>
          <p:nvPr/>
        </p:nvPicPr>
        <p:blipFill rotWithShape="1">
          <a:blip r:embed="rId5">
            <a:alphaModFix/>
          </a:blip>
          <a:srcRect b="3" l="0" r="4" t="8956"/>
          <a:stretch/>
        </p:blipFill>
        <p:spPr>
          <a:xfrm>
            <a:off x="7205353" y="3815237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Chart, histogram&#10;&#10;Description automatically generated" id="238" name="Google Shape;238;p3"/>
          <p:cNvPicPr preferRelativeResize="0"/>
          <p:nvPr/>
        </p:nvPicPr>
        <p:blipFill rotWithShape="1">
          <a:blip r:embed="rId6">
            <a:alphaModFix/>
          </a:blip>
          <a:srcRect b="4" l="0" r="4" t="12589"/>
          <a:stretch/>
        </p:blipFill>
        <p:spPr>
          <a:xfrm>
            <a:off x="7156665" y="752628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graphicFrame>
        <p:nvGraphicFramePr>
          <p:cNvPr id="239" name="Google Shape;239;p3"/>
          <p:cNvGraphicFramePr/>
          <p:nvPr/>
        </p:nvGraphicFramePr>
        <p:xfrm>
          <a:off x="318962" y="3172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{8DD65B72-10D7-49FA-911E-9B25F0135A22}</a:tableStyleId>
              </a:tblPr>
              <a:tblGrid>
                <a:gridCol w="672625"/>
                <a:gridCol w="672625"/>
                <a:gridCol w="672625"/>
                <a:gridCol w="672625"/>
                <a:gridCol w="672625"/>
                <a:gridCol w="672625"/>
              </a:tblGrid>
              <a:tr h="6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135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139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139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145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139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140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141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139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137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139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136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133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134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132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3"/>
          <p:cNvSpPr/>
          <p:nvPr/>
        </p:nvSpPr>
        <p:spPr>
          <a:xfrm>
            <a:off x="2338449" y="3172993"/>
            <a:ext cx="4161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4986648" y="3848725"/>
            <a:ext cx="166812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131.5-133.5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133.5-135.5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135.5-137.5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137.5-139.5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139.5-141.5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141.5-143.5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143.5-145.5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145.5-147.5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147.5-149.5</a:t>
            </a:r>
            <a:endParaRPr/>
          </a:p>
        </p:txBody>
      </p:sp>
      <p:sp>
        <p:nvSpPr>
          <p:cNvPr id="242" name="Google Shape;242;p3"/>
          <p:cNvSpPr txBox="1"/>
          <p:nvPr/>
        </p:nvSpPr>
        <p:spPr>
          <a:xfrm>
            <a:off x="32043" y="6518069"/>
            <a:ext cx="66227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https://online.stat.psu.edu/stat500/book/export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249" name="Google Shape;249;p4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50" name="Google Shape;250;p4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4"/>
          <p:cNvSpPr/>
          <p:nvPr/>
        </p:nvSpPr>
        <p:spPr>
          <a:xfrm>
            <a:off x="2" y="609600"/>
            <a:ext cx="649975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"/>
          <p:cNvSpPr txBox="1"/>
          <p:nvPr>
            <p:ph type="title"/>
          </p:nvPr>
        </p:nvSpPr>
        <p:spPr>
          <a:xfrm>
            <a:off x="680321" y="753228"/>
            <a:ext cx="563224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Filled Map Charts</a:t>
            </a:r>
            <a:endParaRPr/>
          </a:p>
        </p:txBody>
      </p:sp>
      <p:pic>
        <p:nvPicPr>
          <p:cNvPr id="253" name="Google Shape;2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6492240" cy="26171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"/>
          <p:cNvSpPr txBox="1"/>
          <p:nvPr/>
        </p:nvSpPr>
        <p:spPr>
          <a:xfrm>
            <a:off x="680322" y="2336873"/>
            <a:ext cx="5632246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ata Visualization" id="255" name="Google Shape;255;p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6114" l="0" r="4" t="0"/>
          <a:stretch/>
        </p:blipFill>
        <p:spPr>
          <a:xfrm>
            <a:off x="7172560" y="3725458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Red States, Blue States: Mapping the Presidential Election | JFK Library" id="256" name="Google Shape;256;p4"/>
          <p:cNvPicPr preferRelativeResize="0"/>
          <p:nvPr/>
        </p:nvPicPr>
        <p:blipFill rotWithShape="1">
          <a:blip r:embed="rId6">
            <a:alphaModFix/>
          </a:blip>
          <a:srcRect b="27485" l="0" r="4" t="2445"/>
          <a:stretch/>
        </p:blipFill>
        <p:spPr>
          <a:xfrm>
            <a:off x="7143124" y="753228"/>
            <a:ext cx="4749241" cy="257079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257" name="Google Shape;257;p4"/>
          <p:cNvSpPr txBox="1"/>
          <p:nvPr/>
        </p:nvSpPr>
        <p:spPr>
          <a:xfrm>
            <a:off x="7996518" y="3365394"/>
            <a:ext cx="35151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jfklibrary.org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7836149" y="6525105"/>
            <a:ext cx="3675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socviz.co/maps</a:t>
            </a:r>
            <a:endParaRPr/>
          </a:p>
        </p:txBody>
      </p:sp>
      <p:sp>
        <p:nvSpPr>
          <p:cNvPr id="259" name="Google Shape;259;p4"/>
          <p:cNvSpPr txBox="1"/>
          <p:nvPr/>
        </p:nvSpPr>
        <p:spPr>
          <a:xfrm>
            <a:off x="161365" y="2101097"/>
            <a:ext cx="6151203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filled map chart is a type of chart used to compare values and show categories across geographical regions.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5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266" name="Google Shape;266;p5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67" name="Google Shape;267;p5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5"/>
          <p:cNvSpPr/>
          <p:nvPr/>
        </p:nvSpPr>
        <p:spPr>
          <a:xfrm>
            <a:off x="2" y="609600"/>
            <a:ext cx="649975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"/>
          <p:cNvSpPr txBox="1"/>
          <p:nvPr>
            <p:ph type="title"/>
          </p:nvPr>
        </p:nvSpPr>
        <p:spPr>
          <a:xfrm>
            <a:off x="680321" y="753228"/>
            <a:ext cx="563224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Dashboarding</a:t>
            </a:r>
            <a:endParaRPr/>
          </a:p>
        </p:txBody>
      </p:sp>
      <p:pic>
        <p:nvPicPr>
          <p:cNvPr id="270" name="Google Shape;2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970240"/>
            <a:ext cx="6492240" cy="26171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680322" y="2336873"/>
            <a:ext cx="5632246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/>
              <a:t>Discuss in the breakout rooms</a:t>
            </a:r>
            <a:endParaRPr b="0" i="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0" lang="en-CA"/>
              <a:t>The role of dashboarding and why it is an important skill as a data analyst.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/>
              <a:t>How to setup and configure a simple dashboard in Excel.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CA"/>
              <a:t>The importance of dashboards in telling a data-driven story.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40186317 Style Essentials 2 Financials 7 Piece Powerpoint Presentation  Diagram Infographic Slide | PPT Images Gallery | PowerPoint Slide Show |  PowerPoint Presentation Templates" id="272" name="Google Shape;272;p5"/>
          <p:cNvPicPr preferRelativeResize="0"/>
          <p:nvPr/>
        </p:nvPicPr>
        <p:blipFill rotWithShape="1">
          <a:blip r:embed="rId5">
            <a:alphaModFix/>
          </a:blip>
          <a:srcRect b="14050" l="0" r="4" t="5835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Excel Dashboard Examples and Template Files — Excel Dashboards VBA" id="273" name="Google Shape;273;p5"/>
          <p:cNvPicPr preferRelativeResize="0"/>
          <p:nvPr/>
        </p:nvPicPr>
        <p:blipFill rotWithShape="1">
          <a:blip r:embed="rId6">
            <a:alphaModFix/>
          </a:blip>
          <a:srcRect b="1" l="5778" r="10785" t="0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CA"/>
              <a:t>Practice exercise</a:t>
            </a:r>
            <a:endParaRPr/>
          </a:p>
        </p:txBody>
      </p:sp>
      <p:sp>
        <p:nvSpPr>
          <p:cNvPr id="279" name="Google Shape;279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CA"/>
              <a:t>Download the Customer_demographics_and_sales.xlxs from Schoology, follow the instructions, and be prepared to share your findings in the main room.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>
            <p:ph idx="4294967295" type="body"/>
          </p:nvPr>
        </p:nvSpPr>
        <p:spPr>
          <a:xfrm>
            <a:off x="0" y="2336800"/>
            <a:ext cx="9613900" cy="359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CA" sz="5400"/>
              <a:t>Any questions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2021-02-09T03:20:03Z</dcterms:created>
  <dc:creator>Sarah Elsayed</dc:creator>
</cp:coreProperties>
</file>