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Amatic SC"/>
      <p:regular r:id="rId38"/>
      <p:bold r:id="rId39"/>
    </p:embeddedFont>
    <p:embeddedFont>
      <p:font typeface="Source Code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4" roundtripDataSignature="AMtx7mj4JqjFAyHRksi5fL8/eDMab2T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1880AD-994F-483D-8D9D-A3D93954D699}">
  <a:tblStyle styleId="{051880AD-994F-483D-8D9D-A3D93954D69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regular.fntdata"/><Relationship Id="rId20" Type="http://schemas.openxmlformats.org/officeDocument/2006/relationships/slide" Target="slides/slide14.xml"/><Relationship Id="rId42" Type="http://schemas.openxmlformats.org/officeDocument/2006/relationships/font" Target="fonts/SourceCodePro-italic.fntdata"/><Relationship Id="rId41" Type="http://schemas.openxmlformats.org/officeDocument/2006/relationships/font" Target="fonts/SourceCodePro-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SourceCodePr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AmaticSC-bold.fntdata"/><Relationship Id="rId16" Type="http://schemas.openxmlformats.org/officeDocument/2006/relationships/slide" Target="slides/slide10.xml"/><Relationship Id="rId38" Type="http://schemas.openxmlformats.org/officeDocument/2006/relationships/font" Target="fonts/AmaticSC-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9"/>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2" name="Google Shape;12;p29"/>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8"/>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38"/>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0"/>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6" name="Google Shape;16;p30"/>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1"/>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0" name="Google Shape;2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3" name="Google Shape;23;p32"/>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2"/>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3"/>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8" name="Google Shape;2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31" name="Google Shape;31;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3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35" name="Google Shape;3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36"/>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36"/>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40" name="Google Shape;40;p36"/>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3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indent="-317500" lvl="2" marL="13716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indent="-317500" lvl="3" marL="18288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indent="-317500" lvl="4" marL="22860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indent="-317500" lvl="5" marL="27432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indent="-317500" lvl="6" marL="32004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indent="-317500" lvl="7" marL="36576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indent="-317500" lvl="8" marL="41148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7"/>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7" name="Google Shape;7;p28"/>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repl.it/languages/python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repl.it/languages/python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repl.it/languages/python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repl.it/languages/python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repl.it/languages/python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repl.it/languages/python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repl.it/languages/python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repl.it/languages/python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repl.it/languages/python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repl.it/languages/python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repl.it/languages/python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repl.it/languages/python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repl.it/languages/python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repl.it/languages/python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repl.it/languages/python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thepythonguru.com/python-lists/#creating-list-in-pyth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repl.it/languages/python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repl.it/languages/python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
              <a:t>Python Basics</a:t>
            </a:r>
            <a:endParaRPr/>
          </a:p>
        </p:txBody>
      </p:sp>
      <p:sp>
        <p:nvSpPr>
          <p:cNvPr id="57" name="Google Shape;57;p1"/>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100"/>
              <a:buNone/>
            </a:pPr>
            <a:r>
              <a:rPr lang="en"/>
              <a:t>Course 4- Coursera Week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Creating a tuple #</a:t>
            </a:r>
            <a:endParaRPr/>
          </a:p>
          <a:p>
            <a:pPr indent="457200" lvl="0" marL="0" rtl="0" algn="l">
              <a:lnSpc>
                <a:spcPct val="100000"/>
              </a:lnSpc>
              <a:spcBef>
                <a:spcPts val="0"/>
              </a:spcBef>
              <a:spcAft>
                <a:spcPts val="0"/>
              </a:spcAft>
              <a:buSzPct val="333333"/>
              <a:buNone/>
            </a:pPr>
            <a:r>
              <a:t/>
            </a:r>
            <a:endParaRPr sz="1400" u="sng">
              <a:solidFill>
                <a:srgbClr val="000000"/>
              </a:solidFill>
              <a:latin typeface="Source Code Pro"/>
              <a:ea typeface="Source Code Pro"/>
              <a:cs typeface="Source Code Pro"/>
              <a:sym typeface="Source Code Pro"/>
            </a:endParaRPr>
          </a:p>
          <a:p>
            <a:pPr indent="457200" lvl="0" marL="0" rtl="0" algn="l">
              <a:lnSpc>
                <a:spcPct val="100000"/>
              </a:lnSpc>
              <a:spcBef>
                <a:spcPts val="0"/>
              </a:spcBef>
              <a:spcAft>
                <a:spcPts val="0"/>
              </a:spcAft>
              <a:buSzPct val="333333"/>
              <a:buNone/>
            </a:pPr>
            <a:r>
              <a:t/>
            </a:r>
            <a:endParaRPr sz="1400" u="sng">
              <a:solidFill>
                <a:srgbClr val="000000"/>
              </a:solidFill>
              <a:latin typeface="Source Code Pro"/>
              <a:ea typeface="Source Code Pro"/>
              <a:cs typeface="Source Code Pro"/>
              <a:sym typeface="Source Code Pro"/>
            </a:endParaRPr>
          </a:p>
          <a:p>
            <a:pPr indent="457200" lvl="0" marL="0" rtl="0" algn="l">
              <a:lnSpc>
                <a:spcPct val="100000"/>
              </a:lnSpc>
              <a:spcBef>
                <a:spcPts val="0"/>
              </a:spcBef>
              <a:spcAft>
                <a:spcPts val="0"/>
              </a:spcAft>
              <a:buSzPct val="333333"/>
              <a:buNone/>
            </a:pPr>
            <a:r>
              <a:rPr lang="en" sz="1400" u="sng">
                <a:solidFill>
                  <a:schemeClr val="hlink"/>
                </a:solidFill>
                <a:latin typeface="Source Code Pro"/>
                <a:ea typeface="Source Code Pro"/>
                <a:cs typeface="Source Code Pro"/>
                <a:sym typeface="Source Code Pro"/>
                <a:hlinkClick r:id="rId3"/>
              </a:rPr>
              <a:t>TRY IT</a:t>
            </a:r>
            <a:endParaRPr sz="1400" u="sng">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graphicFrame>
        <p:nvGraphicFramePr>
          <p:cNvPr id="117" name="Google Shape;117;p10"/>
          <p:cNvGraphicFramePr/>
          <p:nvPr/>
        </p:nvGraphicFramePr>
        <p:xfrm>
          <a:off x="952500" y="1619250"/>
          <a:ext cx="3000000" cy="3000000"/>
        </p:xfrm>
        <a:graphic>
          <a:graphicData uri="http://schemas.openxmlformats.org/drawingml/2006/table">
            <a:tbl>
              <a:tblPr>
                <a:noFill/>
                <a:tableStyleId>{051880AD-994F-483D-8D9D-A3D93954D699}</a:tableStyleId>
              </a:tblPr>
              <a:tblGrid>
                <a:gridCol w="415400"/>
                <a:gridCol w="68236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1</a:t>
                      </a:r>
                      <a:endParaRPr b="1" sz="1200" u="none" cap="none" strike="noStrike">
                        <a:solidFill>
                          <a:schemeClr val="dk2"/>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 t1 = () # creates an empty tuple with no data</a:t>
                      </a:r>
                      <a:endParaRPr b="1" sz="1200" u="none" cap="none" strike="noStrike">
                        <a:solidFill>
                          <a:schemeClr val="dk2"/>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2</a:t>
                      </a:r>
                      <a:endParaRPr b="1" sz="1200" u="none" cap="none" strike="noStrike">
                        <a:solidFill>
                          <a:schemeClr val="dk2"/>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 t2 = (11,22,33)</a:t>
                      </a:r>
                      <a:endParaRPr b="1" sz="1200" u="none" cap="none" strike="noStrike">
                        <a:solidFill>
                          <a:schemeClr val="dk2"/>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3</a:t>
                      </a:r>
                      <a:endParaRPr b="1" sz="1200" u="none" cap="none" strike="noStrike">
                        <a:solidFill>
                          <a:schemeClr val="dk2"/>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 t3 = tuple([1,2,3,4,4]) # tuple from array</a:t>
                      </a:r>
                      <a:endParaRPr b="1" sz="1200" u="none" cap="none" strike="noStrike">
                        <a:solidFill>
                          <a:schemeClr val="dk2"/>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4</a:t>
                      </a:r>
                      <a:endParaRPr b="1" sz="1200" u="none" cap="none" strike="noStrike">
                        <a:solidFill>
                          <a:schemeClr val="dk2"/>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 t4 = tuple("abc") # tuple from string</a:t>
                      </a:r>
                      <a:endParaRPr b="1" sz="1200" u="none" cap="none" strike="noStrike">
                        <a:solidFill>
                          <a:schemeClr val="dk2"/>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311700" y="642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Tuples functions #</a:t>
            </a:r>
            <a:endParaRPr/>
          </a:p>
          <a:p>
            <a:pPr indent="0" lvl="0" marL="0" rtl="0" algn="l">
              <a:lnSpc>
                <a:spcPct val="100000"/>
              </a:lnSpc>
              <a:spcBef>
                <a:spcPts val="0"/>
              </a:spcBef>
              <a:spcAft>
                <a:spcPts val="0"/>
              </a:spcAft>
              <a:buSzPct val="111111"/>
              <a:buNone/>
            </a:pPr>
            <a:r>
              <a:t/>
            </a:r>
            <a:endParaRPr/>
          </a:p>
        </p:txBody>
      </p:sp>
      <p:sp>
        <p:nvSpPr>
          <p:cNvPr id="123" name="Google Shape;123;p11"/>
          <p:cNvSpPr txBox="1"/>
          <p:nvPr>
            <p:ph idx="1" type="body"/>
          </p:nvPr>
        </p:nvSpPr>
        <p:spPr>
          <a:xfrm>
            <a:off x="311700" y="771475"/>
            <a:ext cx="8520600" cy="41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latin typeface="Arial"/>
                <a:ea typeface="Arial"/>
                <a:cs typeface="Arial"/>
                <a:sym typeface="Arial"/>
              </a:rPr>
              <a:t>Functions like </a:t>
            </a:r>
            <a:r>
              <a:rPr b="1" lang="en" sz="1400">
                <a:solidFill>
                  <a:srgbClr val="FF0000"/>
                </a:solidFill>
                <a:latin typeface="Arial"/>
                <a:ea typeface="Arial"/>
                <a:cs typeface="Arial"/>
                <a:sym typeface="Arial"/>
              </a:rPr>
              <a:t>max(), min(), len()</a:t>
            </a:r>
            <a:r>
              <a:rPr lang="en" sz="1400">
                <a:solidFill>
                  <a:srgbClr val="333333"/>
                </a:solidFill>
                <a:latin typeface="Arial"/>
                <a:ea typeface="Arial"/>
                <a:cs typeface="Arial"/>
                <a:sym typeface="Arial"/>
              </a:rPr>
              <a:t> and </a:t>
            </a:r>
            <a:r>
              <a:rPr b="1" lang="en" sz="1400">
                <a:solidFill>
                  <a:srgbClr val="FF0000"/>
                </a:solidFill>
                <a:latin typeface="Arial"/>
                <a:ea typeface="Arial"/>
                <a:cs typeface="Arial"/>
                <a:sym typeface="Arial"/>
              </a:rPr>
              <a:t>sum()</a:t>
            </a:r>
            <a:r>
              <a:rPr lang="en" sz="1400">
                <a:solidFill>
                  <a:srgbClr val="333333"/>
                </a:solidFill>
                <a:latin typeface="Arial"/>
                <a:ea typeface="Arial"/>
                <a:cs typeface="Arial"/>
                <a:sym typeface="Arial"/>
              </a:rPr>
              <a:t> can also be used with tuples.</a:t>
            </a:r>
            <a:endParaRPr sz="1400">
              <a:solidFill>
                <a:srgbClr val="333333"/>
              </a:solidFill>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1400"/>
          </a:p>
        </p:txBody>
      </p:sp>
      <p:graphicFrame>
        <p:nvGraphicFramePr>
          <p:cNvPr id="124" name="Google Shape;124;p11"/>
          <p:cNvGraphicFramePr/>
          <p:nvPr/>
        </p:nvGraphicFramePr>
        <p:xfrm>
          <a:off x="464100" y="1621500"/>
          <a:ext cx="3000000" cy="3000000"/>
        </p:xfrm>
        <a:graphic>
          <a:graphicData uri="http://schemas.openxmlformats.org/drawingml/2006/table">
            <a:tbl>
              <a:tblPr>
                <a:noFill/>
                <a:tableStyleId>{051880AD-994F-483D-8D9D-A3D93954D699}</a:tableStyleId>
              </a:tblPr>
              <a:tblGrid>
                <a:gridCol w="428725"/>
                <a:gridCol w="7629775"/>
              </a:tblGrid>
              <a:tr h="3962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1</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a:t>
                      </a:r>
                      <a:r>
                        <a:rPr b="1" lang="en" sz="1200" u="none" cap="none" strike="noStrike">
                          <a:solidFill>
                            <a:srgbClr val="333333"/>
                          </a:solidFill>
                        </a:rPr>
                        <a:t> t1 </a:t>
                      </a:r>
                      <a:r>
                        <a:rPr b="1" lang="en" sz="1200" u="none" cap="none" strike="noStrike">
                          <a:solidFill>
                            <a:schemeClr val="dk2"/>
                          </a:solidFill>
                        </a:rPr>
                        <a:t>=</a:t>
                      </a:r>
                      <a:r>
                        <a:rPr b="1" lang="en" sz="1200" u="none" cap="none" strike="noStrike">
                          <a:solidFill>
                            <a:srgbClr val="333333"/>
                          </a:solidFill>
                        </a:rPr>
                        <a:t> (</a:t>
                      </a:r>
                      <a:r>
                        <a:rPr b="1" lang="en" sz="1200" u="none" cap="none" strike="noStrike">
                          <a:solidFill>
                            <a:schemeClr val="dk2"/>
                          </a:solidFill>
                        </a:rPr>
                        <a:t>1</a:t>
                      </a:r>
                      <a:r>
                        <a:rPr b="1" lang="en" sz="1200" u="none" cap="none" strike="noStrike">
                          <a:solidFill>
                            <a:srgbClr val="333333"/>
                          </a:solidFill>
                        </a:rPr>
                        <a:t>, </a:t>
                      </a:r>
                      <a:r>
                        <a:rPr b="1" lang="en" sz="1200" u="none" cap="none" strike="noStrike">
                          <a:solidFill>
                            <a:schemeClr val="dk2"/>
                          </a:solidFill>
                        </a:rPr>
                        <a:t>12</a:t>
                      </a:r>
                      <a:r>
                        <a:rPr b="1" lang="en" sz="1200" u="none" cap="none" strike="noStrike">
                          <a:solidFill>
                            <a:srgbClr val="333333"/>
                          </a:solidFill>
                        </a:rPr>
                        <a:t>, </a:t>
                      </a:r>
                      <a:r>
                        <a:rPr b="1" lang="en" sz="1200" u="none" cap="none" strike="noStrike">
                          <a:solidFill>
                            <a:schemeClr val="dk2"/>
                          </a:solidFill>
                        </a:rPr>
                        <a:t>55</a:t>
                      </a:r>
                      <a:r>
                        <a:rPr b="1" lang="en" sz="1200" u="none" cap="none" strike="noStrike">
                          <a:solidFill>
                            <a:srgbClr val="333333"/>
                          </a:solidFill>
                        </a:rPr>
                        <a:t>, </a:t>
                      </a:r>
                      <a:r>
                        <a:rPr b="1" lang="en" sz="1200" u="none" cap="none" strike="noStrike">
                          <a:solidFill>
                            <a:schemeClr val="dk2"/>
                          </a:solidFill>
                        </a:rPr>
                        <a:t>12</a:t>
                      </a:r>
                      <a:r>
                        <a:rPr b="1" lang="en" sz="1200" u="none" cap="none" strike="noStrike">
                          <a:solidFill>
                            <a:srgbClr val="333333"/>
                          </a:solidFill>
                        </a:rPr>
                        <a:t>, </a:t>
                      </a:r>
                      <a:r>
                        <a:rPr b="1" lang="en" sz="1200" u="none" cap="none" strike="noStrike">
                          <a:solidFill>
                            <a:schemeClr val="dk2"/>
                          </a:solidFill>
                        </a:rPr>
                        <a:t>81</a:t>
                      </a:r>
                      <a:r>
                        <a:rPr b="1" lang="en" sz="1200" u="none" cap="none" strike="noStrike">
                          <a:solidFill>
                            <a:srgbClr val="333333"/>
                          </a:solidFill>
                        </a:rPr>
                        <a:t>)</a:t>
                      </a:r>
                      <a:endParaRPr b="1" sz="12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2</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a:t>
                      </a:r>
                      <a:r>
                        <a:rPr b="1" lang="en" sz="1200" u="none" cap="none" strike="noStrike">
                          <a:solidFill>
                            <a:srgbClr val="333333"/>
                          </a:solidFill>
                        </a:rPr>
                        <a:t> </a:t>
                      </a:r>
                      <a:r>
                        <a:rPr b="1" lang="en" sz="1200" u="none" cap="none" strike="noStrike">
                          <a:solidFill>
                            <a:srgbClr val="008000"/>
                          </a:solidFill>
                        </a:rPr>
                        <a:t>min</a:t>
                      </a:r>
                      <a:r>
                        <a:rPr b="1" lang="en" sz="1200" u="none" cap="none" strike="noStrike">
                          <a:solidFill>
                            <a:srgbClr val="333333"/>
                          </a:solidFill>
                        </a:rPr>
                        <a:t>(t1)</a:t>
                      </a:r>
                      <a:endParaRPr b="1" sz="12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3</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1</a:t>
                      </a:r>
                      <a:endParaRPr b="1" sz="12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4</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a:t>
                      </a:r>
                      <a:r>
                        <a:rPr b="1" lang="en" sz="1200" u="none" cap="none" strike="noStrike">
                          <a:solidFill>
                            <a:srgbClr val="333333"/>
                          </a:solidFill>
                        </a:rPr>
                        <a:t> </a:t>
                      </a:r>
                      <a:r>
                        <a:rPr b="1" lang="en" sz="1200" u="none" cap="none" strike="noStrike">
                          <a:solidFill>
                            <a:srgbClr val="008000"/>
                          </a:solidFill>
                        </a:rPr>
                        <a:t>max</a:t>
                      </a:r>
                      <a:r>
                        <a:rPr b="1" lang="en" sz="1200" u="none" cap="none" strike="noStrike">
                          <a:solidFill>
                            <a:srgbClr val="333333"/>
                          </a:solidFill>
                        </a:rPr>
                        <a:t>(t1)</a:t>
                      </a:r>
                      <a:endParaRPr b="1" sz="12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5</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81</a:t>
                      </a:r>
                      <a:endParaRPr b="1" sz="12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6</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a:t>
                      </a:r>
                      <a:r>
                        <a:rPr b="1" lang="en" sz="1200" u="none" cap="none" strike="noStrike">
                          <a:solidFill>
                            <a:srgbClr val="333333"/>
                          </a:solidFill>
                        </a:rPr>
                        <a:t> </a:t>
                      </a:r>
                      <a:r>
                        <a:rPr b="1" lang="en" sz="1200" u="none" cap="none" strike="noStrike">
                          <a:solidFill>
                            <a:srgbClr val="008000"/>
                          </a:solidFill>
                        </a:rPr>
                        <a:t>sum</a:t>
                      </a:r>
                      <a:r>
                        <a:rPr b="1" lang="en" sz="1200" u="none" cap="none" strike="noStrike">
                          <a:solidFill>
                            <a:srgbClr val="333333"/>
                          </a:solidFill>
                        </a:rPr>
                        <a:t>(t1)</a:t>
                      </a:r>
                      <a:endParaRPr b="1" sz="1200" u="none" cap="none" strike="noStrike">
                        <a:solidFill>
                          <a:schemeClr val="dk2"/>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7</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a:t>
                      </a:r>
                      <a:r>
                        <a:rPr b="1" lang="en" sz="1200" u="none" cap="none" strike="noStrike">
                          <a:solidFill>
                            <a:srgbClr val="333333"/>
                          </a:solidFill>
                        </a:rPr>
                        <a:t> t3 </a:t>
                      </a:r>
                      <a:r>
                        <a:rPr b="1" lang="en" sz="1200" u="none" cap="none" strike="noStrike">
                          <a:solidFill>
                            <a:schemeClr val="dk2"/>
                          </a:solidFill>
                        </a:rPr>
                        <a:t>=</a:t>
                      </a:r>
                      <a:r>
                        <a:rPr b="1" lang="en" sz="1200" u="none" cap="none" strike="noStrike">
                          <a:solidFill>
                            <a:srgbClr val="333333"/>
                          </a:solidFill>
                        </a:rPr>
                        <a:t> </a:t>
                      </a:r>
                      <a:r>
                        <a:rPr b="1" lang="en" sz="1200" u="none" cap="none" strike="noStrike">
                          <a:solidFill>
                            <a:srgbClr val="008000"/>
                          </a:solidFill>
                        </a:rPr>
                        <a:t>tuple</a:t>
                      </a:r>
                      <a:r>
                        <a:rPr b="1" lang="en" sz="1200" u="none" cap="none" strike="noStrike">
                          <a:solidFill>
                            <a:srgbClr val="333333"/>
                          </a:solidFill>
                        </a:rPr>
                        <a:t>([</a:t>
                      </a:r>
                      <a:r>
                        <a:rPr b="1" lang="en" sz="1200" u="none" cap="none" strike="noStrike">
                          <a:solidFill>
                            <a:schemeClr val="dk2"/>
                          </a:solidFill>
                        </a:rPr>
                        <a:t>1</a:t>
                      </a:r>
                      <a:r>
                        <a:rPr b="1" lang="en" sz="1200" u="none" cap="none" strike="noStrike">
                          <a:solidFill>
                            <a:srgbClr val="333333"/>
                          </a:solidFill>
                        </a:rPr>
                        <a:t>,</a:t>
                      </a:r>
                      <a:r>
                        <a:rPr b="1" lang="en" sz="1200" u="none" cap="none" strike="noStrike">
                          <a:solidFill>
                            <a:schemeClr val="dk2"/>
                          </a:solidFill>
                        </a:rPr>
                        <a:t>2</a:t>
                      </a:r>
                      <a:r>
                        <a:rPr b="1" lang="en" sz="1200" u="none" cap="none" strike="noStrike">
                          <a:solidFill>
                            <a:srgbClr val="333333"/>
                          </a:solidFill>
                        </a:rPr>
                        <a:t>,</a:t>
                      </a:r>
                      <a:r>
                        <a:rPr b="1" lang="en" sz="1200" u="none" cap="none" strike="noStrike">
                          <a:solidFill>
                            <a:schemeClr val="dk2"/>
                          </a:solidFill>
                        </a:rPr>
                        <a:t>3</a:t>
                      </a:r>
                      <a:r>
                        <a:rPr b="1" lang="en" sz="1200" u="none" cap="none" strike="noStrike">
                          <a:solidFill>
                            <a:srgbClr val="333333"/>
                          </a:solidFill>
                        </a:rPr>
                        <a:t>,</a:t>
                      </a:r>
                      <a:r>
                        <a:rPr b="1" lang="en" sz="1200" u="none" cap="none" strike="noStrike">
                          <a:solidFill>
                            <a:schemeClr val="dk2"/>
                          </a:solidFill>
                        </a:rPr>
                        <a:t>4</a:t>
                      </a:r>
                      <a:r>
                        <a:rPr b="1" lang="en" sz="1200" u="none" cap="none" strike="noStrike">
                          <a:solidFill>
                            <a:srgbClr val="333333"/>
                          </a:solidFill>
                        </a:rPr>
                        <a:t>,</a:t>
                      </a:r>
                      <a:r>
                        <a:rPr b="1" lang="en" sz="1200" u="none" cap="none" strike="noStrike">
                          <a:solidFill>
                            <a:schemeClr val="dk2"/>
                          </a:solidFill>
                        </a:rPr>
                        <a:t>4</a:t>
                      </a:r>
                      <a:r>
                        <a:rPr b="1" lang="en" sz="1200" u="none" cap="none" strike="noStrike">
                          <a:solidFill>
                            <a:srgbClr val="333333"/>
                          </a:solidFill>
                        </a:rPr>
                        <a:t>]) </a:t>
                      </a:r>
                      <a:r>
                        <a:rPr b="1" i="1" lang="en" sz="1200" u="none" cap="none" strike="noStrike">
                          <a:solidFill>
                            <a:srgbClr val="408080"/>
                          </a:solidFill>
                        </a:rPr>
                        <a:t># tuple from array</a:t>
                      </a:r>
                      <a:endParaRPr b="1" sz="1200" u="none" cap="none" strike="noStrike">
                        <a:solidFill>
                          <a:schemeClr val="dk2"/>
                        </a:solidFill>
                      </a:endParaRPr>
                    </a:p>
                  </a:txBody>
                  <a:tcPr marT="91425" marB="91425" marR="91425" marL="91425"/>
                </a:tc>
              </a:tr>
              <a:tr h="5029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8</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 t4 = tuple("abc") # tuple from string</a:t>
                      </a:r>
                      <a:endParaRPr b="1" sz="1200" u="none" cap="none" strike="noStrike">
                        <a:solidFill>
                          <a:schemeClr val="dk2"/>
                        </a:solidFill>
                      </a:endParaRPr>
                    </a:p>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chemeClr val="dk2"/>
                        </a:solidFill>
                      </a:endParaRPr>
                    </a:p>
                  </a:txBody>
                  <a:tcPr marT="91425" marB="91425" marR="91425" marL="91425"/>
                </a:tc>
              </a:tr>
            </a:tbl>
          </a:graphicData>
        </a:graphic>
      </p:graphicFrame>
      <p:sp>
        <p:nvSpPr>
          <p:cNvPr id="125" name="Google Shape;125;p11"/>
          <p:cNvSpPr txBox="1"/>
          <p:nvPr/>
        </p:nvSpPr>
        <p:spPr>
          <a:xfrm>
            <a:off x="0" y="1143000"/>
            <a:ext cx="3000000" cy="4002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hlink"/>
                </a:solidFill>
                <a:latin typeface="Source Code Pro"/>
                <a:ea typeface="Source Code Pro"/>
                <a:cs typeface="Source Code Pro"/>
                <a:sym typeface="Source Code Pro"/>
                <a:hlinkClick r:id="rId3"/>
              </a:rPr>
              <a:t>TRY IT</a:t>
            </a:r>
            <a:endParaRPr b="1" i="0" sz="1400" u="sng"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Slicing tuples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31" name="Google Shape;131;p12"/>
          <p:cNvSpPr txBox="1"/>
          <p:nvPr>
            <p:ph idx="1" type="body"/>
          </p:nvPr>
        </p:nvSpPr>
        <p:spPr>
          <a:xfrm>
            <a:off x="311700" y="1228675"/>
            <a:ext cx="8520600" cy="4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Slicing operators works same in tuples as in list and string.</a:t>
            </a:r>
            <a:endParaRPr sz="1400">
              <a:solidFill>
                <a:srgbClr val="333333"/>
              </a:solidFill>
              <a:highlight>
                <a:srgbClr val="FFFFFF"/>
              </a:highlight>
              <a:latin typeface="Arial"/>
              <a:ea typeface="Arial"/>
              <a:cs typeface="Arial"/>
              <a:sym typeface="Arial"/>
            </a:endParaRPr>
          </a:p>
          <a:p>
            <a:pPr indent="457200" lvl="0" marL="0" rtl="0" algn="l">
              <a:lnSpc>
                <a:spcPct val="100000"/>
              </a:lnSpc>
              <a:spcBef>
                <a:spcPts val="1800"/>
              </a:spcBef>
              <a:spcAft>
                <a:spcPts val="0"/>
              </a:spcAft>
              <a:buSzPts val="1800"/>
              <a:buNone/>
            </a:pPr>
            <a:r>
              <a:rPr b="1" lang="en" sz="1400" u="sng">
                <a:solidFill>
                  <a:schemeClr val="hlink"/>
                </a:solidFill>
                <a:hlinkClick r:id="rId3"/>
              </a:rPr>
              <a:t>TRY IT</a:t>
            </a:r>
            <a:endParaRPr b="1" sz="1400" u="sng">
              <a:solidFill>
                <a:srgbClr val="000000"/>
              </a:solidFill>
            </a:endParaRPr>
          </a:p>
          <a:p>
            <a:pPr indent="0" lvl="0" marL="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1400"/>
          </a:p>
        </p:txBody>
      </p:sp>
      <p:graphicFrame>
        <p:nvGraphicFramePr>
          <p:cNvPr id="132" name="Google Shape;132;p12"/>
          <p:cNvGraphicFramePr/>
          <p:nvPr/>
        </p:nvGraphicFramePr>
        <p:xfrm>
          <a:off x="434900" y="2316700"/>
          <a:ext cx="3000000" cy="3000000"/>
        </p:xfrm>
        <a:graphic>
          <a:graphicData uri="http://schemas.openxmlformats.org/drawingml/2006/table">
            <a:tbl>
              <a:tblPr>
                <a:noFill/>
                <a:tableStyleId>{051880AD-994F-483D-8D9D-A3D93954D699}</a:tableStyleId>
              </a:tblPr>
              <a:tblGrid>
                <a:gridCol w="382850"/>
                <a:gridCol w="68561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 t = (11,22,33,44,55)</a:t>
                      </a:r>
                      <a:endParaRPr b="1" sz="1200" u="none" cap="none" strike="noStrike">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2</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&gt;&gt;&gt; t[0:2]</a:t>
                      </a:r>
                      <a:endParaRPr b="1" sz="1200" u="none" cap="none" strike="noStrike">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3</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2"/>
                          </a:solidFill>
                        </a:rPr>
                        <a:t>(11,22)</a:t>
                      </a:r>
                      <a:endParaRPr b="1" sz="1200" u="none" cap="none" strike="noStrike">
                        <a:solidFill>
                          <a:schemeClr val="dk2"/>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 and not in operator #</a:t>
            </a:r>
            <a:endParaRPr/>
          </a:p>
          <a:p>
            <a:pPr indent="0" lvl="0" marL="0" rtl="0" algn="l">
              <a:lnSpc>
                <a:spcPct val="100000"/>
              </a:lnSpc>
              <a:spcBef>
                <a:spcPts val="0"/>
              </a:spcBef>
              <a:spcAft>
                <a:spcPts val="0"/>
              </a:spcAft>
              <a:buSzPct val="111111"/>
              <a:buNone/>
            </a:pPr>
            <a:r>
              <a:t/>
            </a:r>
            <a:endParaRPr/>
          </a:p>
        </p:txBody>
      </p:sp>
      <p:sp>
        <p:nvSpPr>
          <p:cNvPr id="138" name="Google Shape;138;p13"/>
          <p:cNvSpPr txBox="1"/>
          <p:nvPr>
            <p:ph idx="1" type="body"/>
          </p:nvPr>
        </p:nvSpPr>
        <p:spPr>
          <a:xfrm>
            <a:off x="77550" y="1093850"/>
            <a:ext cx="8520600" cy="4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latin typeface="Arial"/>
                <a:ea typeface="Arial"/>
                <a:cs typeface="Arial"/>
                <a:sym typeface="Arial"/>
              </a:rPr>
              <a:t>You can use </a:t>
            </a:r>
            <a:r>
              <a:rPr b="1" lang="en" sz="1400">
                <a:solidFill>
                  <a:srgbClr val="FF0000"/>
                </a:solidFill>
                <a:latin typeface="Arial"/>
                <a:ea typeface="Arial"/>
                <a:cs typeface="Arial"/>
                <a:sym typeface="Arial"/>
              </a:rPr>
              <a:t>in </a:t>
            </a:r>
            <a:r>
              <a:rPr lang="en" sz="1400">
                <a:solidFill>
                  <a:srgbClr val="333333"/>
                </a:solidFill>
                <a:latin typeface="Arial"/>
                <a:ea typeface="Arial"/>
                <a:cs typeface="Arial"/>
                <a:sym typeface="Arial"/>
              </a:rPr>
              <a:t>and </a:t>
            </a:r>
            <a:r>
              <a:rPr b="1" lang="en" sz="1400">
                <a:solidFill>
                  <a:srgbClr val="FF0000"/>
                </a:solidFill>
                <a:latin typeface="Arial"/>
                <a:ea typeface="Arial"/>
                <a:cs typeface="Arial"/>
                <a:sym typeface="Arial"/>
              </a:rPr>
              <a:t>not in</a:t>
            </a:r>
            <a:r>
              <a:rPr lang="en" sz="1400">
                <a:solidFill>
                  <a:srgbClr val="333333"/>
                </a:solidFill>
                <a:latin typeface="Arial"/>
                <a:ea typeface="Arial"/>
                <a:cs typeface="Arial"/>
                <a:sym typeface="Arial"/>
              </a:rPr>
              <a:t> operators to check existence of item in tuples as follows.</a:t>
            </a:r>
            <a:endParaRPr sz="1400">
              <a:solidFill>
                <a:srgbClr val="000000"/>
              </a:solidFill>
              <a:latin typeface="Arial"/>
              <a:ea typeface="Arial"/>
              <a:cs typeface="Arial"/>
              <a:sym typeface="Arial"/>
            </a:endParaRPr>
          </a:p>
          <a:p>
            <a:pPr indent="0" lvl="0" marL="0" rtl="0" algn="l">
              <a:lnSpc>
                <a:spcPct val="100000"/>
              </a:lnSpc>
              <a:spcBef>
                <a:spcPts val="1800"/>
              </a:spcBef>
              <a:spcAft>
                <a:spcPts val="0"/>
              </a:spcAft>
              <a:buSzPts val="1800"/>
              <a:buNone/>
            </a:pPr>
            <a:r>
              <a:t/>
            </a:r>
            <a:endParaRPr b="1" sz="1400" u="sng">
              <a:solidFill>
                <a:srgbClr val="000000"/>
              </a:solidFill>
            </a:endParaRPr>
          </a:p>
          <a:p>
            <a:pPr indent="457200" lvl="0" marL="0" rtl="0" algn="l">
              <a:lnSpc>
                <a:spcPct val="100000"/>
              </a:lnSpc>
              <a:spcBef>
                <a:spcPts val="0"/>
              </a:spcBef>
              <a:spcAft>
                <a:spcPts val="0"/>
              </a:spcAft>
              <a:buSzPts val="1800"/>
              <a:buNone/>
            </a:pPr>
            <a:r>
              <a:rPr b="1" lang="en" sz="1400" u="sng">
                <a:solidFill>
                  <a:schemeClr val="hlink"/>
                </a:solidFill>
                <a:hlinkClick r:id="rId3"/>
              </a:rPr>
              <a:t>TRY IT</a:t>
            </a:r>
            <a:endParaRPr b="1" sz="1400" u="sng">
              <a:solidFill>
                <a:srgbClr val="000000"/>
              </a:solidFill>
            </a:endParaRPr>
          </a:p>
          <a:p>
            <a:pPr indent="0" lvl="0" marL="0" rtl="0" algn="l">
              <a:lnSpc>
                <a:spcPct val="115000"/>
              </a:lnSpc>
              <a:spcBef>
                <a:spcPts val="0"/>
              </a:spcBef>
              <a:spcAft>
                <a:spcPts val="1200"/>
              </a:spcAft>
              <a:buSzPts val="1800"/>
              <a:buNone/>
            </a:pPr>
            <a:r>
              <a:t/>
            </a:r>
            <a:endParaRPr sz="1400"/>
          </a:p>
        </p:txBody>
      </p:sp>
      <p:graphicFrame>
        <p:nvGraphicFramePr>
          <p:cNvPr id="139" name="Google Shape;139;p13"/>
          <p:cNvGraphicFramePr/>
          <p:nvPr/>
        </p:nvGraphicFramePr>
        <p:xfrm>
          <a:off x="718350" y="2470925"/>
          <a:ext cx="3000000" cy="3000000"/>
        </p:xfrm>
        <a:graphic>
          <a:graphicData uri="http://schemas.openxmlformats.org/drawingml/2006/table">
            <a:tbl>
              <a:tblPr>
                <a:noFill/>
                <a:tableStyleId>{051880AD-994F-483D-8D9D-A3D93954D699}</a:tableStyleId>
              </a:tblPr>
              <a:tblGrid>
                <a:gridCol w="513975"/>
                <a:gridCol w="67250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1</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2"/>
                          </a:solidFill>
                        </a:rPr>
                        <a:t>&gt;&gt;&gt;</a:t>
                      </a:r>
                      <a:r>
                        <a:rPr b="1" lang="en" sz="1400" u="none" cap="none" strike="noStrike">
                          <a:solidFill>
                            <a:srgbClr val="333333"/>
                          </a:solidFill>
                        </a:rPr>
                        <a:t> t </a:t>
                      </a:r>
                      <a:r>
                        <a:rPr b="1" lang="en" sz="1400" u="none" cap="none" strike="noStrike">
                          <a:solidFill>
                            <a:schemeClr val="dk2"/>
                          </a:solidFill>
                        </a:rPr>
                        <a:t>=</a:t>
                      </a:r>
                      <a:r>
                        <a:rPr b="1" lang="en" sz="1400" u="none" cap="none" strike="noStrike">
                          <a:solidFill>
                            <a:srgbClr val="333333"/>
                          </a:solidFill>
                        </a:rPr>
                        <a:t> (</a:t>
                      </a:r>
                      <a:r>
                        <a:rPr b="1" lang="en" sz="1400" u="none" cap="none" strike="noStrike">
                          <a:solidFill>
                            <a:schemeClr val="dk2"/>
                          </a:solidFill>
                        </a:rPr>
                        <a:t>11</a:t>
                      </a:r>
                      <a:r>
                        <a:rPr b="1" lang="en" sz="1400" u="none" cap="none" strike="noStrike">
                          <a:solidFill>
                            <a:srgbClr val="333333"/>
                          </a:solidFill>
                        </a:rPr>
                        <a:t>,</a:t>
                      </a:r>
                      <a:r>
                        <a:rPr b="1" lang="en" sz="1400" u="none" cap="none" strike="noStrike">
                          <a:solidFill>
                            <a:schemeClr val="dk2"/>
                          </a:solidFill>
                        </a:rPr>
                        <a:t>22</a:t>
                      </a:r>
                      <a:r>
                        <a:rPr b="1" lang="en" sz="1400" u="none" cap="none" strike="noStrike">
                          <a:solidFill>
                            <a:srgbClr val="333333"/>
                          </a:solidFill>
                        </a:rPr>
                        <a:t>,</a:t>
                      </a:r>
                      <a:r>
                        <a:rPr b="1" lang="en" sz="1400" u="none" cap="none" strike="noStrike">
                          <a:solidFill>
                            <a:schemeClr val="dk2"/>
                          </a:solidFill>
                        </a:rPr>
                        <a:t>33</a:t>
                      </a:r>
                      <a:r>
                        <a:rPr b="1" lang="en" sz="1400" u="none" cap="none" strike="noStrike">
                          <a:solidFill>
                            <a:srgbClr val="333333"/>
                          </a:solidFill>
                        </a:rPr>
                        <a:t>,</a:t>
                      </a:r>
                      <a:r>
                        <a:rPr b="1" lang="en" sz="1400" u="none" cap="none" strike="noStrike">
                          <a:solidFill>
                            <a:schemeClr val="dk2"/>
                          </a:solidFill>
                        </a:rPr>
                        <a:t>44</a:t>
                      </a:r>
                      <a:r>
                        <a:rPr b="1" lang="en" sz="1400" u="none" cap="none" strike="noStrike">
                          <a:solidFill>
                            <a:srgbClr val="333333"/>
                          </a:solidFill>
                        </a:rPr>
                        <a:t>,</a:t>
                      </a:r>
                      <a:r>
                        <a:rPr b="1" lang="en" sz="1400" u="none" cap="none" strike="noStrike">
                          <a:solidFill>
                            <a:schemeClr val="dk2"/>
                          </a:solidFill>
                        </a:rPr>
                        <a:t>55</a:t>
                      </a:r>
                      <a:r>
                        <a:rPr b="1" lang="en" sz="1400" u="none" cap="none" strike="noStrike">
                          <a:solidFill>
                            <a:srgbClr val="333333"/>
                          </a:solidFill>
                        </a:rPr>
                        <a:t>)</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2</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2"/>
                          </a:solidFill>
                        </a:rPr>
                        <a:t>&gt;&gt;&gt;</a:t>
                      </a:r>
                      <a:r>
                        <a:rPr b="1" lang="en" sz="1400" u="none" cap="none" strike="noStrike">
                          <a:solidFill>
                            <a:srgbClr val="333333"/>
                          </a:solidFill>
                        </a:rPr>
                        <a:t> </a:t>
                      </a:r>
                      <a:r>
                        <a:rPr b="1" lang="en" sz="1400" u="none" cap="none" strike="noStrike">
                          <a:solidFill>
                            <a:schemeClr val="dk2"/>
                          </a:solidFill>
                        </a:rPr>
                        <a:t>22</a:t>
                      </a:r>
                      <a:r>
                        <a:rPr b="1" lang="en" sz="1400" u="none" cap="none" strike="noStrike">
                          <a:solidFill>
                            <a:srgbClr val="333333"/>
                          </a:solidFill>
                        </a:rPr>
                        <a:t> </a:t>
                      </a:r>
                      <a:r>
                        <a:rPr b="1" lang="en" sz="1400" u="none" cap="none" strike="noStrike">
                          <a:solidFill>
                            <a:srgbClr val="AA22FF"/>
                          </a:solidFill>
                        </a:rPr>
                        <a:t>in</a:t>
                      </a:r>
                      <a:r>
                        <a:rPr b="1" lang="en" sz="1400" u="none" cap="none" strike="noStrike">
                          <a:solidFill>
                            <a:srgbClr val="333333"/>
                          </a:solidFill>
                        </a:rPr>
                        <a:t> t</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3</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008000"/>
                          </a:solidFill>
                        </a:rPr>
                        <a:t>True</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4</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2"/>
                          </a:solidFill>
                        </a:rPr>
                        <a:t>&gt;&gt;&gt;</a:t>
                      </a:r>
                      <a:r>
                        <a:rPr b="1" lang="en" sz="1400" u="none" cap="none" strike="noStrike">
                          <a:solidFill>
                            <a:srgbClr val="333333"/>
                          </a:solidFill>
                        </a:rPr>
                        <a:t> </a:t>
                      </a:r>
                      <a:r>
                        <a:rPr b="1" lang="en" sz="1400" u="none" cap="none" strike="noStrike">
                          <a:solidFill>
                            <a:schemeClr val="dk2"/>
                          </a:solidFill>
                        </a:rPr>
                        <a:t>22</a:t>
                      </a:r>
                      <a:r>
                        <a:rPr b="1" lang="en" sz="1400" u="none" cap="none" strike="noStrike">
                          <a:solidFill>
                            <a:srgbClr val="333333"/>
                          </a:solidFill>
                        </a:rPr>
                        <a:t> </a:t>
                      </a:r>
                      <a:r>
                        <a:rPr b="1" lang="en" sz="1400" u="none" cap="none" strike="noStrike">
                          <a:solidFill>
                            <a:srgbClr val="AA22FF"/>
                          </a:solidFill>
                        </a:rPr>
                        <a:t>not</a:t>
                      </a:r>
                      <a:r>
                        <a:rPr b="1" lang="en" sz="1400" u="none" cap="none" strike="noStrike">
                          <a:solidFill>
                            <a:srgbClr val="333333"/>
                          </a:solidFill>
                        </a:rPr>
                        <a:t> </a:t>
                      </a:r>
                      <a:r>
                        <a:rPr b="1" lang="en" sz="1400" u="none" cap="none" strike="noStrike">
                          <a:solidFill>
                            <a:srgbClr val="AA22FF"/>
                          </a:solidFill>
                        </a:rPr>
                        <a:t>in</a:t>
                      </a:r>
                      <a:r>
                        <a:rPr b="1" lang="en" sz="1400" u="none" cap="none" strike="noStrike">
                          <a:solidFill>
                            <a:srgbClr val="333333"/>
                          </a:solidFill>
                        </a:rPr>
                        <a:t> t</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5</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008000"/>
                          </a:solidFill>
                          <a:highlight>
                            <a:srgbClr val="F8F8F8"/>
                          </a:highlight>
                        </a:rPr>
                        <a:t>False</a:t>
                      </a:r>
                      <a:endParaRPr b="1" sz="1400" u="none" cap="none" strike="noStrike">
                        <a:solidFill>
                          <a:srgbClr val="008000"/>
                        </a:solidFill>
                        <a:highlight>
                          <a:srgbClr val="F8F8F8"/>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Python Dictionaries</a:t>
            </a:r>
            <a:endParaRPr/>
          </a:p>
          <a:p>
            <a:pPr indent="0" lvl="0" marL="0" rtl="0" algn="l">
              <a:lnSpc>
                <a:spcPct val="100000"/>
              </a:lnSpc>
              <a:spcBef>
                <a:spcPts val="0"/>
              </a:spcBef>
              <a:spcAft>
                <a:spcPts val="0"/>
              </a:spcAft>
              <a:buSzPct val="111111"/>
              <a:buNone/>
            </a:pPr>
            <a:r>
              <a:t/>
            </a:r>
            <a:endParaRPr/>
          </a:p>
        </p:txBody>
      </p:sp>
      <p:sp>
        <p:nvSpPr>
          <p:cNvPr id="145" name="Google Shape;145;p14"/>
          <p:cNvSpPr txBox="1"/>
          <p:nvPr>
            <p:ph idx="1" type="body"/>
          </p:nvPr>
        </p:nvSpPr>
        <p:spPr>
          <a:xfrm>
            <a:off x="311700" y="1228675"/>
            <a:ext cx="8520600" cy="182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Dictionary is a python data type that is used to store key-value pairs. It enables you to quickly retrieve, add, remove, modify, values using a key. Dictionary is very similar to what we call associative array or hash on other languages.</a:t>
            </a:r>
            <a:endParaRPr sz="1400">
              <a:solidFill>
                <a:srgbClr val="333333"/>
              </a:solidFill>
              <a:highlight>
                <a:srgbClr val="FFFFFF"/>
              </a:highlight>
              <a:latin typeface="Arial"/>
              <a:ea typeface="Arial"/>
              <a:cs typeface="Arial"/>
              <a:sym typeface="Arial"/>
            </a:endParaRPr>
          </a:p>
          <a:p>
            <a:pPr indent="0" lvl="0" marL="165100" rtl="0" algn="l">
              <a:lnSpc>
                <a:spcPct val="115000"/>
              </a:lnSpc>
              <a:spcBef>
                <a:spcPts val="1800"/>
              </a:spcBef>
              <a:spcAft>
                <a:spcPts val="0"/>
              </a:spcAft>
              <a:buSzPts val="1800"/>
              <a:buNone/>
            </a:pPr>
            <a:r>
              <a:rPr b="1" lang="en" sz="1400">
                <a:solidFill>
                  <a:srgbClr val="FF0000"/>
                </a:solidFill>
                <a:latin typeface="Arial"/>
                <a:ea typeface="Arial"/>
                <a:cs typeface="Arial"/>
                <a:sym typeface="Arial"/>
              </a:rPr>
              <a:t>Note:</a:t>
            </a:r>
            <a:endParaRPr b="1" sz="1400">
              <a:solidFill>
                <a:srgbClr val="FF0000"/>
              </a:solidFill>
              <a:latin typeface="Arial"/>
              <a:ea typeface="Arial"/>
              <a:cs typeface="Arial"/>
              <a:sym typeface="Arial"/>
            </a:endParaRPr>
          </a:p>
          <a:p>
            <a:pPr indent="0" lvl="0" marL="203200" marR="203200" rtl="0" algn="l">
              <a:lnSpc>
                <a:spcPct val="115000"/>
              </a:lnSpc>
              <a:spcBef>
                <a:spcPts val="200"/>
              </a:spcBef>
              <a:spcAft>
                <a:spcPts val="0"/>
              </a:spcAft>
              <a:buSzPts val="1800"/>
              <a:buNone/>
            </a:pPr>
            <a:r>
              <a:rPr b="1" lang="en" sz="1400">
                <a:solidFill>
                  <a:srgbClr val="FF0000"/>
                </a:solidFill>
                <a:latin typeface="Arial"/>
                <a:ea typeface="Arial"/>
                <a:cs typeface="Arial"/>
                <a:sym typeface="Arial"/>
              </a:rPr>
              <a:t>Dictionaries are mutable.</a:t>
            </a:r>
            <a:endParaRPr b="1" sz="1400">
              <a:solidFill>
                <a:srgbClr val="FF0000"/>
              </a:solidFill>
              <a:latin typeface="Arial"/>
              <a:ea typeface="Arial"/>
              <a:cs typeface="Arial"/>
              <a:sym typeface="Arial"/>
            </a:endParaRPr>
          </a:p>
          <a:p>
            <a:pPr indent="0" lvl="0" marL="0" rtl="0" algn="l">
              <a:lnSpc>
                <a:spcPct val="115000"/>
              </a:lnSpc>
              <a:spcBef>
                <a:spcPts val="600"/>
              </a:spcBef>
              <a:spcAft>
                <a:spcPts val="0"/>
              </a:spcAft>
              <a:buSzPts val="1800"/>
              <a:buNone/>
            </a:pPr>
            <a:r>
              <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1200"/>
              </a:spcAft>
              <a:buSzPts val="1800"/>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Creating a Dictionary #</a:t>
            </a:r>
            <a:endParaRPr/>
          </a:p>
          <a:p>
            <a:pPr indent="0" lvl="0" marL="0" rtl="0" algn="l">
              <a:lnSpc>
                <a:spcPct val="100000"/>
              </a:lnSpc>
              <a:spcBef>
                <a:spcPts val="0"/>
              </a:spcBef>
              <a:spcAft>
                <a:spcPts val="0"/>
              </a:spcAft>
              <a:buSzPct val="111111"/>
              <a:buNone/>
            </a:pPr>
            <a:r>
              <a:t/>
            </a:r>
            <a:endParaRPr/>
          </a:p>
        </p:txBody>
      </p:sp>
      <p:sp>
        <p:nvSpPr>
          <p:cNvPr id="151" name="Google Shape;151;p15"/>
          <p:cNvSpPr txBox="1"/>
          <p:nvPr>
            <p:ph idx="1" type="body"/>
          </p:nvPr>
        </p:nvSpPr>
        <p:spPr>
          <a:xfrm>
            <a:off x="311700" y="1228675"/>
            <a:ext cx="8520600" cy="222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Dictionaries can be created using a pair of curly braces </a:t>
            </a:r>
            <a:r>
              <a:rPr b="1" lang="en" sz="1400">
                <a:solidFill>
                  <a:srgbClr val="FF0000"/>
                </a:solidFill>
                <a:highlight>
                  <a:srgbClr val="FFFFFF"/>
                </a:highlight>
                <a:latin typeface="Arial"/>
                <a:ea typeface="Arial"/>
                <a:cs typeface="Arial"/>
                <a:sym typeface="Arial"/>
              </a:rPr>
              <a:t>(</a:t>
            </a:r>
            <a:r>
              <a:rPr b="1" lang="en" sz="1400">
                <a:solidFill>
                  <a:srgbClr val="FF0000"/>
                </a:solidFill>
                <a:highlight>
                  <a:srgbClr val="F9F2F4"/>
                </a:highlight>
                <a:latin typeface="Courier New"/>
                <a:ea typeface="Courier New"/>
                <a:cs typeface="Courier New"/>
                <a:sym typeface="Courier New"/>
              </a:rPr>
              <a:t>{}</a:t>
            </a:r>
            <a:r>
              <a:rPr b="1" lang="en" sz="1400">
                <a:solidFill>
                  <a:srgbClr val="FF0000"/>
                </a:solidFill>
                <a:highlight>
                  <a:srgbClr val="FFFFFF"/>
                </a:highlight>
                <a:latin typeface="Arial"/>
                <a:ea typeface="Arial"/>
                <a:cs typeface="Arial"/>
                <a:sym typeface="Arial"/>
              </a:rPr>
              <a:t>). </a:t>
            </a:r>
            <a:r>
              <a:rPr lang="en" sz="1400">
                <a:solidFill>
                  <a:srgbClr val="333333"/>
                </a:solidFill>
                <a:highlight>
                  <a:srgbClr val="FFFFFF"/>
                </a:highlight>
                <a:latin typeface="Arial"/>
                <a:ea typeface="Arial"/>
                <a:cs typeface="Arial"/>
                <a:sym typeface="Arial"/>
              </a:rPr>
              <a:t>Each item in the dictionary consists of a key, followed by a colon, which is followed by a value. And each item is separated using commas </a:t>
            </a:r>
            <a:r>
              <a:rPr b="1" lang="en" sz="1400">
                <a:solidFill>
                  <a:srgbClr val="FF0000"/>
                </a:solidFill>
                <a:highlight>
                  <a:srgbClr val="FFFFFF"/>
                </a:highlight>
                <a:latin typeface="Arial"/>
                <a:ea typeface="Arial"/>
                <a:cs typeface="Arial"/>
                <a:sym typeface="Arial"/>
              </a:rPr>
              <a:t>(</a:t>
            </a:r>
            <a:r>
              <a:rPr b="1" lang="en" sz="1400">
                <a:solidFill>
                  <a:srgbClr val="FF0000"/>
                </a:solidFill>
                <a:highlight>
                  <a:srgbClr val="F9F2F4"/>
                </a:highlight>
                <a:latin typeface="Courier New"/>
                <a:ea typeface="Courier New"/>
                <a:cs typeface="Courier New"/>
                <a:sym typeface="Courier New"/>
              </a:rPr>
              <a:t>,</a:t>
            </a:r>
            <a:r>
              <a:rPr b="1" lang="en" sz="1400">
                <a:solidFill>
                  <a:srgbClr val="FF0000"/>
                </a:solidFill>
                <a:highlight>
                  <a:srgbClr val="FFFFFF"/>
                </a:highlight>
                <a:latin typeface="Arial"/>
                <a:ea typeface="Arial"/>
                <a:cs typeface="Arial"/>
                <a:sym typeface="Arial"/>
              </a:rPr>
              <a:t>). </a:t>
            </a:r>
            <a:r>
              <a:rPr lang="en" sz="1400">
                <a:solidFill>
                  <a:srgbClr val="333333"/>
                </a:solidFill>
                <a:highlight>
                  <a:srgbClr val="FFFFFF"/>
                </a:highlight>
                <a:latin typeface="Arial"/>
                <a:ea typeface="Arial"/>
                <a:cs typeface="Arial"/>
                <a:sym typeface="Arial"/>
              </a:rPr>
              <a:t>Let's take an example.</a:t>
            </a:r>
            <a:endParaRPr sz="1400">
              <a:solidFill>
                <a:srgbClr val="333333"/>
              </a:solidFill>
              <a:highlight>
                <a:srgbClr val="FFFFFF"/>
              </a:highlight>
              <a:latin typeface="Arial"/>
              <a:ea typeface="Arial"/>
              <a:cs typeface="Arial"/>
              <a:sym typeface="Arial"/>
            </a:endParaRPr>
          </a:p>
          <a:p>
            <a:pPr indent="0" lvl="0" marL="0" rtl="0" algn="l">
              <a:lnSpc>
                <a:spcPct val="100000"/>
              </a:lnSpc>
              <a:spcBef>
                <a:spcPts val="1800"/>
              </a:spcBef>
              <a:spcAft>
                <a:spcPts val="0"/>
              </a:spcAft>
              <a:buSzPts val="1800"/>
              <a:buNone/>
            </a:pPr>
            <a:r>
              <a:rPr b="1" lang="en" sz="1400" u="sng">
                <a:solidFill>
                  <a:schemeClr val="hlink"/>
                </a:solidFill>
                <a:hlinkClick r:id="rId3"/>
              </a:rPr>
              <a:t>TRY IT</a:t>
            </a:r>
            <a:endParaRPr b="1" sz="1400" u="sng">
              <a:solidFill>
                <a:srgbClr val="000000"/>
              </a:solidFill>
            </a:endParaRPr>
          </a:p>
          <a:p>
            <a:pPr indent="0" lvl="0" marL="0" rtl="0" algn="l">
              <a:lnSpc>
                <a:spcPct val="100000"/>
              </a:lnSpc>
              <a:spcBef>
                <a:spcPts val="0"/>
              </a:spcBef>
              <a:spcAft>
                <a:spcPts val="0"/>
              </a:spcAft>
              <a:buSzPts val="1800"/>
              <a:buNone/>
            </a:pPr>
            <a:r>
              <a:t/>
            </a:r>
            <a:endParaRPr b="1" sz="1400" u="sng">
              <a:solidFill>
                <a:srgbClr val="000000"/>
              </a:solidFill>
            </a:endParaRPr>
          </a:p>
          <a:p>
            <a:pPr indent="0" lvl="0" marL="0" rtl="0" algn="l">
              <a:lnSpc>
                <a:spcPct val="115000"/>
              </a:lnSpc>
              <a:spcBef>
                <a:spcPts val="0"/>
              </a:spcBef>
              <a:spcAft>
                <a:spcPts val="0"/>
              </a:spcAft>
              <a:buSzPts val="1800"/>
              <a:buNone/>
            </a:pPr>
            <a:r>
              <a:rPr lang="en" sz="1550">
                <a:latin typeface="Arial"/>
                <a:ea typeface="Arial"/>
                <a:cs typeface="Arial"/>
                <a:sym typeface="Arial"/>
              </a:rPr>
              <a:t>&gt;&gt;&gt;</a:t>
            </a:r>
            <a:r>
              <a:rPr lang="en" sz="1550">
                <a:solidFill>
                  <a:srgbClr val="333333"/>
                </a:solidFill>
                <a:latin typeface="Arial"/>
                <a:ea typeface="Arial"/>
                <a:cs typeface="Arial"/>
                <a:sym typeface="Arial"/>
              </a:rPr>
              <a:t> dict_emp </a:t>
            </a:r>
            <a:r>
              <a:rPr lang="en" sz="1550">
                <a:latin typeface="Arial"/>
                <a:ea typeface="Arial"/>
                <a:cs typeface="Arial"/>
                <a:sym typeface="Arial"/>
              </a:rPr>
              <a:t>=</a:t>
            </a:r>
            <a:r>
              <a:rPr lang="en" sz="1550">
                <a:solidFill>
                  <a:srgbClr val="333333"/>
                </a:solidFill>
                <a:latin typeface="Arial"/>
                <a:ea typeface="Arial"/>
                <a:cs typeface="Arial"/>
                <a:sym typeface="Arial"/>
              </a:rPr>
              <a:t> {} </a:t>
            </a:r>
            <a:r>
              <a:rPr i="1" lang="en" sz="1550">
                <a:solidFill>
                  <a:srgbClr val="408080"/>
                </a:solidFill>
                <a:latin typeface="Arial"/>
                <a:ea typeface="Arial"/>
                <a:cs typeface="Arial"/>
                <a:sym typeface="Arial"/>
              </a:rPr>
              <a:t># this will create an empty dictionary</a:t>
            </a:r>
            <a:endParaRPr sz="1550">
              <a:solidFill>
                <a:srgbClr val="333333"/>
              </a:solidFill>
              <a:latin typeface="Arial"/>
              <a:ea typeface="Arial"/>
              <a:cs typeface="Arial"/>
              <a:sym typeface="Arial"/>
            </a:endParaRPr>
          </a:p>
          <a:p>
            <a:pPr indent="0" lvl="0" marL="88900" marR="88900" rtl="0" algn="l">
              <a:lnSpc>
                <a:spcPct val="142857"/>
              </a:lnSpc>
              <a:spcBef>
                <a:spcPts val="1800"/>
              </a:spcBef>
              <a:spcAft>
                <a:spcPts val="0"/>
              </a:spcAft>
              <a:buSzPts val="1800"/>
              <a:buNone/>
            </a:pPr>
            <a:r>
              <a:t/>
            </a:r>
            <a:endParaRPr sz="105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1800"/>
              </a:spcBef>
              <a:spcAft>
                <a:spcPts val="0"/>
              </a:spcAft>
              <a:buSzPts val="1800"/>
              <a:buNone/>
            </a:pPr>
            <a:r>
              <a:t/>
            </a:r>
            <a:endParaRPr i="1" sz="1200">
              <a:solidFill>
                <a:srgbClr val="408080"/>
              </a:solidFill>
              <a:highlight>
                <a:srgbClr val="F8F8F8"/>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1404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480"/>
              <a:t>Retrieving, modifying and adding elements in the dictionary #</a:t>
            </a:r>
            <a:endParaRPr sz="3480"/>
          </a:p>
          <a:p>
            <a:pPr indent="0" lvl="0" marL="0" rtl="0" algn="l">
              <a:lnSpc>
                <a:spcPct val="100000"/>
              </a:lnSpc>
              <a:spcBef>
                <a:spcPts val="0"/>
              </a:spcBef>
              <a:spcAft>
                <a:spcPts val="0"/>
              </a:spcAft>
              <a:buSzPts val="990"/>
              <a:buNone/>
            </a:pPr>
            <a:r>
              <a:t/>
            </a:r>
            <a:endParaRPr sz="3480"/>
          </a:p>
        </p:txBody>
      </p:sp>
      <p:sp>
        <p:nvSpPr>
          <p:cNvPr id="157" name="Google Shape;157;p16"/>
          <p:cNvSpPr txBox="1"/>
          <p:nvPr/>
        </p:nvSpPr>
        <p:spPr>
          <a:xfrm>
            <a:off x="234150" y="1084450"/>
            <a:ext cx="8598300" cy="86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333333"/>
                </a:solidFill>
                <a:highlight>
                  <a:srgbClr val="FFFFFF"/>
                </a:highlight>
                <a:latin typeface="Arial"/>
                <a:ea typeface="Arial"/>
                <a:cs typeface="Arial"/>
                <a:sym typeface="Arial"/>
              </a:rPr>
              <a:t>To get an item from the dictionary, use the following syntax:</a:t>
            </a:r>
            <a:endParaRPr b="0" i="0" sz="1300" u="none" cap="none" strike="noStrike">
              <a:solidFill>
                <a:srgbClr val="333333"/>
              </a:solidFill>
              <a:highlight>
                <a:srgbClr val="FFFFFF"/>
              </a:highlight>
              <a:latin typeface="Arial"/>
              <a:ea typeface="Arial"/>
              <a:cs typeface="Arial"/>
              <a:sym typeface="Arial"/>
            </a:endParaRPr>
          </a:p>
          <a:p>
            <a:pPr indent="0" lvl="0" marL="0" marR="0" rtl="0" algn="l">
              <a:lnSpc>
                <a:spcPct val="115000"/>
              </a:lnSpc>
              <a:spcBef>
                <a:spcPts val="1800"/>
              </a:spcBef>
              <a:spcAft>
                <a:spcPts val="1800"/>
              </a:spcAft>
              <a:buClr>
                <a:srgbClr val="000000"/>
              </a:buClr>
              <a:buSzPts val="1450"/>
              <a:buFont typeface="Arial"/>
              <a:buNone/>
            </a:pPr>
            <a:r>
              <a:rPr b="0" i="0" lang="en" sz="1450" u="none" cap="none" strike="noStrike">
                <a:solidFill>
                  <a:schemeClr val="dk2"/>
                </a:solidFill>
                <a:latin typeface="Arial"/>
                <a:ea typeface="Arial"/>
                <a:cs typeface="Arial"/>
                <a:sym typeface="Arial"/>
              </a:rPr>
              <a:t>&gt;&gt;&gt;</a:t>
            </a:r>
            <a:r>
              <a:rPr b="0" i="0" lang="en" sz="1450" u="none" cap="none" strike="noStrike">
                <a:solidFill>
                  <a:srgbClr val="333333"/>
                </a:solidFill>
                <a:latin typeface="Arial"/>
                <a:ea typeface="Arial"/>
                <a:cs typeface="Arial"/>
                <a:sym typeface="Arial"/>
              </a:rPr>
              <a:t> dictionary_name[</a:t>
            </a:r>
            <a:r>
              <a:rPr b="0" i="0" lang="en" sz="1450" u="none" cap="none" strike="noStrike">
                <a:solidFill>
                  <a:srgbClr val="BA2121"/>
                </a:solidFill>
                <a:latin typeface="Arial"/>
                <a:ea typeface="Arial"/>
                <a:cs typeface="Arial"/>
                <a:sym typeface="Arial"/>
              </a:rPr>
              <a:t>'key'</a:t>
            </a:r>
            <a:r>
              <a:rPr b="0" i="0" lang="en" sz="1450" u="none" cap="none" strike="noStrike">
                <a:solidFill>
                  <a:srgbClr val="333333"/>
                </a:solidFill>
                <a:latin typeface="Arial"/>
                <a:ea typeface="Arial"/>
                <a:cs typeface="Arial"/>
                <a:sym typeface="Arial"/>
              </a:rPr>
              <a:t>]</a:t>
            </a:r>
            <a:endParaRPr b="0" i="0" sz="1300" u="none" cap="none" strike="noStrike">
              <a:solidFill>
                <a:srgbClr val="333333"/>
              </a:solidFill>
              <a:latin typeface="Arial"/>
              <a:ea typeface="Arial"/>
              <a:cs typeface="Arial"/>
              <a:sym typeface="Arial"/>
            </a:endParaRPr>
          </a:p>
        </p:txBody>
      </p:sp>
      <p:sp>
        <p:nvSpPr>
          <p:cNvPr id="158" name="Google Shape;158;p16"/>
          <p:cNvSpPr txBox="1"/>
          <p:nvPr/>
        </p:nvSpPr>
        <p:spPr>
          <a:xfrm>
            <a:off x="455975" y="1837225"/>
            <a:ext cx="5804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hlink"/>
                </a:solidFill>
                <a:latin typeface="Source Code Pro"/>
                <a:ea typeface="Source Code Pro"/>
                <a:cs typeface="Source Code Pro"/>
                <a:sym typeface="Source Code Pro"/>
                <a:hlinkClick r:id="rId3"/>
              </a:rPr>
              <a:t>TRY IT</a:t>
            </a:r>
            <a:endParaRPr b="1" i="0" sz="1400" u="sng" cap="none" strike="noStrike">
              <a:solidFill>
                <a:srgbClr val="000000"/>
              </a:solidFill>
              <a:latin typeface="Source Code Pro"/>
              <a:ea typeface="Source Code Pro"/>
              <a:cs typeface="Source Code Pro"/>
              <a:sym typeface="Source Code Pro"/>
            </a:endParaRPr>
          </a:p>
        </p:txBody>
      </p:sp>
      <p:graphicFrame>
        <p:nvGraphicFramePr>
          <p:cNvPr id="159" name="Google Shape;159;p16"/>
          <p:cNvGraphicFramePr/>
          <p:nvPr/>
        </p:nvGraphicFramePr>
        <p:xfrm>
          <a:off x="455975" y="2335050"/>
          <a:ext cx="3000000" cy="3000000"/>
        </p:xfrm>
        <a:graphic>
          <a:graphicData uri="http://schemas.openxmlformats.org/drawingml/2006/table">
            <a:tbl>
              <a:tblPr>
                <a:noFill/>
                <a:tableStyleId>{051880AD-994F-483D-8D9D-A3D93954D699}</a:tableStyleId>
              </a:tblPr>
              <a:tblGrid>
                <a:gridCol w="382850"/>
                <a:gridCol w="68561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333333"/>
                          </a:solidFill>
                        </a:rPr>
                        <a:t>friends </a:t>
                      </a:r>
                      <a:r>
                        <a:rPr b="1" lang="en" sz="1400" u="none" cap="none" strike="noStrike">
                          <a:solidFill>
                            <a:schemeClr val="dk2"/>
                          </a:solidFill>
                        </a:rPr>
                        <a:t>=</a:t>
                      </a:r>
                      <a:r>
                        <a:rPr b="1" lang="en" sz="1400" u="none" cap="none" strike="noStrike">
                          <a:solidFill>
                            <a:srgbClr val="333333"/>
                          </a:solidFill>
                        </a:rPr>
                        <a:t> {</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BA2121"/>
                          </a:solidFill>
                        </a:rPr>
                        <a:t>'tom'</a:t>
                      </a:r>
                      <a:r>
                        <a:rPr b="1" lang="en" sz="1400" u="none" cap="none" strike="noStrike">
                          <a:solidFill>
                            <a:srgbClr val="333333"/>
                          </a:solidFill>
                        </a:rPr>
                        <a:t> : </a:t>
                      </a:r>
                      <a:r>
                        <a:rPr b="1" lang="en" sz="1400" u="none" cap="none" strike="noStrike">
                          <a:solidFill>
                            <a:srgbClr val="BA2121"/>
                          </a:solidFill>
                        </a:rPr>
                        <a:t>'111-222-333'</a:t>
                      </a:r>
                      <a:r>
                        <a:rPr b="1" lang="en" sz="1400" u="none" cap="none" strike="noStrike">
                          <a:solidFill>
                            <a:srgbClr val="333333"/>
                          </a:solidFill>
                        </a:rPr>
                        <a:t>,</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BA2121"/>
                          </a:solidFill>
                        </a:rPr>
                        <a:t>'jerry'</a:t>
                      </a:r>
                      <a:r>
                        <a:rPr b="1" lang="en" sz="1400" u="none" cap="none" strike="noStrike">
                          <a:solidFill>
                            <a:srgbClr val="333333"/>
                          </a:solidFill>
                        </a:rPr>
                        <a:t> : </a:t>
                      </a:r>
                      <a:r>
                        <a:rPr b="1" lang="en" sz="1400" u="none" cap="none" strike="noStrike">
                          <a:solidFill>
                            <a:srgbClr val="BA2121"/>
                          </a:solidFill>
                        </a:rPr>
                        <a:t>'666-33-111'</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88900" rtl="0" algn="l">
                        <a:lnSpc>
                          <a:spcPct val="142857"/>
                        </a:lnSpc>
                        <a:spcBef>
                          <a:spcPts val="0"/>
                        </a:spcBef>
                        <a:spcAft>
                          <a:spcPts val="0"/>
                        </a:spcAft>
                        <a:buClr>
                          <a:srgbClr val="000000"/>
                        </a:buClr>
                        <a:buSzPts val="1400"/>
                        <a:buFont typeface="Arial"/>
                        <a:buNone/>
                      </a:pPr>
                      <a:r>
                        <a:rPr b="1" lang="en" sz="1400" u="none" cap="none" strike="noStrike">
                          <a:solidFill>
                            <a:srgbClr val="333333"/>
                          </a:solidFill>
                        </a:rPr>
                        <a:t>}</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2"/>
                          </a:solidFill>
                        </a:rPr>
                        <a:t>&gt;&gt;&gt;</a:t>
                      </a:r>
                      <a:r>
                        <a:rPr b="1" lang="en" sz="1400" u="none" cap="none" strike="noStrike">
                          <a:solidFill>
                            <a:srgbClr val="333333"/>
                          </a:solidFill>
                        </a:rPr>
                        <a:t> friends[</a:t>
                      </a:r>
                      <a:r>
                        <a:rPr b="1" lang="en" sz="1400" u="none" cap="none" strike="noStrike">
                          <a:solidFill>
                            <a:srgbClr val="BA2121"/>
                          </a:solidFill>
                        </a:rPr>
                        <a:t>'tom'</a:t>
                      </a:r>
                      <a:r>
                        <a:rPr b="1" lang="en" sz="1400" u="none" cap="none" strike="noStrike">
                          <a:solidFill>
                            <a:srgbClr val="333333"/>
                          </a:solidFill>
                        </a:rPr>
                        <a:t>]</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BA2121"/>
                          </a:solidFill>
                        </a:rPr>
                        <a:t>'111-222-333'</a:t>
                      </a:r>
                      <a:endParaRPr b="1" sz="1400" u="none" cap="none" strike="noStrike">
                        <a:solidFill>
                          <a:srgbClr val="BA212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Deleting Items from the dictionary #</a:t>
            </a:r>
            <a:endParaRPr/>
          </a:p>
          <a:p>
            <a:pPr indent="0" lvl="0" marL="0" rtl="0" algn="l">
              <a:lnSpc>
                <a:spcPct val="100000"/>
              </a:lnSpc>
              <a:spcBef>
                <a:spcPts val="0"/>
              </a:spcBef>
              <a:spcAft>
                <a:spcPts val="0"/>
              </a:spcAft>
              <a:buSzPct val="111111"/>
              <a:buNone/>
            </a:pPr>
            <a:r>
              <a:t/>
            </a:r>
            <a:endParaRPr/>
          </a:p>
        </p:txBody>
      </p:sp>
      <p:sp>
        <p:nvSpPr>
          <p:cNvPr id="165" name="Google Shape;165;p17"/>
          <p:cNvSpPr txBox="1"/>
          <p:nvPr>
            <p:ph idx="1" type="body"/>
          </p:nvPr>
        </p:nvSpPr>
        <p:spPr>
          <a:xfrm>
            <a:off x="311700" y="1228675"/>
            <a:ext cx="8520600" cy="10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If the key is found the item will be deleted, otherwise a </a:t>
            </a:r>
            <a:r>
              <a:rPr b="1" lang="en" sz="1400">
                <a:solidFill>
                  <a:srgbClr val="FF0000"/>
                </a:solidFill>
                <a:latin typeface="Arial"/>
                <a:ea typeface="Arial"/>
                <a:cs typeface="Arial"/>
                <a:sym typeface="Arial"/>
              </a:rPr>
              <a:t>KeyError </a:t>
            </a:r>
            <a:r>
              <a:rPr lang="en" sz="1400">
                <a:solidFill>
                  <a:srgbClr val="333333"/>
                </a:solidFill>
                <a:highlight>
                  <a:srgbClr val="FFFFFF"/>
                </a:highlight>
                <a:latin typeface="Arial"/>
                <a:ea typeface="Arial"/>
                <a:cs typeface="Arial"/>
                <a:sym typeface="Arial"/>
              </a:rPr>
              <a:t>exception will be thrown.</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800"/>
              <a:buNone/>
            </a:pPr>
            <a:r>
              <a:rPr lang="en" sz="1400">
                <a:latin typeface="Arial"/>
                <a:ea typeface="Arial"/>
                <a:cs typeface="Arial"/>
                <a:sym typeface="Arial"/>
              </a:rPr>
              <a:t>&gt;&gt;&gt;</a:t>
            </a:r>
            <a:r>
              <a:rPr lang="en" sz="1400">
                <a:solidFill>
                  <a:srgbClr val="333333"/>
                </a:solidFill>
                <a:latin typeface="Arial"/>
                <a:ea typeface="Arial"/>
                <a:cs typeface="Arial"/>
                <a:sym typeface="Arial"/>
              </a:rPr>
              <a:t> </a:t>
            </a:r>
            <a:r>
              <a:rPr b="1" lang="en" sz="1400">
                <a:solidFill>
                  <a:srgbClr val="008000"/>
                </a:solidFill>
                <a:latin typeface="Arial"/>
                <a:ea typeface="Arial"/>
                <a:cs typeface="Arial"/>
                <a:sym typeface="Arial"/>
              </a:rPr>
              <a:t>del</a:t>
            </a:r>
            <a:r>
              <a:rPr lang="en" sz="1400">
                <a:solidFill>
                  <a:srgbClr val="333333"/>
                </a:solidFill>
                <a:latin typeface="Arial"/>
                <a:ea typeface="Arial"/>
                <a:cs typeface="Arial"/>
                <a:sym typeface="Arial"/>
              </a:rPr>
              <a:t> dictionary_name[</a:t>
            </a:r>
            <a:r>
              <a:rPr b="1" lang="en" sz="1400">
                <a:solidFill>
                  <a:srgbClr val="FF0000"/>
                </a:solidFill>
                <a:latin typeface="Arial"/>
                <a:ea typeface="Arial"/>
                <a:cs typeface="Arial"/>
                <a:sym typeface="Arial"/>
              </a:rPr>
              <a:t>'key'</a:t>
            </a:r>
            <a:r>
              <a:rPr lang="en" sz="1400">
                <a:solidFill>
                  <a:srgbClr val="333333"/>
                </a:solidFill>
                <a:latin typeface="Arial"/>
                <a:ea typeface="Arial"/>
                <a:cs typeface="Arial"/>
                <a:sym typeface="Arial"/>
              </a:rPr>
              <a:t>]</a:t>
            </a:r>
            <a:endParaRPr sz="1400">
              <a:solidFill>
                <a:srgbClr val="333333"/>
              </a:solidFill>
              <a:latin typeface="Arial"/>
              <a:ea typeface="Arial"/>
              <a:cs typeface="Arial"/>
              <a:sym typeface="Arial"/>
            </a:endParaRPr>
          </a:p>
          <a:p>
            <a:pPr indent="0" lvl="0" marL="0" rtl="0" algn="l">
              <a:lnSpc>
                <a:spcPct val="100000"/>
              </a:lnSpc>
              <a:spcBef>
                <a:spcPts val="1800"/>
              </a:spcBef>
              <a:spcAft>
                <a:spcPts val="0"/>
              </a:spcAft>
              <a:buSzPts val="1800"/>
              <a:buNone/>
            </a:pPr>
            <a:r>
              <a:rPr b="1" lang="en" sz="1400" u="sng">
                <a:solidFill>
                  <a:schemeClr val="hlink"/>
                </a:solidFill>
                <a:hlinkClick r:id="rId3"/>
              </a:rPr>
              <a:t>TRY IT</a:t>
            </a:r>
            <a:endParaRPr b="1" sz="1400" u="sng">
              <a:solidFill>
                <a:srgbClr val="000000"/>
              </a:solidFill>
            </a:endParaRPr>
          </a:p>
          <a:p>
            <a:pPr indent="0" lvl="0" marL="88900" marR="88900" rtl="0" algn="l">
              <a:lnSpc>
                <a:spcPct val="142857"/>
              </a:lnSpc>
              <a:spcBef>
                <a:spcPts val="0"/>
              </a:spcBef>
              <a:spcAft>
                <a:spcPts val="0"/>
              </a:spcAft>
              <a:buSzPts val="1800"/>
              <a:buNone/>
            </a:pPr>
            <a:r>
              <a:t/>
            </a:r>
            <a:endParaRPr sz="1400">
              <a:solidFill>
                <a:srgbClr val="333333"/>
              </a:solidFill>
              <a:highlight>
                <a:srgbClr val="F8F8F8"/>
              </a:highlight>
              <a:latin typeface="Courier New"/>
              <a:ea typeface="Courier New"/>
              <a:cs typeface="Courier New"/>
              <a:sym typeface="Courier New"/>
            </a:endParaRPr>
          </a:p>
          <a:p>
            <a:pPr indent="0" lvl="0" marL="88900" marR="88900" rtl="0" algn="l">
              <a:lnSpc>
                <a:spcPct val="142857"/>
              </a:lnSpc>
              <a:spcBef>
                <a:spcPts val="1800"/>
              </a:spcBef>
              <a:spcAft>
                <a:spcPts val="0"/>
              </a:spcAft>
              <a:buSzPts val="1800"/>
              <a:buNone/>
            </a:pPr>
            <a:r>
              <a:t/>
            </a:r>
            <a:endParaRPr sz="14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1800"/>
              </a:spcBef>
              <a:spcAft>
                <a:spcPts val="0"/>
              </a:spcAft>
              <a:buSzPts val="1800"/>
              <a:buNone/>
            </a:pPr>
            <a:r>
              <a:t/>
            </a:r>
            <a:endParaRPr sz="1400">
              <a:solidFill>
                <a:srgbClr val="333333"/>
              </a:solidFill>
              <a:highlight>
                <a:srgbClr val="F8F8F8"/>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1400"/>
          </a:p>
        </p:txBody>
      </p:sp>
      <p:graphicFrame>
        <p:nvGraphicFramePr>
          <p:cNvPr id="166" name="Google Shape;166;p17"/>
          <p:cNvGraphicFramePr/>
          <p:nvPr/>
        </p:nvGraphicFramePr>
        <p:xfrm>
          <a:off x="447250" y="2986125"/>
          <a:ext cx="3000000" cy="3000000"/>
        </p:xfrm>
        <a:graphic>
          <a:graphicData uri="http://schemas.openxmlformats.org/drawingml/2006/table">
            <a:tbl>
              <a:tblPr>
                <a:noFill/>
                <a:tableStyleId>{051880AD-994F-483D-8D9D-A3D93954D699}</a:tableStyleId>
              </a:tblPr>
              <a:tblGrid>
                <a:gridCol w="440050"/>
                <a:gridCol w="6798950"/>
              </a:tblGrid>
              <a:tr h="381000">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t>1</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50"/>
                        <a:buFont typeface="Arial"/>
                        <a:buNone/>
                      </a:pPr>
                      <a:r>
                        <a:rPr lang="en" sz="1350" u="none" cap="none" strike="noStrike">
                          <a:solidFill>
                            <a:schemeClr val="dk2"/>
                          </a:solidFill>
                        </a:rPr>
                        <a:t>&gt;&gt;&gt;</a:t>
                      </a:r>
                      <a:r>
                        <a:rPr lang="en" sz="1350" u="none" cap="none" strike="noStrike">
                          <a:solidFill>
                            <a:srgbClr val="333333"/>
                          </a:solidFill>
                        </a:rPr>
                        <a:t>  </a:t>
                      </a:r>
                      <a:r>
                        <a:rPr b="1" lang="en" sz="1350" u="none" cap="none" strike="noStrike">
                          <a:solidFill>
                            <a:srgbClr val="008000"/>
                          </a:solidFill>
                        </a:rPr>
                        <a:t>del</a:t>
                      </a:r>
                      <a:r>
                        <a:rPr lang="en" sz="1350" u="none" cap="none" strike="noStrike">
                          <a:solidFill>
                            <a:srgbClr val="333333"/>
                          </a:solidFill>
                        </a:rPr>
                        <a:t> friends[</a:t>
                      </a:r>
                      <a:r>
                        <a:rPr lang="en" sz="1350" u="none" cap="none" strike="noStrike">
                          <a:solidFill>
                            <a:srgbClr val="BA2121"/>
                          </a:solidFill>
                        </a:rPr>
                        <a:t>'bob'</a:t>
                      </a:r>
                      <a:r>
                        <a:rPr lang="en" sz="1350" u="none" cap="none" strike="noStrike">
                          <a:solidFill>
                            <a:srgbClr val="333333"/>
                          </a:solidFill>
                        </a:rPr>
                        <a:t>]</a:t>
                      </a:r>
                      <a:endParaRPr sz="17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t>2</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50"/>
                        <a:buFont typeface="Arial"/>
                        <a:buNone/>
                      </a:pPr>
                      <a:r>
                        <a:rPr lang="en" sz="1350" u="none" cap="none" strike="noStrike">
                          <a:solidFill>
                            <a:schemeClr val="dk2"/>
                          </a:solidFill>
                        </a:rPr>
                        <a:t>&gt;&gt;&gt;</a:t>
                      </a:r>
                      <a:r>
                        <a:rPr lang="en" sz="1350" u="none" cap="none" strike="noStrike">
                          <a:solidFill>
                            <a:srgbClr val="333333"/>
                          </a:solidFill>
                        </a:rPr>
                        <a:t>  friends</a:t>
                      </a:r>
                      <a:endParaRPr sz="17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t>3</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50"/>
                        <a:buFont typeface="Arial"/>
                        <a:buNone/>
                      </a:pPr>
                      <a:r>
                        <a:rPr lang="en" sz="1350" u="none" cap="none" strike="noStrike">
                          <a:solidFill>
                            <a:srgbClr val="333333"/>
                          </a:solidFill>
                          <a:highlight>
                            <a:srgbClr val="F8F8F8"/>
                          </a:highlight>
                        </a:rPr>
                        <a:t>{</a:t>
                      </a:r>
                      <a:r>
                        <a:rPr lang="en" sz="1350" u="none" cap="none" strike="noStrike">
                          <a:solidFill>
                            <a:srgbClr val="BA2121"/>
                          </a:solidFill>
                          <a:highlight>
                            <a:srgbClr val="F8F8F8"/>
                          </a:highlight>
                        </a:rPr>
                        <a:t>'tom'</a:t>
                      </a:r>
                      <a:r>
                        <a:rPr lang="en" sz="1350" u="none" cap="none" strike="noStrike">
                          <a:solidFill>
                            <a:srgbClr val="333333"/>
                          </a:solidFill>
                          <a:highlight>
                            <a:srgbClr val="F8F8F8"/>
                          </a:highlight>
                        </a:rPr>
                        <a:t>: </a:t>
                      </a:r>
                      <a:r>
                        <a:rPr lang="en" sz="1350" u="none" cap="none" strike="noStrike">
                          <a:solidFill>
                            <a:srgbClr val="BA2121"/>
                          </a:solidFill>
                          <a:highlight>
                            <a:srgbClr val="F8F8F8"/>
                          </a:highlight>
                        </a:rPr>
                        <a:t>'111-222-333'</a:t>
                      </a:r>
                      <a:r>
                        <a:rPr lang="en" sz="1350" u="none" cap="none" strike="noStrike">
                          <a:solidFill>
                            <a:srgbClr val="333333"/>
                          </a:solidFill>
                          <a:highlight>
                            <a:srgbClr val="F8F8F8"/>
                          </a:highlight>
                        </a:rPr>
                        <a:t>, </a:t>
                      </a:r>
                      <a:r>
                        <a:rPr lang="en" sz="1350" u="none" cap="none" strike="noStrike">
                          <a:solidFill>
                            <a:srgbClr val="BA2121"/>
                          </a:solidFill>
                          <a:highlight>
                            <a:srgbClr val="F8F8F8"/>
                          </a:highlight>
                        </a:rPr>
                        <a:t>'jerry'</a:t>
                      </a:r>
                      <a:r>
                        <a:rPr lang="en" sz="1350" u="none" cap="none" strike="noStrike">
                          <a:solidFill>
                            <a:srgbClr val="333333"/>
                          </a:solidFill>
                          <a:highlight>
                            <a:srgbClr val="F8F8F8"/>
                          </a:highlight>
                        </a:rPr>
                        <a:t>: </a:t>
                      </a:r>
                      <a:r>
                        <a:rPr lang="en" sz="1350" u="none" cap="none" strike="noStrike">
                          <a:solidFill>
                            <a:srgbClr val="BA2121"/>
                          </a:solidFill>
                          <a:highlight>
                            <a:srgbClr val="F8F8F8"/>
                          </a:highlight>
                        </a:rPr>
                        <a:t>'666-33-111'</a:t>
                      </a:r>
                      <a:r>
                        <a:rPr lang="en" sz="1350" u="none" cap="none" strike="noStrike">
                          <a:solidFill>
                            <a:srgbClr val="333333"/>
                          </a:solidFill>
                          <a:highlight>
                            <a:srgbClr val="F8F8F8"/>
                          </a:highlight>
                        </a:rPr>
                        <a:t>}</a:t>
                      </a:r>
                      <a:endParaRPr sz="1500" u="none" cap="none" strike="noStrike">
                        <a:solidFill>
                          <a:srgbClr val="333333"/>
                        </a:solidFill>
                        <a:highlight>
                          <a:srgbClr val="F8F8F8"/>
                        </a:highlight>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219250" y="889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Looping items in the dictionary #</a:t>
            </a:r>
            <a:endParaRPr/>
          </a:p>
          <a:p>
            <a:pPr indent="0" lvl="0" marL="0" rtl="0" algn="l">
              <a:lnSpc>
                <a:spcPct val="100000"/>
              </a:lnSpc>
              <a:spcBef>
                <a:spcPts val="0"/>
              </a:spcBef>
              <a:spcAft>
                <a:spcPts val="0"/>
              </a:spcAft>
              <a:buSzPct val="111111"/>
              <a:buNone/>
            </a:pPr>
            <a:r>
              <a:t/>
            </a:r>
            <a:endParaRPr/>
          </a:p>
        </p:txBody>
      </p:sp>
      <p:sp>
        <p:nvSpPr>
          <p:cNvPr id="172" name="Google Shape;172;p18"/>
          <p:cNvSpPr txBox="1"/>
          <p:nvPr>
            <p:ph idx="1" type="body"/>
          </p:nvPr>
        </p:nvSpPr>
        <p:spPr>
          <a:xfrm>
            <a:off x="311700" y="809675"/>
            <a:ext cx="8520600" cy="4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You can use for loop to traverse elements in the dictionary.</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1400"/>
          </a:p>
        </p:txBody>
      </p:sp>
      <p:sp>
        <p:nvSpPr>
          <p:cNvPr id="173" name="Google Shape;173;p18"/>
          <p:cNvSpPr txBox="1"/>
          <p:nvPr/>
        </p:nvSpPr>
        <p:spPr>
          <a:xfrm>
            <a:off x="419000" y="102977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hlink"/>
                </a:solidFill>
                <a:latin typeface="Source Code Pro"/>
                <a:ea typeface="Source Code Pro"/>
                <a:cs typeface="Source Code Pro"/>
                <a:sym typeface="Source Code Pro"/>
                <a:hlinkClick r:id="rId3"/>
              </a:rPr>
              <a:t>TRY IT</a:t>
            </a:r>
            <a:endParaRPr b="1" i="0" sz="1400" u="sng" cap="none" strike="noStrike">
              <a:solidFill>
                <a:srgbClr val="000000"/>
              </a:solidFill>
              <a:latin typeface="Source Code Pro"/>
              <a:ea typeface="Source Code Pro"/>
              <a:cs typeface="Source Code Pro"/>
              <a:sym typeface="Source Code Pro"/>
            </a:endParaRPr>
          </a:p>
        </p:txBody>
      </p:sp>
      <p:graphicFrame>
        <p:nvGraphicFramePr>
          <p:cNvPr id="174" name="Google Shape;174;p18"/>
          <p:cNvGraphicFramePr/>
          <p:nvPr/>
        </p:nvGraphicFramePr>
        <p:xfrm>
          <a:off x="188625" y="1444325"/>
          <a:ext cx="3000000" cy="3000000"/>
        </p:xfrm>
        <a:graphic>
          <a:graphicData uri="http://schemas.openxmlformats.org/drawingml/2006/table">
            <a:tbl>
              <a:tblPr>
                <a:noFill/>
                <a:tableStyleId>{051880AD-994F-483D-8D9D-A3D93954D699}</a:tableStyleId>
              </a:tblPr>
              <a:tblGrid>
                <a:gridCol w="695775"/>
                <a:gridCol w="7276475"/>
              </a:tblGrid>
              <a:tr h="2449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1</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50"/>
                        <a:buFont typeface="Arial"/>
                        <a:buNone/>
                      </a:pPr>
                      <a:r>
                        <a:rPr b="1" lang="en" sz="1150" u="none" cap="none" strike="noStrike">
                          <a:solidFill>
                            <a:schemeClr val="dk2"/>
                          </a:solidFill>
                        </a:rPr>
                        <a:t>&gt;&gt;&gt;</a:t>
                      </a:r>
                      <a:r>
                        <a:rPr b="1" lang="en" sz="1150" u="none" cap="none" strike="noStrike">
                          <a:solidFill>
                            <a:srgbClr val="333333"/>
                          </a:solidFill>
                        </a:rPr>
                        <a:t> friends </a:t>
                      </a:r>
                      <a:r>
                        <a:rPr b="1" lang="en" sz="1150" u="none" cap="none" strike="noStrike">
                          <a:solidFill>
                            <a:schemeClr val="dk2"/>
                          </a:solidFill>
                        </a:rPr>
                        <a:t>=</a:t>
                      </a:r>
                      <a:r>
                        <a:rPr b="1" lang="en" sz="1150" u="none" cap="none" strike="noStrike">
                          <a:solidFill>
                            <a:srgbClr val="333333"/>
                          </a:solidFill>
                        </a:rPr>
                        <a:t> {</a:t>
                      </a:r>
                      <a:endParaRPr b="1" sz="800" u="none" cap="none" strike="noStrike"/>
                    </a:p>
                  </a:txBody>
                  <a:tcPr marT="91425" marB="91425" marR="91425" marL="91425"/>
                </a:tc>
              </a:tr>
              <a:tr h="2449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2</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50"/>
                        <a:buFont typeface="Arial"/>
                        <a:buNone/>
                      </a:pPr>
                      <a:r>
                        <a:rPr b="1" lang="en" sz="1150" u="none" cap="none" strike="noStrike">
                          <a:solidFill>
                            <a:schemeClr val="dk2"/>
                          </a:solidFill>
                        </a:rPr>
                        <a:t>...</a:t>
                      </a:r>
                      <a:r>
                        <a:rPr b="1" lang="en" sz="1150" u="none" cap="none" strike="noStrike">
                          <a:solidFill>
                            <a:srgbClr val="333333"/>
                          </a:solidFill>
                        </a:rPr>
                        <a:t> </a:t>
                      </a:r>
                      <a:r>
                        <a:rPr b="1" lang="en" sz="1150" u="none" cap="none" strike="noStrike">
                          <a:solidFill>
                            <a:srgbClr val="BA2121"/>
                          </a:solidFill>
                        </a:rPr>
                        <a:t>'tom'</a:t>
                      </a:r>
                      <a:r>
                        <a:rPr b="1" lang="en" sz="1150" u="none" cap="none" strike="noStrike">
                          <a:solidFill>
                            <a:srgbClr val="333333"/>
                          </a:solidFill>
                        </a:rPr>
                        <a:t> : </a:t>
                      </a:r>
                      <a:r>
                        <a:rPr b="1" lang="en" sz="1150" u="none" cap="none" strike="noStrike">
                          <a:solidFill>
                            <a:srgbClr val="BA2121"/>
                          </a:solidFill>
                        </a:rPr>
                        <a:t>'111-222-333'</a:t>
                      </a:r>
                      <a:r>
                        <a:rPr b="1" lang="en" sz="1150" u="none" cap="none" strike="noStrike">
                          <a:solidFill>
                            <a:srgbClr val="333333"/>
                          </a:solidFill>
                        </a:rPr>
                        <a:t>,</a:t>
                      </a:r>
                      <a:endParaRPr b="1" sz="800" u="none" cap="none" strike="noStrike"/>
                    </a:p>
                  </a:txBody>
                  <a:tcPr marT="91425" marB="91425" marR="91425" marL="91425"/>
                </a:tc>
              </a:tr>
              <a:tr h="2449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3</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50"/>
                        <a:buFont typeface="Arial"/>
                        <a:buNone/>
                      </a:pPr>
                      <a:r>
                        <a:rPr b="1" lang="en" sz="1150" u="none" cap="none" strike="noStrike">
                          <a:solidFill>
                            <a:schemeClr val="dk2"/>
                          </a:solidFill>
                        </a:rPr>
                        <a:t>...</a:t>
                      </a:r>
                      <a:r>
                        <a:rPr b="1" lang="en" sz="1150" u="none" cap="none" strike="noStrike">
                          <a:solidFill>
                            <a:srgbClr val="333333"/>
                          </a:solidFill>
                        </a:rPr>
                        <a:t> </a:t>
                      </a:r>
                      <a:r>
                        <a:rPr b="1" lang="en" sz="1150" u="none" cap="none" strike="noStrike">
                          <a:solidFill>
                            <a:srgbClr val="BA2121"/>
                          </a:solidFill>
                        </a:rPr>
                        <a:t>'jerry'</a:t>
                      </a:r>
                      <a:r>
                        <a:rPr b="1" lang="en" sz="1150" u="none" cap="none" strike="noStrike">
                          <a:solidFill>
                            <a:srgbClr val="333333"/>
                          </a:solidFill>
                        </a:rPr>
                        <a:t> : </a:t>
                      </a:r>
                      <a:r>
                        <a:rPr b="1" lang="en" sz="1150" u="none" cap="none" strike="noStrike">
                          <a:solidFill>
                            <a:srgbClr val="BA2121"/>
                          </a:solidFill>
                        </a:rPr>
                        <a:t>'666-33-111'</a:t>
                      </a:r>
                      <a:endParaRPr b="1" sz="1150" u="none" cap="none" strike="noStrike">
                        <a:solidFill>
                          <a:srgbClr val="333333"/>
                        </a:solidFill>
                      </a:endParaRPr>
                    </a:p>
                    <a:p>
                      <a:pPr indent="0" lvl="0" marL="0" marR="0" rtl="0" algn="l">
                        <a:lnSpc>
                          <a:spcPct val="100000"/>
                        </a:lnSpc>
                        <a:spcBef>
                          <a:spcPts val="0"/>
                        </a:spcBef>
                        <a:spcAft>
                          <a:spcPts val="0"/>
                        </a:spcAft>
                        <a:buClr>
                          <a:srgbClr val="000000"/>
                        </a:buClr>
                        <a:buSzPts val="800"/>
                        <a:buFont typeface="Arial"/>
                        <a:buNone/>
                      </a:pPr>
                      <a:r>
                        <a:t/>
                      </a:r>
                      <a:endParaRPr b="1" sz="800" u="none" cap="none" strike="noStrike"/>
                    </a:p>
                  </a:txBody>
                  <a:tcPr marT="91425" marB="91425" marR="91425" marL="91425"/>
                </a:tc>
              </a:tr>
              <a:tr h="2449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4</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50"/>
                        <a:buFont typeface="Arial"/>
                        <a:buNone/>
                      </a:pPr>
                      <a:r>
                        <a:rPr b="1" lang="en" sz="1150" u="none" cap="none" strike="noStrike">
                          <a:solidFill>
                            <a:schemeClr val="dk2"/>
                          </a:solidFill>
                        </a:rPr>
                        <a:t>...</a:t>
                      </a:r>
                      <a:r>
                        <a:rPr b="1" lang="en" sz="1150" u="none" cap="none" strike="noStrike">
                          <a:solidFill>
                            <a:srgbClr val="333333"/>
                          </a:solidFill>
                        </a:rPr>
                        <a:t>}</a:t>
                      </a:r>
                      <a:endParaRPr b="1" sz="800" u="none" cap="none" strike="noStrike"/>
                    </a:p>
                  </a:txBody>
                  <a:tcPr marT="91425" marB="91425" marR="91425" marL="91425"/>
                </a:tc>
              </a:tr>
              <a:tr h="2449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5</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50"/>
                        <a:buFont typeface="Arial"/>
                        <a:buNone/>
                      </a:pPr>
                      <a:r>
                        <a:rPr b="1" lang="en" sz="1150" u="none" cap="none" strike="noStrike">
                          <a:solidFill>
                            <a:schemeClr val="dk2"/>
                          </a:solidFill>
                        </a:rPr>
                        <a:t>&gt;&gt;&gt;</a:t>
                      </a:r>
                      <a:r>
                        <a:rPr b="1" lang="en" sz="1150" u="none" cap="none" strike="noStrike">
                          <a:solidFill>
                            <a:srgbClr val="333333"/>
                          </a:solidFill>
                        </a:rPr>
                        <a:t> </a:t>
                      </a:r>
                      <a:r>
                        <a:rPr b="1" lang="en" sz="1150" u="none" cap="none" strike="noStrike">
                          <a:solidFill>
                            <a:srgbClr val="008000"/>
                          </a:solidFill>
                        </a:rPr>
                        <a:t>for</a:t>
                      </a:r>
                      <a:r>
                        <a:rPr b="1" lang="en" sz="1150" u="none" cap="none" strike="noStrike">
                          <a:solidFill>
                            <a:srgbClr val="333333"/>
                          </a:solidFill>
                        </a:rPr>
                        <a:t> key </a:t>
                      </a:r>
                      <a:r>
                        <a:rPr b="1" lang="en" sz="1150" u="none" cap="none" strike="noStrike">
                          <a:solidFill>
                            <a:srgbClr val="AA22FF"/>
                          </a:solidFill>
                        </a:rPr>
                        <a:t>in</a:t>
                      </a:r>
                      <a:r>
                        <a:rPr b="1" lang="en" sz="1150" u="none" cap="none" strike="noStrike">
                          <a:solidFill>
                            <a:srgbClr val="333333"/>
                          </a:solidFill>
                        </a:rPr>
                        <a:t> friends:</a:t>
                      </a:r>
                      <a:endParaRPr b="1" sz="800" u="none" cap="none" strike="noStrike"/>
                    </a:p>
                  </a:txBody>
                  <a:tcPr marT="91425" marB="91425" marR="91425" marL="91425"/>
                </a:tc>
              </a:tr>
              <a:tr h="2449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6</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50"/>
                        <a:buFont typeface="Arial"/>
                        <a:buNone/>
                      </a:pPr>
                      <a:r>
                        <a:rPr b="1" lang="en" sz="1150" u="none" cap="none" strike="noStrike">
                          <a:solidFill>
                            <a:schemeClr val="dk2"/>
                          </a:solidFill>
                        </a:rPr>
                        <a:t>...</a:t>
                      </a:r>
                      <a:r>
                        <a:rPr b="1" lang="en" sz="1150" u="none" cap="none" strike="noStrike">
                          <a:solidFill>
                            <a:srgbClr val="333333"/>
                          </a:solidFill>
                        </a:rPr>
                        <a:t>     </a:t>
                      </a:r>
                      <a:r>
                        <a:rPr b="1" lang="en" sz="1150" u="none" cap="none" strike="noStrike">
                          <a:solidFill>
                            <a:srgbClr val="008000"/>
                          </a:solidFill>
                        </a:rPr>
                        <a:t>print</a:t>
                      </a:r>
                      <a:r>
                        <a:rPr b="1" lang="en" sz="1150" u="none" cap="none" strike="noStrike">
                          <a:solidFill>
                            <a:srgbClr val="333333"/>
                          </a:solidFill>
                        </a:rPr>
                        <a:t>(key, </a:t>
                      </a:r>
                      <a:r>
                        <a:rPr b="1" lang="en" sz="1150" u="none" cap="none" strike="noStrike">
                          <a:solidFill>
                            <a:srgbClr val="BA2121"/>
                          </a:solidFill>
                        </a:rPr>
                        <a:t>":"</a:t>
                      </a:r>
                      <a:r>
                        <a:rPr b="1" lang="en" sz="1150" u="none" cap="none" strike="noStrike">
                          <a:solidFill>
                            <a:srgbClr val="333333"/>
                          </a:solidFill>
                        </a:rPr>
                        <a:t>, friends[key])</a:t>
                      </a:r>
                      <a:endParaRPr b="1" sz="800" u="none" cap="none" strike="noStrike"/>
                    </a:p>
                  </a:txBody>
                  <a:tcPr marT="91425" marB="91425" marR="91425" marL="91425"/>
                </a:tc>
              </a:tr>
              <a:tr h="2449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7</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50"/>
                        <a:buFont typeface="Arial"/>
                        <a:buNone/>
                      </a:pPr>
                      <a:r>
                        <a:rPr b="1" lang="en" sz="1150" u="none" cap="none" strike="noStrike">
                          <a:solidFill>
                            <a:schemeClr val="dk2"/>
                          </a:solidFill>
                        </a:rPr>
                        <a:t>...</a:t>
                      </a:r>
                      <a:endParaRPr b="1" sz="800" u="none" cap="none" strike="noStrike"/>
                    </a:p>
                  </a:txBody>
                  <a:tcPr marT="91425" marB="91425" marR="91425" marL="91425"/>
                </a:tc>
              </a:tr>
              <a:tr h="2449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8</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50"/>
                        <a:buFont typeface="Arial"/>
                        <a:buNone/>
                      </a:pPr>
                      <a:r>
                        <a:rPr b="1" lang="en" sz="1150" u="none" cap="none" strike="noStrike">
                          <a:solidFill>
                            <a:srgbClr val="333333"/>
                          </a:solidFill>
                        </a:rPr>
                        <a:t>tom : </a:t>
                      </a:r>
                      <a:r>
                        <a:rPr b="1" lang="en" sz="1150" u="none" cap="none" strike="noStrike">
                          <a:solidFill>
                            <a:schemeClr val="dk2"/>
                          </a:solidFill>
                        </a:rPr>
                        <a:t>111-222-333</a:t>
                      </a:r>
                      <a:endParaRPr b="1" sz="800" u="none" cap="none" strike="noStrike"/>
                    </a:p>
                  </a:txBody>
                  <a:tcPr marT="91425" marB="91425" marR="91425" marL="91425"/>
                </a:tc>
              </a:tr>
              <a:tr h="2449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9</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50"/>
                        <a:buFont typeface="Arial"/>
                        <a:buNone/>
                      </a:pPr>
                      <a:r>
                        <a:rPr b="1" lang="en" sz="1150" u="none" cap="none" strike="noStrike">
                          <a:solidFill>
                            <a:srgbClr val="333333"/>
                          </a:solidFill>
                        </a:rPr>
                        <a:t>jerry : </a:t>
                      </a:r>
                      <a:r>
                        <a:rPr b="1" lang="en" sz="1150" u="none" cap="none" strike="noStrike">
                          <a:solidFill>
                            <a:schemeClr val="dk2"/>
                          </a:solidFill>
                        </a:rPr>
                        <a:t>666-33-111</a:t>
                      </a:r>
                      <a:endParaRPr b="1" sz="800" u="none" cap="none" strike="noStrike"/>
                    </a:p>
                  </a:txBody>
                  <a:tcPr marT="91425" marB="91425" marR="91425" marL="91425"/>
                </a:tc>
              </a:tr>
              <a:tr h="2449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10</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50"/>
                        <a:buFont typeface="Arial"/>
                        <a:buNone/>
                      </a:pPr>
                      <a:r>
                        <a:rPr b="1" lang="en" sz="1150" u="none" cap="none" strike="noStrike">
                          <a:solidFill>
                            <a:schemeClr val="dk2"/>
                          </a:solidFill>
                        </a:rPr>
                        <a:t>&gt;&gt;&gt;</a:t>
                      </a:r>
                      <a:endParaRPr b="1" sz="800" u="none" cap="none" strike="noStrike"/>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Find the length of the dictionary #</a:t>
            </a:r>
            <a:endParaRPr/>
          </a:p>
          <a:p>
            <a:pPr indent="0" lvl="0" marL="0" rtl="0" algn="l">
              <a:lnSpc>
                <a:spcPct val="100000"/>
              </a:lnSpc>
              <a:spcBef>
                <a:spcPts val="0"/>
              </a:spcBef>
              <a:spcAft>
                <a:spcPts val="0"/>
              </a:spcAft>
              <a:buSzPct val="111111"/>
              <a:buNone/>
            </a:pPr>
            <a:r>
              <a:t/>
            </a:r>
            <a:endParaRPr/>
          </a:p>
        </p:txBody>
      </p:sp>
      <p:sp>
        <p:nvSpPr>
          <p:cNvPr id="180" name="Google Shape;180;p19"/>
          <p:cNvSpPr txBox="1"/>
          <p:nvPr>
            <p:ph idx="1" type="body"/>
          </p:nvPr>
        </p:nvSpPr>
        <p:spPr>
          <a:xfrm>
            <a:off x="311700" y="1228675"/>
            <a:ext cx="8520600" cy="8010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SzPct val="123287"/>
              <a:buNone/>
            </a:pPr>
            <a:r>
              <a:rPr lang="en" sz="3650">
                <a:solidFill>
                  <a:srgbClr val="333333"/>
                </a:solidFill>
                <a:highlight>
                  <a:srgbClr val="FFFFFF"/>
                </a:highlight>
                <a:latin typeface="Arial"/>
                <a:ea typeface="Arial"/>
                <a:cs typeface="Arial"/>
                <a:sym typeface="Arial"/>
              </a:rPr>
              <a:t>You can use the </a:t>
            </a:r>
            <a:r>
              <a:rPr b="1" lang="en" sz="3650">
                <a:solidFill>
                  <a:srgbClr val="FF0000"/>
                </a:solidFill>
                <a:latin typeface="Courier New"/>
                <a:ea typeface="Courier New"/>
                <a:cs typeface="Courier New"/>
                <a:sym typeface="Courier New"/>
              </a:rPr>
              <a:t>len()</a:t>
            </a:r>
            <a:r>
              <a:rPr b="1" lang="en" sz="3650">
                <a:solidFill>
                  <a:srgbClr val="FF0000"/>
                </a:solidFill>
                <a:latin typeface="Arial"/>
                <a:ea typeface="Arial"/>
                <a:cs typeface="Arial"/>
                <a:sym typeface="Arial"/>
              </a:rPr>
              <a:t> </a:t>
            </a:r>
            <a:r>
              <a:rPr lang="en" sz="3650">
                <a:solidFill>
                  <a:srgbClr val="333333"/>
                </a:solidFill>
                <a:highlight>
                  <a:srgbClr val="FFFFFF"/>
                </a:highlight>
                <a:latin typeface="Arial"/>
                <a:ea typeface="Arial"/>
                <a:cs typeface="Arial"/>
                <a:sym typeface="Arial"/>
              </a:rPr>
              <a:t>function to find the length of the dictionary.</a:t>
            </a:r>
            <a:endParaRPr sz="365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200"/>
              </a:spcAft>
              <a:buSzPct val="250000"/>
              <a:buNone/>
            </a:pPr>
            <a:r>
              <a:t/>
            </a:r>
            <a:endParaRPr/>
          </a:p>
        </p:txBody>
      </p:sp>
      <p:sp>
        <p:nvSpPr>
          <p:cNvPr id="181" name="Google Shape;181;p19"/>
          <p:cNvSpPr txBox="1"/>
          <p:nvPr/>
        </p:nvSpPr>
        <p:spPr>
          <a:xfrm>
            <a:off x="505275" y="1737600"/>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Courier New"/>
                <a:ea typeface="Courier New"/>
                <a:cs typeface="Courier New"/>
                <a:sym typeface="Courier New"/>
              </a:rPr>
              <a:t>&gt;&gt;&gt;</a:t>
            </a:r>
            <a:r>
              <a:rPr b="1" i="0" lang="en" sz="1400" u="none" cap="none" strike="noStrike">
                <a:solidFill>
                  <a:srgbClr val="333333"/>
                </a:solidFill>
                <a:latin typeface="Courier New"/>
                <a:ea typeface="Courier New"/>
                <a:cs typeface="Courier New"/>
                <a:sym typeface="Courier New"/>
              </a:rPr>
              <a:t> </a:t>
            </a:r>
            <a:r>
              <a:rPr b="1" i="0" lang="en" sz="1400" u="none" cap="none" strike="noStrike">
                <a:solidFill>
                  <a:srgbClr val="008000"/>
                </a:solidFill>
                <a:latin typeface="Courier New"/>
                <a:ea typeface="Courier New"/>
                <a:cs typeface="Courier New"/>
                <a:sym typeface="Courier New"/>
              </a:rPr>
              <a:t>len</a:t>
            </a:r>
            <a:r>
              <a:rPr b="1" i="0" lang="en" sz="1400" u="none" cap="none" strike="noStrike">
                <a:solidFill>
                  <a:srgbClr val="333333"/>
                </a:solidFill>
                <a:latin typeface="Courier New"/>
                <a:ea typeface="Courier New"/>
                <a:cs typeface="Courier New"/>
                <a:sym typeface="Courier New"/>
              </a:rPr>
              <a:t>(friends)</a:t>
            </a:r>
            <a:endParaRPr b="1" i="0" sz="1400" u="none" cap="none" strike="noStrike">
              <a:solidFill>
                <a:srgbClr val="333333"/>
              </a:solidFill>
              <a:latin typeface="Courier New"/>
              <a:ea typeface="Courier New"/>
              <a:cs typeface="Courier New"/>
              <a:sym typeface="Courier New"/>
            </a:endParaRPr>
          </a:p>
          <a:p>
            <a:pPr indent="0" lvl="0" marL="88900" marR="88900" rtl="0" algn="l">
              <a:lnSpc>
                <a:spcPct val="142857"/>
              </a:lnSpc>
              <a:spcBef>
                <a:spcPts val="0"/>
              </a:spcBef>
              <a:spcAft>
                <a:spcPts val="0"/>
              </a:spcAft>
              <a:buClr>
                <a:srgbClr val="000000"/>
              </a:buClr>
              <a:buSzPts val="1400"/>
              <a:buFont typeface="Arial"/>
              <a:buNone/>
            </a:pPr>
            <a:r>
              <a:rPr b="1" i="0" lang="en" sz="1400" u="none" cap="none" strike="noStrike">
                <a:solidFill>
                  <a:schemeClr val="dk2"/>
                </a:solidFill>
                <a:latin typeface="Courier New"/>
                <a:ea typeface="Courier New"/>
                <a:cs typeface="Courier New"/>
                <a:sym typeface="Courier New"/>
              </a:rPr>
              <a:t>2</a:t>
            </a:r>
            <a:endParaRPr b="1" i="0" sz="1400" u="none" cap="none" strike="noStrike">
              <a:solidFill>
                <a:schemeClr val="dk2"/>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Objectives</a:t>
            </a:r>
            <a:endParaRPr/>
          </a:p>
        </p:txBody>
      </p:sp>
      <p:sp>
        <p:nvSpPr>
          <p:cNvPr id="63" name="Google Shape;63;p2"/>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Arial"/>
              <a:buChar char="●"/>
            </a:pPr>
            <a:r>
              <a:rPr lang="en">
                <a:latin typeface="Arial"/>
                <a:ea typeface="Arial"/>
                <a:cs typeface="Arial"/>
                <a:sym typeface="Arial"/>
              </a:rPr>
              <a:t>Understand Python List and Tuple</a:t>
            </a:r>
            <a:endParaRPr>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
                <a:latin typeface="Arial"/>
                <a:ea typeface="Arial"/>
                <a:cs typeface="Arial"/>
                <a:sym typeface="Arial"/>
              </a:rPr>
              <a:t>Understand Python Dictionary</a:t>
            </a:r>
            <a:endParaRPr>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
                <a:latin typeface="Arial"/>
                <a:ea typeface="Arial"/>
                <a:cs typeface="Arial"/>
                <a:sym typeface="Arial"/>
              </a:rPr>
              <a:t>Understand Python Sets</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 or not in operators #</a:t>
            </a:r>
            <a:endParaRPr/>
          </a:p>
          <a:p>
            <a:pPr indent="0" lvl="0" marL="0" rtl="0" algn="l">
              <a:lnSpc>
                <a:spcPct val="100000"/>
              </a:lnSpc>
              <a:spcBef>
                <a:spcPts val="0"/>
              </a:spcBef>
              <a:spcAft>
                <a:spcPts val="0"/>
              </a:spcAft>
              <a:buSzPct val="111111"/>
              <a:buNone/>
            </a:pPr>
            <a:r>
              <a:t/>
            </a:r>
            <a:endParaRPr/>
          </a:p>
        </p:txBody>
      </p:sp>
      <p:sp>
        <p:nvSpPr>
          <p:cNvPr id="187" name="Google Shape;187;p20"/>
          <p:cNvSpPr txBox="1"/>
          <p:nvPr>
            <p:ph idx="1" type="body"/>
          </p:nvPr>
        </p:nvSpPr>
        <p:spPr>
          <a:xfrm>
            <a:off x="311700" y="1228675"/>
            <a:ext cx="7686300" cy="5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FF0000"/>
                </a:solidFill>
                <a:latin typeface="Courier New"/>
                <a:ea typeface="Courier New"/>
                <a:cs typeface="Courier New"/>
                <a:sym typeface="Courier New"/>
              </a:rPr>
              <a:t>in</a:t>
            </a:r>
            <a:r>
              <a:rPr b="1" lang="en" sz="1400">
                <a:solidFill>
                  <a:srgbClr val="FF0000"/>
                </a:solidFill>
                <a:latin typeface="Arial"/>
                <a:ea typeface="Arial"/>
                <a:cs typeface="Arial"/>
                <a:sym typeface="Arial"/>
              </a:rPr>
              <a:t> </a:t>
            </a:r>
            <a:r>
              <a:rPr lang="en" sz="1400">
                <a:solidFill>
                  <a:srgbClr val="333333"/>
                </a:solidFill>
                <a:latin typeface="Arial"/>
                <a:ea typeface="Arial"/>
                <a:cs typeface="Arial"/>
                <a:sym typeface="Arial"/>
              </a:rPr>
              <a:t>and </a:t>
            </a:r>
            <a:r>
              <a:rPr b="1" lang="en" sz="1400">
                <a:solidFill>
                  <a:srgbClr val="FF0000"/>
                </a:solidFill>
                <a:latin typeface="Courier New"/>
                <a:ea typeface="Courier New"/>
                <a:cs typeface="Courier New"/>
                <a:sym typeface="Courier New"/>
              </a:rPr>
              <a:t>not in</a:t>
            </a:r>
            <a:r>
              <a:rPr lang="en" sz="1400">
                <a:solidFill>
                  <a:srgbClr val="333333"/>
                </a:solidFill>
                <a:latin typeface="Arial"/>
                <a:ea typeface="Arial"/>
                <a:cs typeface="Arial"/>
                <a:sym typeface="Arial"/>
              </a:rPr>
              <a:t> operators to check whether key exists in the dictionary.</a:t>
            </a:r>
            <a:endParaRPr sz="1400">
              <a:solidFill>
                <a:srgbClr val="333333"/>
              </a:solidFill>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1400"/>
          </a:p>
        </p:txBody>
      </p:sp>
      <p:sp>
        <p:nvSpPr>
          <p:cNvPr id="188" name="Google Shape;188;p20"/>
          <p:cNvSpPr txBox="1"/>
          <p:nvPr/>
        </p:nvSpPr>
        <p:spPr>
          <a:xfrm>
            <a:off x="419000" y="16751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hlink"/>
                </a:solidFill>
                <a:latin typeface="Source Code Pro"/>
                <a:ea typeface="Source Code Pro"/>
                <a:cs typeface="Source Code Pro"/>
                <a:sym typeface="Source Code Pro"/>
                <a:hlinkClick r:id="rId3"/>
              </a:rPr>
              <a:t>TRY IT</a:t>
            </a:r>
            <a:endParaRPr b="1" i="0" sz="1400" u="sng" cap="none" strike="noStrike">
              <a:solidFill>
                <a:srgbClr val="000000"/>
              </a:solidFill>
              <a:latin typeface="Source Code Pro"/>
              <a:ea typeface="Source Code Pro"/>
              <a:cs typeface="Source Code Pro"/>
              <a:sym typeface="Source Code Pro"/>
            </a:endParaRPr>
          </a:p>
        </p:txBody>
      </p:sp>
      <p:graphicFrame>
        <p:nvGraphicFramePr>
          <p:cNvPr id="189" name="Google Shape;189;p20"/>
          <p:cNvGraphicFramePr/>
          <p:nvPr/>
        </p:nvGraphicFramePr>
        <p:xfrm>
          <a:off x="419000" y="2462900"/>
          <a:ext cx="3000000" cy="3000000"/>
        </p:xfrm>
        <a:graphic>
          <a:graphicData uri="http://schemas.openxmlformats.org/drawingml/2006/table">
            <a:tbl>
              <a:tblPr>
                <a:noFill/>
                <a:tableStyleId>{051880AD-994F-483D-8D9D-A3D93954D699}</a:tableStyleId>
              </a:tblPr>
              <a:tblGrid>
                <a:gridCol w="563275"/>
                <a:gridCol w="66757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2"/>
                          </a:solidFill>
                        </a:rPr>
                        <a:t>&gt;&gt;&gt;</a:t>
                      </a:r>
                      <a:r>
                        <a:rPr lang="en" sz="1400" u="none" cap="none" strike="noStrike">
                          <a:solidFill>
                            <a:srgbClr val="333333"/>
                          </a:solidFill>
                        </a:rPr>
                        <a:t> </a:t>
                      </a:r>
                      <a:r>
                        <a:rPr lang="en" sz="1400" u="none" cap="none" strike="noStrike">
                          <a:solidFill>
                            <a:srgbClr val="BA2121"/>
                          </a:solidFill>
                        </a:rPr>
                        <a:t>'tom'</a:t>
                      </a:r>
                      <a:r>
                        <a:rPr lang="en" sz="1400" u="none" cap="none" strike="noStrike">
                          <a:solidFill>
                            <a:srgbClr val="333333"/>
                          </a:solidFill>
                        </a:rPr>
                        <a:t> </a:t>
                      </a:r>
                      <a:r>
                        <a:rPr b="1" lang="en" sz="1400" u="none" cap="none" strike="noStrike">
                          <a:solidFill>
                            <a:srgbClr val="AA22FF"/>
                          </a:solidFill>
                        </a:rPr>
                        <a:t>in</a:t>
                      </a:r>
                      <a:r>
                        <a:rPr lang="en" sz="1400" u="none" cap="none" strike="noStrike">
                          <a:solidFill>
                            <a:srgbClr val="333333"/>
                          </a:solidFill>
                        </a:rPr>
                        <a:t> friends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8000"/>
                          </a:solidFill>
                        </a:rPr>
                        <a:t>True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2"/>
                          </a:solidFill>
                        </a:rPr>
                        <a:t>&gt;&gt;&gt;</a:t>
                      </a:r>
                      <a:r>
                        <a:rPr lang="en" sz="1400" u="none" cap="none" strike="noStrike">
                          <a:solidFill>
                            <a:srgbClr val="333333"/>
                          </a:solidFill>
                        </a:rPr>
                        <a:t> </a:t>
                      </a:r>
                      <a:r>
                        <a:rPr lang="en" sz="1400" u="none" cap="none" strike="noStrike">
                          <a:solidFill>
                            <a:srgbClr val="BA2121"/>
                          </a:solidFill>
                        </a:rPr>
                        <a:t>'tom'</a:t>
                      </a:r>
                      <a:r>
                        <a:rPr lang="en" sz="1400" u="none" cap="none" strike="noStrike">
                          <a:solidFill>
                            <a:srgbClr val="333333"/>
                          </a:solidFill>
                        </a:rPr>
                        <a:t> </a:t>
                      </a:r>
                      <a:r>
                        <a:rPr b="1" lang="en" sz="1400" u="none" cap="none" strike="noStrike">
                          <a:solidFill>
                            <a:srgbClr val="AA22FF"/>
                          </a:solidFill>
                        </a:rPr>
                        <a:t>not</a:t>
                      </a:r>
                      <a:r>
                        <a:rPr lang="en" sz="1400" u="none" cap="none" strike="noStrike">
                          <a:solidFill>
                            <a:srgbClr val="333333"/>
                          </a:solidFill>
                        </a:rPr>
                        <a:t> </a:t>
                      </a:r>
                      <a:r>
                        <a:rPr b="1" lang="en" sz="1400" u="none" cap="none" strike="noStrike">
                          <a:solidFill>
                            <a:srgbClr val="AA22FF"/>
                          </a:solidFill>
                        </a:rPr>
                        <a:t>in</a:t>
                      </a:r>
                      <a:r>
                        <a:rPr lang="en" sz="1400" u="none" cap="none" strike="noStrike">
                          <a:solidFill>
                            <a:srgbClr val="333333"/>
                          </a:solidFill>
                        </a:rPr>
                        <a:t> friends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88900" marR="88900" rtl="0" algn="l">
                        <a:lnSpc>
                          <a:spcPct val="142857"/>
                        </a:lnSpc>
                        <a:spcBef>
                          <a:spcPts val="0"/>
                        </a:spcBef>
                        <a:spcAft>
                          <a:spcPts val="0"/>
                        </a:spcAft>
                        <a:buClr>
                          <a:srgbClr val="000000"/>
                        </a:buClr>
                        <a:buSzPts val="1400"/>
                        <a:buFont typeface="Arial"/>
                        <a:buNone/>
                      </a:pPr>
                      <a:r>
                        <a:rPr lang="en" sz="1400" u="none" cap="none" strike="noStrike">
                          <a:solidFill>
                            <a:srgbClr val="008000"/>
                          </a:solidFill>
                        </a:rPr>
                        <a:t>False</a:t>
                      </a:r>
                      <a:endParaRPr sz="1400" u="none" cap="none" strike="noStrike"/>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Equality Tests in dictionary #</a:t>
            </a:r>
            <a:endParaRPr/>
          </a:p>
          <a:p>
            <a:pPr indent="0" lvl="0" marL="0" rtl="0" algn="l">
              <a:lnSpc>
                <a:spcPct val="100000"/>
              </a:lnSpc>
              <a:spcBef>
                <a:spcPts val="0"/>
              </a:spcBef>
              <a:spcAft>
                <a:spcPts val="0"/>
              </a:spcAft>
              <a:buSzPct val="111111"/>
              <a:buNone/>
            </a:pPr>
            <a:r>
              <a:t/>
            </a:r>
            <a:endParaRPr/>
          </a:p>
        </p:txBody>
      </p:sp>
      <p:sp>
        <p:nvSpPr>
          <p:cNvPr id="195" name="Google Shape;195;p21"/>
          <p:cNvSpPr txBox="1"/>
          <p:nvPr>
            <p:ph idx="1" type="body"/>
          </p:nvPr>
        </p:nvSpPr>
        <p:spPr>
          <a:xfrm>
            <a:off x="311700" y="1228675"/>
            <a:ext cx="8520600" cy="60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latin typeface="Arial"/>
                <a:ea typeface="Arial"/>
                <a:cs typeface="Arial"/>
                <a:sym typeface="Arial"/>
              </a:rPr>
              <a:t>The </a:t>
            </a:r>
            <a:r>
              <a:rPr b="1" lang="en" sz="1400">
                <a:solidFill>
                  <a:srgbClr val="FF0000"/>
                </a:solidFill>
                <a:latin typeface="Courier New"/>
                <a:ea typeface="Courier New"/>
                <a:cs typeface="Courier New"/>
                <a:sym typeface="Courier New"/>
              </a:rPr>
              <a:t>==</a:t>
            </a:r>
            <a:r>
              <a:rPr lang="en" sz="1400">
                <a:solidFill>
                  <a:srgbClr val="333333"/>
                </a:solidFill>
                <a:latin typeface="Arial"/>
                <a:ea typeface="Arial"/>
                <a:cs typeface="Arial"/>
                <a:sym typeface="Arial"/>
              </a:rPr>
              <a:t> and </a:t>
            </a:r>
            <a:r>
              <a:rPr b="1" lang="en" sz="1400">
                <a:solidFill>
                  <a:srgbClr val="FF0000"/>
                </a:solidFill>
                <a:latin typeface="Courier New"/>
                <a:ea typeface="Courier New"/>
                <a:cs typeface="Courier New"/>
                <a:sym typeface="Courier New"/>
              </a:rPr>
              <a:t>!=</a:t>
            </a:r>
            <a:r>
              <a:rPr lang="en" sz="1400">
                <a:solidFill>
                  <a:srgbClr val="333333"/>
                </a:solidFill>
                <a:latin typeface="Arial"/>
                <a:ea typeface="Arial"/>
                <a:cs typeface="Arial"/>
                <a:sym typeface="Arial"/>
              </a:rPr>
              <a:t> operators tells whether dictionary contains the same items not.</a:t>
            </a:r>
            <a:endParaRPr sz="1400">
              <a:solidFill>
                <a:srgbClr val="333333"/>
              </a:solidFill>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1400"/>
          </a:p>
        </p:txBody>
      </p:sp>
      <p:graphicFrame>
        <p:nvGraphicFramePr>
          <p:cNvPr id="196" name="Google Shape;196;p21"/>
          <p:cNvGraphicFramePr/>
          <p:nvPr/>
        </p:nvGraphicFramePr>
        <p:xfrm>
          <a:off x="311700" y="2076350"/>
          <a:ext cx="3000000" cy="3000000"/>
        </p:xfrm>
        <a:graphic>
          <a:graphicData uri="http://schemas.openxmlformats.org/drawingml/2006/table">
            <a:tbl>
              <a:tblPr>
                <a:noFill/>
                <a:tableStyleId>{051880AD-994F-483D-8D9D-A3D93954D699}</a:tableStyleId>
              </a:tblPr>
              <a:tblGrid>
                <a:gridCol w="489350"/>
                <a:gridCol w="67496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2"/>
                          </a:solidFill>
                        </a:rPr>
                        <a:t>&gt;&gt;&gt;</a:t>
                      </a:r>
                      <a:r>
                        <a:rPr lang="en" sz="1400" u="none" cap="none" strike="noStrike">
                          <a:solidFill>
                            <a:srgbClr val="333333"/>
                          </a:solidFill>
                        </a:rPr>
                        <a:t> d1 </a:t>
                      </a:r>
                      <a:r>
                        <a:rPr lang="en" sz="1400" u="none" cap="none" strike="noStrike">
                          <a:solidFill>
                            <a:schemeClr val="dk2"/>
                          </a:solidFill>
                        </a:rPr>
                        <a:t>=</a:t>
                      </a:r>
                      <a:r>
                        <a:rPr lang="en" sz="1400" u="none" cap="none" strike="noStrike">
                          <a:solidFill>
                            <a:srgbClr val="333333"/>
                          </a:solidFill>
                        </a:rPr>
                        <a:t> {</a:t>
                      </a:r>
                      <a:r>
                        <a:rPr lang="en" sz="1400" u="none" cap="none" strike="noStrike">
                          <a:solidFill>
                            <a:srgbClr val="BA2121"/>
                          </a:solidFill>
                        </a:rPr>
                        <a:t>"mike"</a:t>
                      </a:r>
                      <a:r>
                        <a:rPr lang="en" sz="1400" u="none" cap="none" strike="noStrike">
                          <a:solidFill>
                            <a:srgbClr val="333333"/>
                          </a:solidFill>
                        </a:rPr>
                        <a:t>:</a:t>
                      </a:r>
                      <a:r>
                        <a:rPr lang="en" sz="1400" u="none" cap="none" strike="noStrike">
                          <a:solidFill>
                            <a:schemeClr val="dk2"/>
                          </a:solidFill>
                        </a:rPr>
                        <a:t>41</a:t>
                      </a:r>
                      <a:r>
                        <a:rPr lang="en" sz="1400" u="none" cap="none" strike="noStrike">
                          <a:solidFill>
                            <a:srgbClr val="333333"/>
                          </a:solidFill>
                        </a:rPr>
                        <a:t>, </a:t>
                      </a:r>
                      <a:r>
                        <a:rPr lang="en" sz="1400" u="none" cap="none" strike="noStrike">
                          <a:solidFill>
                            <a:srgbClr val="BA2121"/>
                          </a:solidFill>
                        </a:rPr>
                        <a:t>"bob"</a:t>
                      </a:r>
                      <a:r>
                        <a:rPr lang="en" sz="1400" u="none" cap="none" strike="noStrike">
                          <a:solidFill>
                            <a:srgbClr val="333333"/>
                          </a:solidFill>
                        </a:rPr>
                        <a:t>:</a:t>
                      </a:r>
                      <a:r>
                        <a:rPr lang="en" sz="1400" u="none" cap="none" strike="noStrike">
                          <a:solidFill>
                            <a:schemeClr val="dk2"/>
                          </a:solidFill>
                        </a:rPr>
                        <a:t>3</a:t>
                      </a:r>
                      <a:r>
                        <a:rPr lang="en" sz="1400" u="none" cap="none" strike="noStrike">
                          <a:solidFill>
                            <a:srgbClr val="333333"/>
                          </a:solidFill>
                        </a:rPr>
                        <a: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2"/>
                          </a:solidFill>
                        </a:rPr>
                        <a:t>&gt;&gt;&gt;</a:t>
                      </a:r>
                      <a:r>
                        <a:rPr lang="en" sz="1400" u="none" cap="none" strike="noStrike">
                          <a:solidFill>
                            <a:srgbClr val="333333"/>
                          </a:solidFill>
                        </a:rPr>
                        <a:t> d2 </a:t>
                      </a:r>
                      <a:r>
                        <a:rPr lang="en" sz="1400" u="none" cap="none" strike="noStrike">
                          <a:solidFill>
                            <a:schemeClr val="dk2"/>
                          </a:solidFill>
                        </a:rPr>
                        <a:t>=</a:t>
                      </a:r>
                      <a:r>
                        <a:rPr lang="en" sz="1400" u="none" cap="none" strike="noStrike">
                          <a:solidFill>
                            <a:srgbClr val="333333"/>
                          </a:solidFill>
                        </a:rPr>
                        <a:t> {</a:t>
                      </a:r>
                      <a:r>
                        <a:rPr lang="en" sz="1400" u="none" cap="none" strike="noStrike">
                          <a:solidFill>
                            <a:srgbClr val="BA2121"/>
                          </a:solidFill>
                        </a:rPr>
                        <a:t>"bob"</a:t>
                      </a:r>
                      <a:r>
                        <a:rPr lang="en" sz="1400" u="none" cap="none" strike="noStrike">
                          <a:solidFill>
                            <a:srgbClr val="333333"/>
                          </a:solidFill>
                        </a:rPr>
                        <a:t>:</a:t>
                      </a:r>
                      <a:r>
                        <a:rPr lang="en" sz="1400" u="none" cap="none" strike="noStrike">
                          <a:solidFill>
                            <a:schemeClr val="dk2"/>
                          </a:solidFill>
                        </a:rPr>
                        <a:t>3</a:t>
                      </a:r>
                      <a:r>
                        <a:rPr lang="en" sz="1400" u="none" cap="none" strike="noStrike">
                          <a:solidFill>
                            <a:srgbClr val="333333"/>
                          </a:solidFill>
                        </a:rPr>
                        <a:t>, </a:t>
                      </a:r>
                      <a:r>
                        <a:rPr lang="en" sz="1400" u="none" cap="none" strike="noStrike">
                          <a:solidFill>
                            <a:srgbClr val="BA2121"/>
                          </a:solidFill>
                        </a:rPr>
                        <a:t>"mike"</a:t>
                      </a:r>
                      <a:r>
                        <a:rPr lang="en" sz="1400" u="none" cap="none" strike="noStrike">
                          <a:solidFill>
                            <a:srgbClr val="333333"/>
                          </a:solidFill>
                        </a:rPr>
                        <a:t>:</a:t>
                      </a:r>
                      <a:r>
                        <a:rPr lang="en" sz="1400" u="none" cap="none" strike="noStrike">
                          <a:solidFill>
                            <a:schemeClr val="dk2"/>
                          </a:solidFill>
                        </a:rPr>
                        <a:t>41</a:t>
                      </a:r>
                      <a:r>
                        <a:rPr lang="en" sz="1400" u="none" cap="none" strike="noStrike">
                          <a:solidFill>
                            <a:srgbClr val="333333"/>
                          </a:solidFill>
                        </a:rPr>
                        <a: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2"/>
                          </a:solidFill>
                        </a:rPr>
                        <a:t>&gt;&gt;&gt;</a:t>
                      </a:r>
                      <a:r>
                        <a:rPr lang="en" sz="1400" u="none" cap="none" strike="noStrike">
                          <a:solidFill>
                            <a:srgbClr val="333333"/>
                          </a:solidFill>
                        </a:rPr>
                        <a:t> d1 </a:t>
                      </a:r>
                      <a:r>
                        <a:rPr lang="en" sz="1400" u="none" cap="none" strike="noStrike">
                          <a:solidFill>
                            <a:schemeClr val="dk2"/>
                          </a:solidFill>
                        </a:rPr>
                        <a:t>==</a:t>
                      </a:r>
                      <a:r>
                        <a:rPr lang="en" sz="1400" u="none" cap="none" strike="noStrike">
                          <a:solidFill>
                            <a:srgbClr val="333333"/>
                          </a:solidFill>
                        </a:rPr>
                        <a:t> d2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8000"/>
                          </a:solidFill>
                        </a:rPr>
                        <a:t>True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2"/>
                          </a:solidFill>
                        </a:rPr>
                        <a:t>&gt;&gt;&gt;</a:t>
                      </a:r>
                      <a:r>
                        <a:rPr lang="en" sz="1400" u="none" cap="none" strike="noStrike">
                          <a:solidFill>
                            <a:srgbClr val="333333"/>
                          </a:solidFill>
                        </a:rPr>
                        <a:t> d1 </a:t>
                      </a:r>
                      <a:r>
                        <a:rPr lang="en" sz="1400" u="none" cap="none" strike="noStrike">
                          <a:solidFill>
                            <a:schemeClr val="dk2"/>
                          </a:solidFill>
                        </a:rPr>
                        <a:t>!=</a:t>
                      </a:r>
                      <a:r>
                        <a:rPr lang="en" sz="1400" u="none" cap="none" strike="noStrike">
                          <a:solidFill>
                            <a:srgbClr val="333333"/>
                          </a:solidFill>
                        </a:rPr>
                        <a:t> d2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88900" marR="88900" rtl="0" algn="l">
                        <a:lnSpc>
                          <a:spcPct val="142857"/>
                        </a:lnSpc>
                        <a:spcBef>
                          <a:spcPts val="0"/>
                        </a:spcBef>
                        <a:spcAft>
                          <a:spcPts val="0"/>
                        </a:spcAft>
                        <a:buClr>
                          <a:srgbClr val="000000"/>
                        </a:buClr>
                        <a:buSzPts val="1400"/>
                        <a:buFont typeface="Arial"/>
                        <a:buNone/>
                      </a:pPr>
                      <a:r>
                        <a:rPr lang="en" sz="1400" u="none" cap="none" strike="noStrike">
                          <a:solidFill>
                            <a:srgbClr val="008000"/>
                          </a:solidFill>
                        </a:rPr>
                        <a:t>False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666666"/>
                          </a:solidFill>
                          <a:highlight>
                            <a:srgbClr val="F8F8F8"/>
                          </a:highlight>
                        </a:rPr>
                        <a:t>&gt;&gt;&gt;</a:t>
                      </a:r>
                      <a:endParaRPr sz="1400" u="none" cap="none" strike="noStrike">
                        <a:solidFill>
                          <a:srgbClr val="333333"/>
                        </a:solidFill>
                        <a:highlight>
                          <a:srgbClr val="F8F8F8"/>
                        </a:highlight>
                      </a:endParaRPr>
                    </a:p>
                  </a:txBody>
                  <a:tcPr marT="91425" marB="91425" marR="91425" marL="91425"/>
                </a:tc>
              </a:tr>
            </a:tbl>
          </a:graphicData>
        </a:graphic>
      </p:graphicFrame>
      <p:sp>
        <p:nvSpPr>
          <p:cNvPr id="197" name="Google Shape;197;p21"/>
          <p:cNvSpPr txBox="1"/>
          <p:nvPr/>
        </p:nvSpPr>
        <p:spPr>
          <a:xfrm>
            <a:off x="419000" y="15989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hlink"/>
                </a:solidFill>
                <a:latin typeface="Source Code Pro"/>
                <a:ea typeface="Source Code Pro"/>
                <a:cs typeface="Source Code Pro"/>
                <a:sym typeface="Source Code Pro"/>
                <a:hlinkClick r:id="rId3"/>
              </a:rPr>
              <a:t>TRY IT</a:t>
            </a:r>
            <a:endParaRPr b="1" i="0" sz="1400" u="sng"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Dictionary methods #</a:t>
            </a:r>
            <a:endParaRPr/>
          </a:p>
          <a:p>
            <a:pPr indent="0" lvl="0" marL="0" rtl="0" algn="l">
              <a:lnSpc>
                <a:spcPct val="100000"/>
              </a:lnSpc>
              <a:spcBef>
                <a:spcPts val="0"/>
              </a:spcBef>
              <a:spcAft>
                <a:spcPts val="0"/>
              </a:spcAft>
              <a:buSzPct val="111111"/>
              <a:buNone/>
            </a:pPr>
            <a:r>
              <a:t/>
            </a:r>
            <a:endParaRPr/>
          </a:p>
        </p:txBody>
      </p:sp>
      <p:graphicFrame>
        <p:nvGraphicFramePr>
          <p:cNvPr id="203" name="Google Shape;203;p22"/>
          <p:cNvGraphicFramePr/>
          <p:nvPr/>
        </p:nvGraphicFramePr>
        <p:xfrm>
          <a:off x="311700" y="1268550"/>
          <a:ext cx="3000000" cy="3000000"/>
        </p:xfrm>
        <a:graphic>
          <a:graphicData uri="http://schemas.openxmlformats.org/drawingml/2006/table">
            <a:tbl>
              <a:tblPr>
                <a:noFill/>
                <a:tableStyleId>{051880AD-994F-483D-8D9D-A3D93954D699}</a:tableStyleId>
              </a:tblPr>
              <a:tblGrid>
                <a:gridCol w="1619350"/>
                <a:gridCol w="6673300"/>
              </a:tblGrid>
              <a:tr h="396200">
                <a:tc>
                  <a:txBody>
                    <a:bodyPr/>
                    <a:lstStyle/>
                    <a:p>
                      <a:pPr indent="0" lvl="0" marL="0" marR="0" rtl="0" algn="l">
                        <a:lnSpc>
                          <a:spcPct val="142857"/>
                        </a:lnSpc>
                        <a:spcBef>
                          <a:spcPts val="0"/>
                        </a:spcBef>
                        <a:spcAft>
                          <a:spcPts val="0"/>
                        </a:spcAft>
                        <a:buClr>
                          <a:srgbClr val="000000"/>
                        </a:buClr>
                        <a:buSzPts val="1400"/>
                        <a:buFont typeface="Arial"/>
                        <a:buNone/>
                      </a:pPr>
                      <a:r>
                        <a:rPr b="1" lang="en" sz="1400" u="none" cap="none" strike="noStrike">
                          <a:solidFill>
                            <a:srgbClr val="333333"/>
                          </a:solidFill>
                        </a:rPr>
                        <a:t>Methods</a:t>
                      </a:r>
                      <a:endParaRPr b="1" sz="1400" u="none" cap="none" strike="noStrike">
                        <a:solidFill>
                          <a:srgbClr val="333333"/>
                        </a:solidFill>
                      </a:endParaRPr>
                    </a:p>
                  </a:txBody>
                  <a:tcPr marT="47625" marB="47625" marR="47625" marL="4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Description</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95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0000"/>
                          </a:solidFill>
                        </a:rPr>
                        <a:t>popitem()</a:t>
                      </a:r>
                      <a:endParaRPr b="1" sz="1400" u="none" cap="none" strike="noStrike">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0000"/>
                          </a:solidFill>
                        </a:rPr>
                        <a:t>clear()</a:t>
                      </a:r>
                      <a:endParaRPr b="1" sz="1400" u="none" cap="none" strike="noStrike">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Delete everything from a dictionary</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0000"/>
                          </a:solidFill>
                        </a:rPr>
                        <a:t>keys()</a:t>
                      </a:r>
                      <a:endParaRPr b="1" sz="1400" u="none" cap="none" strike="noStrike">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 keys in the dictionary as tuples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0000"/>
                          </a:solidFill>
                        </a:rPr>
                        <a:t>values()</a:t>
                      </a:r>
                      <a:endParaRPr b="1" sz="1400" u="none" cap="none" strike="noStrike">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 values in dictionary as tuples</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95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0000"/>
                          </a:solidFill>
                        </a:rPr>
                        <a:t>get(key)</a:t>
                      </a:r>
                      <a:endParaRPr b="1" sz="1400" u="none" cap="none" strike="noStrike">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 value of key, if key is not found it returns</a:t>
                      </a:r>
                      <a:r>
                        <a:rPr b="1" lang="en" sz="1400" u="none" cap="none" strike="noStrike">
                          <a:solidFill>
                            <a:srgbClr val="FF0000"/>
                          </a:solidFill>
                        </a:rPr>
                        <a:t> None</a:t>
                      </a:r>
                      <a:r>
                        <a:rPr lang="en" sz="1400" u="none" cap="none" strike="noStrike"/>
                        <a:t>, instead of throwing </a:t>
                      </a:r>
                      <a:r>
                        <a:rPr b="1" lang="en" sz="1400" u="none" cap="none" strike="noStrike">
                          <a:solidFill>
                            <a:srgbClr val="FF0000"/>
                          </a:solidFill>
                        </a:rPr>
                        <a:t>KeyError</a:t>
                      </a:r>
                      <a:r>
                        <a:rPr lang="en" sz="1400" u="none" cap="none" strike="noStrike"/>
                        <a:t> exception</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95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0000"/>
                          </a:solidFill>
                        </a:rPr>
                        <a:t>pop(key)</a:t>
                      </a:r>
                      <a:endParaRPr b="1" sz="1400" u="none" cap="none" strike="noStrike">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Remove the item from the dictionary, if the key is not found </a:t>
                      </a:r>
                      <a:r>
                        <a:rPr b="1" lang="en" sz="1400" u="none" cap="none" strike="noStrike">
                          <a:solidFill>
                            <a:srgbClr val="FF0000"/>
                          </a:solidFill>
                        </a:rPr>
                        <a:t>KeyError</a:t>
                      </a:r>
                      <a:r>
                        <a:rPr lang="en" sz="1400" u="none" cap="none" strike="noStrike"/>
                        <a:t> will be thrown</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51500" y="144975"/>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Python sets</a:t>
            </a:r>
            <a:endParaRPr/>
          </a:p>
        </p:txBody>
      </p:sp>
      <p:sp>
        <p:nvSpPr>
          <p:cNvPr id="209" name="Google Shape;209;p23"/>
          <p:cNvSpPr txBox="1"/>
          <p:nvPr>
            <p:ph idx="1" type="body"/>
          </p:nvPr>
        </p:nvSpPr>
        <p:spPr>
          <a:xfrm>
            <a:off x="151500" y="945975"/>
            <a:ext cx="8795400" cy="118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212529"/>
                </a:solidFill>
                <a:highlight>
                  <a:srgbClr val="FFFFFF"/>
                </a:highlight>
                <a:latin typeface="Roboto"/>
                <a:ea typeface="Roboto"/>
                <a:cs typeface="Roboto"/>
                <a:sym typeface="Roboto"/>
              </a:rPr>
              <a:t>Sets are lists with no duplicate entries. Let's say you want to collect a list of words used in a paragraph:</a:t>
            </a:r>
            <a:endParaRPr sz="14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rPr lang="en" sz="1400">
                <a:solidFill>
                  <a:srgbClr val="212529"/>
                </a:solidFill>
                <a:highlight>
                  <a:srgbClr val="FFFFFF"/>
                </a:highlight>
                <a:latin typeface="Roboto"/>
                <a:ea typeface="Roboto"/>
                <a:cs typeface="Roboto"/>
                <a:sym typeface="Roboto"/>
              </a:rPr>
              <a:t>Sets are a powerful tool in Python since they have the ability to calculate differences and intersections between other sets. For example, say you have a list of participants in events A and B: </a:t>
            </a:r>
            <a:endParaRPr sz="1400">
              <a:solidFill>
                <a:srgbClr val="000000"/>
              </a:solidFill>
              <a:highlight>
                <a:srgbClr val="EBF4F7"/>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400">
              <a:solidFill>
                <a:srgbClr val="000000"/>
              </a:solidFill>
              <a:highlight>
                <a:srgbClr val="EBF4F7"/>
              </a:highlight>
              <a:latin typeface="Arial"/>
              <a:ea typeface="Arial"/>
              <a:cs typeface="Arial"/>
              <a:sym typeface="Arial"/>
            </a:endParaRPr>
          </a:p>
          <a:p>
            <a:pPr indent="0" lvl="0" marL="0" rtl="0" algn="l">
              <a:lnSpc>
                <a:spcPct val="115000"/>
              </a:lnSpc>
              <a:spcBef>
                <a:spcPts val="0"/>
              </a:spcBef>
              <a:spcAft>
                <a:spcPts val="1200"/>
              </a:spcAft>
              <a:buSzPts val="1800"/>
              <a:buNone/>
            </a:pPr>
            <a:r>
              <a:t/>
            </a:r>
            <a:endParaRPr sz="1400"/>
          </a:p>
        </p:txBody>
      </p:sp>
      <p:graphicFrame>
        <p:nvGraphicFramePr>
          <p:cNvPr id="210" name="Google Shape;210;p23"/>
          <p:cNvGraphicFramePr/>
          <p:nvPr/>
        </p:nvGraphicFramePr>
        <p:xfrm>
          <a:off x="496525" y="2571750"/>
          <a:ext cx="3000000" cy="3000000"/>
        </p:xfrm>
        <a:graphic>
          <a:graphicData uri="http://schemas.openxmlformats.org/drawingml/2006/table">
            <a:tbl>
              <a:tblPr>
                <a:noFill/>
                <a:tableStyleId>{051880AD-994F-483D-8D9D-A3D93954D699}</a:tableStyleId>
              </a:tblPr>
              <a:tblGrid>
                <a:gridCol w="575625"/>
                <a:gridCol w="66633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 = </a:t>
                      </a:r>
                      <a:r>
                        <a:rPr lang="en" sz="1400" u="none" cap="none" strike="noStrike">
                          <a:solidFill>
                            <a:srgbClr val="FF0000"/>
                          </a:solidFill>
                        </a:rPr>
                        <a:t>set</a:t>
                      </a:r>
                      <a:r>
                        <a:rPr lang="en" sz="1400" u="none" cap="none" strike="noStrike"/>
                        <a:t>(["Jake", "John", "Eric"])</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FF"/>
                          </a:solidFill>
                        </a:rPr>
                        <a:t>print</a:t>
                      </a:r>
                      <a:r>
                        <a:rPr lang="en" sz="1400" u="none" cap="none" strike="noStrike"/>
                        <a:t>(a)</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 = </a:t>
                      </a:r>
                      <a:r>
                        <a:rPr lang="en" sz="1400" u="none" cap="none" strike="noStrike">
                          <a:solidFill>
                            <a:srgbClr val="FF0000"/>
                          </a:solidFill>
                        </a:rPr>
                        <a:t>set</a:t>
                      </a:r>
                      <a:r>
                        <a:rPr lang="en" sz="1400" u="none" cap="none" strike="noStrike"/>
                        <a:t>(["John", "Jill"])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FF"/>
                          </a:solidFill>
                        </a:rPr>
                        <a:t>print</a:t>
                      </a:r>
                      <a:r>
                        <a:rPr lang="en" sz="1400" u="none" cap="none" strike="noStrike"/>
                        <a:t>(b)</a:t>
                      </a:r>
                      <a:endParaRPr sz="1400" u="none" cap="none" strike="noStrike"/>
                    </a:p>
                  </a:txBody>
                  <a:tcPr marT="91425" marB="91425" marR="91425" marL="91425"/>
                </a:tc>
              </a:tr>
            </a:tbl>
          </a:graphicData>
        </a:graphic>
      </p:graphicFrame>
      <p:sp>
        <p:nvSpPr>
          <p:cNvPr id="211" name="Google Shape;211;p23"/>
          <p:cNvSpPr txBox="1"/>
          <p:nvPr/>
        </p:nvSpPr>
        <p:spPr>
          <a:xfrm>
            <a:off x="496525" y="20795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hlink"/>
                </a:solidFill>
                <a:latin typeface="Source Code Pro"/>
                <a:ea typeface="Source Code Pro"/>
                <a:cs typeface="Source Code Pro"/>
                <a:sym typeface="Source Code Pro"/>
                <a:hlinkClick r:id="rId3"/>
              </a:rPr>
              <a:t>TRY IT</a:t>
            </a:r>
            <a:endParaRPr b="1" i="0" sz="1400" u="sng"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a:t>
            </a:r>
            <a:endParaRPr/>
          </a:p>
        </p:txBody>
      </p:sp>
      <p:sp>
        <p:nvSpPr>
          <p:cNvPr id="217" name="Google Shape;217;p24"/>
          <p:cNvSpPr txBox="1"/>
          <p:nvPr>
            <p:ph idx="1" type="body"/>
          </p:nvPr>
        </p:nvSpPr>
        <p:spPr>
          <a:xfrm>
            <a:off x="311700" y="1228675"/>
            <a:ext cx="8520600" cy="5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212529"/>
                </a:solidFill>
                <a:highlight>
                  <a:srgbClr val="FFFFFF"/>
                </a:highlight>
                <a:latin typeface="Roboto"/>
                <a:ea typeface="Roboto"/>
                <a:cs typeface="Roboto"/>
                <a:sym typeface="Roboto"/>
              </a:rPr>
              <a:t>To find out which members </a:t>
            </a:r>
            <a:r>
              <a:rPr b="1" lang="en" sz="1400" u="sng">
                <a:solidFill>
                  <a:srgbClr val="212529"/>
                </a:solidFill>
                <a:highlight>
                  <a:srgbClr val="FFFFFF"/>
                </a:highlight>
                <a:latin typeface="Roboto"/>
                <a:ea typeface="Roboto"/>
                <a:cs typeface="Roboto"/>
                <a:sym typeface="Roboto"/>
              </a:rPr>
              <a:t>attended both events</a:t>
            </a:r>
            <a:r>
              <a:rPr lang="en" sz="1400">
                <a:solidFill>
                  <a:srgbClr val="212529"/>
                </a:solidFill>
                <a:highlight>
                  <a:srgbClr val="FFFFFF"/>
                </a:highlight>
                <a:latin typeface="Roboto"/>
                <a:ea typeface="Roboto"/>
                <a:cs typeface="Roboto"/>
                <a:sym typeface="Roboto"/>
              </a:rPr>
              <a:t>, you may use the "</a:t>
            </a:r>
            <a:r>
              <a:rPr lang="en" sz="1400">
                <a:solidFill>
                  <a:srgbClr val="212529"/>
                </a:solidFill>
                <a:highlight>
                  <a:srgbClr val="FFFFFF"/>
                </a:highlight>
                <a:latin typeface="Roboto"/>
                <a:ea typeface="Roboto"/>
                <a:cs typeface="Roboto"/>
                <a:sym typeface="Roboto"/>
              </a:rPr>
              <a:t>intersection</a:t>
            </a:r>
            <a:r>
              <a:rPr lang="en" sz="1400">
                <a:solidFill>
                  <a:srgbClr val="212529"/>
                </a:solidFill>
                <a:highlight>
                  <a:srgbClr val="FFFFFF"/>
                </a:highlight>
                <a:latin typeface="Roboto"/>
                <a:ea typeface="Roboto"/>
                <a:cs typeface="Roboto"/>
                <a:sym typeface="Roboto"/>
              </a:rPr>
              <a:t>" method:</a:t>
            </a:r>
            <a:endParaRPr sz="1400">
              <a:solidFill>
                <a:srgbClr val="000000"/>
              </a:solidFill>
              <a:highlight>
                <a:srgbClr val="EBF4F7"/>
              </a:highlight>
              <a:latin typeface="Arial"/>
              <a:ea typeface="Arial"/>
              <a:cs typeface="Arial"/>
              <a:sym typeface="Arial"/>
            </a:endParaRPr>
          </a:p>
          <a:p>
            <a:pPr indent="0" lvl="0" marL="0" rtl="0" algn="l">
              <a:lnSpc>
                <a:spcPct val="115000"/>
              </a:lnSpc>
              <a:spcBef>
                <a:spcPts val="1200"/>
              </a:spcBef>
              <a:spcAft>
                <a:spcPts val="1200"/>
              </a:spcAft>
              <a:buSzPts val="1800"/>
              <a:buNone/>
            </a:pPr>
            <a:r>
              <a:t/>
            </a:r>
            <a:endParaRPr sz="1400"/>
          </a:p>
        </p:txBody>
      </p:sp>
      <p:graphicFrame>
        <p:nvGraphicFramePr>
          <p:cNvPr id="218" name="Google Shape;218;p24"/>
          <p:cNvGraphicFramePr/>
          <p:nvPr/>
        </p:nvGraphicFramePr>
        <p:xfrm>
          <a:off x="496525" y="2571750"/>
          <a:ext cx="3000000" cy="3000000"/>
        </p:xfrm>
        <a:graphic>
          <a:graphicData uri="http://schemas.openxmlformats.org/drawingml/2006/table">
            <a:tbl>
              <a:tblPr>
                <a:noFill/>
                <a:tableStyleId>{051880AD-994F-483D-8D9D-A3D93954D699}</a:tableStyleId>
              </a:tblPr>
              <a:tblGrid>
                <a:gridCol w="575625"/>
                <a:gridCol w="66633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 = </a:t>
                      </a:r>
                      <a:r>
                        <a:rPr lang="en" sz="1400" u="none" cap="none" strike="noStrike">
                          <a:solidFill>
                            <a:srgbClr val="FF0000"/>
                          </a:solidFill>
                        </a:rPr>
                        <a:t>set</a:t>
                      </a:r>
                      <a:r>
                        <a:rPr lang="en" sz="1400" u="none" cap="none" strike="noStrike"/>
                        <a:t>(["Jake", "John", "Eric"])</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 = </a:t>
                      </a:r>
                      <a:r>
                        <a:rPr lang="en" sz="1400" u="none" cap="none" strike="noStrike">
                          <a:solidFill>
                            <a:srgbClr val="FF0000"/>
                          </a:solidFill>
                        </a:rPr>
                        <a:t>set</a:t>
                      </a:r>
                      <a:r>
                        <a:rPr lang="en" sz="1400" u="none" cap="none" strike="noStrike"/>
                        <a:t>(["John", "Jill"])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FF"/>
                          </a:solidFill>
                        </a:rPr>
                        <a:t>print</a:t>
                      </a:r>
                      <a:r>
                        <a:rPr lang="en" sz="1400" u="none" cap="none" strike="noStrike"/>
                        <a:t>(a.intersection(b))</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FF"/>
                          </a:solidFill>
                        </a:rPr>
                        <a:t>print</a:t>
                      </a:r>
                      <a:r>
                        <a:rPr lang="en" sz="1400" u="none" cap="none" strike="noStrike"/>
                        <a:t>(b.intersection(a))</a:t>
                      </a:r>
                      <a:endParaRPr sz="1400" u="none" cap="none" strike="noStrike"/>
                    </a:p>
                  </a:txBody>
                  <a:tcPr marT="91425" marB="91425" marR="91425" marL="91425"/>
                </a:tc>
              </a:tr>
            </a:tbl>
          </a:graphicData>
        </a:graphic>
      </p:graphicFrame>
      <p:sp>
        <p:nvSpPr>
          <p:cNvPr id="219" name="Google Shape;219;p24"/>
          <p:cNvSpPr txBox="1"/>
          <p:nvPr/>
        </p:nvSpPr>
        <p:spPr>
          <a:xfrm>
            <a:off x="496525" y="20795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hlink"/>
                </a:solidFill>
                <a:latin typeface="Source Code Pro"/>
                <a:ea typeface="Source Code Pro"/>
                <a:cs typeface="Source Code Pro"/>
                <a:sym typeface="Source Code Pro"/>
                <a:hlinkClick r:id="rId3"/>
              </a:rPr>
              <a:t>TRY IT</a:t>
            </a:r>
            <a:endParaRPr b="1" i="0" sz="1400" u="sng"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a:t>
            </a:r>
            <a:endParaRPr/>
          </a:p>
        </p:txBody>
      </p:sp>
      <p:sp>
        <p:nvSpPr>
          <p:cNvPr id="225" name="Google Shape;225;p25"/>
          <p:cNvSpPr txBox="1"/>
          <p:nvPr>
            <p:ph idx="1" type="body"/>
          </p:nvPr>
        </p:nvSpPr>
        <p:spPr>
          <a:xfrm>
            <a:off x="311700" y="1228675"/>
            <a:ext cx="8520600" cy="5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212529"/>
                </a:solidFill>
                <a:highlight>
                  <a:srgbClr val="FFFFFF"/>
                </a:highlight>
                <a:latin typeface="Roboto"/>
                <a:ea typeface="Roboto"/>
                <a:cs typeface="Roboto"/>
                <a:sym typeface="Roboto"/>
              </a:rPr>
              <a:t>To find out which members </a:t>
            </a:r>
            <a:r>
              <a:rPr b="1" lang="en" sz="1400" u="sng">
                <a:solidFill>
                  <a:srgbClr val="212529"/>
                </a:solidFill>
                <a:highlight>
                  <a:srgbClr val="FFFFFF"/>
                </a:highlight>
                <a:latin typeface="Roboto"/>
                <a:ea typeface="Roboto"/>
                <a:cs typeface="Roboto"/>
                <a:sym typeface="Roboto"/>
              </a:rPr>
              <a:t>attended only one of the events</a:t>
            </a:r>
            <a:r>
              <a:rPr lang="en" sz="1400">
                <a:solidFill>
                  <a:srgbClr val="212529"/>
                </a:solidFill>
                <a:highlight>
                  <a:srgbClr val="FFFFFF"/>
                </a:highlight>
                <a:latin typeface="Roboto"/>
                <a:ea typeface="Roboto"/>
                <a:cs typeface="Roboto"/>
                <a:sym typeface="Roboto"/>
              </a:rPr>
              <a:t>, use the "symmetric_difference" method:</a:t>
            </a:r>
            <a:endParaRPr sz="14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4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4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sz="1400"/>
          </a:p>
        </p:txBody>
      </p:sp>
      <p:graphicFrame>
        <p:nvGraphicFramePr>
          <p:cNvPr id="226" name="Google Shape;226;p25"/>
          <p:cNvGraphicFramePr/>
          <p:nvPr/>
        </p:nvGraphicFramePr>
        <p:xfrm>
          <a:off x="496525" y="2571750"/>
          <a:ext cx="3000000" cy="3000000"/>
        </p:xfrm>
        <a:graphic>
          <a:graphicData uri="http://schemas.openxmlformats.org/drawingml/2006/table">
            <a:tbl>
              <a:tblPr>
                <a:noFill/>
                <a:tableStyleId>{051880AD-994F-483D-8D9D-A3D93954D699}</a:tableStyleId>
              </a:tblPr>
              <a:tblGrid>
                <a:gridCol w="575625"/>
                <a:gridCol w="66633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 = </a:t>
                      </a:r>
                      <a:r>
                        <a:rPr lang="en" sz="1400" u="none" cap="none" strike="noStrike">
                          <a:solidFill>
                            <a:srgbClr val="FF0000"/>
                          </a:solidFill>
                        </a:rPr>
                        <a:t>set</a:t>
                      </a:r>
                      <a:r>
                        <a:rPr lang="en" sz="1400" u="none" cap="none" strike="noStrike"/>
                        <a:t>(["Jake", "John", "Eric"])</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 = </a:t>
                      </a:r>
                      <a:r>
                        <a:rPr lang="en" sz="1400" u="none" cap="none" strike="noStrike">
                          <a:solidFill>
                            <a:srgbClr val="FF0000"/>
                          </a:solidFill>
                        </a:rPr>
                        <a:t>set</a:t>
                      </a:r>
                      <a:r>
                        <a:rPr lang="en" sz="1400" u="none" cap="none" strike="noStrike"/>
                        <a:t>(["John", "Jill"])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FF"/>
                          </a:solidFill>
                        </a:rPr>
                        <a:t>print</a:t>
                      </a:r>
                      <a:r>
                        <a:rPr lang="en" sz="1400" u="none" cap="none" strike="noStrike"/>
                        <a:t>(a.symmetric_difference(b))</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FF"/>
                          </a:solidFill>
                        </a:rPr>
                        <a:t>print</a:t>
                      </a:r>
                      <a:r>
                        <a:rPr lang="en" sz="1400" u="none" cap="none" strike="noStrike"/>
                        <a:t>(b.symmetric_difference(a))</a:t>
                      </a:r>
                      <a:endParaRPr sz="1400" u="none" cap="none" strike="noStrike"/>
                    </a:p>
                  </a:txBody>
                  <a:tcPr marT="91425" marB="91425" marR="91425" marL="91425"/>
                </a:tc>
              </a:tr>
            </a:tbl>
          </a:graphicData>
        </a:graphic>
      </p:graphicFrame>
      <p:sp>
        <p:nvSpPr>
          <p:cNvPr id="227" name="Google Shape;227;p25"/>
          <p:cNvSpPr txBox="1"/>
          <p:nvPr/>
        </p:nvSpPr>
        <p:spPr>
          <a:xfrm>
            <a:off x="496525" y="20795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hlink"/>
                </a:solidFill>
                <a:latin typeface="Source Code Pro"/>
                <a:ea typeface="Source Code Pro"/>
                <a:cs typeface="Source Code Pro"/>
                <a:sym typeface="Source Code Pro"/>
                <a:hlinkClick r:id="rId3"/>
              </a:rPr>
              <a:t>TRY IT</a:t>
            </a:r>
            <a:endParaRPr b="1" i="0" sz="1400" u="sng"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a:t>
            </a:r>
            <a:endParaRPr/>
          </a:p>
        </p:txBody>
      </p:sp>
      <p:sp>
        <p:nvSpPr>
          <p:cNvPr id="233" name="Google Shape;233;p26"/>
          <p:cNvSpPr txBox="1"/>
          <p:nvPr>
            <p:ph idx="1" type="body"/>
          </p:nvPr>
        </p:nvSpPr>
        <p:spPr>
          <a:xfrm>
            <a:off x="311700" y="1228675"/>
            <a:ext cx="8520600" cy="5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212529"/>
                </a:solidFill>
                <a:highlight>
                  <a:srgbClr val="FFFFFF"/>
                </a:highlight>
                <a:latin typeface="Roboto"/>
                <a:ea typeface="Roboto"/>
                <a:cs typeface="Roboto"/>
                <a:sym typeface="Roboto"/>
              </a:rPr>
              <a:t>To find out which members </a:t>
            </a:r>
            <a:r>
              <a:rPr b="1" lang="en" sz="1400" u="sng">
                <a:solidFill>
                  <a:srgbClr val="212529"/>
                </a:solidFill>
                <a:highlight>
                  <a:srgbClr val="FFFFFF"/>
                </a:highlight>
                <a:latin typeface="Roboto"/>
                <a:ea typeface="Roboto"/>
                <a:cs typeface="Roboto"/>
                <a:sym typeface="Roboto"/>
              </a:rPr>
              <a:t>attended only one event and not the other</a:t>
            </a:r>
            <a:r>
              <a:rPr lang="en" sz="1400">
                <a:solidFill>
                  <a:srgbClr val="212529"/>
                </a:solidFill>
                <a:highlight>
                  <a:srgbClr val="FFFFFF"/>
                </a:highlight>
                <a:latin typeface="Roboto"/>
                <a:ea typeface="Roboto"/>
                <a:cs typeface="Roboto"/>
                <a:sym typeface="Roboto"/>
              </a:rPr>
              <a:t>, use the "difference" method:</a:t>
            </a:r>
            <a:endParaRPr sz="14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4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4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sz="1400"/>
          </a:p>
        </p:txBody>
      </p:sp>
      <p:graphicFrame>
        <p:nvGraphicFramePr>
          <p:cNvPr id="234" name="Google Shape;234;p26"/>
          <p:cNvGraphicFramePr/>
          <p:nvPr/>
        </p:nvGraphicFramePr>
        <p:xfrm>
          <a:off x="496525" y="2571750"/>
          <a:ext cx="3000000" cy="3000000"/>
        </p:xfrm>
        <a:graphic>
          <a:graphicData uri="http://schemas.openxmlformats.org/drawingml/2006/table">
            <a:tbl>
              <a:tblPr>
                <a:noFill/>
                <a:tableStyleId>{051880AD-994F-483D-8D9D-A3D93954D699}</a:tableStyleId>
              </a:tblPr>
              <a:tblGrid>
                <a:gridCol w="575625"/>
                <a:gridCol w="66633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 = </a:t>
                      </a:r>
                      <a:r>
                        <a:rPr lang="en" sz="1400" u="none" cap="none" strike="noStrike">
                          <a:solidFill>
                            <a:srgbClr val="FF0000"/>
                          </a:solidFill>
                        </a:rPr>
                        <a:t>set</a:t>
                      </a:r>
                      <a:r>
                        <a:rPr lang="en" sz="1400" u="none" cap="none" strike="noStrike"/>
                        <a:t>(["Jake", "John", "Eric"])</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 = </a:t>
                      </a:r>
                      <a:r>
                        <a:rPr lang="en" sz="1400" u="none" cap="none" strike="noStrike">
                          <a:solidFill>
                            <a:srgbClr val="FF0000"/>
                          </a:solidFill>
                        </a:rPr>
                        <a:t>set</a:t>
                      </a:r>
                      <a:r>
                        <a:rPr lang="en" sz="1400" u="none" cap="none" strike="noStrike"/>
                        <a:t>(["John", "Jill"])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FF"/>
                          </a:solidFill>
                        </a:rPr>
                        <a:t>print</a:t>
                      </a:r>
                      <a:r>
                        <a:rPr lang="en" sz="1400" u="none" cap="none" strike="noStrike"/>
                        <a:t>(a.difference(b))</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FF"/>
                          </a:solidFill>
                        </a:rPr>
                        <a:t>print</a:t>
                      </a:r>
                      <a:r>
                        <a:rPr lang="en" sz="1400" u="none" cap="none" strike="noStrike"/>
                        <a:t>(b.difference(a))</a:t>
                      </a:r>
                      <a:endParaRPr sz="1400" u="none" cap="none" strike="noStrike"/>
                    </a:p>
                  </a:txBody>
                  <a:tcPr marT="91425" marB="91425" marR="91425" marL="91425"/>
                </a:tc>
              </a:tr>
            </a:tbl>
          </a:graphicData>
        </a:graphic>
      </p:graphicFrame>
      <p:sp>
        <p:nvSpPr>
          <p:cNvPr id="235" name="Google Shape;235;p26"/>
          <p:cNvSpPr txBox="1"/>
          <p:nvPr/>
        </p:nvSpPr>
        <p:spPr>
          <a:xfrm>
            <a:off x="496525" y="20795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hlink"/>
                </a:solidFill>
                <a:latin typeface="Source Code Pro"/>
                <a:ea typeface="Source Code Pro"/>
                <a:cs typeface="Source Code Pro"/>
                <a:sym typeface="Source Code Pro"/>
                <a:hlinkClick r:id="rId3"/>
              </a:rPr>
              <a:t>TRY IT</a:t>
            </a:r>
            <a:endParaRPr b="1" i="0" sz="1400" u="sng"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a:t>
            </a:r>
            <a:endParaRPr/>
          </a:p>
        </p:txBody>
      </p:sp>
      <p:sp>
        <p:nvSpPr>
          <p:cNvPr id="241" name="Google Shape;241;p27"/>
          <p:cNvSpPr txBox="1"/>
          <p:nvPr>
            <p:ph idx="1" type="body"/>
          </p:nvPr>
        </p:nvSpPr>
        <p:spPr>
          <a:xfrm>
            <a:off x="311700" y="1228675"/>
            <a:ext cx="8520600" cy="5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212529"/>
                </a:solidFill>
                <a:highlight>
                  <a:srgbClr val="FFFFFF"/>
                </a:highlight>
                <a:latin typeface="Roboto"/>
                <a:ea typeface="Roboto"/>
                <a:cs typeface="Roboto"/>
                <a:sym typeface="Roboto"/>
              </a:rPr>
              <a:t>To receive a </a:t>
            </a:r>
            <a:r>
              <a:rPr b="1" lang="en" sz="1400" u="sng">
                <a:solidFill>
                  <a:srgbClr val="212529"/>
                </a:solidFill>
                <a:highlight>
                  <a:srgbClr val="FFFFFF"/>
                </a:highlight>
                <a:latin typeface="Roboto"/>
                <a:ea typeface="Roboto"/>
                <a:cs typeface="Roboto"/>
                <a:sym typeface="Roboto"/>
              </a:rPr>
              <a:t>list of all participants</a:t>
            </a:r>
            <a:r>
              <a:rPr lang="en" sz="1400">
                <a:solidFill>
                  <a:srgbClr val="212529"/>
                </a:solidFill>
                <a:highlight>
                  <a:srgbClr val="FFFFFF"/>
                </a:highlight>
                <a:latin typeface="Roboto"/>
                <a:ea typeface="Roboto"/>
                <a:cs typeface="Roboto"/>
                <a:sym typeface="Roboto"/>
              </a:rPr>
              <a:t>, use the "union" method:</a:t>
            </a:r>
            <a:endParaRPr sz="14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sz="1400"/>
          </a:p>
        </p:txBody>
      </p:sp>
      <p:graphicFrame>
        <p:nvGraphicFramePr>
          <p:cNvPr id="242" name="Google Shape;242;p27"/>
          <p:cNvGraphicFramePr/>
          <p:nvPr/>
        </p:nvGraphicFramePr>
        <p:xfrm>
          <a:off x="496525" y="2571750"/>
          <a:ext cx="3000000" cy="3000000"/>
        </p:xfrm>
        <a:graphic>
          <a:graphicData uri="http://schemas.openxmlformats.org/drawingml/2006/table">
            <a:tbl>
              <a:tblPr>
                <a:noFill/>
                <a:tableStyleId>{051880AD-994F-483D-8D9D-A3D93954D699}</a:tableStyleId>
              </a:tblPr>
              <a:tblGrid>
                <a:gridCol w="575625"/>
                <a:gridCol w="66633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 = </a:t>
                      </a:r>
                      <a:r>
                        <a:rPr lang="en" sz="1400" u="none" cap="none" strike="noStrike">
                          <a:solidFill>
                            <a:srgbClr val="FF0000"/>
                          </a:solidFill>
                        </a:rPr>
                        <a:t>set</a:t>
                      </a:r>
                      <a:r>
                        <a:rPr lang="en" sz="1400" u="none" cap="none" strike="noStrike"/>
                        <a:t>(["Jake", "John", "Eric"])</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 = </a:t>
                      </a:r>
                      <a:r>
                        <a:rPr lang="en" sz="1400" u="none" cap="none" strike="noStrike">
                          <a:solidFill>
                            <a:srgbClr val="FF0000"/>
                          </a:solidFill>
                        </a:rPr>
                        <a:t>set</a:t>
                      </a:r>
                      <a:r>
                        <a:rPr lang="en" sz="1400" u="none" cap="none" strike="noStrike"/>
                        <a:t>(["John", "Jill"])</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FF"/>
                          </a:solidFill>
                        </a:rPr>
                        <a:t>print</a:t>
                      </a:r>
                      <a:r>
                        <a:rPr lang="en" sz="1400" u="none" cap="none" strike="noStrike"/>
                        <a:t>(a.union(b))</a:t>
                      </a:r>
                      <a:endParaRPr sz="1400" u="none" cap="none" strike="noStrike"/>
                    </a:p>
                  </a:txBody>
                  <a:tcPr marT="91425" marB="91425" marR="91425" marL="91425"/>
                </a:tc>
              </a:tr>
            </a:tbl>
          </a:graphicData>
        </a:graphic>
      </p:graphicFrame>
      <p:sp>
        <p:nvSpPr>
          <p:cNvPr id="243" name="Google Shape;243;p27"/>
          <p:cNvSpPr txBox="1"/>
          <p:nvPr/>
        </p:nvSpPr>
        <p:spPr>
          <a:xfrm>
            <a:off x="496525" y="20795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hlink"/>
                </a:solidFill>
                <a:latin typeface="Source Code Pro"/>
                <a:ea typeface="Source Code Pro"/>
                <a:cs typeface="Source Code Pro"/>
                <a:sym typeface="Source Code Pro"/>
                <a:hlinkClick r:id="rId3"/>
              </a:rPr>
              <a:t>TRY IT</a:t>
            </a:r>
            <a:endParaRPr b="1" i="0" sz="1400" u="sng"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Python Lists</a:t>
            </a:r>
            <a:endParaRPr/>
          </a:p>
          <a:p>
            <a:pPr indent="0" lvl="0" marL="0" rtl="0" algn="l">
              <a:lnSpc>
                <a:spcPct val="100000"/>
              </a:lnSpc>
              <a:spcBef>
                <a:spcPts val="0"/>
              </a:spcBef>
              <a:spcAft>
                <a:spcPts val="0"/>
              </a:spcAft>
              <a:buSzPct val="111111"/>
              <a:buNone/>
            </a:pPr>
            <a:r>
              <a:t/>
            </a:r>
            <a:endParaRPr/>
          </a:p>
        </p:txBody>
      </p:sp>
      <p:sp>
        <p:nvSpPr>
          <p:cNvPr id="69" name="Google Shape;69;p3"/>
          <p:cNvSpPr txBox="1"/>
          <p:nvPr>
            <p:ph idx="1" type="body"/>
          </p:nvPr>
        </p:nvSpPr>
        <p:spPr>
          <a:xfrm>
            <a:off x="311700" y="1228675"/>
            <a:ext cx="8520600" cy="3675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List type is another sequence type defined by the list class of python. List allows you add, delete or process elements in very simple ways. Lists are very similar to arrays.</a:t>
            </a:r>
            <a:endParaRPr sz="1400">
              <a:solidFill>
                <a:srgbClr val="333333"/>
              </a:solidFill>
              <a:highlight>
                <a:srgbClr val="FFFFFF"/>
              </a:highlight>
              <a:latin typeface="Arial"/>
              <a:ea typeface="Arial"/>
              <a:cs typeface="Arial"/>
              <a:sym typeface="Arial"/>
            </a:endParaRPr>
          </a:p>
          <a:p>
            <a:pPr indent="0" lvl="0" marL="0" marR="0" rtl="0" algn="l">
              <a:lnSpc>
                <a:spcPct val="100000"/>
              </a:lnSpc>
              <a:spcBef>
                <a:spcPts val="1200"/>
              </a:spcBef>
              <a:spcAft>
                <a:spcPts val="0"/>
              </a:spcAft>
              <a:buSzPts val="1800"/>
              <a:buNone/>
            </a:pPr>
            <a:r>
              <a:rPr b="1" lang="en" sz="3500">
                <a:solidFill>
                  <a:schemeClr val="accent1"/>
                </a:solidFill>
                <a:latin typeface="Amatic SC"/>
                <a:ea typeface="Amatic SC"/>
                <a:cs typeface="Amatic SC"/>
                <a:sym typeface="Amatic SC"/>
              </a:rPr>
              <a:t>Creating list in python </a:t>
            </a:r>
            <a:r>
              <a:rPr b="1" lang="en" sz="3500">
                <a:solidFill>
                  <a:schemeClr val="accent1"/>
                </a:solidFill>
                <a:uFill>
                  <a:noFill/>
                </a:uFill>
                <a:latin typeface="Amatic SC"/>
                <a:ea typeface="Amatic SC"/>
                <a:cs typeface="Amatic SC"/>
                <a:sym typeface="Amatic SC"/>
                <a:hlinkClick r:id="rId3">
                  <a:extLst>
                    <a:ext uri="{A12FA001-AC4F-418D-AE19-62706E023703}">
                      <ahyp:hlinkClr val="tx"/>
                    </a:ext>
                  </a:extLst>
                </a:hlinkClick>
              </a:rPr>
              <a:t>#</a:t>
            </a:r>
            <a:endParaRPr b="1" sz="3500">
              <a:solidFill>
                <a:schemeClr val="accent1"/>
              </a:solidFill>
              <a:latin typeface="Amatic SC"/>
              <a:ea typeface="Amatic SC"/>
              <a:cs typeface="Amatic SC"/>
              <a:sym typeface="Amatic SC"/>
            </a:endParaRPr>
          </a:p>
          <a:p>
            <a:pPr indent="0" lvl="0" marL="0" marR="0" rtl="0" algn="l">
              <a:lnSpc>
                <a:spcPct val="100000"/>
              </a:lnSpc>
              <a:spcBef>
                <a:spcPts val="0"/>
              </a:spcBef>
              <a:spcAft>
                <a:spcPts val="0"/>
              </a:spcAft>
              <a:buSzPts val="1800"/>
              <a:buNone/>
            </a:pPr>
            <a:r>
              <a:t/>
            </a:r>
            <a:endParaRPr b="1" sz="3600">
              <a:solidFill>
                <a:schemeClr val="accent1"/>
              </a:solidFill>
              <a:latin typeface="Amatic SC"/>
              <a:ea typeface="Amatic SC"/>
              <a:cs typeface="Amatic SC"/>
              <a:sym typeface="Amatic SC"/>
            </a:endParaRPr>
          </a:p>
          <a:p>
            <a:pPr indent="0" lvl="0" marL="0" marR="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You can create lists using the following syntax.</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en" sz="1350">
                <a:latin typeface="Courier New"/>
                <a:ea typeface="Courier New"/>
                <a:cs typeface="Courier New"/>
                <a:sym typeface="Courier New"/>
              </a:rPr>
              <a:t>&gt;&gt;&gt;</a:t>
            </a:r>
            <a:r>
              <a:rPr b="1" lang="en" sz="1350">
                <a:solidFill>
                  <a:srgbClr val="333333"/>
                </a:solidFill>
                <a:latin typeface="Courier New"/>
                <a:ea typeface="Courier New"/>
                <a:cs typeface="Courier New"/>
                <a:sym typeface="Courier New"/>
              </a:rPr>
              <a:t> l </a:t>
            </a:r>
            <a:r>
              <a:rPr b="1" lang="en" sz="1350">
                <a:latin typeface="Courier New"/>
                <a:ea typeface="Courier New"/>
                <a:cs typeface="Courier New"/>
                <a:sym typeface="Courier New"/>
              </a:rPr>
              <a:t>=</a:t>
            </a:r>
            <a:r>
              <a:rPr b="1" lang="en" sz="1350">
                <a:solidFill>
                  <a:srgbClr val="333333"/>
                </a:solidFill>
                <a:latin typeface="Courier New"/>
                <a:ea typeface="Courier New"/>
                <a:cs typeface="Courier New"/>
                <a:sym typeface="Courier New"/>
              </a:rPr>
              <a:t> [</a:t>
            </a:r>
            <a:r>
              <a:rPr b="1" lang="en" sz="1350">
                <a:latin typeface="Courier New"/>
                <a:ea typeface="Courier New"/>
                <a:cs typeface="Courier New"/>
                <a:sym typeface="Courier New"/>
              </a:rPr>
              <a:t>1</a:t>
            </a:r>
            <a:r>
              <a:rPr b="1" lang="en" sz="1350">
                <a:solidFill>
                  <a:srgbClr val="333333"/>
                </a:solidFill>
                <a:latin typeface="Courier New"/>
                <a:ea typeface="Courier New"/>
                <a:cs typeface="Courier New"/>
                <a:sym typeface="Courier New"/>
              </a:rPr>
              <a:t>, </a:t>
            </a:r>
            <a:r>
              <a:rPr b="1" lang="en" sz="1350">
                <a:latin typeface="Courier New"/>
                <a:ea typeface="Courier New"/>
                <a:cs typeface="Courier New"/>
                <a:sym typeface="Courier New"/>
              </a:rPr>
              <a:t>2</a:t>
            </a:r>
            <a:r>
              <a:rPr b="1" lang="en" sz="1350">
                <a:solidFill>
                  <a:srgbClr val="333333"/>
                </a:solidFill>
                <a:latin typeface="Courier New"/>
                <a:ea typeface="Courier New"/>
                <a:cs typeface="Courier New"/>
                <a:sym typeface="Courier New"/>
              </a:rPr>
              <a:t>, </a:t>
            </a:r>
            <a:r>
              <a:rPr b="1" lang="en" sz="1350">
                <a:latin typeface="Courier New"/>
                <a:ea typeface="Courier New"/>
                <a:cs typeface="Courier New"/>
                <a:sym typeface="Courier New"/>
              </a:rPr>
              <a:t>3</a:t>
            </a:r>
            <a:r>
              <a:rPr b="1" lang="en" sz="1350">
                <a:solidFill>
                  <a:srgbClr val="333333"/>
                </a:solidFill>
                <a:latin typeface="Courier New"/>
                <a:ea typeface="Courier New"/>
                <a:cs typeface="Courier New"/>
                <a:sym typeface="Courier New"/>
              </a:rPr>
              <a:t>, </a:t>
            </a:r>
            <a:r>
              <a:rPr b="1" lang="en" sz="1350">
                <a:latin typeface="Courier New"/>
                <a:ea typeface="Courier New"/>
                <a:cs typeface="Courier New"/>
                <a:sym typeface="Courier New"/>
              </a:rPr>
              <a:t>4</a:t>
            </a:r>
            <a:r>
              <a:rPr b="1" lang="en" sz="1350">
                <a:solidFill>
                  <a:srgbClr val="333333"/>
                </a:solidFill>
                <a:latin typeface="Courier New"/>
                <a:ea typeface="Courier New"/>
                <a:cs typeface="Courier New"/>
                <a:sym typeface="Courier New"/>
              </a:rPr>
              <a:t>]</a:t>
            </a:r>
            <a:endParaRPr b="1" sz="1350">
              <a:solidFill>
                <a:srgbClr val="333333"/>
              </a:solidFill>
              <a:latin typeface="Courier New"/>
              <a:ea typeface="Courier New"/>
              <a:cs typeface="Courier New"/>
              <a:sym typeface="Courier New"/>
            </a:endParaRPr>
          </a:p>
          <a:p>
            <a:pPr indent="0" lvl="0" marL="0" marR="0" rtl="0" algn="l">
              <a:lnSpc>
                <a:spcPct val="115000"/>
              </a:lnSpc>
              <a:spcBef>
                <a:spcPts val="1200"/>
              </a:spcBef>
              <a:spcAft>
                <a:spcPts val="0"/>
              </a:spcAft>
              <a:buSzPts val="1800"/>
              <a:buNone/>
            </a:pPr>
            <a:r>
              <a:rPr lang="en" sz="1400">
                <a:solidFill>
                  <a:srgbClr val="333333"/>
                </a:solidFill>
                <a:highlight>
                  <a:srgbClr val="FFFFFF"/>
                </a:highlight>
                <a:latin typeface="Arial"/>
                <a:ea typeface="Arial"/>
                <a:cs typeface="Arial"/>
                <a:sym typeface="Arial"/>
              </a:rPr>
              <a:t>Here, each element in the list is separated by comma and enclosed by a pair of square brackets ([]). Elements in the list can be of same type or different type. For e.g:</a:t>
            </a:r>
            <a:endParaRPr sz="1400">
              <a:solidFill>
                <a:srgbClr val="333333"/>
              </a:solidFill>
              <a:highlight>
                <a:srgbClr val="FFFFFF"/>
              </a:highlight>
              <a:latin typeface="Arial"/>
              <a:ea typeface="Arial"/>
              <a:cs typeface="Arial"/>
              <a:sym typeface="Arial"/>
            </a:endParaRPr>
          </a:p>
          <a:p>
            <a:pPr indent="0" lvl="0" marL="88900" marR="88900" rtl="0" algn="l">
              <a:lnSpc>
                <a:spcPct val="142857"/>
              </a:lnSpc>
              <a:spcBef>
                <a:spcPts val="1200"/>
              </a:spcBef>
              <a:spcAft>
                <a:spcPts val="1800"/>
              </a:spcAft>
              <a:buSzPts val="1800"/>
              <a:buNone/>
            </a:pPr>
            <a:r>
              <a:rPr b="1" lang="en" sz="1350">
                <a:solidFill>
                  <a:srgbClr val="333333"/>
                </a:solidFill>
                <a:latin typeface="Courier New"/>
                <a:ea typeface="Courier New"/>
                <a:cs typeface="Courier New"/>
                <a:sym typeface="Courier New"/>
              </a:rPr>
              <a:t>l2 </a:t>
            </a:r>
            <a:r>
              <a:rPr b="1" lang="en" sz="1350">
                <a:latin typeface="Courier New"/>
                <a:ea typeface="Courier New"/>
                <a:cs typeface="Courier New"/>
                <a:sym typeface="Courier New"/>
              </a:rPr>
              <a:t>=</a:t>
            </a:r>
            <a:r>
              <a:rPr b="1" lang="en" sz="1350">
                <a:solidFill>
                  <a:srgbClr val="333333"/>
                </a:solidFill>
                <a:latin typeface="Courier New"/>
                <a:ea typeface="Courier New"/>
                <a:cs typeface="Courier New"/>
                <a:sym typeface="Courier New"/>
              </a:rPr>
              <a:t> [</a:t>
            </a:r>
            <a:r>
              <a:rPr b="1" lang="en" sz="1350">
                <a:solidFill>
                  <a:srgbClr val="BA2121"/>
                </a:solidFill>
                <a:latin typeface="Courier New"/>
                <a:ea typeface="Courier New"/>
                <a:cs typeface="Courier New"/>
                <a:sym typeface="Courier New"/>
              </a:rPr>
              <a:t>"this is a string"</a:t>
            </a:r>
            <a:r>
              <a:rPr b="1" lang="en" sz="1350">
                <a:solidFill>
                  <a:srgbClr val="333333"/>
                </a:solidFill>
                <a:latin typeface="Courier New"/>
                <a:ea typeface="Courier New"/>
                <a:cs typeface="Courier New"/>
                <a:sym typeface="Courier New"/>
              </a:rPr>
              <a:t>, </a:t>
            </a:r>
            <a:r>
              <a:rPr b="1" lang="en" sz="1350">
                <a:latin typeface="Courier New"/>
                <a:ea typeface="Courier New"/>
                <a:cs typeface="Courier New"/>
                <a:sym typeface="Courier New"/>
              </a:rPr>
              <a:t>12</a:t>
            </a:r>
            <a:r>
              <a:rPr b="1" lang="en" sz="1350">
                <a:solidFill>
                  <a:srgbClr val="333333"/>
                </a:solidFill>
                <a:latin typeface="Courier New"/>
                <a:ea typeface="Courier New"/>
                <a:cs typeface="Courier New"/>
                <a:sym typeface="Courier New"/>
              </a:rPr>
              <a:t>]</a:t>
            </a:r>
            <a:endParaRPr b="1" sz="1700">
              <a:solidFill>
                <a:srgbClr val="333333"/>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0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0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0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10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1000"/>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1000"/>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1000"/>
                                        <p:tgtEl>
                                          <p:spTgt spid="6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idx="1" type="body"/>
          </p:nvPr>
        </p:nvSpPr>
        <p:spPr>
          <a:xfrm>
            <a:off x="151500" y="156525"/>
            <a:ext cx="8820000" cy="4785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29729"/>
              <a:buNone/>
            </a:pPr>
            <a:r>
              <a:t/>
            </a:r>
            <a:endParaRPr sz="15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ct val="129729"/>
              <a:buNone/>
            </a:pPr>
            <a:r>
              <a:t/>
            </a:r>
            <a:endParaRPr sz="15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ct val="129729"/>
              <a:buNone/>
            </a:pPr>
            <a:r>
              <a:rPr b="1" lang="en" sz="1500">
                <a:solidFill>
                  <a:srgbClr val="333333"/>
                </a:solidFill>
                <a:highlight>
                  <a:srgbClr val="FFFFFF"/>
                </a:highlight>
                <a:latin typeface="Arial"/>
                <a:ea typeface="Arial"/>
                <a:cs typeface="Arial"/>
                <a:sym typeface="Arial"/>
              </a:rPr>
              <a:t>Other ways of creating list.</a:t>
            </a:r>
            <a:endParaRPr b="1" sz="15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ct val="129729"/>
              <a:buNone/>
            </a:pPr>
            <a:r>
              <a:t/>
            </a:r>
            <a:endParaRPr b="1" sz="15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ct val="129729"/>
              <a:buNone/>
            </a:pPr>
            <a:r>
              <a:t/>
            </a:r>
            <a:endParaRPr b="1" sz="15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ct val="129729"/>
              <a:buNone/>
            </a:pPr>
            <a:r>
              <a:t/>
            </a:r>
            <a:endParaRPr b="1" sz="15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ct val="129729"/>
              <a:buNone/>
            </a:pPr>
            <a:r>
              <a:t/>
            </a:r>
            <a:endParaRPr b="1" sz="15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ct val="129729"/>
              <a:buNone/>
            </a:pPr>
            <a:r>
              <a:t/>
            </a:r>
            <a:endParaRPr b="1" sz="1500">
              <a:solidFill>
                <a:srgbClr val="333333"/>
              </a:solidFill>
              <a:highlight>
                <a:srgbClr val="FFFFFF"/>
              </a:highlight>
              <a:latin typeface="Arial"/>
              <a:ea typeface="Arial"/>
              <a:cs typeface="Arial"/>
              <a:sym typeface="Arial"/>
            </a:endParaRPr>
          </a:p>
          <a:p>
            <a:pPr indent="0" lvl="0" marL="203200" marR="533400" rtl="0" algn="l">
              <a:lnSpc>
                <a:spcPct val="115000"/>
              </a:lnSpc>
              <a:spcBef>
                <a:spcPts val="1800"/>
              </a:spcBef>
              <a:spcAft>
                <a:spcPts val="0"/>
              </a:spcAft>
              <a:buSzPct val="119236"/>
              <a:buNone/>
            </a:pPr>
            <a:r>
              <a:rPr b="1" lang="en" sz="1632">
                <a:solidFill>
                  <a:srgbClr val="980000"/>
                </a:solidFill>
                <a:latin typeface="Arial"/>
                <a:ea typeface="Arial"/>
                <a:cs typeface="Arial"/>
                <a:sym typeface="Arial"/>
              </a:rPr>
              <a:t>Lists are mutable.</a:t>
            </a:r>
            <a:endParaRPr b="1" sz="1632">
              <a:solidFill>
                <a:srgbClr val="980000"/>
              </a:solidFill>
              <a:latin typeface="Arial"/>
              <a:ea typeface="Arial"/>
              <a:cs typeface="Arial"/>
              <a:sym typeface="Arial"/>
            </a:endParaRPr>
          </a:p>
          <a:p>
            <a:pPr indent="0" lvl="0" marL="0" marR="330200" rtl="0" algn="l">
              <a:lnSpc>
                <a:spcPct val="115000"/>
              </a:lnSpc>
              <a:spcBef>
                <a:spcPts val="2400"/>
              </a:spcBef>
              <a:spcAft>
                <a:spcPts val="0"/>
              </a:spcAft>
              <a:buSzPct val="162162"/>
              <a:buNone/>
            </a:pPr>
            <a:r>
              <a:t/>
            </a:r>
            <a:endParaRPr sz="1200">
              <a:solidFill>
                <a:srgbClr val="468847"/>
              </a:solidFill>
              <a:highlight>
                <a:srgbClr val="DFF0D8"/>
              </a:highlight>
              <a:latin typeface="Arial"/>
              <a:ea typeface="Arial"/>
              <a:cs typeface="Arial"/>
              <a:sym typeface="Arial"/>
            </a:endParaRPr>
          </a:p>
          <a:p>
            <a:pPr indent="0" lvl="0" marL="0" rtl="0" algn="l">
              <a:lnSpc>
                <a:spcPct val="115000"/>
              </a:lnSpc>
              <a:spcBef>
                <a:spcPts val="1800"/>
              </a:spcBef>
              <a:spcAft>
                <a:spcPts val="1800"/>
              </a:spcAft>
              <a:buSzPct val="129729"/>
              <a:buNone/>
            </a:pPr>
            <a:r>
              <a:t/>
            </a:r>
            <a:endParaRPr b="1" sz="1500">
              <a:solidFill>
                <a:srgbClr val="333333"/>
              </a:solidFill>
              <a:highlight>
                <a:srgbClr val="FFFFFF"/>
              </a:highlight>
              <a:latin typeface="Arial"/>
              <a:ea typeface="Arial"/>
              <a:cs typeface="Arial"/>
              <a:sym typeface="Arial"/>
            </a:endParaRPr>
          </a:p>
        </p:txBody>
      </p:sp>
      <p:graphicFrame>
        <p:nvGraphicFramePr>
          <p:cNvPr id="75" name="Google Shape;75;p4"/>
          <p:cNvGraphicFramePr/>
          <p:nvPr/>
        </p:nvGraphicFramePr>
        <p:xfrm>
          <a:off x="400450" y="1793950"/>
          <a:ext cx="3000000" cy="3000000"/>
        </p:xfrm>
        <a:graphic>
          <a:graphicData uri="http://schemas.openxmlformats.org/drawingml/2006/table">
            <a:tbl>
              <a:tblPr>
                <a:noFill/>
                <a:tableStyleId>{051880AD-994F-483D-8D9D-A3D93954D699}</a:tableStyleId>
              </a:tblPr>
              <a:tblGrid>
                <a:gridCol w="472275"/>
                <a:gridCol w="735210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33333"/>
                          </a:solidFill>
                        </a:rPr>
                        <a:t>list1 </a:t>
                      </a:r>
                      <a:r>
                        <a:rPr lang="en" sz="1400" u="none" cap="none" strike="noStrike">
                          <a:solidFill>
                            <a:schemeClr val="dk2"/>
                          </a:solidFill>
                        </a:rPr>
                        <a:t>=</a:t>
                      </a:r>
                      <a:r>
                        <a:rPr lang="en" sz="1400" u="none" cap="none" strike="noStrike">
                          <a:solidFill>
                            <a:srgbClr val="333333"/>
                          </a:solidFill>
                        </a:rPr>
                        <a:t> </a:t>
                      </a:r>
                      <a:r>
                        <a:rPr lang="en" sz="1400" u="none" cap="none" strike="noStrike">
                          <a:solidFill>
                            <a:srgbClr val="008000"/>
                          </a:solidFill>
                        </a:rPr>
                        <a:t>list</a:t>
                      </a:r>
                      <a:r>
                        <a:rPr lang="en" sz="1400" u="none" cap="none" strike="noStrike">
                          <a:solidFill>
                            <a:srgbClr val="333333"/>
                          </a:solidFill>
                        </a:rPr>
                        <a:t>() </a:t>
                      </a:r>
                      <a:r>
                        <a:rPr i="1" lang="en" sz="1400" u="none" cap="none" strike="noStrike">
                          <a:solidFill>
                            <a:srgbClr val="408080"/>
                          </a:solidFill>
                        </a:rPr>
                        <a:t># Create an empty list</a:t>
                      </a:r>
                      <a:endParaRPr sz="1400" u="none" cap="none" strike="noStrike"/>
                    </a:p>
                  </a:txBody>
                  <a:tcPr marT="91425" marB="91425" marR="91425" marL="91425"/>
                </a:tc>
              </a:tr>
              <a:tr h="365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33333"/>
                          </a:solidFill>
                        </a:rPr>
                        <a:t>list2 </a:t>
                      </a:r>
                      <a:r>
                        <a:rPr lang="en" sz="1400" u="none" cap="none" strike="noStrike">
                          <a:solidFill>
                            <a:schemeClr val="dk2"/>
                          </a:solidFill>
                        </a:rPr>
                        <a:t>=</a:t>
                      </a:r>
                      <a:r>
                        <a:rPr lang="en" sz="1400" u="none" cap="none" strike="noStrike">
                          <a:solidFill>
                            <a:srgbClr val="333333"/>
                          </a:solidFill>
                        </a:rPr>
                        <a:t> </a:t>
                      </a:r>
                      <a:r>
                        <a:rPr lang="en" sz="1400" u="none" cap="none" strike="noStrike">
                          <a:solidFill>
                            <a:srgbClr val="008000"/>
                          </a:solidFill>
                        </a:rPr>
                        <a:t>list</a:t>
                      </a:r>
                      <a:r>
                        <a:rPr lang="en" sz="1400" u="none" cap="none" strike="noStrike">
                          <a:solidFill>
                            <a:srgbClr val="333333"/>
                          </a:solidFill>
                        </a:rPr>
                        <a:t>([</a:t>
                      </a:r>
                      <a:r>
                        <a:rPr lang="en" sz="1400" u="none" cap="none" strike="noStrike">
                          <a:solidFill>
                            <a:schemeClr val="dk2"/>
                          </a:solidFill>
                        </a:rPr>
                        <a:t>22</a:t>
                      </a:r>
                      <a:r>
                        <a:rPr lang="en" sz="1400" u="none" cap="none" strike="noStrike">
                          <a:solidFill>
                            <a:srgbClr val="333333"/>
                          </a:solidFill>
                        </a:rPr>
                        <a:t>, </a:t>
                      </a:r>
                      <a:r>
                        <a:rPr lang="en" sz="1400" u="none" cap="none" strike="noStrike">
                          <a:solidFill>
                            <a:schemeClr val="dk2"/>
                          </a:solidFill>
                        </a:rPr>
                        <a:t>31</a:t>
                      </a:r>
                      <a:r>
                        <a:rPr lang="en" sz="1400" u="none" cap="none" strike="noStrike">
                          <a:solidFill>
                            <a:srgbClr val="333333"/>
                          </a:solidFill>
                        </a:rPr>
                        <a:t>, </a:t>
                      </a:r>
                      <a:r>
                        <a:rPr lang="en" sz="1400" u="none" cap="none" strike="noStrike">
                          <a:solidFill>
                            <a:schemeClr val="dk2"/>
                          </a:solidFill>
                        </a:rPr>
                        <a:t>61</a:t>
                      </a:r>
                      <a:r>
                        <a:rPr lang="en" sz="1400" u="none" cap="none" strike="noStrike">
                          <a:solidFill>
                            <a:srgbClr val="333333"/>
                          </a:solidFill>
                        </a:rPr>
                        <a:t>]) </a:t>
                      </a:r>
                      <a:r>
                        <a:rPr i="1" lang="en" sz="1400" u="none" cap="none" strike="noStrike">
                          <a:solidFill>
                            <a:srgbClr val="408080"/>
                          </a:solidFill>
                        </a:rPr>
                        <a:t># Create a list with elements 22, 31, 61</a:t>
                      </a:r>
                      <a:endParaRPr sz="1400" u="none" cap="none" strike="noStrike"/>
                    </a:p>
                  </a:txBody>
                  <a:tcPr marT="91425" marB="91425" marR="91425" marL="91425"/>
                </a:tc>
              </a:tr>
              <a:tr h="474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33333"/>
                          </a:solidFill>
                        </a:rPr>
                        <a:t>list3 </a:t>
                      </a:r>
                      <a:r>
                        <a:rPr lang="en" sz="1400" u="none" cap="none" strike="noStrike">
                          <a:solidFill>
                            <a:schemeClr val="dk2"/>
                          </a:solidFill>
                        </a:rPr>
                        <a:t>=</a:t>
                      </a:r>
                      <a:r>
                        <a:rPr lang="en" sz="1400" u="none" cap="none" strike="noStrike">
                          <a:solidFill>
                            <a:srgbClr val="333333"/>
                          </a:solidFill>
                        </a:rPr>
                        <a:t> </a:t>
                      </a:r>
                      <a:r>
                        <a:rPr lang="en" sz="1400" u="none" cap="none" strike="noStrike">
                          <a:solidFill>
                            <a:srgbClr val="008000"/>
                          </a:solidFill>
                        </a:rPr>
                        <a:t>list</a:t>
                      </a:r>
                      <a:r>
                        <a:rPr lang="en" sz="1400" u="none" cap="none" strike="noStrike">
                          <a:solidFill>
                            <a:srgbClr val="333333"/>
                          </a:solidFill>
                        </a:rPr>
                        <a:t>([</a:t>
                      </a:r>
                      <a:r>
                        <a:rPr lang="en" sz="1400" u="none" cap="none" strike="noStrike">
                          <a:solidFill>
                            <a:srgbClr val="BA2121"/>
                          </a:solidFill>
                        </a:rPr>
                        <a:t>"tom"</a:t>
                      </a:r>
                      <a:r>
                        <a:rPr lang="en" sz="1400" u="none" cap="none" strike="noStrike">
                          <a:solidFill>
                            <a:srgbClr val="333333"/>
                          </a:solidFill>
                        </a:rPr>
                        <a:t>, </a:t>
                      </a:r>
                      <a:r>
                        <a:rPr lang="en" sz="1400" u="none" cap="none" strike="noStrike">
                          <a:solidFill>
                            <a:srgbClr val="BA2121"/>
                          </a:solidFill>
                        </a:rPr>
                        <a:t>"jerry"</a:t>
                      </a:r>
                      <a:r>
                        <a:rPr lang="en" sz="1400" u="none" cap="none" strike="noStrike">
                          <a:solidFill>
                            <a:srgbClr val="333333"/>
                          </a:solidFill>
                        </a:rPr>
                        <a:t>, </a:t>
                      </a:r>
                      <a:r>
                        <a:rPr lang="en" sz="1400" u="none" cap="none" strike="noStrike">
                          <a:solidFill>
                            <a:srgbClr val="BA2121"/>
                          </a:solidFill>
                        </a:rPr>
                        <a:t>"spyke"</a:t>
                      </a:r>
                      <a:r>
                        <a:rPr lang="en" sz="1400" u="none" cap="none" strike="noStrike">
                          <a:solidFill>
                            <a:srgbClr val="333333"/>
                          </a:solidFill>
                        </a:rPr>
                        <a:t>]) </a:t>
                      </a:r>
                      <a:r>
                        <a:rPr i="1" lang="en" sz="1400" u="none" cap="none" strike="noStrike">
                          <a:solidFill>
                            <a:srgbClr val="408080"/>
                          </a:solidFill>
                        </a:rPr>
                        <a:t># Create a list with strings</a:t>
                      </a:r>
                      <a:endParaRPr sz="1400" u="none" cap="none" strike="noStrike"/>
                    </a:p>
                  </a:txBody>
                  <a:tcPr marT="91425" marB="91425" marR="91425" marL="91425"/>
                </a:tc>
              </a:tr>
              <a:tr h="465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33333"/>
                          </a:solidFill>
                          <a:highlight>
                            <a:srgbClr val="F8F8F8"/>
                          </a:highlight>
                        </a:rPr>
                        <a:t>list5 </a:t>
                      </a:r>
                      <a:r>
                        <a:rPr lang="en" sz="1400" u="none" cap="none" strike="noStrike">
                          <a:solidFill>
                            <a:srgbClr val="666666"/>
                          </a:solidFill>
                          <a:highlight>
                            <a:srgbClr val="F8F8F8"/>
                          </a:highlight>
                        </a:rPr>
                        <a:t>=</a:t>
                      </a:r>
                      <a:r>
                        <a:rPr lang="en" sz="1400" u="none" cap="none" strike="noStrike">
                          <a:solidFill>
                            <a:srgbClr val="333333"/>
                          </a:solidFill>
                          <a:highlight>
                            <a:srgbClr val="F8F8F8"/>
                          </a:highlight>
                        </a:rPr>
                        <a:t> </a:t>
                      </a:r>
                      <a:r>
                        <a:rPr lang="en" sz="1400" u="none" cap="none" strike="noStrike">
                          <a:solidFill>
                            <a:srgbClr val="008000"/>
                          </a:solidFill>
                          <a:highlight>
                            <a:srgbClr val="F8F8F8"/>
                          </a:highlight>
                        </a:rPr>
                        <a:t>list</a:t>
                      </a:r>
                      <a:r>
                        <a:rPr lang="en" sz="1400" u="none" cap="none" strike="noStrike">
                          <a:solidFill>
                            <a:srgbClr val="333333"/>
                          </a:solidFill>
                          <a:highlight>
                            <a:srgbClr val="F8F8F8"/>
                          </a:highlight>
                        </a:rPr>
                        <a:t>(</a:t>
                      </a:r>
                      <a:r>
                        <a:rPr lang="en" sz="1400" u="none" cap="none" strike="noStrike">
                          <a:solidFill>
                            <a:srgbClr val="BA2121"/>
                          </a:solidFill>
                          <a:highlight>
                            <a:srgbClr val="F8F8F8"/>
                          </a:highlight>
                        </a:rPr>
                        <a:t>"python"</a:t>
                      </a:r>
                      <a:r>
                        <a:rPr lang="en" sz="1400" u="none" cap="none" strike="noStrike">
                          <a:solidFill>
                            <a:srgbClr val="333333"/>
                          </a:solidFill>
                          <a:highlight>
                            <a:srgbClr val="F8F8F8"/>
                          </a:highlight>
                        </a:rPr>
                        <a:t>) </a:t>
                      </a:r>
                      <a:r>
                        <a:rPr i="1" lang="en" sz="1400" u="none" cap="none" strike="noStrike">
                          <a:solidFill>
                            <a:srgbClr val="408080"/>
                          </a:solidFill>
                          <a:highlight>
                            <a:srgbClr val="F8F8F8"/>
                          </a:highlight>
                        </a:rPr>
                        <a:t># Create a list with characters p, y, t, h, o, n</a:t>
                      </a:r>
                      <a:endParaRPr sz="1400" u="none" cap="none" strike="noStrike">
                        <a:solidFill>
                          <a:srgbClr val="333333"/>
                        </a:solidFill>
                        <a:highlight>
                          <a:srgbClr val="F8F8F8"/>
                        </a:highlight>
                      </a:endParaRPr>
                    </a:p>
                  </a:txBody>
                  <a:tcPr marT="91425" marB="91425" marR="91425" marL="91425"/>
                </a:tc>
              </a:tr>
            </a:tbl>
          </a:graphicData>
        </a:graphic>
      </p:graphicFrame>
      <p:sp>
        <p:nvSpPr>
          <p:cNvPr id="76" name="Google Shape;76;p4"/>
          <p:cNvSpPr txBox="1"/>
          <p:nvPr/>
        </p:nvSpPr>
        <p:spPr>
          <a:xfrm>
            <a:off x="400450" y="1405900"/>
            <a:ext cx="5804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chemeClr val="hlink"/>
                </a:solidFill>
                <a:latin typeface="Source Code Pro"/>
                <a:ea typeface="Source Code Pro"/>
                <a:cs typeface="Source Code Pro"/>
                <a:sym typeface="Source Code Pro"/>
                <a:hlinkClick r:id="rId3"/>
              </a:rPr>
              <a:t>TRY IT</a:t>
            </a:r>
            <a:endParaRPr b="1" i="0" sz="1400" u="sng"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135938" y="833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Common List Operations #</a:t>
            </a:r>
            <a:endParaRPr/>
          </a:p>
          <a:p>
            <a:pPr indent="0" lvl="0" marL="0" rtl="0" algn="l">
              <a:lnSpc>
                <a:spcPct val="100000"/>
              </a:lnSpc>
              <a:spcBef>
                <a:spcPts val="0"/>
              </a:spcBef>
              <a:spcAft>
                <a:spcPts val="0"/>
              </a:spcAft>
              <a:buSzPct val="111111"/>
              <a:buNone/>
            </a:pPr>
            <a:r>
              <a:t/>
            </a:r>
            <a:endParaRPr/>
          </a:p>
        </p:txBody>
      </p:sp>
      <p:graphicFrame>
        <p:nvGraphicFramePr>
          <p:cNvPr id="82" name="Google Shape;82;p5"/>
          <p:cNvGraphicFramePr/>
          <p:nvPr/>
        </p:nvGraphicFramePr>
        <p:xfrm>
          <a:off x="187550" y="865250"/>
          <a:ext cx="3000000" cy="3000000"/>
        </p:xfrm>
        <a:graphic>
          <a:graphicData uri="http://schemas.openxmlformats.org/drawingml/2006/table">
            <a:tbl>
              <a:tblPr>
                <a:noFill/>
                <a:tableStyleId>{051880AD-994F-483D-8D9D-A3D93954D699}</a:tableStyleId>
              </a:tblPr>
              <a:tblGrid>
                <a:gridCol w="1395425"/>
                <a:gridCol w="6869550"/>
              </a:tblGrid>
              <a:tr h="396200">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Method name</a:t>
                      </a:r>
                      <a:endParaRPr b="1" sz="1100" u="none" cap="none" strike="noStrike">
                        <a:solidFill>
                          <a:srgbClr val="333333"/>
                        </a:solidFill>
                      </a:endParaRPr>
                    </a:p>
                  </a:txBody>
                  <a:tcPr marT="47625" marB="47625" marR="47625" marL="4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Description</a:t>
                      </a:r>
                      <a:endParaRPr b="1" sz="13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6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0000"/>
                          </a:solidFill>
                        </a:rPr>
                        <a:t>x in s</a:t>
                      </a:r>
                      <a:r>
                        <a:rPr lang="en" sz="1400" u="none" cap="none" strike="noStrike">
                          <a:solidFill>
                            <a:srgbClr val="FF0000"/>
                          </a:solidFill>
                        </a:rPr>
                        <a:t>  </a:t>
                      </a:r>
                      <a:endParaRPr sz="1400" u="none" cap="none" strike="noStrike">
                        <a:solidFill>
                          <a:srgbClr val="FF0000"/>
                        </a:solidFill>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True if element x is in sequence s, False otherwise</a:t>
                      </a:r>
                      <a:endParaRPr sz="13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0000"/>
                          </a:solidFill>
                        </a:rPr>
                        <a:t>x not in s</a:t>
                      </a:r>
                      <a:r>
                        <a:rPr lang="en" sz="1400" u="none" cap="none" strike="noStrike">
                          <a:solidFill>
                            <a:srgbClr val="FF0000"/>
                          </a:solidFill>
                        </a:rPr>
                        <a:t>  </a:t>
                      </a:r>
                      <a:endParaRPr sz="1400" u="none" cap="none" strike="noStrike">
                        <a:solidFill>
                          <a:srgbClr val="FF0000"/>
                        </a:solidFill>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True if element x is not in sequence s, False otherwise</a:t>
                      </a:r>
                      <a:endParaRPr sz="13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0000"/>
                          </a:solidFill>
                        </a:rPr>
                        <a:t>s1 + s2</a:t>
                      </a:r>
                      <a:r>
                        <a:rPr lang="en" sz="1400" u="none" cap="none" strike="noStrike">
                          <a:solidFill>
                            <a:srgbClr val="FF0000"/>
                          </a:solidFill>
                        </a:rPr>
                        <a:t>  </a:t>
                      </a:r>
                      <a:endParaRPr sz="1400" u="none" cap="none" strike="noStrike">
                        <a:solidFill>
                          <a:srgbClr val="FF0000"/>
                        </a:solidFill>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Concatenates two sequences s1 and s2</a:t>
                      </a:r>
                      <a:endParaRPr sz="13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0000"/>
                          </a:solidFill>
                        </a:rPr>
                        <a:t>s * n</a:t>
                      </a:r>
                      <a:r>
                        <a:rPr lang="en" sz="1400" u="none" cap="none" strike="noStrike">
                          <a:solidFill>
                            <a:srgbClr val="FF0000"/>
                          </a:solidFill>
                        </a:rPr>
                        <a:t> , </a:t>
                      </a:r>
                      <a:r>
                        <a:rPr lang="en" sz="1300" u="none" cap="none" strike="noStrike">
                          <a:solidFill>
                            <a:srgbClr val="FF0000"/>
                          </a:solidFill>
                        </a:rPr>
                        <a:t>n * s</a:t>
                      </a:r>
                      <a:r>
                        <a:rPr lang="en" sz="1400" u="none" cap="none" strike="noStrike">
                          <a:solidFill>
                            <a:srgbClr val="FF0000"/>
                          </a:solidFill>
                        </a:rPr>
                        <a:t>  </a:t>
                      </a:r>
                      <a:endParaRPr sz="1400" u="none" cap="none" strike="noStrike">
                        <a:solidFill>
                          <a:srgbClr val="FF0000"/>
                        </a:solidFill>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n copies of sequence s concatenated</a:t>
                      </a:r>
                      <a:endParaRPr sz="13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l">
                        <a:lnSpc>
                          <a:spcPct val="142857"/>
                        </a:lnSpc>
                        <a:spcBef>
                          <a:spcPts val="0"/>
                        </a:spcBef>
                        <a:spcAft>
                          <a:spcPts val="0"/>
                        </a:spcAft>
                        <a:buClr>
                          <a:srgbClr val="000000"/>
                        </a:buClr>
                        <a:buSzPts val="1300"/>
                        <a:buFont typeface="Arial"/>
                        <a:buNone/>
                      </a:pPr>
                      <a:r>
                        <a:rPr lang="en" sz="1300" u="none" cap="none" strike="noStrike">
                          <a:solidFill>
                            <a:srgbClr val="FF0000"/>
                          </a:solidFill>
                        </a:rPr>
                        <a:t>s[i]</a:t>
                      </a:r>
                      <a:r>
                        <a:rPr lang="en" sz="1400" u="none" cap="none" strike="noStrike">
                          <a:solidFill>
                            <a:srgbClr val="FF0000"/>
                          </a:solidFill>
                        </a:rPr>
                        <a:t> </a:t>
                      </a:r>
                      <a:endParaRPr sz="1400" u="none" cap="none" strike="noStrike">
                        <a:solidFill>
                          <a:srgbClr val="FF0000"/>
                        </a:solidFill>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ith element in sequence s.</a:t>
                      </a:r>
                      <a:endParaRPr sz="13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l">
                        <a:lnSpc>
                          <a:spcPct val="142857"/>
                        </a:lnSpc>
                        <a:spcBef>
                          <a:spcPts val="0"/>
                        </a:spcBef>
                        <a:spcAft>
                          <a:spcPts val="0"/>
                        </a:spcAft>
                        <a:buClr>
                          <a:srgbClr val="000000"/>
                        </a:buClr>
                        <a:buSzPts val="1300"/>
                        <a:buFont typeface="Arial"/>
                        <a:buNone/>
                      </a:pPr>
                      <a:r>
                        <a:rPr lang="en" sz="1300" u="none" cap="none" strike="noStrike">
                          <a:solidFill>
                            <a:srgbClr val="FF0000"/>
                          </a:solidFill>
                        </a:rPr>
                        <a:t>len(s)</a:t>
                      </a:r>
                      <a:r>
                        <a:rPr lang="en" sz="1400" u="none" cap="none" strike="noStrike">
                          <a:solidFill>
                            <a:srgbClr val="FF0000"/>
                          </a:solidFill>
                        </a:rPr>
                        <a:t> </a:t>
                      </a:r>
                      <a:endParaRPr sz="1400" u="none" cap="none" strike="noStrike">
                        <a:solidFill>
                          <a:srgbClr val="FF0000"/>
                        </a:solidFill>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Length of sequences, i.e. the number of elements ins`.</a:t>
                      </a:r>
                      <a:endParaRPr sz="13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l">
                        <a:lnSpc>
                          <a:spcPct val="142857"/>
                        </a:lnSpc>
                        <a:spcBef>
                          <a:spcPts val="0"/>
                        </a:spcBef>
                        <a:spcAft>
                          <a:spcPts val="0"/>
                        </a:spcAft>
                        <a:buClr>
                          <a:srgbClr val="000000"/>
                        </a:buClr>
                        <a:buSzPts val="1300"/>
                        <a:buFont typeface="Arial"/>
                        <a:buNone/>
                      </a:pPr>
                      <a:r>
                        <a:rPr lang="en" sz="1300" u="none" cap="none" strike="noStrike">
                          <a:solidFill>
                            <a:srgbClr val="FF0000"/>
                          </a:solidFill>
                        </a:rPr>
                        <a:t>min(s)</a:t>
                      </a:r>
                      <a:r>
                        <a:rPr lang="en" sz="1400" u="none" cap="none" strike="noStrike">
                          <a:solidFill>
                            <a:srgbClr val="FF0000"/>
                          </a:solidFill>
                        </a:rPr>
                        <a:t> </a:t>
                      </a:r>
                      <a:endParaRPr sz="1400" u="none" cap="none" strike="noStrike">
                        <a:solidFill>
                          <a:srgbClr val="FF0000"/>
                        </a:solidFill>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Smallest element in sequence s.</a:t>
                      </a:r>
                      <a:endParaRPr sz="13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38100" marR="38100" rtl="0" algn="l">
                        <a:lnSpc>
                          <a:spcPct val="142857"/>
                        </a:lnSpc>
                        <a:spcBef>
                          <a:spcPts val="0"/>
                        </a:spcBef>
                        <a:spcAft>
                          <a:spcPts val="0"/>
                        </a:spcAft>
                        <a:buClr>
                          <a:srgbClr val="000000"/>
                        </a:buClr>
                        <a:buSzPts val="1300"/>
                        <a:buFont typeface="Arial"/>
                        <a:buNone/>
                      </a:pPr>
                      <a:r>
                        <a:rPr lang="en" sz="1300" u="none" cap="none" strike="noStrike">
                          <a:solidFill>
                            <a:srgbClr val="FF0000"/>
                          </a:solidFill>
                        </a:rPr>
                        <a:t>max(s)</a:t>
                      </a:r>
                      <a:endParaRPr sz="1300" u="none" cap="none" strike="noStrike">
                        <a:solidFill>
                          <a:srgbClr val="FF0000"/>
                        </a:solidFill>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Largest element in sequence s.</a:t>
                      </a:r>
                      <a:endParaRPr sz="13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l">
                        <a:lnSpc>
                          <a:spcPct val="142857"/>
                        </a:lnSpc>
                        <a:spcBef>
                          <a:spcPts val="0"/>
                        </a:spcBef>
                        <a:spcAft>
                          <a:spcPts val="0"/>
                        </a:spcAft>
                        <a:buClr>
                          <a:srgbClr val="000000"/>
                        </a:buClr>
                        <a:buSzPts val="1300"/>
                        <a:buFont typeface="Arial"/>
                        <a:buNone/>
                      </a:pPr>
                      <a:r>
                        <a:rPr lang="en" sz="1300" u="none" cap="none" strike="noStrike">
                          <a:solidFill>
                            <a:srgbClr val="FF0000"/>
                          </a:solidFill>
                        </a:rPr>
                        <a:t>sum(s)</a:t>
                      </a:r>
                      <a:r>
                        <a:rPr lang="en" sz="1400" u="none" cap="none" strike="noStrike">
                          <a:solidFill>
                            <a:srgbClr val="FF0000"/>
                          </a:solidFill>
                        </a:rPr>
                        <a:t> </a:t>
                      </a:r>
                      <a:endParaRPr sz="1400" u="none" cap="none" strike="noStrike">
                        <a:solidFill>
                          <a:srgbClr val="FF0000"/>
                        </a:solidFill>
                      </a:endParaRPr>
                    </a:p>
                  </a:txBody>
                  <a:tcPr marT="47625" marB="47625" marR="47625" marL="476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Sum of all numbers in sequence s.</a:t>
                      </a:r>
                      <a:endParaRPr sz="13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List slicing #</a:t>
            </a:r>
            <a:endParaRPr/>
          </a:p>
          <a:p>
            <a:pPr indent="0" lvl="0" marL="0" rtl="0" algn="l">
              <a:lnSpc>
                <a:spcPct val="100000"/>
              </a:lnSpc>
              <a:spcBef>
                <a:spcPts val="0"/>
              </a:spcBef>
              <a:spcAft>
                <a:spcPts val="0"/>
              </a:spcAft>
              <a:buSzPct val="111111"/>
              <a:buNone/>
            </a:pPr>
            <a:r>
              <a:t/>
            </a:r>
            <a:endParaRPr/>
          </a:p>
        </p:txBody>
      </p:sp>
      <p:sp>
        <p:nvSpPr>
          <p:cNvPr id="88" name="Google Shape;88;p6"/>
          <p:cNvSpPr txBox="1"/>
          <p:nvPr>
            <p:ph idx="1" type="body"/>
          </p:nvPr>
        </p:nvSpPr>
        <p:spPr>
          <a:xfrm>
            <a:off x="311700" y="1076275"/>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Slice operator </a:t>
            </a:r>
            <a:r>
              <a:rPr b="1" lang="en" sz="1400">
                <a:solidFill>
                  <a:srgbClr val="FF0000"/>
                </a:solidFill>
                <a:latin typeface="Arial"/>
                <a:ea typeface="Arial"/>
                <a:cs typeface="Arial"/>
                <a:sym typeface="Arial"/>
              </a:rPr>
              <a:t>([start:end]) </a:t>
            </a:r>
            <a:r>
              <a:rPr lang="en" sz="1400">
                <a:solidFill>
                  <a:srgbClr val="333333"/>
                </a:solidFill>
                <a:highlight>
                  <a:srgbClr val="FFFFFF"/>
                </a:highlight>
                <a:latin typeface="Arial"/>
                <a:ea typeface="Arial"/>
                <a:cs typeface="Arial"/>
                <a:sym typeface="Arial"/>
              </a:rPr>
              <a:t>allows to fetch sublist from the list. It works similar to string.</a:t>
            </a:r>
            <a:endParaRPr sz="1400">
              <a:solidFill>
                <a:srgbClr val="333333"/>
              </a:solidFill>
              <a:highlight>
                <a:srgbClr val="FFFFFF"/>
              </a:highlight>
              <a:latin typeface="Arial"/>
              <a:ea typeface="Arial"/>
              <a:cs typeface="Arial"/>
              <a:sym typeface="Arial"/>
            </a:endParaRPr>
          </a:p>
          <a:p>
            <a:pPr indent="0" lvl="0" marL="0" rtl="0" algn="l">
              <a:lnSpc>
                <a:spcPct val="100000"/>
              </a:lnSpc>
              <a:spcBef>
                <a:spcPts val="1800"/>
              </a:spcBef>
              <a:spcAft>
                <a:spcPts val="0"/>
              </a:spcAft>
              <a:buSzPts val="1800"/>
              <a:buNone/>
            </a:pPr>
            <a:r>
              <a:rPr b="1" lang="en" sz="1400" u="sng">
                <a:solidFill>
                  <a:schemeClr val="hlink"/>
                </a:solidFill>
                <a:hlinkClick r:id="rId3"/>
              </a:rPr>
              <a:t>TRY IT</a:t>
            </a:r>
            <a:endParaRPr b="1" sz="1400" u="sng">
              <a:solidFill>
                <a:srgbClr val="000000"/>
              </a:solidFill>
            </a:endParaRPr>
          </a:p>
          <a:p>
            <a:pPr indent="0" lvl="0" marL="0" rtl="0" algn="l">
              <a:lnSpc>
                <a:spcPct val="115000"/>
              </a:lnSpc>
              <a:spcBef>
                <a:spcPts val="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1400"/>
          </a:p>
        </p:txBody>
      </p:sp>
      <p:graphicFrame>
        <p:nvGraphicFramePr>
          <p:cNvPr id="89" name="Google Shape;89;p6"/>
          <p:cNvGraphicFramePr/>
          <p:nvPr/>
        </p:nvGraphicFramePr>
        <p:xfrm>
          <a:off x="533475" y="1983300"/>
          <a:ext cx="3000000" cy="3000000"/>
        </p:xfrm>
        <a:graphic>
          <a:graphicData uri="http://schemas.openxmlformats.org/drawingml/2006/table">
            <a:tbl>
              <a:tblPr>
                <a:noFill/>
                <a:tableStyleId>{051880AD-994F-483D-8D9D-A3D93954D699}</a:tableStyleId>
              </a:tblPr>
              <a:tblGrid>
                <a:gridCol w="523725"/>
                <a:gridCol w="7423875"/>
              </a:tblGrid>
              <a:tr h="426700">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t>1</a:t>
                      </a:r>
                      <a:endParaRPr b="1" sz="1600" u="none" cap="none" strike="noStrike"/>
                    </a:p>
                  </a:txBody>
                  <a:tcPr marT="91425" marB="91425" marR="91425" marL="91425"/>
                </a:tc>
                <a:tc>
                  <a:txBody>
                    <a:bodyPr/>
                    <a:lstStyle/>
                    <a:p>
                      <a:pPr indent="0" lvl="0" marL="88900" marR="88900" rtl="0" algn="l">
                        <a:lnSpc>
                          <a:spcPct val="142857"/>
                        </a:lnSpc>
                        <a:spcBef>
                          <a:spcPts val="0"/>
                        </a:spcBef>
                        <a:spcAft>
                          <a:spcPts val="0"/>
                        </a:spcAft>
                        <a:buClr>
                          <a:srgbClr val="000000"/>
                        </a:buClr>
                        <a:buSzPts val="1250"/>
                        <a:buFont typeface="Arial"/>
                        <a:buNone/>
                      </a:pPr>
                      <a:r>
                        <a:rPr b="1" lang="en" sz="1250" u="none" cap="none" strike="noStrike">
                          <a:solidFill>
                            <a:schemeClr val="dk2"/>
                          </a:solidFill>
                        </a:rPr>
                        <a:t>&gt;&gt;&gt;</a:t>
                      </a:r>
                      <a:r>
                        <a:rPr b="1" lang="en" sz="1250" u="none" cap="none" strike="noStrike">
                          <a:solidFill>
                            <a:srgbClr val="333333"/>
                          </a:solidFill>
                        </a:rPr>
                        <a:t> </a:t>
                      </a:r>
                      <a:r>
                        <a:rPr b="1" lang="en" sz="1250" u="none" cap="none" strike="noStrike">
                          <a:solidFill>
                            <a:srgbClr val="008000"/>
                          </a:solidFill>
                        </a:rPr>
                        <a:t>list</a:t>
                      </a:r>
                      <a:r>
                        <a:rPr b="1" lang="en" sz="1250" u="none" cap="none" strike="noStrike">
                          <a:solidFill>
                            <a:srgbClr val="333333"/>
                          </a:solidFill>
                        </a:rPr>
                        <a:t> </a:t>
                      </a:r>
                      <a:r>
                        <a:rPr b="1" lang="en" sz="1250" u="none" cap="none" strike="noStrike">
                          <a:solidFill>
                            <a:schemeClr val="dk2"/>
                          </a:solidFill>
                        </a:rPr>
                        <a:t>=</a:t>
                      </a:r>
                      <a:r>
                        <a:rPr b="1" lang="en" sz="1250" u="none" cap="none" strike="noStrike">
                          <a:solidFill>
                            <a:srgbClr val="333333"/>
                          </a:solidFill>
                        </a:rPr>
                        <a:t> [</a:t>
                      </a:r>
                      <a:r>
                        <a:rPr b="1" lang="en" sz="1250" u="none" cap="none" strike="noStrike">
                          <a:solidFill>
                            <a:schemeClr val="dk2"/>
                          </a:solidFill>
                        </a:rPr>
                        <a:t>11</a:t>
                      </a:r>
                      <a:r>
                        <a:rPr b="1" lang="en" sz="1250" u="none" cap="none" strike="noStrike">
                          <a:solidFill>
                            <a:srgbClr val="333333"/>
                          </a:solidFill>
                        </a:rPr>
                        <a:t>,</a:t>
                      </a:r>
                      <a:r>
                        <a:rPr b="1" lang="en" sz="1250" u="none" cap="none" strike="noStrike">
                          <a:solidFill>
                            <a:schemeClr val="dk2"/>
                          </a:solidFill>
                        </a:rPr>
                        <a:t>33</a:t>
                      </a:r>
                      <a:r>
                        <a:rPr b="1" lang="en" sz="1250" u="none" cap="none" strike="noStrike">
                          <a:solidFill>
                            <a:srgbClr val="333333"/>
                          </a:solidFill>
                        </a:rPr>
                        <a:t>,</a:t>
                      </a:r>
                      <a:r>
                        <a:rPr b="1" lang="en" sz="1250" u="none" cap="none" strike="noStrike">
                          <a:solidFill>
                            <a:schemeClr val="dk2"/>
                          </a:solidFill>
                        </a:rPr>
                        <a:t>44</a:t>
                      </a:r>
                      <a:r>
                        <a:rPr b="1" lang="en" sz="1250" u="none" cap="none" strike="noStrike">
                          <a:solidFill>
                            <a:srgbClr val="333333"/>
                          </a:solidFill>
                        </a:rPr>
                        <a:t>,</a:t>
                      </a:r>
                      <a:r>
                        <a:rPr b="1" lang="en" sz="1250" u="none" cap="none" strike="noStrike">
                          <a:solidFill>
                            <a:schemeClr val="dk2"/>
                          </a:solidFill>
                        </a:rPr>
                        <a:t>66</a:t>
                      </a:r>
                      <a:r>
                        <a:rPr b="1" lang="en" sz="1250" u="none" cap="none" strike="noStrike">
                          <a:solidFill>
                            <a:srgbClr val="333333"/>
                          </a:solidFill>
                        </a:rPr>
                        <a:t>,</a:t>
                      </a:r>
                      <a:r>
                        <a:rPr b="1" lang="en" sz="1250" u="none" cap="none" strike="noStrike">
                          <a:solidFill>
                            <a:schemeClr val="dk2"/>
                          </a:solidFill>
                        </a:rPr>
                        <a:t>788</a:t>
                      </a:r>
                      <a:r>
                        <a:rPr b="1" lang="en" sz="1250" u="none" cap="none" strike="noStrike">
                          <a:solidFill>
                            <a:srgbClr val="333333"/>
                          </a:solidFill>
                        </a:rPr>
                        <a:t>,</a:t>
                      </a:r>
                      <a:r>
                        <a:rPr b="1" lang="en" sz="1250" u="none" cap="none" strike="noStrike">
                          <a:solidFill>
                            <a:schemeClr val="dk2"/>
                          </a:solidFill>
                        </a:rPr>
                        <a:t>1</a:t>
                      </a:r>
                      <a:r>
                        <a:rPr b="1" lang="en" sz="1250" u="none" cap="none" strike="noStrike">
                          <a:solidFill>
                            <a:srgbClr val="333333"/>
                          </a:solidFill>
                        </a:rPr>
                        <a:t>]</a:t>
                      </a:r>
                      <a:endParaRPr b="1" sz="1600" u="none" cap="none" strike="noStrike"/>
                    </a:p>
                  </a:txBody>
                  <a:tcPr marT="91425" marB="91425" marR="91425" marL="91425"/>
                </a:tc>
              </a:tr>
              <a:tr h="426700">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t>2</a:t>
                      </a:r>
                      <a:endParaRPr b="1" sz="1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50"/>
                        <a:buFont typeface="Arial"/>
                        <a:buNone/>
                      </a:pPr>
                      <a:r>
                        <a:rPr b="1" lang="en" sz="1250" u="none" cap="none" strike="noStrike">
                          <a:solidFill>
                            <a:schemeClr val="dk2"/>
                          </a:solidFill>
                        </a:rPr>
                        <a:t>&gt;&gt;&gt;</a:t>
                      </a:r>
                      <a:r>
                        <a:rPr b="1" lang="en" sz="1250" u="none" cap="none" strike="noStrike">
                          <a:solidFill>
                            <a:srgbClr val="333333"/>
                          </a:solidFill>
                        </a:rPr>
                        <a:t> </a:t>
                      </a:r>
                      <a:r>
                        <a:rPr b="1" lang="en" sz="1250" u="none" cap="none" strike="noStrike">
                          <a:solidFill>
                            <a:srgbClr val="008000"/>
                          </a:solidFill>
                        </a:rPr>
                        <a:t>list</a:t>
                      </a:r>
                      <a:r>
                        <a:rPr b="1" lang="en" sz="1250" u="none" cap="none" strike="noStrike">
                          <a:solidFill>
                            <a:srgbClr val="333333"/>
                          </a:solidFill>
                        </a:rPr>
                        <a:t>[</a:t>
                      </a:r>
                      <a:r>
                        <a:rPr b="1" lang="en" sz="1250" u="none" cap="none" strike="noStrike">
                          <a:solidFill>
                            <a:schemeClr val="dk2"/>
                          </a:solidFill>
                        </a:rPr>
                        <a:t>0</a:t>
                      </a:r>
                      <a:r>
                        <a:rPr b="1" lang="en" sz="1250" u="none" cap="none" strike="noStrike">
                          <a:solidFill>
                            <a:srgbClr val="333333"/>
                          </a:solidFill>
                        </a:rPr>
                        <a:t>:</a:t>
                      </a:r>
                      <a:r>
                        <a:rPr b="1" lang="en" sz="1250" u="none" cap="none" strike="noStrike">
                          <a:solidFill>
                            <a:schemeClr val="dk2"/>
                          </a:solidFill>
                        </a:rPr>
                        <a:t>5</a:t>
                      </a:r>
                      <a:r>
                        <a:rPr b="1" lang="en" sz="1250" u="none" cap="none" strike="noStrike">
                          <a:solidFill>
                            <a:srgbClr val="333333"/>
                          </a:solidFill>
                        </a:rPr>
                        <a:t>] </a:t>
                      </a:r>
                      <a:r>
                        <a:rPr b="1" i="1" lang="en" sz="1250" u="none" cap="none" strike="noStrike">
                          <a:solidFill>
                            <a:srgbClr val="408080"/>
                          </a:solidFill>
                        </a:rPr>
                        <a:t># this will return list starting from index 0 to index 4</a:t>
                      </a:r>
                      <a:endParaRPr b="1" sz="1600" u="none" cap="none" strike="noStrike"/>
                    </a:p>
                  </a:txBody>
                  <a:tcPr marT="91425" marB="91425" marR="91425" marL="91425"/>
                </a:tc>
              </a:tr>
              <a:tr h="426700">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t>3</a:t>
                      </a:r>
                      <a:endParaRPr b="1" sz="1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50"/>
                        <a:buFont typeface="Arial"/>
                        <a:buNone/>
                      </a:pPr>
                      <a:r>
                        <a:rPr b="1" lang="en" sz="1250" u="none" cap="none" strike="noStrike">
                          <a:solidFill>
                            <a:srgbClr val="333333"/>
                          </a:solidFill>
                          <a:highlight>
                            <a:srgbClr val="F8F8F8"/>
                          </a:highlight>
                        </a:rPr>
                        <a:t>[</a:t>
                      </a:r>
                      <a:r>
                        <a:rPr b="1" lang="en" sz="1250" u="none" cap="none" strike="noStrike">
                          <a:solidFill>
                            <a:srgbClr val="666666"/>
                          </a:solidFill>
                          <a:highlight>
                            <a:srgbClr val="F8F8F8"/>
                          </a:highlight>
                        </a:rPr>
                        <a:t>11</a:t>
                      </a:r>
                      <a:r>
                        <a:rPr b="1" lang="en" sz="1250" u="none" cap="none" strike="noStrike">
                          <a:solidFill>
                            <a:srgbClr val="333333"/>
                          </a:solidFill>
                          <a:highlight>
                            <a:srgbClr val="F8F8F8"/>
                          </a:highlight>
                        </a:rPr>
                        <a:t>,</a:t>
                      </a:r>
                      <a:r>
                        <a:rPr b="1" lang="en" sz="1250" u="none" cap="none" strike="noStrike">
                          <a:solidFill>
                            <a:srgbClr val="666666"/>
                          </a:solidFill>
                          <a:highlight>
                            <a:srgbClr val="F8F8F8"/>
                          </a:highlight>
                        </a:rPr>
                        <a:t>33</a:t>
                      </a:r>
                      <a:r>
                        <a:rPr b="1" lang="en" sz="1250" u="none" cap="none" strike="noStrike">
                          <a:solidFill>
                            <a:srgbClr val="333333"/>
                          </a:solidFill>
                          <a:highlight>
                            <a:srgbClr val="F8F8F8"/>
                          </a:highlight>
                        </a:rPr>
                        <a:t>,</a:t>
                      </a:r>
                      <a:r>
                        <a:rPr b="1" lang="en" sz="1250" u="none" cap="none" strike="noStrike">
                          <a:solidFill>
                            <a:srgbClr val="666666"/>
                          </a:solidFill>
                          <a:highlight>
                            <a:srgbClr val="F8F8F8"/>
                          </a:highlight>
                        </a:rPr>
                        <a:t>44</a:t>
                      </a:r>
                      <a:r>
                        <a:rPr b="1" lang="en" sz="1250" u="none" cap="none" strike="noStrike">
                          <a:solidFill>
                            <a:srgbClr val="333333"/>
                          </a:solidFill>
                          <a:highlight>
                            <a:srgbClr val="F8F8F8"/>
                          </a:highlight>
                        </a:rPr>
                        <a:t>,</a:t>
                      </a:r>
                      <a:r>
                        <a:rPr b="1" lang="en" sz="1250" u="none" cap="none" strike="noStrike">
                          <a:solidFill>
                            <a:srgbClr val="666666"/>
                          </a:solidFill>
                          <a:highlight>
                            <a:srgbClr val="F8F8F8"/>
                          </a:highlight>
                        </a:rPr>
                        <a:t>66</a:t>
                      </a:r>
                      <a:r>
                        <a:rPr b="1" lang="en" sz="1250" u="none" cap="none" strike="noStrike">
                          <a:solidFill>
                            <a:srgbClr val="333333"/>
                          </a:solidFill>
                          <a:highlight>
                            <a:srgbClr val="F8F8F8"/>
                          </a:highlight>
                        </a:rPr>
                        <a:t>,</a:t>
                      </a:r>
                      <a:r>
                        <a:rPr b="1" lang="en" sz="1250" u="none" cap="none" strike="noStrike">
                          <a:solidFill>
                            <a:srgbClr val="666666"/>
                          </a:solidFill>
                          <a:highlight>
                            <a:srgbClr val="F8F8F8"/>
                          </a:highlight>
                        </a:rPr>
                        <a:t>788</a:t>
                      </a:r>
                      <a:r>
                        <a:rPr b="1" lang="en" sz="1250" u="none" cap="none" strike="noStrike">
                          <a:solidFill>
                            <a:srgbClr val="333333"/>
                          </a:solidFill>
                          <a:highlight>
                            <a:srgbClr val="F8F8F8"/>
                          </a:highlight>
                        </a:rPr>
                        <a:t>]</a:t>
                      </a:r>
                      <a:endParaRPr b="1" sz="1400" u="none" cap="none" strike="noStrike">
                        <a:solidFill>
                          <a:srgbClr val="333333"/>
                        </a:solidFill>
                        <a:highlight>
                          <a:srgbClr val="F8F8F8"/>
                        </a:highlight>
                      </a:endParaRPr>
                    </a:p>
                  </a:txBody>
                  <a:tcPr marT="91425" marB="91425" marR="91425" marL="91425"/>
                </a:tc>
              </a:tr>
            </a:tbl>
          </a:graphicData>
        </a:graphic>
      </p:graphicFrame>
      <p:sp>
        <p:nvSpPr>
          <p:cNvPr id="90" name="Google Shape;90;p6"/>
          <p:cNvSpPr txBox="1"/>
          <p:nvPr>
            <p:ph idx="1" type="body"/>
          </p:nvPr>
        </p:nvSpPr>
        <p:spPr>
          <a:xfrm>
            <a:off x="192975" y="3525350"/>
            <a:ext cx="8766300" cy="108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b="1" lang="en" sz="1400" u="sng">
                <a:solidFill>
                  <a:srgbClr val="FF0000"/>
                </a:solidFill>
                <a:highlight>
                  <a:srgbClr val="FFFFFF"/>
                </a:highlight>
                <a:latin typeface="Arial"/>
                <a:ea typeface="Arial"/>
                <a:cs typeface="Arial"/>
                <a:sym typeface="Arial"/>
              </a:rPr>
              <a:t>Note:</a:t>
            </a:r>
            <a:endParaRPr b="1" sz="1400" u="sng">
              <a:solidFill>
                <a:srgbClr val="FF0000"/>
              </a:solidFill>
              <a:highlight>
                <a:srgbClr val="FFFFFF"/>
              </a:highlight>
              <a:latin typeface="Arial"/>
              <a:ea typeface="Arial"/>
              <a:cs typeface="Arial"/>
              <a:sym typeface="Arial"/>
            </a:endParaRPr>
          </a:p>
          <a:p>
            <a:pPr indent="0" lvl="0" marL="0" marR="0" rtl="0" algn="l">
              <a:lnSpc>
                <a:spcPct val="115000"/>
              </a:lnSpc>
              <a:spcBef>
                <a:spcPts val="1800"/>
              </a:spcBef>
              <a:spcAft>
                <a:spcPts val="0"/>
              </a:spcAft>
              <a:buSzPts val="1800"/>
              <a:buNone/>
            </a:pPr>
            <a:r>
              <a:rPr lang="en" sz="1400">
                <a:solidFill>
                  <a:srgbClr val="333333"/>
                </a:solidFill>
                <a:highlight>
                  <a:srgbClr val="FFFFFF"/>
                </a:highlight>
                <a:latin typeface="Arial"/>
                <a:ea typeface="Arial"/>
                <a:cs typeface="Arial"/>
                <a:sym typeface="Arial"/>
              </a:rPr>
              <a:t>If </a:t>
            </a:r>
            <a:r>
              <a:rPr b="1" lang="en" sz="1400">
                <a:solidFill>
                  <a:srgbClr val="FF0000"/>
                </a:solidFill>
                <a:highlight>
                  <a:srgbClr val="FFFFFF"/>
                </a:highlight>
                <a:latin typeface="Arial"/>
                <a:ea typeface="Arial"/>
                <a:cs typeface="Arial"/>
                <a:sym typeface="Arial"/>
              </a:rPr>
              <a:t>start &gt;= end</a:t>
            </a:r>
            <a:r>
              <a:rPr lang="en" sz="1400">
                <a:solidFill>
                  <a:srgbClr val="333333"/>
                </a:solidFill>
                <a:highlight>
                  <a:srgbClr val="FFFFFF"/>
                </a:highlight>
                <a:latin typeface="Arial"/>
                <a:ea typeface="Arial"/>
                <a:cs typeface="Arial"/>
                <a:sym typeface="Arial"/>
              </a:rPr>
              <a:t>, </a:t>
            </a:r>
            <a:r>
              <a:rPr b="1" lang="en" sz="1400">
                <a:solidFill>
                  <a:srgbClr val="FF0000"/>
                </a:solidFill>
                <a:highlight>
                  <a:srgbClr val="FFFFFF"/>
                </a:highlight>
                <a:latin typeface="Arial"/>
                <a:ea typeface="Arial"/>
                <a:cs typeface="Arial"/>
                <a:sym typeface="Arial"/>
              </a:rPr>
              <a:t>list[start : end] </a:t>
            </a:r>
            <a:r>
              <a:rPr lang="en" sz="1400">
                <a:solidFill>
                  <a:srgbClr val="333333"/>
                </a:solidFill>
                <a:highlight>
                  <a:srgbClr val="FFFFFF"/>
                </a:highlight>
                <a:latin typeface="Arial"/>
                <a:ea typeface="Arial"/>
                <a:cs typeface="Arial"/>
                <a:sym typeface="Arial"/>
              </a:rPr>
              <a:t>will return an empty list. If end specifies a position which is beyond the </a:t>
            </a:r>
            <a:r>
              <a:rPr b="1" lang="en" sz="1400">
                <a:solidFill>
                  <a:srgbClr val="FF0000"/>
                </a:solidFill>
                <a:highlight>
                  <a:srgbClr val="FFFFFF"/>
                </a:highlight>
                <a:latin typeface="Arial"/>
                <a:ea typeface="Arial"/>
                <a:cs typeface="Arial"/>
                <a:sym typeface="Arial"/>
              </a:rPr>
              <a:t>end </a:t>
            </a:r>
            <a:r>
              <a:rPr lang="en" sz="1400">
                <a:solidFill>
                  <a:srgbClr val="333333"/>
                </a:solidFill>
                <a:highlight>
                  <a:srgbClr val="FFFFFF"/>
                </a:highlight>
                <a:latin typeface="Arial"/>
                <a:ea typeface="Arial"/>
                <a:cs typeface="Arial"/>
                <a:sym typeface="Arial"/>
              </a:rPr>
              <a:t>of the list, Python will use the length of the list for </a:t>
            </a:r>
            <a:r>
              <a:rPr b="1" lang="en" sz="1400">
                <a:solidFill>
                  <a:srgbClr val="FF0000"/>
                </a:solidFill>
                <a:highlight>
                  <a:srgbClr val="FFFFFF"/>
                </a:highlight>
                <a:latin typeface="Arial"/>
                <a:ea typeface="Arial"/>
                <a:cs typeface="Arial"/>
                <a:sym typeface="Arial"/>
              </a:rPr>
              <a:t>end </a:t>
            </a:r>
            <a:r>
              <a:rPr lang="en" sz="1400">
                <a:solidFill>
                  <a:srgbClr val="333333"/>
                </a:solidFill>
                <a:highlight>
                  <a:srgbClr val="FFFFFF"/>
                </a:highlight>
                <a:latin typeface="Arial"/>
                <a:ea typeface="Arial"/>
                <a:cs typeface="Arial"/>
                <a:sym typeface="Arial"/>
              </a:rPr>
              <a:t>instead.</a:t>
            </a:r>
            <a:endParaRPr sz="1400">
              <a:solidFill>
                <a:srgbClr val="333333"/>
              </a:solidFill>
              <a:highlight>
                <a:srgbClr val="FFFFFF"/>
              </a:highlight>
              <a:latin typeface="Arial"/>
              <a:ea typeface="Arial"/>
              <a:cs typeface="Arial"/>
              <a:sym typeface="Arial"/>
            </a:endParaRPr>
          </a:p>
          <a:p>
            <a:pPr indent="0" lvl="0" marL="0" marR="0" rtl="0" algn="l">
              <a:lnSpc>
                <a:spcPct val="115000"/>
              </a:lnSpc>
              <a:spcBef>
                <a:spcPts val="1800"/>
              </a:spcBef>
              <a:spcAft>
                <a:spcPts val="0"/>
              </a:spcAft>
              <a:buSzPts val="1800"/>
              <a:buNone/>
            </a:pPr>
            <a:r>
              <a:t/>
            </a:r>
            <a:endParaRPr sz="1400">
              <a:solidFill>
                <a:srgbClr val="333333"/>
              </a:solidFill>
              <a:highlight>
                <a:srgbClr val="FFFFFF"/>
              </a:highlight>
              <a:latin typeface="Arial"/>
              <a:ea typeface="Arial"/>
              <a:cs typeface="Arial"/>
              <a:sym typeface="Arial"/>
            </a:endParaRPr>
          </a:p>
          <a:p>
            <a:pPr indent="0" lvl="0" marL="0" marR="0" rtl="0" algn="l">
              <a:lnSpc>
                <a:spcPct val="115000"/>
              </a:lnSpc>
              <a:spcBef>
                <a:spcPts val="1800"/>
              </a:spcBef>
              <a:spcAft>
                <a:spcPts val="0"/>
              </a:spcAft>
              <a:buSzPts val="1800"/>
              <a:buNone/>
            </a:pPr>
            <a:r>
              <a:t/>
            </a:r>
            <a:endParaRPr sz="1400">
              <a:solidFill>
                <a:srgbClr val="333333"/>
              </a:solidFill>
              <a:highlight>
                <a:srgbClr val="FFFFFF"/>
              </a:highlight>
              <a:latin typeface="Arial"/>
              <a:ea typeface="Arial"/>
              <a:cs typeface="Arial"/>
              <a:sym typeface="Arial"/>
            </a:endParaRPr>
          </a:p>
          <a:p>
            <a:pPr indent="0" lvl="0" marL="0" marR="0" rtl="0" algn="l">
              <a:lnSpc>
                <a:spcPct val="115000"/>
              </a:lnSpc>
              <a:spcBef>
                <a:spcPts val="1800"/>
              </a:spcBef>
              <a:spcAft>
                <a:spcPts val="1800"/>
              </a:spcAft>
              <a:buSzPts val="1800"/>
              <a:buNone/>
            </a:pPr>
            <a:r>
              <a:t/>
            </a:r>
            <a:endParaRPr sz="1400">
              <a:solidFill>
                <a:srgbClr val="333333"/>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1000"/>
                                        <p:tgtEl>
                                          <p:spTgt spid="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139175" y="56425"/>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and * operators in list #</a:t>
            </a:r>
            <a:endParaRPr/>
          </a:p>
          <a:p>
            <a:pPr indent="0" lvl="0" marL="0" rtl="0" algn="l">
              <a:lnSpc>
                <a:spcPct val="100000"/>
              </a:lnSpc>
              <a:spcBef>
                <a:spcPts val="0"/>
              </a:spcBef>
              <a:spcAft>
                <a:spcPts val="0"/>
              </a:spcAft>
              <a:buSzPct val="111111"/>
              <a:buNone/>
            </a:pPr>
            <a:r>
              <a:t/>
            </a:r>
            <a:endParaRPr/>
          </a:p>
        </p:txBody>
      </p:sp>
      <p:sp>
        <p:nvSpPr>
          <p:cNvPr id="96" name="Google Shape;96;p7"/>
          <p:cNvSpPr txBox="1"/>
          <p:nvPr>
            <p:ph idx="1" type="body"/>
          </p:nvPr>
        </p:nvSpPr>
        <p:spPr>
          <a:xfrm>
            <a:off x="237750" y="655000"/>
            <a:ext cx="8520600" cy="5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333333"/>
                </a:solidFill>
                <a:highlight>
                  <a:srgbClr val="FFFFFF"/>
                </a:highlight>
                <a:latin typeface="Arial"/>
                <a:ea typeface="Arial"/>
                <a:cs typeface="Arial"/>
                <a:sym typeface="Arial"/>
              </a:rPr>
              <a:t>The </a:t>
            </a:r>
            <a:r>
              <a:rPr b="1" lang="en" sz="1400">
                <a:solidFill>
                  <a:srgbClr val="FF0000"/>
                </a:solidFill>
                <a:highlight>
                  <a:srgbClr val="F9F2F4"/>
                </a:highlight>
                <a:latin typeface="Arial"/>
                <a:ea typeface="Arial"/>
                <a:cs typeface="Arial"/>
                <a:sym typeface="Arial"/>
              </a:rPr>
              <a:t>+</a:t>
            </a:r>
            <a:r>
              <a:rPr b="1" lang="en" sz="1400">
                <a:solidFill>
                  <a:srgbClr val="FF0000"/>
                </a:solidFill>
                <a:highlight>
                  <a:srgbClr val="FFFFFF"/>
                </a:highlight>
                <a:latin typeface="Arial"/>
                <a:ea typeface="Arial"/>
                <a:cs typeface="Arial"/>
                <a:sym typeface="Arial"/>
              </a:rPr>
              <a:t> </a:t>
            </a:r>
            <a:r>
              <a:rPr b="1" lang="en" sz="1400">
                <a:solidFill>
                  <a:srgbClr val="333333"/>
                </a:solidFill>
                <a:highlight>
                  <a:srgbClr val="FFFFFF"/>
                </a:highlight>
                <a:latin typeface="Arial"/>
                <a:ea typeface="Arial"/>
                <a:cs typeface="Arial"/>
                <a:sym typeface="Arial"/>
              </a:rPr>
              <a:t>operator joins the two lists. </a:t>
            </a:r>
            <a:r>
              <a:rPr b="1" lang="en" sz="1400" u="sng">
                <a:solidFill>
                  <a:srgbClr val="000000"/>
                </a:solidFill>
              </a:rPr>
              <a:t>TRY IT</a:t>
            </a:r>
            <a:endParaRPr b="1" sz="1400" u="sng">
              <a:solidFill>
                <a:srgbClr val="000000"/>
              </a:solidFill>
            </a:endParaRPr>
          </a:p>
          <a:p>
            <a:pPr indent="0" lvl="0" marL="0" rtl="0" algn="l">
              <a:lnSpc>
                <a:spcPct val="115000"/>
              </a:lnSpc>
              <a:spcBef>
                <a:spcPts val="1800"/>
              </a:spcBef>
              <a:spcAft>
                <a:spcPts val="0"/>
              </a:spcAft>
              <a:buSzPts val="1800"/>
              <a:buNone/>
            </a:pPr>
            <a:r>
              <a:t/>
            </a:r>
            <a:endParaRPr b="1"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1400"/>
          </a:p>
        </p:txBody>
      </p:sp>
      <p:sp>
        <p:nvSpPr>
          <p:cNvPr id="97" name="Google Shape;97;p7"/>
          <p:cNvSpPr txBox="1"/>
          <p:nvPr>
            <p:ph idx="1" type="body"/>
          </p:nvPr>
        </p:nvSpPr>
        <p:spPr>
          <a:xfrm>
            <a:off x="237750" y="2932600"/>
            <a:ext cx="8520600" cy="5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333333"/>
                </a:solidFill>
                <a:highlight>
                  <a:srgbClr val="FFFFFF"/>
                </a:highlight>
                <a:latin typeface="Arial"/>
                <a:ea typeface="Arial"/>
                <a:cs typeface="Arial"/>
                <a:sym typeface="Arial"/>
              </a:rPr>
              <a:t>The </a:t>
            </a:r>
            <a:r>
              <a:rPr b="1" lang="en" sz="1500">
                <a:solidFill>
                  <a:srgbClr val="FF0000"/>
                </a:solidFill>
                <a:highlight>
                  <a:srgbClr val="F9F2F4"/>
                </a:highlight>
                <a:latin typeface="Arial"/>
                <a:ea typeface="Arial"/>
                <a:cs typeface="Arial"/>
                <a:sym typeface="Arial"/>
              </a:rPr>
              <a:t>*</a:t>
            </a:r>
            <a:r>
              <a:rPr b="1" lang="en" sz="1500">
                <a:solidFill>
                  <a:srgbClr val="FF0000"/>
                </a:solidFill>
                <a:highlight>
                  <a:srgbClr val="FFFFFF"/>
                </a:highlight>
                <a:latin typeface="Arial"/>
                <a:ea typeface="Arial"/>
                <a:cs typeface="Arial"/>
                <a:sym typeface="Arial"/>
              </a:rPr>
              <a:t> </a:t>
            </a:r>
            <a:r>
              <a:rPr b="1" lang="en" sz="1400">
                <a:solidFill>
                  <a:srgbClr val="333333"/>
                </a:solidFill>
                <a:highlight>
                  <a:srgbClr val="FFFFFF"/>
                </a:highlight>
                <a:latin typeface="Arial"/>
                <a:ea typeface="Arial"/>
                <a:cs typeface="Arial"/>
                <a:sym typeface="Arial"/>
              </a:rPr>
              <a:t>operator joins the two list.</a:t>
            </a:r>
            <a:endParaRPr b="1"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1400"/>
          </a:p>
        </p:txBody>
      </p:sp>
      <p:graphicFrame>
        <p:nvGraphicFramePr>
          <p:cNvPr id="98" name="Google Shape;98;p7"/>
          <p:cNvGraphicFramePr/>
          <p:nvPr/>
        </p:nvGraphicFramePr>
        <p:xfrm>
          <a:off x="237750" y="1123913"/>
          <a:ext cx="3000000" cy="3000000"/>
        </p:xfrm>
        <a:graphic>
          <a:graphicData uri="http://schemas.openxmlformats.org/drawingml/2006/table">
            <a:tbl>
              <a:tblPr>
                <a:noFill/>
                <a:tableStyleId>{051880AD-994F-483D-8D9D-A3D93954D699}</a:tableStyleId>
              </a:tblPr>
              <a:tblGrid>
                <a:gridCol w="390750"/>
                <a:gridCol w="6848250"/>
              </a:tblGrid>
              <a:tr h="28822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&gt;&gt;&gt; list1 = [11, 33]</a:t>
                      </a:r>
                      <a:endParaRPr sz="1100" u="none" cap="none" strike="noStrike"/>
                    </a:p>
                  </a:txBody>
                  <a:tcPr marT="91425" marB="91425" marR="91425" marL="91425"/>
                </a:tc>
              </a:tr>
              <a:tr h="2854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&gt;&gt;&gt; list2 = [1, 9]</a:t>
                      </a:r>
                      <a:endParaRPr sz="1100" u="none" cap="none" strike="noStrike"/>
                    </a:p>
                  </a:txBody>
                  <a:tcPr marT="91425" marB="91425" marR="91425" marL="91425"/>
                </a:tc>
              </a:tr>
              <a:tr h="2854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3</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&gt;&gt;&gt; list3 = list1 + list2</a:t>
                      </a:r>
                      <a:endParaRPr sz="1100" u="none" cap="none" strike="noStrike"/>
                    </a:p>
                  </a:txBody>
                  <a:tcPr marT="91425" marB="91425" marR="91425" marL="91425"/>
                </a:tc>
              </a:tr>
              <a:tr h="2854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&gt;&gt;&gt; list3</a:t>
                      </a:r>
                      <a:endParaRPr sz="1100" u="none" cap="none" strike="noStrike"/>
                    </a:p>
                  </a:txBody>
                  <a:tcPr marT="91425" marB="91425" marR="91425" marL="91425"/>
                </a:tc>
              </a:tr>
              <a:tr h="2854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5</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[11, 33, 1, 9]</a:t>
                      </a:r>
                      <a:endParaRPr sz="1100" u="none" cap="none" strike="noStrike"/>
                    </a:p>
                  </a:txBody>
                  <a:tcPr marT="91425" marB="91425" marR="91425" marL="91425"/>
                </a:tc>
              </a:tr>
            </a:tbl>
          </a:graphicData>
        </a:graphic>
      </p:graphicFrame>
      <p:graphicFrame>
        <p:nvGraphicFramePr>
          <p:cNvPr id="99" name="Google Shape;99;p7"/>
          <p:cNvGraphicFramePr/>
          <p:nvPr/>
        </p:nvGraphicFramePr>
        <p:xfrm>
          <a:off x="237750" y="3402775"/>
          <a:ext cx="3000000" cy="3000000"/>
        </p:xfrm>
        <a:graphic>
          <a:graphicData uri="http://schemas.openxmlformats.org/drawingml/2006/table">
            <a:tbl>
              <a:tblPr>
                <a:noFill/>
                <a:tableStyleId>{051880AD-994F-483D-8D9D-A3D93954D699}</a:tableStyleId>
              </a:tblPr>
              <a:tblGrid>
                <a:gridCol w="390750"/>
                <a:gridCol w="6848250"/>
              </a:tblGrid>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&gt;&gt;&gt; list4 = [1, 2, 3, 4]</a:t>
                      </a:r>
                      <a:endParaRPr sz="11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&gt;&gt;&gt; list5 = list4 * 3</a:t>
                      </a:r>
                      <a:endParaRPr sz="11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3</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&gt;&gt;&gt; list5</a:t>
                      </a:r>
                      <a:endParaRPr sz="11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 2, 3, 4, 1, 2, 3, 4, 1, 2, 3, 4]</a:t>
                      </a:r>
                      <a:endParaRPr sz="11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311700" y="642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Commonly used list methods with return type #</a:t>
            </a:r>
            <a:endParaRPr/>
          </a:p>
          <a:p>
            <a:pPr indent="0" lvl="0" marL="0" rtl="0" algn="l">
              <a:lnSpc>
                <a:spcPct val="100000"/>
              </a:lnSpc>
              <a:spcBef>
                <a:spcPts val="0"/>
              </a:spcBef>
              <a:spcAft>
                <a:spcPts val="0"/>
              </a:spcAft>
              <a:buSzPct val="111111"/>
              <a:buNone/>
            </a:pPr>
            <a:r>
              <a:t/>
            </a:r>
            <a:endParaRPr/>
          </a:p>
        </p:txBody>
      </p:sp>
      <p:graphicFrame>
        <p:nvGraphicFramePr>
          <p:cNvPr id="105" name="Google Shape;105;p8"/>
          <p:cNvGraphicFramePr/>
          <p:nvPr/>
        </p:nvGraphicFramePr>
        <p:xfrm>
          <a:off x="235500" y="1017650"/>
          <a:ext cx="3000000" cy="3000000"/>
        </p:xfrm>
        <a:graphic>
          <a:graphicData uri="http://schemas.openxmlformats.org/drawingml/2006/table">
            <a:tbl>
              <a:tblPr>
                <a:noFill/>
                <a:tableStyleId>{051880AD-994F-483D-8D9D-A3D93954D699}</a:tableStyleId>
              </a:tblPr>
              <a:tblGrid>
                <a:gridCol w="2347100"/>
                <a:gridCol w="6241300"/>
              </a:tblGrid>
              <a:tr h="275025">
                <a:tc>
                  <a:txBody>
                    <a:bodyPr/>
                    <a:lstStyle/>
                    <a:p>
                      <a:pPr indent="0" lvl="0" marL="0" marR="0" rtl="0" algn="l">
                        <a:lnSpc>
                          <a:spcPct val="142857"/>
                        </a:lnSpc>
                        <a:spcBef>
                          <a:spcPts val="0"/>
                        </a:spcBef>
                        <a:spcAft>
                          <a:spcPts val="0"/>
                        </a:spcAft>
                        <a:buClr>
                          <a:srgbClr val="000000"/>
                        </a:buClr>
                        <a:buSzPts val="1200"/>
                        <a:buFont typeface="Arial"/>
                        <a:buNone/>
                      </a:pPr>
                      <a:r>
                        <a:rPr b="1" lang="en" sz="1200" u="none" cap="none" strike="noStrike">
                          <a:solidFill>
                            <a:srgbClr val="333333"/>
                          </a:solidFill>
                        </a:rPr>
                        <a:t>Method name</a:t>
                      </a:r>
                      <a:endParaRPr b="1" sz="1200" u="none" cap="none" strike="noStrike">
                        <a:solidFill>
                          <a:srgbClr val="333333"/>
                        </a:solidFill>
                      </a:endParaRPr>
                    </a:p>
                  </a:txBody>
                  <a:tcPr marT="47625" marB="47625" marR="47625" marL="4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Description</a:t>
                      </a:r>
                      <a:endParaRPr b="1"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74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append(x:object):None</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Adds an element x to the end of the list and returns None.</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2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count(x:object):int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Returns the number of times element x appears in the list.</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22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extend(l:list):None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Appends all the elements in l to the list and returns None.</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4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index(x: object):int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Returns the index of the first occurrence of element x in the list</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insert(index: int, x: object):None</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Inserts an element x at a given index. Note that the first element in the list has index 0 and returns None.</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29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remove(x:object):None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Removes the first occurrence of element x from the list and returns None</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reverse():None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Reverse the list and returns None</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sort(): None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Sorts the elements in the list in ascending order and returns None.</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38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pop(i): object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Removes the element at the given position and returns it. The parameter i is optional. If it is not specified, pop() removes and returns the last element in the list.</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Python Tuples</a:t>
            </a:r>
            <a:endParaRPr/>
          </a:p>
          <a:p>
            <a:pPr indent="0" lvl="0" marL="0" rtl="0" algn="l">
              <a:lnSpc>
                <a:spcPct val="100000"/>
              </a:lnSpc>
              <a:spcBef>
                <a:spcPts val="0"/>
              </a:spcBef>
              <a:spcAft>
                <a:spcPts val="0"/>
              </a:spcAft>
              <a:buSzPct val="111111"/>
              <a:buNone/>
            </a:pPr>
            <a:r>
              <a:t/>
            </a:r>
            <a:endParaRPr/>
          </a:p>
        </p:txBody>
      </p:sp>
      <p:sp>
        <p:nvSpPr>
          <p:cNvPr id="111" name="Google Shape;111;p9"/>
          <p:cNvSpPr txBox="1"/>
          <p:nvPr>
            <p:ph idx="1" type="body"/>
          </p:nvPr>
        </p:nvSpPr>
        <p:spPr>
          <a:xfrm>
            <a:off x="311700" y="1228675"/>
            <a:ext cx="8520600" cy="150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333333"/>
                </a:solidFill>
                <a:highlight>
                  <a:srgbClr val="FFFFFF"/>
                </a:highlight>
                <a:latin typeface="Arial"/>
                <a:ea typeface="Arial"/>
                <a:cs typeface="Arial"/>
                <a:sym typeface="Arial"/>
              </a:rPr>
              <a:t>In Python Tuples are very similar to lists, but once a tuple is created, you cannot add, delete, replace, or reorder elements.</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800"/>
              <a:buNone/>
            </a:pPr>
            <a:r>
              <a:rPr b="1" lang="en" sz="1400">
                <a:solidFill>
                  <a:srgbClr val="FF0000"/>
                </a:solidFill>
                <a:latin typeface="Arial"/>
                <a:ea typeface="Arial"/>
                <a:cs typeface="Arial"/>
                <a:sym typeface="Arial"/>
              </a:rPr>
              <a:t>Note: Tuples are immutable.</a:t>
            </a:r>
            <a:endParaRPr b="1" sz="1400">
              <a:solidFill>
                <a:srgbClr val="FF0000"/>
              </a:solidFill>
              <a:latin typeface="Arial"/>
              <a:ea typeface="Arial"/>
              <a:cs typeface="Arial"/>
              <a:sym typeface="Arial"/>
            </a:endParaRPr>
          </a:p>
          <a:p>
            <a:pPr indent="0" lvl="0" marL="0" marR="330200" rtl="0" algn="l">
              <a:lnSpc>
                <a:spcPct val="115000"/>
              </a:lnSpc>
              <a:spcBef>
                <a:spcPts val="1800"/>
              </a:spcBef>
              <a:spcAft>
                <a:spcPts val="0"/>
              </a:spcAft>
              <a:buSzPts val="1800"/>
              <a:buNone/>
            </a:pPr>
            <a:r>
              <a:t/>
            </a:r>
            <a:endParaRPr sz="1400">
              <a:solidFill>
                <a:srgbClr val="468847"/>
              </a:solidFill>
              <a:highlight>
                <a:srgbClr val="DFF0D8"/>
              </a:highlight>
              <a:latin typeface="Arial"/>
              <a:ea typeface="Arial"/>
              <a:cs typeface="Arial"/>
              <a:sym typeface="Arial"/>
            </a:endParaRPr>
          </a:p>
          <a:p>
            <a:pPr indent="0" lvl="0" marL="0" rtl="0" algn="l">
              <a:lnSpc>
                <a:spcPct val="115000"/>
              </a:lnSpc>
              <a:spcBef>
                <a:spcPts val="1800"/>
              </a:spcBef>
              <a:spcAft>
                <a:spcPts val="0"/>
              </a:spcAft>
              <a:buSzPts val="1800"/>
              <a:buNone/>
            </a:pPr>
            <a:r>
              <a:t/>
            </a:r>
            <a:endParaRPr sz="1400">
              <a:solidFill>
                <a:srgbClr val="333333"/>
              </a:solidFill>
              <a:highlight>
                <a:srgbClr val="FFFFFF"/>
              </a:highlight>
              <a:latin typeface="Arial"/>
              <a:ea typeface="Arial"/>
              <a:cs typeface="Arial"/>
              <a:sym typeface="Arial"/>
            </a:endParaRPr>
          </a:p>
          <a:p>
            <a:pPr indent="0" lvl="0" marL="0" rtl="0" algn="l">
              <a:lnSpc>
                <a:spcPct val="115000"/>
              </a:lnSpc>
              <a:spcBef>
                <a:spcPts val="1800"/>
              </a:spcBef>
              <a:spcAft>
                <a:spcPts val="1200"/>
              </a:spcAft>
              <a:buSzPts val="1800"/>
              <a:buNone/>
            </a:pPr>
            <a:r>
              <a:t/>
            </a:r>
            <a:endParaRPr sz="14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