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3a/gUWvLlrCauUyaauH1Dz6qd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8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aa9fcf6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d0aa9fcf6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0aa9fcf6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d0aa9fcf6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aa9fcf6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d0aa9fcf6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0aa9fcf6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0dc0ad1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0dc0ad1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sum, minimum, maximum, average, etc.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Round(), Length, Ucase, LCASE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Day(),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Month(), day of month(),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day of week(), day of year(),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Week(), hour(), minute(), and second().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0dc0ad14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0aa9fcf6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d0aa9fcf6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0dc0ad14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0dc0ad14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</a:t>
            </a:r>
            <a:endParaRPr/>
          </a:p>
        </p:txBody>
      </p:sp>
      <p:sp>
        <p:nvSpPr>
          <p:cNvPr id="361" name="Google Shape;361;gd0dc0ad14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0dc0ad14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0dc0ad14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d0dc0ad14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0dc0ad14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0dc0ad14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Running this query will result in an error indicating that no group by clause is specified.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d0dc0ad147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dc0ad14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0dc0ad14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d0dc0ad14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dc0ad14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0dc0ad14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d0dc0ad14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CustomerName, City 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Customers;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Customers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Country=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'Mexico'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29" name="Google Shape;2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0aa9fcf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0aa9fcf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0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1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1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3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3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3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3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34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4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34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4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7" name="Google Shape;3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7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8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Databases &amp; SQL for Data Science with Python</a:t>
            </a:r>
            <a:endParaRPr b="1" i="0" sz="4000"/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6" name="Google Shape;276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Write SQL statement that selects all </a:t>
            </a:r>
            <a:r>
              <a:rPr lang="en-US"/>
              <a:t>Participants </a:t>
            </a:r>
            <a:r>
              <a:rPr b="0" i="0" lang="en-US"/>
              <a:t>from </a:t>
            </a:r>
            <a:r>
              <a:rPr lang="en-US"/>
              <a:t>NPower</a:t>
            </a:r>
            <a:r>
              <a:rPr b="0" i="0" lang="en-US"/>
              <a:t> table, with a score BETWEEN 60 and 90.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0aa9fcf6a_0_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2" name="Google Shape;282;gd0aa9fcf6a_0_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Write SQL statement that selects all </a:t>
            </a:r>
            <a:r>
              <a:rPr lang="en-US"/>
              <a:t>Participants </a:t>
            </a:r>
            <a:r>
              <a:rPr b="0" i="0" lang="en-US"/>
              <a:t>from </a:t>
            </a:r>
            <a:r>
              <a:rPr lang="en-US"/>
              <a:t>NPower</a:t>
            </a:r>
            <a:r>
              <a:rPr b="0" i="0" lang="en-US"/>
              <a:t> table, with a score BETWEEN 60 and 90.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* FROM </a:t>
            </a:r>
            <a:r>
              <a:rPr lang="en-US"/>
              <a:t> NPower</a:t>
            </a:r>
            <a:br>
              <a:rPr lang="en-US"/>
            </a:br>
            <a:r>
              <a:rPr b="0" i="0" lang="en-US"/>
              <a:t>WHERE score BETWEEN 60 AND 90;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8" name="Google Shape;288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Write SQL statement that selects all </a:t>
            </a:r>
            <a:r>
              <a:rPr lang="en-US"/>
              <a:t>Participants </a:t>
            </a:r>
            <a:r>
              <a:rPr b="0" i="0" lang="en-US"/>
              <a:t>from </a:t>
            </a:r>
            <a:r>
              <a:rPr lang="en-US"/>
              <a:t>Participants</a:t>
            </a:r>
            <a:r>
              <a:rPr b="0" i="0" lang="en-US"/>
              <a:t> table, with a score BETWEEN 60 and 90. [use where clause]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* FROM </a:t>
            </a:r>
            <a:r>
              <a:rPr lang="en-US"/>
              <a:t> Participants</a:t>
            </a:r>
            <a:br>
              <a:rPr lang="en-US"/>
            </a:br>
            <a:r>
              <a:rPr b="0" i="0" lang="en-US"/>
              <a:t>WHERE score&gt;= 60 AND score &lt;=90;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IN Operator</a:t>
            </a:r>
            <a:endParaRPr/>
          </a:p>
        </p:txBody>
      </p:sp>
      <p:sp>
        <p:nvSpPr>
          <p:cNvPr id="294" name="Google Shape;294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</a:t>
            </a:r>
            <a:r>
              <a:rPr b="0" i="1" lang="en-US"/>
              <a:t>column_name(s)</a:t>
            </a:r>
            <a:br>
              <a:rPr lang="en-US"/>
            </a:br>
            <a:r>
              <a:rPr b="0" i="0" lang="en-US"/>
              <a:t>FROM </a:t>
            </a:r>
            <a:r>
              <a:rPr b="0" i="1" lang="en-US"/>
              <a:t>table_name</a:t>
            </a:r>
            <a:br>
              <a:rPr lang="en-US"/>
            </a:br>
            <a:r>
              <a:rPr b="0" i="0" lang="en-US"/>
              <a:t>WHERE </a:t>
            </a:r>
            <a:r>
              <a:rPr b="0" i="1" lang="en-US"/>
              <a:t>column_name</a:t>
            </a:r>
            <a:r>
              <a:rPr b="0" i="0" lang="en-US"/>
              <a:t> IN (</a:t>
            </a:r>
            <a:r>
              <a:rPr b="0" i="1" lang="en-US"/>
              <a:t>value1</a:t>
            </a:r>
            <a:r>
              <a:rPr b="0" i="0" lang="en-US"/>
              <a:t>,</a:t>
            </a:r>
            <a:r>
              <a:rPr b="0" i="1" lang="en-US"/>
              <a:t> value2</a:t>
            </a:r>
            <a:r>
              <a:rPr b="0" i="0" lang="en-US"/>
              <a:t>, ...);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300" name="Google Shape;300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Select all Participants from NPower table who are located in “Calgary, GTA, Halifax”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0aa9fcf6a_0_1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306" name="Google Shape;306;gd0aa9fcf6a_0_1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Select all Participants from NPower table who are located in “Calgary, GTA, Halifax”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* FROM Npower </a:t>
            </a:r>
            <a:br>
              <a:rPr lang="en-US"/>
            </a:br>
            <a:r>
              <a:rPr b="0" i="0" lang="en-US"/>
              <a:t>WHERE Location IN ('</a:t>
            </a:r>
            <a:r>
              <a:rPr lang="en-US"/>
              <a:t> Calgary </a:t>
            </a:r>
            <a:r>
              <a:rPr b="0" i="0" lang="en-US"/>
              <a:t>', '</a:t>
            </a:r>
            <a:r>
              <a:rPr lang="en-US"/>
              <a:t> GTA </a:t>
            </a:r>
            <a:r>
              <a:rPr b="0" i="0" lang="en-US"/>
              <a:t>', '</a:t>
            </a:r>
            <a:r>
              <a:rPr lang="en-US"/>
              <a:t> Halifax </a:t>
            </a:r>
            <a:r>
              <a:rPr b="0" i="0" lang="en-US"/>
              <a:t>');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312" name="Google Shape;312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Select all Participants from Participants table who are located in “Calgary, GTA, Halifax” [don’t use IN]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 * FROM Participants </a:t>
            </a:r>
            <a:br>
              <a:rPr lang="en-US"/>
            </a:br>
            <a:r>
              <a:rPr i="0" lang="en-US"/>
              <a:t>WHERE Location=‘Calgary’ OR Location=‘GTA’ OR Location=‘Halifax’;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Sorting Result Sets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alphabetical order?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</a:t>
            </a:r>
            <a:r>
              <a:rPr b="0" i="0" lang="en-US"/>
              <a:t>descending </a:t>
            </a:r>
            <a:r>
              <a:rPr lang="en-US"/>
              <a:t> order?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</a:t>
            </a:r>
            <a:r>
              <a:rPr b="0" i="0" lang="en-US"/>
              <a:t>descending </a:t>
            </a:r>
            <a:r>
              <a:rPr lang="en-US"/>
              <a:t> order for a specific column?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aa9fcf6a_0_1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Sorting Result Sets</a:t>
            </a:r>
            <a:endParaRPr/>
          </a:p>
        </p:txBody>
      </p:sp>
      <p:sp>
        <p:nvSpPr>
          <p:cNvPr id="326" name="Google Shape;326;gd0aa9fcf6a_0_1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alphabetical order?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Select title from Book ORDER BY title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</a:t>
            </a:r>
            <a:r>
              <a:rPr b="0" i="0" lang="en-US"/>
              <a:t>descending </a:t>
            </a:r>
            <a:r>
              <a:rPr lang="en-US"/>
              <a:t> order?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Select title from Book Order BY title DESC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How to display the result in </a:t>
            </a:r>
            <a:r>
              <a:rPr b="0" i="0" lang="en-US"/>
              <a:t>descending </a:t>
            </a:r>
            <a:r>
              <a:rPr lang="en-US"/>
              <a:t> order for a specific column?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Select title from Book Order BY 2 DESC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0dc0ad147_0_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Built-in Database Functions</a:t>
            </a:r>
            <a:endParaRPr/>
          </a:p>
        </p:txBody>
      </p:sp>
      <p:sp>
        <p:nvSpPr>
          <p:cNvPr id="333" name="Google Shape;333;gd0dc0ad147_0_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List some aggregate or column function, what do they do?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List some Scalar and String functions, what do they do?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List some built-in BD2 functions for date and time?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In this week!</a:t>
            </a:r>
            <a:endParaRPr sz="4400"/>
          </a:p>
        </p:txBody>
      </p:sp>
      <p:pic>
        <p:nvPicPr>
          <p:cNvPr id="225" name="Google Shape;22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275" y="602950"/>
            <a:ext cx="626745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Grouping Result Sets</a:t>
            </a:r>
            <a:endParaRPr/>
          </a:p>
        </p:txBody>
      </p:sp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Eliminate duplicates from a result set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Describe how to further restrict a result 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What is the output from the following query?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  Country, COUNT(CustomerID) as Count FROM Customers</a:t>
            </a:r>
            <a:br>
              <a:rPr lang="en-US"/>
            </a:br>
            <a:r>
              <a:rPr i="0" lang="en-US"/>
              <a:t>GROUP BY Country;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0aa9fcf6a_0_2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51" name="Google Shape;351;gd0aa9fcf6a_0_2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What is the output from the following query?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  Country, COUNT(CustomerID) as Count FROM Customers</a:t>
            </a:r>
            <a:br>
              <a:rPr lang="en-US"/>
            </a:br>
            <a:r>
              <a:rPr i="0" lang="en-US"/>
              <a:t>GROUP BY Country;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Countries are grouped and then counted using the count function.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Hands-on Lab</a:t>
            </a:r>
            <a:endParaRPr/>
          </a:p>
        </p:txBody>
      </p:sp>
      <p:sp>
        <p:nvSpPr>
          <p:cNvPr id="357" name="Google Shape;357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Take 30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minutes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 to complete the hands-on Lab : String Patterns, Sorting &amp; Grouping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0dc0ad147_0_1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Exercise</a:t>
            </a:r>
            <a:r>
              <a:rPr lang="en-US"/>
              <a:t>: </a:t>
            </a:r>
            <a:r>
              <a:rPr b="1" lang="en-US"/>
              <a:t>True or False</a:t>
            </a:r>
            <a:endParaRPr/>
          </a:p>
        </p:txBody>
      </p:sp>
      <p:sp>
        <p:nvSpPr>
          <p:cNvPr id="364" name="Google Shape;364;gd0dc0ad147_0_1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True or False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Aggregate functions can be </a:t>
            </a:r>
            <a:r>
              <a:rPr lang="en-US">
                <a:solidFill>
                  <a:srgbClr val="FFFFFF"/>
                </a:solidFill>
              </a:rPr>
              <a:t>used</a:t>
            </a:r>
            <a:r>
              <a:rPr lang="en-US">
                <a:solidFill>
                  <a:srgbClr val="FFFFFF"/>
                </a:solidFill>
              </a:rPr>
              <a:t> in the WHERE clause without a select statement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0dc0ad147_0_1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Sub-Queries and Nested Selects</a:t>
            </a:r>
            <a:endParaRPr/>
          </a:p>
        </p:txBody>
      </p:sp>
      <p:sp>
        <p:nvSpPr>
          <p:cNvPr id="371" name="Google Shape;371;gd0dc0ad147_0_1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What is meant by sub_queries?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When should we use sub_queries?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0dc0ad147_0_2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Exercise</a:t>
            </a:r>
            <a:endParaRPr/>
          </a:p>
        </p:txBody>
      </p:sp>
      <p:sp>
        <p:nvSpPr>
          <p:cNvPr id="378" name="Google Shape;378;gd0dc0ad147_0_2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should be the output of the following SQL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EMP_ID, SALARY, AVG(SALARY) AS AVG_SALARY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from employees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0dc0ad147_0_3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Correct statement without Group By</a:t>
            </a:r>
            <a:endParaRPr/>
          </a:p>
        </p:txBody>
      </p:sp>
      <p:sp>
        <p:nvSpPr>
          <p:cNvPr id="385" name="Google Shape;385;gd0dc0ad147_0_36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EMP_ID, SALARY, (select AVG(SALARY) from employees) AS AVG_SALARY from employees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0dc0ad147_0_4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Breakout Room Activity </a:t>
            </a:r>
            <a:endParaRPr/>
          </a:p>
        </p:txBody>
      </p:sp>
      <p:sp>
        <p:nvSpPr>
          <p:cNvPr id="392" name="Google Shape;392;gd0dc0ad147_0_44"/>
          <p:cNvSpPr txBox="1"/>
          <p:nvPr>
            <p:ph idx="1" type="body"/>
          </p:nvPr>
        </p:nvSpPr>
        <p:spPr>
          <a:xfrm>
            <a:off x="680325" y="2336875"/>
            <a:ext cx="98493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Take 40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minutes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to complete week 3 activity posted on Blackboard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SELECT Statement Review</a:t>
            </a:r>
            <a:endParaRPr/>
          </a:p>
        </p:txBody>
      </p:sp>
      <p:sp>
        <p:nvSpPr>
          <p:cNvPr id="232" name="Google Shape;232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 </a:t>
            </a:r>
            <a:r>
              <a:rPr b="1" i="0" lang="en-US"/>
              <a:t>*</a:t>
            </a:r>
            <a:r>
              <a:rPr i="0" lang="en-US"/>
              <a:t> from  &lt;table name&gt; 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</a:t>
            </a:r>
            <a:r>
              <a:rPr b="0" i="1" lang="en-US"/>
              <a:t>column1</a:t>
            </a:r>
            <a:r>
              <a:rPr b="0" i="0" lang="en-US"/>
              <a:t>,</a:t>
            </a:r>
            <a:r>
              <a:rPr b="0" i="1" lang="en-US"/>
              <a:t> column2, ...</a:t>
            </a:r>
            <a:br>
              <a:rPr lang="en-US"/>
            </a:br>
            <a:r>
              <a:rPr b="0" i="0" lang="en-US"/>
              <a:t>FROM </a:t>
            </a:r>
            <a:r>
              <a:rPr b="0" i="1" lang="en-US"/>
              <a:t>table_name</a:t>
            </a:r>
            <a:r>
              <a:rPr b="0" i="0" lang="en-US"/>
              <a:t>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</a:t>
            </a:r>
            <a:r>
              <a:rPr b="0" i="1" lang="en-US"/>
              <a:t>column1</a:t>
            </a:r>
            <a:r>
              <a:rPr b="0" i="0" lang="en-US"/>
              <a:t>,</a:t>
            </a:r>
            <a:r>
              <a:rPr b="0" i="1" lang="en-US"/>
              <a:t> column2, ...</a:t>
            </a:r>
            <a:br>
              <a:rPr lang="en-US"/>
            </a:br>
            <a:r>
              <a:rPr b="0" i="0" lang="en-US"/>
              <a:t>FROM </a:t>
            </a:r>
            <a:r>
              <a:rPr b="0" i="1" lang="en-US"/>
              <a:t>table_name</a:t>
            </a:r>
            <a:br>
              <a:rPr lang="en-US"/>
            </a:br>
            <a:r>
              <a:rPr b="0" i="0" lang="en-US"/>
              <a:t>WHERE </a:t>
            </a:r>
            <a:r>
              <a:rPr b="0" i="1" lang="en-US"/>
              <a:t>condition</a:t>
            </a:r>
            <a:r>
              <a:rPr b="0" i="0" lang="en-US"/>
              <a:t>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WHERE Clause</a:t>
            </a:r>
            <a:endParaRPr/>
          </a:p>
        </p:txBody>
      </p:sp>
      <p:sp>
        <p:nvSpPr>
          <p:cNvPr id="238" name="Google Shape;238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WHERE clause always requires a predicate,  which is a condition that evaluates to true, false or unknown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But what if we don't know exactly what value the predicate is?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”Answer is in the next slide”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String pattern: LIKE Operator</a:t>
            </a:r>
            <a:endParaRPr/>
          </a:p>
        </p:txBody>
      </p:sp>
      <p:sp>
        <p:nvSpPr>
          <p:cNvPr id="244" name="Google Shape;244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The like predicate is used in a WHERE clause to search for a pattern in a column.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lang="en-US"/>
              <a:t>SELECT column1, column2, ...</a:t>
            </a:r>
            <a:br>
              <a:rPr lang="en-US"/>
            </a:br>
            <a:r>
              <a:rPr b="0" lang="en-US"/>
              <a:t>FROM table_name</a:t>
            </a:r>
            <a:br>
              <a:rPr lang="en-US"/>
            </a:br>
            <a:r>
              <a:rPr b="0" lang="en-US"/>
              <a:t>WHERE columnN LIKE pattern;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/>
              <a:t>LIKE operators with '%' and '_' wildcards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146924" y="2393930"/>
            <a:ext cx="348934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percent sign is used to define missing letters.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percent sign is called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 wildcard character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ext, application&#10;&#10;Description automatically generated" id="251" name="Google Shape;25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848" y="2282404"/>
            <a:ext cx="8889228" cy="3822368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252" name="Google Shape;252;p6"/>
          <p:cNvSpPr txBox="1"/>
          <p:nvPr/>
        </p:nvSpPr>
        <p:spPr>
          <a:xfrm>
            <a:off x="3069770" y="6035175"/>
            <a:ext cx="53557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https://www.w3schools.com/sql/sql_like.asp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258" name="Google Shape;258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Write </a:t>
            </a:r>
            <a:r>
              <a:rPr i="0" lang="en-US"/>
              <a:t>SQL statement that retrieves all students with a StudentName starting with “T“, form University table.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0aa9fcf6a_0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264" name="Google Shape;264;gd0aa9fcf6a_0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Write </a:t>
            </a:r>
            <a:r>
              <a:rPr i="0" lang="en-US"/>
              <a:t>SQL statement that retrieves all students with a StudentName starting with “T“, form University table.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0">
              <a:solidFill>
                <a:srgbClr val="0000C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SELECT * FROM University</a:t>
            </a:r>
            <a:br>
              <a:rPr lang="en-US"/>
            </a:br>
            <a:r>
              <a:rPr i="0" lang="en-US"/>
              <a:t>WHERE StudentName LIKE </a:t>
            </a:r>
            <a:r>
              <a:rPr lang="en-US"/>
              <a:t>’</a:t>
            </a:r>
            <a:r>
              <a:rPr i="0" lang="en-US"/>
              <a:t>T%';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Between Operator</a:t>
            </a:r>
            <a:endParaRPr/>
          </a:p>
        </p:txBody>
      </p:sp>
      <p:sp>
        <p:nvSpPr>
          <p:cNvPr id="270" name="Google Shape;270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SELECT </a:t>
            </a:r>
            <a:r>
              <a:rPr b="0" i="1" lang="en-US"/>
              <a:t>column_name(s)</a:t>
            </a:r>
            <a:br>
              <a:rPr lang="en-US"/>
            </a:br>
            <a:r>
              <a:rPr b="0" i="0" lang="en-US"/>
              <a:t>FROM </a:t>
            </a:r>
            <a:r>
              <a:rPr b="0" i="1" lang="en-US"/>
              <a:t>table_name</a:t>
            </a:r>
            <a:br>
              <a:rPr lang="en-US"/>
            </a:br>
            <a:r>
              <a:rPr b="0" i="0" lang="en-US"/>
              <a:t>WHERE </a:t>
            </a:r>
            <a:r>
              <a:rPr b="0" i="1" lang="en-US"/>
              <a:t>column_name </a:t>
            </a:r>
            <a:r>
              <a:rPr b="0" i="0" lang="en-US"/>
              <a:t>BETWEEN </a:t>
            </a:r>
            <a:r>
              <a:rPr b="0" i="1" lang="en-US"/>
              <a:t>value1</a:t>
            </a:r>
            <a:r>
              <a:rPr b="0" i="0" lang="en-US"/>
              <a:t> AND </a:t>
            </a:r>
            <a:r>
              <a:rPr b="0" i="1" lang="en-US"/>
              <a:t>value2;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