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cPt7VZPN3uwpoCVQxRlK1etB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should be done in each step?</a:t>
            </a:r>
            <a:endParaRPr/>
          </a:p>
        </p:txBody>
      </p:sp>
      <p:sp>
        <p:nvSpPr>
          <p:cNvPr id="338" name="Google Shape;33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d96a3c8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cd96a3c8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34" name="Google Shape;23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an application program calls functions in the API, and it calls other functions to retrieve query results and status information from the DBMS.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an application program calls functions in the API, and it calls other functions to retrieve query results and status information from the DBMS.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2f5a45f7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2f5a45f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d2f5a45f7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user writes Python programs using a Jupyter notebook.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There is a mechanism by which the Python code communicates with the DBMS.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Jupyter notebooks have a concept of </a:t>
            </a:r>
            <a:r>
              <a:rPr b="1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Magic</a:t>
            </a: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commands that can simplify working with Python, and are particularly useful for data analysis.</a:t>
            </a:r>
            <a:endParaRPr/>
          </a:p>
        </p:txBody>
      </p:sp>
      <p:sp>
        <p:nvSpPr>
          <p:cNvPr id="318" name="Google Shape;31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7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7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0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30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0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32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32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32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32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2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33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33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33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33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33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3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10" name="Google Shape;2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7" name="Google Shape;3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8" name="Google Shape;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48" name="Google Shape;4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3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4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4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6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50000">
              <a:srgbClr val="FEFFFF"/>
            </a:gs>
            <a:gs pos="100000">
              <a:srgbClr val="918888"/>
            </a:gs>
          </a:gsLst>
          <a:lin ang="25200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203" name="Google Shape;203;p19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5" name="Google Shape;225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"/>
          <p:cNvSpPr/>
          <p:nvPr/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42852"/>
            <a:ext cx="9110541" cy="24655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"/>
          <p:cNvSpPr/>
          <p:nvPr/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"/>
          <p:cNvSpPr txBox="1"/>
          <p:nvPr>
            <p:ph type="ctrTitle"/>
          </p:nvPr>
        </p:nvSpPr>
        <p:spPr>
          <a:xfrm>
            <a:off x="840510" y="2733709"/>
            <a:ext cx="7657792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b="1" i="0" lang="en-US" sz="4000"/>
              <a:t>Databases &amp; SQL for Data Science with Python</a:t>
            </a:r>
            <a:endParaRPr b="1" i="0" sz="4000"/>
          </a:p>
        </p:txBody>
      </p:sp>
      <p:sp>
        <p:nvSpPr>
          <p:cNvPr id="230" name="Google Shape;230;p1"/>
          <p:cNvSpPr txBox="1"/>
          <p:nvPr>
            <p:ph idx="1" type="subTitle"/>
          </p:nvPr>
        </p:nvSpPr>
        <p:spPr>
          <a:xfrm>
            <a:off x="1194149" y="4394039"/>
            <a:ext cx="7304152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cap="none">
                <a:latin typeface="Open Sans"/>
                <a:ea typeface="Open Sans"/>
                <a:cs typeface="Open Sans"/>
                <a:sym typeface="Open Sans"/>
              </a:rPr>
              <a:t>PROFESSIONAL CERTIFICATE </a:t>
            </a:r>
            <a:r>
              <a:rPr b="0" i="0" lang="en-US">
                <a:latin typeface="Open Sans Light"/>
                <a:ea typeface="Open Sans Light"/>
                <a:cs typeface="Open Sans Light"/>
                <a:sym typeface="Open Sans Light"/>
              </a:rPr>
              <a:t>IBM Data Analyst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28" name="Google Shape;328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i="0" lang="en-US"/>
              <a:t>You want to execute a query to select some data from a table and fetch its results, what </a:t>
            </a:r>
            <a:r>
              <a:rPr lang="en-US"/>
              <a:t>can you write on </a:t>
            </a:r>
            <a:r>
              <a:rPr i="0" lang="en-US"/>
              <a:t>Jupyter notebook cell?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%sql select * from tablename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Hands-on Lab</a:t>
            </a:r>
            <a:endParaRPr/>
          </a:p>
        </p:txBody>
      </p:sp>
      <p:sp>
        <p:nvSpPr>
          <p:cNvPr id="334" name="Google Shape;334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>
                <a:latin typeface="Open Sans"/>
                <a:ea typeface="Open Sans"/>
                <a:cs typeface="Open Sans"/>
                <a:sym typeface="Open Sans"/>
              </a:rPr>
              <a:t>Take 30 minutes to complete the hands-on Lab on Coursera: </a:t>
            </a:r>
            <a:r>
              <a:rPr i="0" lang="en-US"/>
              <a:t>Accessing Databases with SQL magic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 Discuss loading data into a table steps</a:t>
            </a:r>
            <a:endParaRPr/>
          </a:p>
        </p:txBody>
      </p:sp>
      <p:grpSp>
        <p:nvGrpSpPr>
          <p:cNvPr id="341" name="Google Shape;341;p11"/>
          <p:cNvGrpSpPr/>
          <p:nvPr/>
        </p:nvGrpSpPr>
        <p:grpSpPr>
          <a:xfrm>
            <a:off x="862287" y="2958857"/>
            <a:ext cx="9249928" cy="2355347"/>
            <a:chOff x="181966" y="621984"/>
            <a:chExt cx="9249928" cy="2355347"/>
          </a:xfrm>
        </p:grpSpPr>
        <p:sp>
          <p:nvSpPr>
            <p:cNvPr id="342" name="Google Shape;342;p11"/>
            <p:cNvSpPr/>
            <p:nvPr/>
          </p:nvSpPr>
          <p:spPr>
            <a:xfrm>
              <a:off x="580581" y="621984"/>
              <a:ext cx="1246951" cy="1246951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46325" y="887728"/>
              <a:ext cx="715464" cy="71546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181966" y="2257331"/>
              <a:ext cx="20441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 txBox="1"/>
            <p:nvPr/>
          </p:nvSpPr>
          <p:spPr>
            <a:xfrm>
              <a:off x="181966" y="2257331"/>
              <a:ext cx="20441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</a:t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2982497" y="621984"/>
              <a:ext cx="1246951" cy="1246951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248240" y="887728"/>
              <a:ext cx="715464" cy="71546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2583881" y="2257331"/>
              <a:ext cx="20441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 txBox="1"/>
            <p:nvPr/>
          </p:nvSpPr>
          <p:spPr>
            <a:xfrm>
              <a:off x="2583881" y="2257331"/>
              <a:ext cx="20441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TARGET</a:t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5384412" y="621984"/>
              <a:ext cx="1246951" cy="1246951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5650156" y="887728"/>
              <a:ext cx="715464" cy="71546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985796" y="2257331"/>
              <a:ext cx="20441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 txBox="1"/>
            <p:nvPr/>
          </p:nvSpPr>
          <p:spPr>
            <a:xfrm>
              <a:off x="4985796" y="2257331"/>
              <a:ext cx="20441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DEFINE</a:t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7786327" y="621984"/>
              <a:ext cx="1246951" cy="1246951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8052071" y="887728"/>
              <a:ext cx="715464" cy="71546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7387711" y="2257331"/>
              <a:ext cx="20441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 txBox="1"/>
            <p:nvPr/>
          </p:nvSpPr>
          <p:spPr>
            <a:xfrm>
              <a:off x="7387711" y="2257331"/>
              <a:ext cx="20441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FINALIZE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0" i="0" lang="en-US">
                <a:latin typeface="Trebuchet MS"/>
                <a:ea typeface="Trebuchet MS"/>
                <a:cs typeface="Trebuchet MS"/>
                <a:sym typeface="Trebuchet MS"/>
              </a:rPr>
              <a:t>onnection methods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00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The DB_API connect constructor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cursor() method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commit() method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rollback() method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close() method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96a3c884_0_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0" i="0" lang="en-US">
                <a:latin typeface="Trebuchet MS"/>
                <a:ea typeface="Trebuchet MS"/>
                <a:cs typeface="Trebuchet MS"/>
                <a:sym typeface="Trebuchet MS"/>
              </a:rPr>
              <a:t>onnection methods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gcd96a3c884_0_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00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The DB_API connect constructor creates a connection to the database and returns a Connection Object, which is then used by the various connection methods.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cursor() method, which returns a new cursor object using the connection. 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commit() method, which is used to commit any pending transaction to the database. 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rollback() method, which causes the database to roll-back to the start of any pending transaction. 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close() method, which is used to close a database connection.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Breakout Room Activity</a:t>
            </a:r>
            <a:endParaRPr/>
          </a:p>
        </p:txBody>
      </p:sp>
      <p:sp>
        <p:nvSpPr>
          <p:cNvPr id="375" name="Google Shape;375;p1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How can we use Pandas to retrieve data from the database tables?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Df= pandas.read_sql(‘select * from TableName’,pconn)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List some panda’s statistical and mathematical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Be prepared to discuss your findings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Hands-on Lab</a:t>
            </a:r>
            <a:endParaRPr/>
          </a:p>
        </p:txBody>
      </p:sp>
      <p:sp>
        <p:nvSpPr>
          <p:cNvPr id="381" name="Google Shape;381;p1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Take 45 minutes to complete the hands-on Lab on Coursera</a:t>
            </a:r>
            <a:r>
              <a:rPr b="0" i="0" lang="en-US"/>
              <a:t>: Analyzing a real World Data Set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/>
          <p:nvPr>
            <p:ph idx="4294967295" type="body"/>
          </p:nvPr>
        </p:nvSpPr>
        <p:spPr>
          <a:xfrm>
            <a:off x="0" y="2336800"/>
            <a:ext cx="9613900" cy="359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/>
              <a:t>Any questions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p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9" name="Google Shape;23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/>
              <a:t>In this week!</a:t>
            </a:r>
            <a:endParaRPr sz="4400"/>
          </a:p>
        </p:txBody>
      </p:sp>
      <p:grpSp>
        <p:nvGrpSpPr>
          <p:cNvPr id="242" name="Google Shape;242;p2"/>
          <p:cNvGrpSpPr/>
          <p:nvPr/>
        </p:nvGrpSpPr>
        <p:grpSpPr>
          <a:xfrm>
            <a:off x="5284788" y="1140480"/>
            <a:ext cx="6261100" cy="4577040"/>
            <a:chOff x="0" y="500717"/>
            <a:chExt cx="6261100" cy="4577040"/>
          </a:xfrm>
        </p:grpSpPr>
        <p:sp>
          <p:nvSpPr>
            <p:cNvPr id="243" name="Google Shape;243;p2"/>
            <p:cNvSpPr/>
            <p:nvPr/>
          </p:nvSpPr>
          <p:spPr>
            <a:xfrm>
              <a:off x="0" y="884477"/>
              <a:ext cx="6261100" cy="655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13055" y="500717"/>
              <a:ext cx="4382770" cy="7675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7BC7C"/>
                </a:gs>
                <a:gs pos="50000">
                  <a:srgbClr val="C4B766"/>
                </a:gs>
                <a:gs pos="100000">
                  <a:srgbClr val="B2A55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 txBox="1"/>
            <p:nvPr/>
          </p:nvSpPr>
          <p:spPr>
            <a:xfrm>
              <a:off x="350522" y="538184"/>
              <a:ext cx="4307836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Popular SQL APIs</a:t>
              </a:r>
              <a:endParaRPr b="0" i="0" sz="2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0" y="2063837"/>
              <a:ext cx="6261100" cy="655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97BB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13055" y="1680077"/>
              <a:ext cx="4382770" cy="7675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2C273"/>
                </a:gs>
                <a:gs pos="50000">
                  <a:srgbClr val="98BF59"/>
                </a:gs>
                <a:gs pos="100000">
                  <a:srgbClr val="85AD4A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 txBox="1"/>
            <p:nvPr/>
          </p:nvSpPr>
          <p:spPr>
            <a:xfrm>
              <a:off x="350522" y="1717544"/>
              <a:ext cx="4307836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Connecting Python apps to a database</a:t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0" y="3243197"/>
              <a:ext cx="6261100" cy="655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5EB6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13055" y="2859437"/>
              <a:ext cx="4382770" cy="7675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1BD6A"/>
                </a:gs>
                <a:gs pos="50000">
                  <a:srgbClr val="5ABA4E"/>
                </a:gs>
                <a:gs pos="100000">
                  <a:srgbClr val="4AA84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 txBox="1"/>
            <p:nvPr/>
          </p:nvSpPr>
          <p:spPr>
            <a:xfrm>
              <a:off x="350522" y="2896904"/>
              <a:ext cx="4307836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How to access databases using Python </a:t>
              </a:r>
              <a:endParaRPr b="0" i="0" sz="2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0" y="4422557"/>
              <a:ext cx="6261100" cy="655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BAD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13055" y="4038797"/>
              <a:ext cx="4382770" cy="7675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4B582"/>
                </a:gs>
                <a:gs pos="50000">
                  <a:srgbClr val="45B170"/>
                </a:gs>
                <a:gs pos="100000">
                  <a:srgbClr val="38A06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 txBox="1"/>
            <p:nvPr/>
          </p:nvSpPr>
          <p:spPr>
            <a:xfrm>
              <a:off x="350522" y="4076264"/>
              <a:ext cx="4307836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Analyze and visualize data in Jupyter Notebooks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  <a:ln>
            <a:noFill/>
          </a:ln>
        </p:spPr>
      </p:pic>
      <p:pic>
        <p:nvPicPr>
          <p:cNvPr id="261" name="Google Shape;261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"/>
          <p:cNvSpPr/>
          <p:nvPr/>
        </p:nvSpPr>
        <p:spPr>
          <a:xfrm>
            <a:off x="4639056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"/>
          <p:cNvSpPr/>
          <p:nvPr/>
        </p:nvSpPr>
        <p:spPr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"/>
          <p:cNvSpPr txBox="1"/>
          <p:nvPr>
            <p:ph type="title"/>
          </p:nvPr>
        </p:nvSpPr>
        <p:spPr>
          <a:xfrm>
            <a:off x="680321" y="753228"/>
            <a:ext cx="4136123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b="0" lang="en-US" sz="2400">
                <a:solidFill>
                  <a:srgbClr val="FFFFFF"/>
                </a:solidFill>
              </a:rPr>
              <a:t>Popular SQL APIs</a:t>
            </a:r>
            <a:endParaRPr/>
          </a:p>
        </p:txBody>
      </p:sp>
      <p:pic>
        <p:nvPicPr>
          <p:cNvPr id="265" name="Google Shape;2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1"/>
            <a:ext cx="4956048" cy="19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"/>
          <p:cNvSpPr txBox="1"/>
          <p:nvPr>
            <p:ph idx="1" type="body"/>
          </p:nvPr>
        </p:nvSpPr>
        <p:spPr>
          <a:xfrm>
            <a:off x="680321" y="2336873"/>
            <a:ext cx="36562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i="0" lang="en-US" sz="2000">
                <a:solidFill>
                  <a:schemeClr val="lt1"/>
                </a:solidFill>
              </a:rPr>
              <a:t>The application program begins its database access with one or more API calls that connect the program to the DBMS.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rotWithShape="0" algn="t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able&#10;&#10;Description automatically generated" id="268" name="Google Shape;26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3085" y="2433445"/>
            <a:ext cx="5629268" cy="198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  <a:ln>
            <a:noFill/>
          </a:ln>
        </p:spPr>
      </p:pic>
      <p:pic>
        <p:nvPicPr>
          <p:cNvPr id="275" name="Google Shape;275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"/>
          <p:cNvSpPr/>
          <p:nvPr/>
        </p:nvSpPr>
        <p:spPr>
          <a:xfrm>
            <a:off x="4639056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"/>
          <p:cNvSpPr txBox="1"/>
          <p:nvPr>
            <p:ph type="title"/>
          </p:nvPr>
        </p:nvSpPr>
        <p:spPr>
          <a:xfrm>
            <a:off x="680321" y="753228"/>
            <a:ext cx="4136123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b="0" lang="en-US" sz="2400">
                <a:solidFill>
                  <a:srgbClr val="FFFFFF"/>
                </a:solidFill>
              </a:rPr>
              <a:t>SLQ APIs </a:t>
            </a:r>
            <a:r>
              <a:rPr b="0" i="0" lang="en-US" sz="2400">
                <a:solidFill>
                  <a:schemeClr val="lt1"/>
                </a:solidFill>
              </a:rPr>
              <a:t>library function </a:t>
            </a:r>
            <a:endParaRPr b="0" sz="2400">
              <a:solidFill>
                <a:srgbClr val="FFFFFF"/>
              </a:solidFill>
            </a:endParaRPr>
          </a:p>
        </p:txBody>
      </p:sp>
      <p:pic>
        <p:nvPicPr>
          <p:cNvPr id="279" name="Google Shape;2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1"/>
            <a:ext cx="4956048" cy="19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"/>
          <p:cNvSpPr txBox="1"/>
          <p:nvPr>
            <p:ph idx="1" type="body"/>
          </p:nvPr>
        </p:nvSpPr>
        <p:spPr>
          <a:xfrm>
            <a:off x="680321" y="2336873"/>
            <a:ext cx="36562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i="0" lang="en-US" sz="2000">
                <a:solidFill>
                  <a:schemeClr val="lt1"/>
                </a:solidFill>
              </a:rPr>
              <a:t>The SQL API consists of library function calls as an application programming interface, API, for the DBMS.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i="0" lang="en-US" sz="2000">
                <a:solidFill>
                  <a:schemeClr val="lt1"/>
                </a:solidFill>
              </a:rPr>
              <a:t>How to pass SQL statements to the DBMS?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rotWithShape="0" algn="t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Graphical user interface, application&#10;&#10;Description automatically generated with medium confidence" id="282" name="Google Shape;2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3085" y="1779042"/>
            <a:ext cx="5629268" cy="329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gd2f5a45f7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75" y="295275"/>
            <a:ext cx="11477551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  <a:ln>
            <a:noFill/>
          </a:ln>
        </p:spPr>
      </p:pic>
      <p:pic>
        <p:nvPicPr>
          <p:cNvPr id="295" name="Google Shape;295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"/>
          <p:cNvSpPr/>
          <p:nvPr/>
        </p:nvSpPr>
        <p:spPr>
          <a:xfrm>
            <a:off x="4639056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"/>
          <p:cNvSpPr txBox="1"/>
          <p:nvPr>
            <p:ph type="title"/>
          </p:nvPr>
        </p:nvSpPr>
        <p:spPr>
          <a:xfrm>
            <a:off x="680321" y="753228"/>
            <a:ext cx="4136123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b="0" i="0" lang="en-US" sz="2400">
                <a:solidFill>
                  <a:srgbClr val="FFFFFF"/>
                </a:solidFill>
              </a:rPr>
              <a:t>How to access databases using Python</a:t>
            </a:r>
            <a:r>
              <a:rPr lang="en-US" sz="2400">
                <a:solidFill>
                  <a:srgbClr val="FFFFFF"/>
                </a:solidFill>
              </a:rPr>
              <a:t> </a:t>
            </a:r>
            <a:endParaRPr/>
          </a:p>
        </p:txBody>
      </p:sp>
      <p:pic>
        <p:nvPicPr>
          <p:cNvPr id="299" name="Google Shape;29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1"/>
            <a:ext cx="4956048" cy="19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"/>
          <p:cNvSpPr txBox="1"/>
          <p:nvPr>
            <p:ph idx="1" type="body"/>
          </p:nvPr>
        </p:nvSpPr>
        <p:spPr>
          <a:xfrm>
            <a:off x="680321" y="2336873"/>
            <a:ext cx="36562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What is Jupyter Notebook?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What is RDMS?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i="0" lang="en-US" sz="2000">
                <a:solidFill>
                  <a:schemeClr val="lt1"/>
                </a:solidFill>
              </a:rPr>
              <a:t>The Python code connects to the database using DB-API calls.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What is DB-API?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What are the benefits of using DB-API?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rotWithShape="0" algn="t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Shape, arrow&#10;&#10;Description automatically generated" id="302" name="Google Shape;30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0617" y="2768917"/>
            <a:ext cx="5943600" cy="101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1" i="0" lang="en-US"/>
              <a:t>Connecting to a Database Using ibm_db API</a:t>
            </a:r>
            <a:endParaRPr/>
          </a:p>
        </p:txBody>
      </p:sp>
      <p:sp>
        <p:nvSpPr>
          <p:cNvPr id="308" name="Google Shape;308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Describe the ibm-db 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List the credentials required to connect to a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How to connect to an IBM DB2 database using Python code written on a Jupyter notebook?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Hands-on Labs</a:t>
            </a:r>
            <a:endParaRPr/>
          </a:p>
        </p:txBody>
      </p:sp>
      <p:sp>
        <p:nvSpPr>
          <p:cNvPr id="314" name="Google Shape;314;p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Take 50 minutes to complete Hands-on Labs on Coursera: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en-US"/>
              <a:t>Create Database Credentials on Coursera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b="0" i="0" lang="en-US"/>
              <a:t>Connecting to a database instance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SQL Magic</a:t>
            </a:r>
            <a:endParaRPr/>
          </a:p>
        </p:txBody>
      </p:sp>
      <p:sp>
        <p:nvSpPr>
          <p:cNvPr id="321" name="Google Shape;321;p8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What is SQL Magic?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i="0" lang="en-US"/>
              <a:t>Two types of magic commands: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i="0" lang="en-US"/>
              <a:t>Cell magics: start with a double %% sign and apply to the entire cell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i="0" lang="en-US"/>
              <a:t>Line magics: start with a single % (percent) sign and apply to a particular line in a cell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2" name="Google Shape;322;p8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SQL Magic Limitations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US"/>
              <a:t>Unlike DB-API, there are no explicit methods to close a connection and free up resources.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2021-02-09T03:20:03Z</dcterms:created>
  <dc:creator>Sarah Elsayed</dc:creator>
</cp:coreProperties>
</file>