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88825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j0I5QTEZ6Q9BzqWL1f2f/6w/V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7" name="Google Shape;13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Maps with Folium https://www.youtube.com/watch?v=t9Ed5QyO7qY</a:t>
            </a:r>
            <a:endParaRPr/>
          </a:p>
        </p:txBody>
      </p:sp>
      <p:sp>
        <p:nvSpPr>
          <p:cNvPr id="1388" name="Google Shape;138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226f364c40_0_1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1226f364c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g1226f364c40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226f364c40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1226f364c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g1226f364c40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226f364c40_0_1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1226f364c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g1226f364c40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226f364c40_0_2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1226f364c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g1226f364c40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226f364c40_0_3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226f364c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g1226f364c40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3" name="Google Shape;14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map 🡪 street map 🡪 zoomed in shows street view of an area while zoomed out shows you borders of the country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Stamen Toner 🡪 shades water 🡪 good for visualizing rivers and coastal zones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Stamen Terrain 🡪 good for highlighting hill shading and natural vegetation colours </a:t>
            </a:r>
            <a:endParaRPr/>
          </a:p>
        </p:txBody>
      </p:sp>
      <p:sp>
        <p:nvSpPr>
          <p:cNvPr id="1434" name="Google Shape;143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226f364c4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1226f364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g1226f364c4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7" name="Google Shape;17;p10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10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10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225" name="Google Shape;1225;p19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19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19"/>
          <p:cNvSpPr txBox="1"/>
          <p:nvPr>
            <p:ph idx="1" type="body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01" name="Google Shape;1301;p19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p19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1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0"/>
          <p:cNvSpPr txBox="1"/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306" name="Google Shape;1306;p20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20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20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20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20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20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20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20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20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20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20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20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20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20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20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20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20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20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20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20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20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20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20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20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20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20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20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20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20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20"/>
          <p:cNvSpPr txBox="1"/>
          <p:nvPr>
            <p:ph idx="1" type="body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82" name="Google Shape;1382;p20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20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20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44" name="Google Shape;144;p1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11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220" name="Google Shape;220;p11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221" name="Google Shape;221;p1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226" name="Google Shape;226;p12"/>
          <p:cNvSpPr/>
          <p:nvPr>
            <p:ph idx="2" type="pic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914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grpSp>
        <p:nvGrpSpPr>
          <p:cNvPr descr="Box graphic" id="227" name="Google Shape;227;p12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228" name="Google Shape;228;p12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229" name="Google Shape;229;p12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230" name="Google Shape;230;p1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" name="Google Shape;231;p1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" name="Google Shape;232;p1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" name="Google Shape;233;p1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" name="Google Shape;234;p1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" name="Google Shape;235;p1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" name="Google Shape;236;p1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" name="Google Shape;237;p1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" name="Google Shape;238;p1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" name="Google Shape;239;p1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" name="Google Shape;240;p1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" name="Google Shape;241;p1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" name="Google Shape;242;p1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" name="Google Shape;243;p1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4" name="Google Shape;244;p1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" name="Google Shape;245;p1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" name="Google Shape;246;p1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" name="Google Shape;247;p1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" name="Google Shape;248;p1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" name="Google Shape;249;p1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" name="Google Shape;250;p1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" name="Google Shape;251;p1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" name="Google Shape;252;p1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" name="Google Shape;253;p1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" name="Google Shape;254;p1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" name="Google Shape;255;p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" name="Google Shape;256;p1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" name="Google Shape;257;p1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" name="Google Shape;258;p1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9" name="Google Shape;259;p1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0" name="Google Shape;260;p1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1" name="Google Shape;261;p1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2" name="Google Shape;262;p1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3" name="Google Shape;263;p1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4" name="Google Shape;264;p1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5" name="Google Shape;265;p1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6" name="Google Shape;266;p1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7" name="Google Shape;267;p1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8" name="Google Shape;268;p1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9" name="Google Shape;269;p1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0" name="Google Shape;270;p1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1" name="Google Shape;271;p1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2" name="Google Shape;272;p1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3" name="Google Shape;273;p1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4" name="Google Shape;274;p1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5" name="Google Shape;275;p1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6" name="Google Shape;276;p1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7" name="Google Shape;277;p1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8" name="Google Shape;278;p1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9" name="Google Shape;279;p1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0" name="Google Shape;280;p1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1" name="Google Shape;281;p1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2" name="Google Shape;282;p1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3" name="Google Shape;283;p1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4" name="Google Shape;284;p1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5" name="Google Shape;285;p1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6" name="Google Shape;286;p1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7" name="Google Shape;287;p1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8" name="Google Shape;288;p1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9" name="Google Shape;289;p1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0" name="Google Shape;290;p1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1" name="Google Shape;291;p1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2" name="Google Shape;292;p1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3" name="Google Shape;293;p1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4" name="Google Shape;294;p1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5" name="Google Shape;295;p1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6" name="Google Shape;296;p1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7" name="Google Shape;297;p1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8" name="Google Shape;298;p1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9" name="Google Shape;299;p1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0" name="Google Shape;300;p1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1" name="Google Shape;301;p1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2" name="Google Shape;302;p1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3" name="Google Shape;303;p1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304" name="Google Shape;304;p12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305" name="Google Shape;305;p1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6" name="Google Shape;306;p1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7" name="Google Shape;307;p1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8" name="Google Shape;308;p1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9" name="Google Shape;309;p1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0" name="Google Shape;310;p1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1" name="Google Shape;311;p1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2" name="Google Shape;312;p1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3" name="Google Shape;313;p1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4" name="Google Shape;314;p1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5" name="Google Shape;315;p1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6" name="Google Shape;316;p1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7" name="Google Shape;317;p1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8" name="Google Shape;318;p1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9" name="Google Shape;319;p1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0" name="Google Shape;320;p1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1" name="Google Shape;321;p1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2" name="Google Shape;322;p1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3" name="Google Shape;323;p1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4" name="Google Shape;324;p1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5" name="Google Shape;325;p1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6" name="Google Shape;326;p1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7" name="Google Shape;327;p1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8" name="Google Shape;328;p1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9" name="Google Shape;329;p1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0" name="Google Shape;330;p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1" name="Google Shape;331;p1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6" name="Google Shape;336;p1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7" name="Google Shape;337;p1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8" name="Google Shape;338;p1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9" name="Google Shape;339;p1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0" name="Google Shape;340;p1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1" name="Google Shape;341;p1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2" name="Google Shape;342;p1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3" name="Google Shape;343;p1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4" name="Google Shape;344;p1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5" name="Google Shape;345;p1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6" name="Google Shape;346;p1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7" name="Google Shape;347;p1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8" name="Google Shape;348;p1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9" name="Google Shape;349;p1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0" name="Google Shape;350;p1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1" name="Google Shape;351;p1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2" name="Google Shape;352;p1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3" name="Google Shape;353;p1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4" name="Google Shape;354;p1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5" name="Google Shape;355;p1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6" name="Google Shape;356;p1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7" name="Google Shape;357;p1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8" name="Google Shape;358;p1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9" name="Google Shape;359;p1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0" name="Google Shape;360;p1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1" name="Google Shape;361;p1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2" name="Google Shape;362;p1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3" name="Google Shape;363;p1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4" name="Google Shape;364;p1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5" name="Google Shape;365;p1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6" name="Google Shape;366;p1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7" name="Google Shape;367;p1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8" name="Google Shape;368;p1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9" name="Google Shape;369;p1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0" name="Google Shape;370;p1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1" name="Google Shape;371;p1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2" name="Google Shape;372;p1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3" name="Google Shape;373;p1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4" name="Google Shape;374;p1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5" name="Google Shape;375;p1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6" name="Google Shape;376;p1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7" name="Google Shape;377;p1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8" name="Google Shape;378;p1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379" name="Google Shape;379;p12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380" name="Google Shape;380;p12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381" name="Google Shape;381;p1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2" name="Google Shape;382;p1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3" name="Google Shape;383;p1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4" name="Google Shape;384;p1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5" name="Google Shape;385;p1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6" name="Google Shape;386;p1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7" name="Google Shape;387;p1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8" name="Google Shape;388;p1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9" name="Google Shape;389;p1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0" name="Google Shape;390;p1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1" name="Google Shape;391;p1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2" name="Google Shape;392;p1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3" name="Google Shape;393;p1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4" name="Google Shape;394;p1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5" name="Google Shape;395;p1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6" name="Google Shape;396;p1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7" name="Google Shape;397;p1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8" name="Google Shape;398;p1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9" name="Google Shape;399;p1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0" name="Google Shape;400;p1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1" name="Google Shape;401;p1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2" name="Google Shape;402;p1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3" name="Google Shape;403;p1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4" name="Google Shape;404;p1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5" name="Google Shape;405;p1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6" name="Google Shape;406;p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7" name="Google Shape;407;p1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8" name="Google Shape;408;p1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9" name="Google Shape;409;p1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0" name="Google Shape;410;p1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1" name="Google Shape;411;p1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2" name="Google Shape;412;p1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3" name="Google Shape;413;p1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4" name="Google Shape;414;p1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5" name="Google Shape;415;p1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6" name="Google Shape;416;p1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7" name="Google Shape;417;p1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8" name="Google Shape;418;p1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9" name="Google Shape;419;p1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0" name="Google Shape;420;p1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1" name="Google Shape;421;p1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2" name="Google Shape;422;p1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3" name="Google Shape;423;p1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4" name="Google Shape;424;p1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5" name="Google Shape;425;p1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6" name="Google Shape;426;p1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7" name="Google Shape;427;p1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8" name="Google Shape;428;p1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9" name="Google Shape;429;p1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0" name="Google Shape;430;p1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1" name="Google Shape;431;p1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2" name="Google Shape;432;p1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3" name="Google Shape;433;p1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4" name="Google Shape;434;p1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5" name="Google Shape;435;p1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6" name="Google Shape;436;p1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7" name="Google Shape;437;p1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8" name="Google Shape;438;p1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9" name="Google Shape;439;p1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0" name="Google Shape;440;p1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1" name="Google Shape;441;p1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2" name="Google Shape;442;p1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3" name="Google Shape;443;p1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4" name="Google Shape;444;p1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5" name="Google Shape;445;p1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6" name="Google Shape;446;p1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7" name="Google Shape;447;p1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8" name="Google Shape;448;p1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9" name="Google Shape;449;p1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0" name="Google Shape;450;p1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1" name="Google Shape;451;p1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2" name="Google Shape;452;p1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3" name="Google Shape;453;p1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4" name="Google Shape;454;p1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455" name="Google Shape;455;p12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456" name="Google Shape;456;p1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7" name="Google Shape;457;p1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8" name="Google Shape;458;p1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59" name="Google Shape;459;p1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0" name="Google Shape;460;p1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1" name="Google Shape;461;p1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2" name="Google Shape;462;p1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3" name="Google Shape;463;p1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4" name="Google Shape;464;p1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5" name="Google Shape;465;p1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6" name="Google Shape;466;p1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7" name="Google Shape;467;p1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8" name="Google Shape;468;p1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69" name="Google Shape;469;p1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0" name="Google Shape;470;p1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1" name="Google Shape;471;p1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2" name="Google Shape;472;p1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3" name="Google Shape;473;p1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4" name="Google Shape;474;p1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5" name="Google Shape;475;p1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6" name="Google Shape;476;p1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7" name="Google Shape;477;p1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8" name="Google Shape;478;p1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79" name="Google Shape;479;p1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0" name="Google Shape;480;p1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1" name="Google Shape;481;p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2" name="Google Shape;482;p1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3" name="Google Shape;483;p1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4" name="Google Shape;484;p1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5" name="Google Shape;485;p1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6" name="Google Shape;486;p1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7" name="Google Shape;487;p1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8" name="Google Shape;488;p1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89" name="Google Shape;489;p1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0" name="Google Shape;490;p1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1" name="Google Shape;491;p1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2" name="Google Shape;492;p1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3" name="Google Shape;493;p1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4" name="Google Shape;494;p1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5" name="Google Shape;495;p1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6" name="Google Shape;496;p1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7" name="Google Shape;497;p1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8" name="Google Shape;498;p1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99" name="Google Shape;499;p1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0" name="Google Shape;500;p1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1" name="Google Shape;501;p1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2" name="Google Shape;502;p1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3" name="Google Shape;503;p1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4" name="Google Shape;504;p1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5" name="Google Shape;505;p1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6" name="Google Shape;506;p1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7" name="Google Shape;507;p1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8" name="Google Shape;508;p1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09" name="Google Shape;509;p1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0" name="Google Shape;510;p1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1" name="Google Shape;511;p1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2" name="Google Shape;512;p1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3" name="Google Shape;513;p1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4" name="Google Shape;514;p1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5" name="Google Shape;515;p1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6" name="Google Shape;516;p1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7" name="Google Shape;517;p1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8" name="Google Shape;518;p1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19" name="Google Shape;519;p1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0" name="Google Shape;520;p1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1" name="Google Shape;521;p1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2" name="Google Shape;522;p1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3" name="Google Shape;523;p1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4" name="Google Shape;524;p1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5" name="Google Shape;525;p1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6" name="Google Shape;526;p1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7" name="Google Shape;527;p1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8" name="Google Shape;528;p1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29" name="Google Shape;529;p1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530" name="Google Shape;530;p12"/>
          <p:cNvSpPr txBox="1"/>
          <p:nvPr>
            <p:ph idx="1" type="body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1" name="Google Shape;531;p12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12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12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13"/>
          <p:cNvSpPr txBox="1"/>
          <p:nvPr>
            <p:ph idx="1" type="body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7" name="Google Shape;537;p13"/>
          <p:cNvSpPr txBox="1"/>
          <p:nvPr>
            <p:ph idx="2" type="body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grpSp>
        <p:nvGrpSpPr>
          <p:cNvPr descr="Box graphic" id="538" name="Google Shape;538;p13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539" name="Google Shape;539;p13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540" name="Google Shape;540;p1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541" name="Google Shape;541;p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2" name="Google Shape;542;p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3" name="Google Shape;543;p1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4" name="Google Shape;544;p1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5" name="Google Shape;545;p1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6" name="Google Shape;546;p1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7" name="Google Shape;547;p1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8" name="Google Shape;548;p1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49" name="Google Shape;549;p1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0" name="Google Shape;550;p1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1" name="Google Shape;551;p1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2" name="Google Shape;552;p1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3" name="Google Shape;553;p1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4" name="Google Shape;554;p1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5" name="Google Shape;555;p1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6" name="Google Shape;556;p1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7" name="Google Shape;557;p1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8" name="Google Shape;558;p1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59" name="Google Shape;559;p1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0" name="Google Shape;560;p1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1" name="Google Shape;561;p1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2" name="Google Shape;562;p1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3" name="Google Shape;563;p1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4" name="Google Shape;564;p1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5" name="Google Shape;565;p1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6" name="Google Shape;566;p1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7" name="Google Shape;567;p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8" name="Google Shape;568;p1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69" name="Google Shape;569;p1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0" name="Google Shape;570;p1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1" name="Google Shape;571;p1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2" name="Google Shape;572;p1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3" name="Google Shape;573;p1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4" name="Google Shape;574;p1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5" name="Google Shape;575;p1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6" name="Google Shape;576;p1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7" name="Google Shape;577;p1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8" name="Google Shape;578;p1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79" name="Google Shape;579;p1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0" name="Google Shape;580;p1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1" name="Google Shape;581;p1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2" name="Google Shape;582;p1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3" name="Google Shape;583;p1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4" name="Google Shape;584;p1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5" name="Google Shape;585;p1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6" name="Google Shape;586;p1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8" name="Google Shape;588;p1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9" name="Google Shape;589;p1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0" name="Google Shape;590;p1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3" name="Google Shape;593;p1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4" name="Google Shape;594;p1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5" name="Google Shape;595;p1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6" name="Google Shape;596;p1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7" name="Google Shape;597;p1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8" name="Google Shape;598;p1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9" name="Google Shape;599;p1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0" name="Google Shape;600;p1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2" name="Google Shape;602;p1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3" name="Google Shape;603;p1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6" name="Google Shape;606;p1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7" name="Google Shape;607;p1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8" name="Google Shape;608;p1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9" name="Google Shape;609;p1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0" name="Google Shape;610;p1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1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1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1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1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15" name="Google Shape;615;p13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16" name="Google Shape;616;p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1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1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1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1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1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1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1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1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1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1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1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1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1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1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1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1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1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1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1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1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1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1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1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1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1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1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1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1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1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1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1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1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1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1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1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1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1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1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1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1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1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1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1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1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1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1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1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1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1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1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1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1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1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1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1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1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1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1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1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1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4" name="Google Shape;684;p1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5" name="Google Shape;685;p1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1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1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1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1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690" name="Google Shape;690;p13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91" name="Google Shape;691;p1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92" name="Google Shape;692;p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1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1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1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1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1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1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1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1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1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1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1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1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1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1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1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1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1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1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1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1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1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1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1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1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1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1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1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1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1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1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1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1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1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1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1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1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1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1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1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1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1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1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1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1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1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1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1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1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1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1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1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1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1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1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1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1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1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1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1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9" name="Google Shape;759;p1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0" name="Google Shape;760;p1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1" name="Google Shape;761;p1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1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1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1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1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766" name="Google Shape;766;p13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767" name="Google Shape;767;p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1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1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1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1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1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1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1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1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1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1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1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1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1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1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1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1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1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1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1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1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1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1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1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1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1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1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1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1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1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1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1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1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1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1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1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1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1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1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1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1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1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1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1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1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1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1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1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1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1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1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1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1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1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1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1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1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1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1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1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1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1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1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1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5" name="Google Shape;835;p1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6" name="Google Shape;836;p1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1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1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1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1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841" name="Google Shape;841;p13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13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13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846" name="Google Shape;846;p1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47" name="Google Shape;847;p14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4" name="Google Shape;894;p14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3" name="Google Shape;903;p14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4" name="Google Shape;904;p14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921" name="Google Shape;921;p14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922" name="Google Shape;922;p14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14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14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5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927" name="Google Shape;927;p15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928" name="Google Shape;928;p15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051" name="Google Shape;1051;p15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2" name="Google Shape;1052;p15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3" name="Google Shape;1053;p15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15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057" name="Google Shape;1057;p16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058" name="Google Shape;1058;p16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132" name="Google Shape;1132;p16"/>
          <p:cNvSpPr txBox="1"/>
          <p:nvPr>
            <p:ph idx="1" type="body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3" name="Google Shape;1133;p16"/>
          <p:cNvSpPr txBox="1"/>
          <p:nvPr>
            <p:ph idx="2" type="body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1134" name="Google Shape;1134;p16"/>
          <p:cNvSpPr txBox="1"/>
          <p:nvPr>
            <p:ph idx="3" type="body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5" name="Google Shape;1135;p16"/>
          <p:cNvSpPr txBox="1"/>
          <p:nvPr>
            <p:ph idx="4" type="body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1136" name="Google Shape;1136;p16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16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p16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141" name="Google Shape;1141;p17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142" name="Google Shape;1142;p17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4" name="Google Shape;1164;p17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5" name="Google Shape;1165;p17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216" name="Google Shape;1216;p17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7" name="Google Shape;1217;p17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17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8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18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18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i="0" sz="3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saikiranvepamani/seaborn-exercise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/>
              <a:t>Course Eight</a:t>
            </a:r>
            <a:endParaRPr/>
          </a:p>
        </p:txBody>
      </p:sp>
      <p:sp>
        <p:nvSpPr>
          <p:cNvPr id="1391" name="Google Shape;1391;p1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Week Three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1226f364c40_0_13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468" name="Google Shape;1468;g1226f364c40_0_13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Which of this is not a data visualization library for Python?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b="1" lang="en-US" u="sng"/>
              <a:t>Numpy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Folium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226f364c40_0_7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475" name="Google Shape;1475;g1226f364c40_0_7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What chart is best used for </a:t>
            </a:r>
            <a:r>
              <a:rPr lang="en-US"/>
              <a:t>representing</a:t>
            </a:r>
            <a:r>
              <a:rPr lang="en-US"/>
              <a:t> discrete </a:t>
            </a:r>
            <a:r>
              <a:rPr lang="en-US"/>
              <a:t>continuous</a:t>
            </a:r>
            <a:r>
              <a:rPr lang="en-US"/>
              <a:t> values?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Bar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Pie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Histogram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Word Chart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226f364c40_0_19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482" name="Google Shape;1482;g1226f364c40_0_19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What chart is best used for representing discrete continuous values?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Bar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Pie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b="1" lang="en-US" u="sng"/>
              <a:t>Histogram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Word Chart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226f364c40_0_25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489" name="Google Shape;1489;g1226f364c40_0_25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What method is used to create a regression line in seaborn?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sns.regplot(x="column", y="column", data=df);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sns.histplot</a:t>
            </a:r>
            <a:r>
              <a:rPr lang="en-US"/>
              <a:t>(x="column", y="column", data=df);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sns.boxplot(x="column", y="column", data=df);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sns.heatmap(x="column", y="column", data=df);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226f364c40_0_39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496" name="Google Shape;1496;g1226f364c40_0_39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What method is used to create a regression line in seaborn?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AutoNum type="alphaLcParenR"/>
            </a:pPr>
            <a:r>
              <a:rPr b="1" lang="en-US" u="sng"/>
              <a:t>sns.regplot(x="column", y="column", data=df);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sns.histplot(x="column", y="column", data=df);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sns.boxplot(x="column", y="column", data=df);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sns.heatmap(x="column", y="column", data=df);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Objectives</a:t>
            </a:r>
            <a:endParaRPr/>
          </a:p>
        </p:txBody>
      </p:sp>
      <p:grpSp>
        <p:nvGrpSpPr>
          <p:cNvPr id="1397" name="Google Shape;1397;p2"/>
          <p:cNvGrpSpPr/>
          <p:nvPr/>
        </p:nvGrpSpPr>
        <p:grpSpPr>
          <a:xfrm>
            <a:off x="1450363" y="1999425"/>
            <a:ext cx="4419600" cy="4078349"/>
            <a:chOff x="0" y="94425"/>
            <a:chExt cx="4419600" cy="4078349"/>
          </a:xfrm>
        </p:grpSpPr>
        <p:sp>
          <p:nvSpPr>
            <p:cNvPr id="1398" name="Google Shape;1398;p2"/>
            <p:cNvSpPr/>
            <p:nvPr/>
          </p:nvSpPr>
          <p:spPr>
            <a:xfrm>
              <a:off x="0" y="94425"/>
              <a:ext cx="4419600" cy="104480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4CA9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"/>
            <p:cNvSpPr txBox="1"/>
            <p:nvPr/>
          </p:nvSpPr>
          <p:spPr>
            <a:xfrm>
              <a:off x="51003" y="145428"/>
              <a:ext cx="4317594" cy="94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rbel"/>
                <a:buNone/>
              </a:pPr>
              <a:r>
                <a:rPr lang="en-US" sz="1900">
                  <a:latin typeface="Corbel"/>
                  <a:ea typeface="Corbel"/>
                  <a:cs typeface="Corbel"/>
                  <a:sym typeface="Corbel"/>
                </a:rPr>
                <a:t>Demonstrate how to use advanced visualization tools to create waffle charts and world clouds </a:t>
              </a: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0" y="1139235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"/>
            <p:cNvSpPr txBox="1"/>
            <p:nvPr/>
          </p:nvSpPr>
          <p:spPr>
            <a:xfrm>
              <a:off x="0" y="1139235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140300" spcFirstLastPara="1" rIns="135125" wrap="square" tIns="24125">
              <a:noAutofit/>
            </a:bodyPr>
            <a:lstStyle/>
            <a:p>
              <a:pPr indent="-190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0" y="1453875"/>
              <a:ext cx="4419600" cy="104480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4CA9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"/>
            <p:cNvSpPr txBox="1"/>
            <p:nvPr/>
          </p:nvSpPr>
          <p:spPr>
            <a:xfrm>
              <a:off x="51003" y="1504878"/>
              <a:ext cx="4317594" cy="94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rbel"/>
                <a:buNone/>
              </a:pPr>
              <a:r>
                <a:rPr lang="en-US" sz="1900">
                  <a:latin typeface="Corbel"/>
                  <a:ea typeface="Corbel"/>
                  <a:cs typeface="Corbel"/>
                  <a:sym typeface="Corbel"/>
                </a:rPr>
                <a:t>Use Seaborn with Matplotlib to generate attractive regression plots </a:t>
              </a: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0" y="2498685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"/>
            <p:cNvSpPr txBox="1"/>
            <p:nvPr/>
          </p:nvSpPr>
          <p:spPr>
            <a:xfrm>
              <a:off x="0" y="2498685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140300" spcFirstLastPara="1" rIns="135125" wrap="square" tIns="24125">
              <a:noAutofit/>
            </a:bodyPr>
            <a:lstStyle/>
            <a:p>
              <a:pPr indent="-190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0" y="2813325"/>
              <a:ext cx="4419600" cy="104480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4CA9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"/>
            <p:cNvSpPr txBox="1"/>
            <p:nvPr/>
          </p:nvSpPr>
          <p:spPr>
            <a:xfrm>
              <a:off x="51003" y="2864328"/>
              <a:ext cx="4317594" cy="94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rbel"/>
                <a:buNone/>
              </a:pPr>
              <a:r>
                <a:rPr lang="en-US" sz="1900">
                  <a:latin typeface="Corbel"/>
                  <a:ea typeface="Corbel"/>
                  <a:cs typeface="Corbel"/>
                  <a:sym typeface="Corbel"/>
                </a:rPr>
                <a:t>Describe the use of Folium and use it to create maps, superpose markers, and create Choropleth maps </a:t>
              </a: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0" y="3858134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"/>
            <p:cNvSpPr txBox="1"/>
            <p:nvPr/>
          </p:nvSpPr>
          <p:spPr>
            <a:xfrm>
              <a:off x="0" y="3858134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140300" spcFirstLastPara="1" rIns="135125" wrap="square" tIns="24125">
              <a:noAutofit/>
            </a:bodyPr>
            <a:lstStyle/>
            <a:p>
              <a:pPr indent="-190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"/>
          <p:cNvSpPr txBox="1"/>
          <p:nvPr>
            <p:ph type="title"/>
          </p:nvPr>
        </p:nvSpPr>
        <p:spPr>
          <a:xfrm>
            <a:off x="1690164" y="4100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Waffle Charts</a:t>
            </a:r>
            <a:endParaRPr/>
          </a:p>
        </p:txBody>
      </p:sp>
      <p:pic>
        <p:nvPicPr>
          <p:cNvPr descr="How to Quickly Create a Waffle Chart in Excel" id="1415" name="Google Shape;14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838" y="2942757"/>
            <a:ext cx="5669280" cy="192475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16" name="Google Shape;1416;p3"/>
          <p:cNvSpPr txBox="1"/>
          <p:nvPr>
            <p:ph idx="1" type="body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Advanced visualization tool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Visualization that displays progress towards goals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Height and width are defined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Matplotlib does not have a function to create waffle charts 🡪 you will create your own Python function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Word Cloud</a:t>
            </a:r>
            <a:endParaRPr/>
          </a:p>
        </p:txBody>
      </p:sp>
      <p:sp>
        <p:nvSpPr>
          <p:cNvPr id="1422" name="Google Shape;1422;p4"/>
          <p:cNvSpPr txBox="1"/>
          <p:nvPr>
            <p:ph idx="1" type="body"/>
          </p:nvPr>
        </p:nvSpPr>
        <p:spPr>
          <a:xfrm>
            <a:off x="1522413" y="2667000"/>
            <a:ext cx="2743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Depiction of the importance of different words in the body of a text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The more a word appears, the bigger and bolder it appears in the word cloud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Matplotlib does not have a function to create word charts 🡪 Mueller’s publicly available word-cloud generator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Turn Your Twitter Timeline into a Word Cloud" id="1423" name="Google Shape;1423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0003" y="1905000"/>
            <a:ext cx="4589318" cy="403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Seaborn </a:t>
            </a:r>
            <a:endParaRPr/>
          </a:p>
        </p:txBody>
      </p:sp>
      <p:pic>
        <p:nvPicPr>
          <p:cNvPr id="1429" name="Google Shape;14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5838" y="2324824"/>
            <a:ext cx="5669280" cy="31606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5"/>
          <p:cNvSpPr txBox="1"/>
          <p:nvPr>
            <p:ph idx="1" type="body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Python visualization library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Based on Matplotlib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/>
              <a:t>Makes creating plots efficient using 5x less code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Visualizing Geospatial Data 🡪 Folium</a:t>
            </a:r>
            <a:endParaRPr/>
          </a:p>
        </p:txBody>
      </p:sp>
      <p:sp>
        <p:nvSpPr>
          <p:cNvPr id="1437" name="Google Shape;1437;p6"/>
          <p:cNvSpPr txBox="1"/>
          <p:nvPr>
            <p:ph idx="1" type="body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-"/>
            </a:pPr>
            <a:r>
              <a:rPr lang="en-US"/>
              <a:t>Create interactive map of any location in the world if you know the longitude and latitude values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-"/>
            </a:pPr>
            <a:r>
              <a:rPr lang="en-US"/>
              <a:t>Street maps, stamen maps, etc.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-"/>
            </a:pPr>
            <a:r>
              <a:rPr lang="en-US"/>
              <a:t>Call the map function</a:t>
            </a:r>
            <a:endParaRPr/>
          </a:p>
        </p:txBody>
      </p:sp>
      <p:pic>
        <p:nvPicPr>
          <p:cNvPr id="1438" name="Google Shape;1438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0113" y="2166995"/>
            <a:ext cx="5668962" cy="3514609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6"/>
          <p:cNvSpPr txBox="1"/>
          <p:nvPr/>
        </p:nvSpPr>
        <p:spPr>
          <a:xfrm>
            <a:off x="4799012" y="5791200"/>
            <a:ext cx="3074881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Example of a Folium map using Stamen Toner</a:t>
            </a:r>
            <a:endParaRPr/>
          </a:p>
        </p:txBody>
      </p:sp>
      <p:sp>
        <p:nvSpPr>
          <p:cNvPr id="1440" name="Google Shape;1440;p6"/>
          <p:cNvSpPr txBox="1"/>
          <p:nvPr/>
        </p:nvSpPr>
        <p:spPr>
          <a:xfrm>
            <a:off x="4101200" y="6097950"/>
            <a:ext cx="68868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 = folium.Map(location=[60.25, 24.8], zoom_start=10, control_scale=True)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Char char="●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optional : tiles='Stamen Toner'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Maps with Markers </a:t>
            </a:r>
            <a:endParaRPr/>
          </a:p>
        </p:txBody>
      </p:sp>
      <p:pic>
        <p:nvPicPr>
          <p:cNvPr descr="30 Hudson Yards - Wikipedia" id="1446" name="Google Shape;14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612" y="1905000"/>
            <a:ext cx="4267200" cy="426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47" name="Google Shape;1447;p7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Char char="-"/>
            </a:pPr>
            <a:r>
              <a:rPr lang="en-US" sz="2000"/>
              <a:t>Create a feature group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Char char="-"/>
            </a:pPr>
            <a:r>
              <a:rPr lang="en-US" sz="2000"/>
              <a:t>Create “children” to add to the feature group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Char char="-"/>
            </a:pPr>
            <a:r>
              <a:rPr lang="en-US" sz="2000"/>
              <a:t>Specify latitude and longitude values to superimpose the “child” onto the map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Char char="-"/>
            </a:pPr>
            <a:r>
              <a:rPr lang="en-US" sz="2000"/>
              <a:t>Label the marker by using the marker function and pop-up parameter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Char char="-"/>
            </a:pPr>
            <a:r>
              <a:rPr lang="en-US" sz="2000"/>
              <a:t>It is also possible to create clusters of markers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8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Choropleth Maps</a:t>
            </a:r>
            <a:endParaRPr/>
          </a:p>
        </p:txBody>
      </p:sp>
      <p:sp>
        <p:nvSpPr>
          <p:cNvPr id="1453" name="Google Shape;1453;p8"/>
          <p:cNvSpPr txBox="1"/>
          <p:nvPr>
            <p:ph idx="1" type="body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8606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500"/>
              <a:t>Thematic map </a:t>
            </a:r>
            <a:endParaRPr/>
          </a:p>
          <a:p>
            <a:pPr indent="-278606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500"/>
              <a:t>Areas are shaded or patterned in proportion to the measurement of the statistical variable displayed on the map like population or income </a:t>
            </a:r>
            <a:endParaRPr/>
          </a:p>
          <a:p>
            <a:pPr indent="-278606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500"/>
              <a:t>Higher the measurement = darker colour </a:t>
            </a:r>
            <a:endParaRPr/>
          </a:p>
          <a:p>
            <a:pPr indent="-278606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500"/>
              <a:t>To create this map using Folium, a Geo JSON file is needed </a:t>
            </a:r>
            <a:endParaRPr/>
          </a:p>
          <a:p>
            <a:pPr indent="-278606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500"/>
              <a:t>First, create a map using Folium</a:t>
            </a:r>
            <a:endParaRPr/>
          </a:p>
          <a:p>
            <a:pPr indent="-278606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500"/>
              <a:t>Then, to convert it to a choropleth map, define a variable that points to the JSON file </a:t>
            </a:r>
            <a:endParaRPr/>
          </a:p>
          <a:p>
            <a:pPr indent="-278606" lvl="0" marL="2857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500"/>
              <a:t>Apply the choropleth function identifying the columns you want to highlight as well as the country names </a:t>
            </a:r>
            <a:endParaRPr/>
          </a:p>
          <a:p>
            <a:pPr indent="-17907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500"/>
          </a:p>
        </p:txBody>
      </p:sp>
      <p:pic>
        <p:nvPicPr>
          <p:cNvPr descr="More Than One in Five Worldwide Living in Extreme Poverty | World poverty,  Europe day, Live on less" id="1454" name="Google Shape;14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6815" y="2801113"/>
            <a:ext cx="4419598" cy="24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226f364c40_0_0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461" name="Google Shape;1461;g1226f364c40_0_0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Which of this is not a data visualization library for Python?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Seaborn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-US"/>
              <a:t>Folium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2021-02-23T13:39:30Z</dcterms:created>
  <dc:creator>Katherine Bastowros</dc:creator>
</cp:coreProperties>
</file>